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68" r:id="rId15"/>
    <p:sldId id="271" r:id="rId16"/>
    <p:sldId id="272" r:id="rId17"/>
    <p:sldId id="273" r:id="rId18"/>
    <p:sldId id="274" r:id="rId19"/>
    <p:sldId id="276"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b93aa7842c2164e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b93aa7842c2164e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1f7130654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1f713065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1f7130654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1f713065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f7130654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f7130654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a:extLst>
            <a:ext uri="{FF2B5EF4-FFF2-40B4-BE49-F238E27FC236}">
              <a16:creationId xmlns:a16="http://schemas.microsoft.com/office/drawing/2014/main" id="{4975213C-9A47-CBBE-D50E-299C17D72624}"/>
            </a:ext>
          </a:extLst>
        </p:cNvPr>
        <p:cNvGrpSpPr/>
        <p:nvPr/>
      </p:nvGrpSpPr>
      <p:grpSpPr>
        <a:xfrm>
          <a:off x="0" y="0"/>
          <a:ext cx="0" cy="0"/>
          <a:chOff x="0" y="0"/>
          <a:chExt cx="0" cy="0"/>
        </a:xfrm>
      </p:grpSpPr>
      <p:sp>
        <p:nvSpPr>
          <p:cNvPr id="185" name="Google Shape;185;g31f7130654b_0_36:notes">
            <a:extLst>
              <a:ext uri="{FF2B5EF4-FFF2-40B4-BE49-F238E27FC236}">
                <a16:creationId xmlns:a16="http://schemas.microsoft.com/office/drawing/2014/main" id="{35AC6DFF-B741-1632-9B09-C57B038F94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f7130654b_0_36:notes">
            <a:extLst>
              <a:ext uri="{FF2B5EF4-FFF2-40B4-BE49-F238E27FC236}">
                <a16:creationId xmlns:a16="http://schemas.microsoft.com/office/drawing/2014/main" id="{93FF22E6-22F2-366B-95F3-57188A74C5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924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a:extLst>
            <a:ext uri="{FF2B5EF4-FFF2-40B4-BE49-F238E27FC236}">
              <a16:creationId xmlns:a16="http://schemas.microsoft.com/office/drawing/2014/main" id="{90E5AA16-9896-3D9E-BB93-3EE93E44C419}"/>
            </a:ext>
          </a:extLst>
        </p:cNvPr>
        <p:cNvGrpSpPr/>
        <p:nvPr/>
      </p:nvGrpSpPr>
      <p:grpSpPr>
        <a:xfrm>
          <a:off x="0" y="0"/>
          <a:ext cx="0" cy="0"/>
          <a:chOff x="0" y="0"/>
          <a:chExt cx="0" cy="0"/>
        </a:xfrm>
      </p:grpSpPr>
      <p:sp>
        <p:nvSpPr>
          <p:cNvPr id="185" name="Google Shape;185;g31f7130654b_0_36:notes">
            <a:extLst>
              <a:ext uri="{FF2B5EF4-FFF2-40B4-BE49-F238E27FC236}">
                <a16:creationId xmlns:a16="http://schemas.microsoft.com/office/drawing/2014/main" id="{FE8690EF-4CBE-79CE-1A02-DDB010A6B1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f7130654b_0_36:notes">
            <a:extLst>
              <a:ext uri="{FF2B5EF4-FFF2-40B4-BE49-F238E27FC236}">
                <a16:creationId xmlns:a16="http://schemas.microsoft.com/office/drawing/2014/main" id="{ACE41F09-EC8D-D3CA-A8F4-B07E8AB80D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309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a:extLst>
            <a:ext uri="{FF2B5EF4-FFF2-40B4-BE49-F238E27FC236}">
              <a16:creationId xmlns:a16="http://schemas.microsoft.com/office/drawing/2014/main" id="{FB3BC8C1-8F98-9EF9-FA69-FA2BCF7BD658}"/>
            </a:ext>
          </a:extLst>
        </p:cNvPr>
        <p:cNvGrpSpPr/>
        <p:nvPr/>
      </p:nvGrpSpPr>
      <p:grpSpPr>
        <a:xfrm>
          <a:off x="0" y="0"/>
          <a:ext cx="0" cy="0"/>
          <a:chOff x="0" y="0"/>
          <a:chExt cx="0" cy="0"/>
        </a:xfrm>
      </p:grpSpPr>
      <p:sp>
        <p:nvSpPr>
          <p:cNvPr id="185" name="Google Shape;185;g31f7130654b_0_36:notes">
            <a:extLst>
              <a:ext uri="{FF2B5EF4-FFF2-40B4-BE49-F238E27FC236}">
                <a16:creationId xmlns:a16="http://schemas.microsoft.com/office/drawing/2014/main" id="{94E15099-F933-AFE1-D66F-9D384FC9AE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f7130654b_0_36:notes">
            <a:extLst>
              <a:ext uri="{FF2B5EF4-FFF2-40B4-BE49-F238E27FC236}">
                <a16:creationId xmlns:a16="http://schemas.microsoft.com/office/drawing/2014/main" id="{A9FC5177-B689-0CC3-6AE4-17156D396A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710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a:extLst>
            <a:ext uri="{FF2B5EF4-FFF2-40B4-BE49-F238E27FC236}">
              <a16:creationId xmlns:a16="http://schemas.microsoft.com/office/drawing/2014/main" id="{84D4C301-142D-D054-A4D0-4BDE1207DCF4}"/>
            </a:ext>
          </a:extLst>
        </p:cNvPr>
        <p:cNvGrpSpPr/>
        <p:nvPr/>
      </p:nvGrpSpPr>
      <p:grpSpPr>
        <a:xfrm>
          <a:off x="0" y="0"/>
          <a:ext cx="0" cy="0"/>
          <a:chOff x="0" y="0"/>
          <a:chExt cx="0" cy="0"/>
        </a:xfrm>
      </p:grpSpPr>
      <p:sp>
        <p:nvSpPr>
          <p:cNvPr id="185" name="Google Shape;185;g31f7130654b_0_36:notes">
            <a:extLst>
              <a:ext uri="{FF2B5EF4-FFF2-40B4-BE49-F238E27FC236}">
                <a16:creationId xmlns:a16="http://schemas.microsoft.com/office/drawing/2014/main" id="{61F2495E-837D-88DD-12F8-261FE56B7E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f7130654b_0_36:notes">
            <a:extLst>
              <a:ext uri="{FF2B5EF4-FFF2-40B4-BE49-F238E27FC236}">
                <a16:creationId xmlns:a16="http://schemas.microsoft.com/office/drawing/2014/main" id="{8E8633AF-2192-6D87-4081-442594BEED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011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6C4E60F1-94D5-F3EF-FEC6-30FA76D4057D}"/>
            </a:ext>
          </a:extLst>
        </p:cNvPr>
        <p:cNvGrpSpPr/>
        <p:nvPr/>
      </p:nvGrpSpPr>
      <p:grpSpPr>
        <a:xfrm>
          <a:off x="0" y="0"/>
          <a:ext cx="0" cy="0"/>
          <a:chOff x="0" y="0"/>
          <a:chExt cx="0" cy="0"/>
        </a:xfrm>
      </p:grpSpPr>
      <p:sp>
        <p:nvSpPr>
          <p:cNvPr id="167" name="Google Shape;167;g5b93aa7842c2164e_4:notes">
            <a:extLst>
              <a:ext uri="{FF2B5EF4-FFF2-40B4-BE49-F238E27FC236}">
                <a16:creationId xmlns:a16="http://schemas.microsoft.com/office/drawing/2014/main" id="{0428811E-B424-0A0B-8B25-FF9C2E241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b93aa7842c2164e_4:notes">
            <a:extLst>
              <a:ext uri="{FF2B5EF4-FFF2-40B4-BE49-F238E27FC236}">
                <a16:creationId xmlns:a16="http://schemas.microsoft.com/office/drawing/2014/main" id="{2A724015-4A49-27BE-F359-1FBB09C9F5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3550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75ecd0a369db3aa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75ecd0a369db3aa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75ecd0a369db3aa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75ecd0a369db3aa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75ecd0a369db3aa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75ecd0a369db3aa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5ecd0a369db3aa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5ecd0a369db3aa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b93aa7842c2164e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b93aa7842c2164e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b93aa7842c2164e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b93aa7842c2164e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1f66dbfa6b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1f66dbfa6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1f66dbfa6b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1f66dbfa6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Cmpe 48A Term Project</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Mustafa Atak, Hasan Kerem Şeker</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Kubernetes Based Architecture 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Load Response Time Relation / Postgres </a:t>
            </a:r>
            <a:endParaRPr dirty="0"/>
          </a:p>
        </p:txBody>
      </p:sp>
      <p:pic>
        <p:nvPicPr>
          <p:cNvPr id="176" name="Google Shape;176;p23" title="Chart"/>
          <p:cNvPicPr preferRelativeResize="0"/>
          <p:nvPr/>
        </p:nvPicPr>
        <p:blipFill>
          <a:blip r:embed="rId3">
            <a:alphaModFix/>
          </a:blip>
          <a:stretch>
            <a:fillRect/>
          </a:stretch>
        </p:blipFill>
        <p:spPr>
          <a:xfrm>
            <a:off x="1832150" y="1853850"/>
            <a:ext cx="4827249" cy="298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1C3F-55F8-34C3-8141-239CA2B1D856}"/>
              </a:ext>
            </a:extLst>
          </p:cNvPr>
          <p:cNvSpPr>
            <a:spLocks noGrp="1"/>
          </p:cNvSpPr>
          <p:nvPr>
            <p:ph type="title"/>
          </p:nvPr>
        </p:nvSpPr>
        <p:spPr/>
        <p:txBody>
          <a:bodyPr>
            <a:normAutofit fontScale="90000"/>
          </a:bodyPr>
          <a:lstStyle/>
          <a:p>
            <a:r>
              <a:rPr lang="en-US" dirty="0"/>
              <a:t>Comparing the Best Options</a:t>
            </a:r>
            <a:endParaRPr lang="tr-TR" dirty="0"/>
          </a:p>
        </p:txBody>
      </p:sp>
      <p:pic>
        <p:nvPicPr>
          <p:cNvPr id="1026" name="Picture 2">
            <a:extLst>
              <a:ext uri="{FF2B5EF4-FFF2-40B4-BE49-F238E27FC236}">
                <a16:creationId xmlns:a16="http://schemas.microsoft.com/office/drawing/2014/main" id="{B6E701D3-0399-151C-BA46-42646953D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78" y="1853850"/>
            <a:ext cx="4845094" cy="2995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13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problem?</a:t>
            </a:r>
            <a:endParaRPr/>
          </a:p>
        </p:txBody>
      </p:sp>
      <p:pic>
        <p:nvPicPr>
          <p:cNvPr id="182" name="Google Shape;182;p24"/>
          <p:cNvPicPr preferRelativeResize="0"/>
          <p:nvPr/>
        </p:nvPicPr>
        <p:blipFill>
          <a:blip r:embed="rId3">
            <a:alphaModFix/>
          </a:blip>
          <a:stretch>
            <a:fillRect/>
          </a:stretch>
        </p:blipFill>
        <p:spPr>
          <a:xfrm>
            <a:off x="216125" y="2229700"/>
            <a:ext cx="3945350" cy="1922100"/>
          </a:xfrm>
          <a:prstGeom prst="rect">
            <a:avLst/>
          </a:prstGeom>
          <a:noFill/>
          <a:ln>
            <a:noFill/>
          </a:ln>
        </p:spPr>
      </p:pic>
      <p:pic>
        <p:nvPicPr>
          <p:cNvPr id="183" name="Google Shape;183;p24"/>
          <p:cNvPicPr preferRelativeResize="0"/>
          <p:nvPr/>
        </p:nvPicPr>
        <p:blipFill rotWithShape="1">
          <a:blip r:embed="rId4">
            <a:alphaModFix/>
          </a:blip>
          <a:srcRect r="50734"/>
          <a:stretch/>
        </p:blipFill>
        <p:spPr>
          <a:xfrm>
            <a:off x="4717750" y="2083887"/>
            <a:ext cx="3818725" cy="221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674550" y="1280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a:t>
            </a:r>
            <a:endParaRPr/>
          </a:p>
        </p:txBody>
      </p:sp>
      <p:pic>
        <p:nvPicPr>
          <p:cNvPr id="189" name="Google Shape;189;p25"/>
          <p:cNvPicPr preferRelativeResize="0"/>
          <p:nvPr/>
        </p:nvPicPr>
        <p:blipFill rotWithShape="1">
          <a:blip r:embed="rId3">
            <a:alphaModFix/>
          </a:blip>
          <a:srcRect t="1329" b="-1330"/>
          <a:stretch/>
        </p:blipFill>
        <p:spPr>
          <a:xfrm>
            <a:off x="674550" y="2273387"/>
            <a:ext cx="7992651" cy="2205125"/>
          </a:xfrm>
          <a:prstGeom prst="rect">
            <a:avLst/>
          </a:prstGeom>
          <a:noFill/>
          <a:ln>
            <a:noFill/>
          </a:ln>
        </p:spPr>
      </p:pic>
      <p:sp>
        <p:nvSpPr>
          <p:cNvPr id="190" name="Google Shape;190;p25"/>
          <p:cNvSpPr txBox="1"/>
          <p:nvPr/>
        </p:nvSpPr>
        <p:spPr>
          <a:xfrm>
            <a:off x="734550" y="1787100"/>
            <a:ext cx="360286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accent1"/>
                </a:solidFill>
                <a:latin typeface="Lato"/>
                <a:ea typeface="Lato"/>
                <a:cs typeface="Lato"/>
                <a:sym typeface="Lato"/>
              </a:rPr>
              <a:t>2 Pod Redis Results for 100 User</a:t>
            </a:r>
            <a:endParaRPr sz="1500" dirty="0">
              <a:solidFill>
                <a:schemeClr val="accent1"/>
              </a:solidFill>
              <a:latin typeface="Lato"/>
              <a:ea typeface="Lato"/>
              <a:cs typeface="Lato"/>
              <a:sym typeface="Lato"/>
            </a:endParaRPr>
          </a:p>
        </p:txBody>
      </p:sp>
      <p:sp>
        <p:nvSpPr>
          <p:cNvPr id="2" name="Oval 1">
            <a:extLst>
              <a:ext uri="{FF2B5EF4-FFF2-40B4-BE49-F238E27FC236}">
                <a16:creationId xmlns:a16="http://schemas.microsoft.com/office/drawing/2014/main" id="{B095194A-C11D-EDFB-9744-8EE8B3B9131B}"/>
              </a:ext>
            </a:extLst>
          </p:cNvPr>
          <p:cNvSpPr/>
          <p:nvPr/>
        </p:nvSpPr>
        <p:spPr>
          <a:xfrm>
            <a:off x="3724202" y="4117195"/>
            <a:ext cx="502681" cy="282458"/>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a:extLst>
            <a:ext uri="{FF2B5EF4-FFF2-40B4-BE49-F238E27FC236}">
              <a16:creationId xmlns:a16="http://schemas.microsoft.com/office/drawing/2014/main" id="{E76B3606-95CE-774C-BD56-BF7084AD7A3D}"/>
            </a:ext>
          </a:extLst>
        </p:cNvPr>
        <p:cNvGrpSpPr/>
        <p:nvPr/>
      </p:nvGrpSpPr>
      <p:grpSpPr>
        <a:xfrm>
          <a:off x="0" y="0"/>
          <a:ext cx="0" cy="0"/>
          <a:chOff x="0" y="0"/>
          <a:chExt cx="0" cy="0"/>
        </a:xfrm>
      </p:grpSpPr>
      <p:sp>
        <p:nvSpPr>
          <p:cNvPr id="188" name="Google Shape;188;p25">
            <a:extLst>
              <a:ext uri="{FF2B5EF4-FFF2-40B4-BE49-F238E27FC236}">
                <a16:creationId xmlns:a16="http://schemas.microsoft.com/office/drawing/2014/main" id="{11E9F149-6171-81EA-03C8-3A2D05F9D3E1}"/>
              </a:ext>
            </a:extLst>
          </p:cNvPr>
          <p:cNvSpPr txBox="1">
            <a:spLocks noGrp="1"/>
          </p:cNvSpPr>
          <p:nvPr>
            <p:ph type="title"/>
          </p:nvPr>
        </p:nvSpPr>
        <p:spPr>
          <a:xfrm>
            <a:off x="674550" y="1280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Solution?</a:t>
            </a:r>
            <a:endParaRPr dirty="0"/>
          </a:p>
        </p:txBody>
      </p:sp>
      <p:sp>
        <p:nvSpPr>
          <p:cNvPr id="190" name="Google Shape;190;p25">
            <a:extLst>
              <a:ext uri="{FF2B5EF4-FFF2-40B4-BE49-F238E27FC236}">
                <a16:creationId xmlns:a16="http://schemas.microsoft.com/office/drawing/2014/main" id="{530DAFC3-AD2B-D40A-FF12-8C4D616B3B7E}"/>
              </a:ext>
            </a:extLst>
          </p:cNvPr>
          <p:cNvSpPr txBox="1"/>
          <p:nvPr/>
        </p:nvSpPr>
        <p:spPr>
          <a:xfrm>
            <a:off x="734550" y="1787100"/>
            <a:ext cx="360286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accent1"/>
                </a:solidFill>
                <a:latin typeface="Lato"/>
                <a:ea typeface="Lato"/>
                <a:cs typeface="Lato"/>
                <a:sym typeface="Lato"/>
              </a:rPr>
              <a:t>2 Pod Redis Results for 500 User</a:t>
            </a:r>
            <a:endParaRPr sz="1500" dirty="0">
              <a:solidFill>
                <a:schemeClr val="accent1"/>
              </a:solidFill>
              <a:latin typeface="Lato"/>
              <a:ea typeface="Lato"/>
              <a:cs typeface="Lato"/>
              <a:sym typeface="Lato"/>
            </a:endParaRPr>
          </a:p>
        </p:txBody>
      </p:sp>
      <p:pic>
        <p:nvPicPr>
          <p:cNvPr id="3" name="Picture 2">
            <a:extLst>
              <a:ext uri="{FF2B5EF4-FFF2-40B4-BE49-F238E27FC236}">
                <a16:creationId xmlns:a16="http://schemas.microsoft.com/office/drawing/2014/main" id="{A3475630-19E8-DAF4-35C1-ABBFFFF77025}"/>
              </a:ext>
            </a:extLst>
          </p:cNvPr>
          <p:cNvPicPr>
            <a:picLocks noChangeAspect="1"/>
          </p:cNvPicPr>
          <p:nvPr/>
        </p:nvPicPr>
        <p:blipFill>
          <a:blip r:embed="rId3"/>
          <a:stretch>
            <a:fillRect/>
          </a:stretch>
        </p:blipFill>
        <p:spPr>
          <a:xfrm>
            <a:off x="784701" y="2216707"/>
            <a:ext cx="7468398" cy="2222737"/>
          </a:xfrm>
          <a:prstGeom prst="rect">
            <a:avLst/>
          </a:prstGeom>
        </p:spPr>
      </p:pic>
    </p:spTree>
    <p:extLst>
      <p:ext uri="{BB962C8B-B14F-4D97-AF65-F5344CB8AC3E}">
        <p14:creationId xmlns:p14="http://schemas.microsoft.com/office/powerpoint/2010/main" val="3208936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a:extLst>
            <a:ext uri="{FF2B5EF4-FFF2-40B4-BE49-F238E27FC236}">
              <a16:creationId xmlns:a16="http://schemas.microsoft.com/office/drawing/2014/main" id="{0723EA25-581F-A6EF-4F04-8BEB4BBC141E}"/>
            </a:ext>
          </a:extLst>
        </p:cNvPr>
        <p:cNvGrpSpPr/>
        <p:nvPr/>
      </p:nvGrpSpPr>
      <p:grpSpPr>
        <a:xfrm>
          <a:off x="0" y="0"/>
          <a:ext cx="0" cy="0"/>
          <a:chOff x="0" y="0"/>
          <a:chExt cx="0" cy="0"/>
        </a:xfrm>
      </p:grpSpPr>
      <p:sp>
        <p:nvSpPr>
          <p:cNvPr id="188" name="Google Shape;188;p25">
            <a:extLst>
              <a:ext uri="{FF2B5EF4-FFF2-40B4-BE49-F238E27FC236}">
                <a16:creationId xmlns:a16="http://schemas.microsoft.com/office/drawing/2014/main" id="{44096F63-9A4B-CB14-08DD-1E89D5325898}"/>
              </a:ext>
            </a:extLst>
          </p:cNvPr>
          <p:cNvSpPr txBox="1">
            <a:spLocks noGrp="1"/>
          </p:cNvSpPr>
          <p:nvPr>
            <p:ph type="title"/>
          </p:nvPr>
        </p:nvSpPr>
        <p:spPr>
          <a:xfrm>
            <a:off x="674550" y="1280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Solution?</a:t>
            </a:r>
            <a:endParaRPr dirty="0"/>
          </a:p>
        </p:txBody>
      </p:sp>
      <p:sp>
        <p:nvSpPr>
          <p:cNvPr id="190" name="Google Shape;190;p25">
            <a:extLst>
              <a:ext uri="{FF2B5EF4-FFF2-40B4-BE49-F238E27FC236}">
                <a16:creationId xmlns:a16="http://schemas.microsoft.com/office/drawing/2014/main" id="{8318C623-997B-3922-9772-C02D6E7EF21C}"/>
              </a:ext>
            </a:extLst>
          </p:cNvPr>
          <p:cNvSpPr txBox="1"/>
          <p:nvPr/>
        </p:nvSpPr>
        <p:spPr>
          <a:xfrm>
            <a:off x="734550" y="1787100"/>
            <a:ext cx="360286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accent1"/>
                </a:solidFill>
                <a:latin typeface="Lato"/>
                <a:ea typeface="Lato"/>
                <a:cs typeface="Lato"/>
                <a:sym typeface="Lato"/>
              </a:rPr>
              <a:t>2 Pod Redis Results for 1000 User</a:t>
            </a:r>
            <a:endParaRPr sz="1500" dirty="0">
              <a:solidFill>
                <a:schemeClr val="accent1"/>
              </a:solidFill>
              <a:latin typeface="Lato"/>
              <a:ea typeface="Lato"/>
              <a:cs typeface="Lato"/>
              <a:sym typeface="Lato"/>
            </a:endParaRPr>
          </a:p>
        </p:txBody>
      </p:sp>
      <p:pic>
        <p:nvPicPr>
          <p:cNvPr id="4" name="Picture 3">
            <a:extLst>
              <a:ext uri="{FF2B5EF4-FFF2-40B4-BE49-F238E27FC236}">
                <a16:creationId xmlns:a16="http://schemas.microsoft.com/office/drawing/2014/main" id="{8FB9A5C8-9F20-89A9-0DC2-C27A64276027}"/>
              </a:ext>
            </a:extLst>
          </p:cNvPr>
          <p:cNvPicPr>
            <a:picLocks noChangeAspect="1"/>
          </p:cNvPicPr>
          <p:nvPr/>
        </p:nvPicPr>
        <p:blipFill>
          <a:blip r:embed="rId3"/>
          <a:stretch>
            <a:fillRect/>
          </a:stretch>
        </p:blipFill>
        <p:spPr>
          <a:xfrm>
            <a:off x="674550" y="2179440"/>
            <a:ext cx="7832243" cy="2282502"/>
          </a:xfrm>
          <a:prstGeom prst="rect">
            <a:avLst/>
          </a:prstGeom>
        </p:spPr>
      </p:pic>
    </p:spTree>
    <p:extLst>
      <p:ext uri="{BB962C8B-B14F-4D97-AF65-F5344CB8AC3E}">
        <p14:creationId xmlns:p14="http://schemas.microsoft.com/office/powerpoint/2010/main" val="206334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a:extLst>
            <a:ext uri="{FF2B5EF4-FFF2-40B4-BE49-F238E27FC236}">
              <a16:creationId xmlns:a16="http://schemas.microsoft.com/office/drawing/2014/main" id="{8F500D25-5750-3732-7854-650B03AEBD03}"/>
            </a:ext>
          </a:extLst>
        </p:cNvPr>
        <p:cNvGrpSpPr/>
        <p:nvPr/>
      </p:nvGrpSpPr>
      <p:grpSpPr>
        <a:xfrm>
          <a:off x="0" y="0"/>
          <a:ext cx="0" cy="0"/>
          <a:chOff x="0" y="0"/>
          <a:chExt cx="0" cy="0"/>
        </a:xfrm>
      </p:grpSpPr>
      <p:sp>
        <p:nvSpPr>
          <p:cNvPr id="188" name="Google Shape;188;p25">
            <a:extLst>
              <a:ext uri="{FF2B5EF4-FFF2-40B4-BE49-F238E27FC236}">
                <a16:creationId xmlns:a16="http://schemas.microsoft.com/office/drawing/2014/main" id="{1AE1BC44-78FA-CAD2-24E5-9EF31E6FF4FE}"/>
              </a:ext>
            </a:extLst>
          </p:cNvPr>
          <p:cNvSpPr txBox="1">
            <a:spLocks noGrp="1"/>
          </p:cNvSpPr>
          <p:nvPr>
            <p:ph type="title"/>
          </p:nvPr>
        </p:nvSpPr>
        <p:spPr>
          <a:xfrm>
            <a:off x="674550" y="1280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Solution?</a:t>
            </a:r>
            <a:endParaRPr dirty="0"/>
          </a:p>
        </p:txBody>
      </p:sp>
      <p:sp>
        <p:nvSpPr>
          <p:cNvPr id="190" name="Google Shape;190;p25">
            <a:extLst>
              <a:ext uri="{FF2B5EF4-FFF2-40B4-BE49-F238E27FC236}">
                <a16:creationId xmlns:a16="http://schemas.microsoft.com/office/drawing/2014/main" id="{34266DBA-AEE0-675E-D23E-50D941C3083A}"/>
              </a:ext>
            </a:extLst>
          </p:cNvPr>
          <p:cNvSpPr txBox="1"/>
          <p:nvPr/>
        </p:nvSpPr>
        <p:spPr>
          <a:xfrm>
            <a:off x="734550" y="1787100"/>
            <a:ext cx="360286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accent1"/>
                </a:solidFill>
                <a:latin typeface="Lato"/>
                <a:ea typeface="Lato"/>
                <a:cs typeface="Lato"/>
                <a:sym typeface="Lato"/>
              </a:rPr>
              <a:t>10 Pod Redis Results for 1000 User</a:t>
            </a:r>
            <a:endParaRPr sz="1500" dirty="0">
              <a:solidFill>
                <a:schemeClr val="accent1"/>
              </a:solidFill>
              <a:latin typeface="Lato"/>
              <a:ea typeface="Lato"/>
              <a:cs typeface="Lato"/>
              <a:sym typeface="Lato"/>
            </a:endParaRPr>
          </a:p>
        </p:txBody>
      </p:sp>
      <p:pic>
        <p:nvPicPr>
          <p:cNvPr id="4" name="Picture 3">
            <a:extLst>
              <a:ext uri="{FF2B5EF4-FFF2-40B4-BE49-F238E27FC236}">
                <a16:creationId xmlns:a16="http://schemas.microsoft.com/office/drawing/2014/main" id="{78A01541-FAFF-C476-2647-18318B8AFF5F}"/>
              </a:ext>
            </a:extLst>
          </p:cNvPr>
          <p:cNvPicPr>
            <a:picLocks noChangeAspect="1"/>
          </p:cNvPicPr>
          <p:nvPr/>
        </p:nvPicPr>
        <p:blipFill>
          <a:blip r:embed="rId3"/>
          <a:stretch>
            <a:fillRect/>
          </a:stretch>
        </p:blipFill>
        <p:spPr>
          <a:xfrm>
            <a:off x="621888" y="2269637"/>
            <a:ext cx="8114096" cy="2426835"/>
          </a:xfrm>
          <a:prstGeom prst="rect">
            <a:avLst/>
          </a:prstGeom>
        </p:spPr>
      </p:pic>
      <p:sp>
        <p:nvSpPr>
          <p:cNvPr id="5" name="Oval 4">
            <a:extLst>
              <a:ext uri="{FF2B5EF4-FFF2-40B4-BE49-F238E27FC236}">
                <a16:creationId xmlns:a16="http://schemas.microsoft.com/office/drawing/2014/main" id="{224AFAC0-47E5-DE16-7489-61C6CA1ECE75}"/>
              </a:ext>
            </a:extLst>
          </p:cNvPr>
          <p:cNvSpPr/>
          <p:nvPr/>
        </p:nvSpPr>
        <p:spPr>
          <a:xfrm>
            <a:off x="3691112" y="4102831"/>
            <a:ext cx="502681" cy="31118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noFill/>
            </a:endParaRPr>
          </a:p>
        </p:txBody>
      </p:sp>
      <p:sp>
        <p:nvSpPr>
          <p:cNvPr id="6" name="Oval 5">
            <a:extLst>
              <a:ext uri="{FF2B5EF4-FFF2-40B4-BE49-F238E27FC236}">
                <a16:creationId xmlns:a16="http://schemas.microsoft.com/office/drawing/2014/main" id="{96029A8F-0FB5-E578-938D-715ADC741A55}"/>
              </a:ext>
            </a:extLst>
          </p:cNvPr>
          <p:cNvSpPr/>
          <p:nvPr/>
        </p:nvSpPr>
        <p:spPr>
          <a:xfrm>
            <a:off x="3691112" y="3762924"/>
            <a:ext cx="502681" cy="263308"/>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id="{54CEFB3F-67C7-FF48-CFF1-DA9BCF29C9F7}"/>
              </a:ext>
            </a:extLst>
          </p:cNvPr>
          <p:cNvSpPr/>
          <p:nvPr/>
        </p:nvSpPr>
        <p:spPr>
          <a:xfrm>
            <a:off x="3691112" y="3389504"/>
            <a:ext cx="502681" cy="306351"/>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3713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a:extLst>
            <a:ext uri="{FF2B5EF4-FFF2-40B4-BE49-F238E27FC236}">
              <a16:creationId xmlns:a16="http://schemas.microsoft.com/office/drawing/2014/main" id="{4155BA43-BBFD-4614-14F2-2E712BBDFD84}"/>
            </a:ext>
          </a:extLst>
        </p:cNvPr>
        <p:cNvGrpSpPr/>
        <p:nvPr/>
      </p:nvGrpSpPr>
      <p:grpSpPr>
        <a:xfrm>
          <a:off x="0" y="0"/>
          <a:ext cx="0" cy="0"/>
          <a:chOff x="0" y="0"/>
          <a:chExt cx="0" cy="0"/>
        </a:xfrm>
      </p:grpSpPr>
      <p:sp>
        <p:nvSpPr>
          <p:cNvPr id="188" name="Google Shape;188;p25">
            <a:extLst>
              <a:ext uri="{FF2B5EF4-FFF2-40B4-BE49-F238E27FC236}">
                <a16:creationId xmlns:a16="http://schemas.microsoft.com/office/drawing/2014/main" id="{2E5ECE5B-099C-239A-81B4-D32617361BEF}"/>
              </a:ext>
            </a:extLst>
          </p:cNvPr>
          <p:cNvSpPr txBox="1">
            <a:spLocks noGrp="1"/>
          </p:cNvSpPr>
          <p:nvPr>
            <p:ph type="title"/>
          </p:nvPr>
        </p:nvSpPr>
        <p:spPr>
          <a:xfrm>
            <a:off x="674550" y="1280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Improvement (Maybe)</a:t>
            </a:r>
            <a:endParaRPr dirty="0"/>
          </a:p>
        </p:txBody>
      </p:sp>
      <p:sp>
        <p:nvSpPr>
          <p:cNvPr id="190" name="Google Shape;190;p25">
            <a:extLst>
              <a:ext uri="{FF2B5EF4-FFF2-40B4-BE49-F238E27FC236}">
                <a16:creationId xmlns:a16="http://schemas.microsoft.com/office/drawing/2014/main" id="{0081DAC3-E08D-5F01-4876-EE0D554B8DF4}"/>
              </a:ext>
            </a:extLst>
          </p:cNvPr>
          <p:cNvSpPr txBox="1"/>
          <p:nvPr/>
        </p:nvSpPr>
        <p:spPr>
          <a:xfrm>
            <a:off x="720187" y="1778119"/>
            <a:ext cx="5063033"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accent1"/>
                </a:solidFill>
                <a:latin typeface="Lato"/>
                <a:ea typeface="Lato"/>
                <a:cs typeface="Lato"/>
                <a:sym typeface="Lato"/>
              </a:rPr>
              <a:t>10 Pod Redis Results for 1000 User + Cached Minutely</a:t>
            </a:r>
            <a:endParaRPr sz="1500" dirty="0">
              <a:solidFill>
                <a:schemeClr val="accent1"/>
              </a:solidFill>
              <a:latin typeface="Lato"/>
              <a:ea typeface="Lato"/>
              <a:cs typeface="Lato"/>
              <a:sym typeface="Lato"/>
            </a:endParaRPr>
          </a:p>
        </p:txBody>
      </p:sp>
      <p:pic>
        <p:nvPicPr>
          <p:cNvPr id="3" name="Picture 2">
            <a:extLst>
              <a:ext uri="{FF2B5EF4-FFF2-40B4-BE49-F238E27FC236}">
                <a16:creationId xmlns:a16="http://schemas.microsoft.com/office/drawing/2014/main" id="{FE469082-6F40-01F8-86AE-A34B5FD0AA4A}"/>
              </a:ext>
            </a:extLst>
          </p:cNvPr>
          <p:cNvPicPr>
            <a:picLocks noChangeAspect="1"/>
          </p:cNvPicPr>
          <p:nvPr/>
        </p:nvPicPr>
        <p:blipFill>
          <a:blip r:embed="rId3"/>
          <a:stretch>
            <a:fillRect/>
          </a:stretch>
        </p:blipFill>
        <p:spPr>
          <a:xfrm>
            <a:off x="4572000" y="2571750"/>
            <a:ext cx="4265412" cy="1942188"/>
          </a:xfrm>
          <a:prstGeom prst="rect">
            <a:avLst/>
          </a:prstGeom>
        </p:spPr>
      </p:pic>
      <p:pic>
        <p:nvPicPr>
          <p:cNvPr id="11" name="Picture 10">
            <a:extLst>
              <a:ext uri="{FF2B5EF4-FFF2-40B4-BE49-F238E27FC236}">
                <a16:creationId xmlns:a16="http://schemas.microsoft.com/office/drawing/2014/main" id="{E8669CF3-3F0D-BB0C-6AA4-146C699A6253}"/>
              </a:ext>
            </a:extLst>
          </p:cNvPr>
          <p:cNvPicPr>
            <a:picLocks noChangeAspect="1"/>
          </p:cNvPicPr>
          <p:nvPr/>
        </p:nvPicPr>
        <p:blipFill>
          <a:blip r:embed="rId4"/>
          <a:stretch>
            <a:fillRect/>
          </a:stretch>
        </p:blipFill>
        <p:spPr>
          <a:xfrm>
            <a:off x="674550" y="2488191"/>
            <a:ext cx="3549762" cy="2189132"/>
          </a:xfrm>
          <a:prstGeom prst="rect">
            <a:avLst/>
          </a:prstGeom>
        </p:spPr>
      </p:pic>
    </p:spTree>
    <p:extLst>
      <p:ext uri="{BB962C8B-B14F-4D97-AF65-F5344CB8AC3E}">
        <p14:creationId xmlns:p14="http://schemas.microsoft.com/office/powerpoint/2010/main" val="264320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CD155CE3-403F-621B-BCE6-F6F929CBFFE1}"/>
            </a:ext>
          </a:extLst>
        </p:cNvPr>
        <p:cNvGrpSpPr/>
        <p:nvPr/>
      </p:nvGrpSpPr>
      <p:grpSpPr>
        <a:xfrm>
          <a:off x="0" y="0"/>
          <a:ext cx="0" cy="0"/>
          <a:chOff x="0" y="0"/>
          <a:chExt cx="0" cy="0"/>
        </a:xfrm>
      </p:grpSpPr>
      <p:sp>
        <p:nvSpPr>
          <p:cNvPr id="170" name="Google Shape;170;p22">
            <a:extLst>
              <a:ext uri="{FF2B5EF4-FFF2-40B4-BE49-F238E27FC236}">
                <a16:creationId xmlns:a16="http://schemas.microsoft.com/office/drawing/2014/main" id="{34A60211-737D-FC26-FCCB-1FE09C2D3B97}"/>
              </a:ext>
            </a:extLst>
          </p:cNvPr>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US" dirty="0"/>
              <a:t>Final Words</a:t>
            </a:r>
            <a:endParaRPr dirty="0"/>
          </a:p>
        </p:txBody>
      </p:sp>
    </p:spTree>
    <p:extLst>
      <p:ext uri="{BB962C8B-B14F-4D97-AF65-F5344CB8AC3E}">
        <p14:creationId xmlns:p14="http://schemas.microsoft.com/office/powerpoint/2010/main" val="14835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 Architecture</a:t>
            </a:r>
            <a:endParaRPr/>
          </a:p>
        </p:txBody>
      </p:sp>
      <p:sp>
        <p:nvSpPr>
          <p:cNvPr id="93" name="Google Shape;93;p14"/>
          <p:cNvSpPr/>
          <p:nvPr/>
        </p:nvSpPr>
        <p:spPr>
          <a:xfrm>
            <a:off x="636225" y="2022200"/>
            <a:ext cx="1314300" cy="910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Client</a:t>
            </a:r>
            <a:endParaRPr>
              <a:latin typeface="Open Sans"/>
              <a:ea typeface="Open Sans"/>
              <a:cs typeface="Open Sans"/>
              <a:sym typeface="Open Sans"/>
            </a:endParaRPr>
          </a:p>
        </p:txBody>
      </p:sp>
      <p:sp>
        <p:nvSpPr>
          <p:cNvPr id="94" name="Google Shape;94;p14"/>
          <p:cNvSpPr/>
          <p:nvPr/>
        </p:nvSpPr>
        <p:spPr>
          <a:xfrm>
            <a:off x="2514075" y="2022200"/>
            <a:ext cx="1314300" cy="910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The Load Balancer</a:t>
            </a:r>
            <a:endParaRPr>
              <a:latin typeface="Open Sans"/>
              <a:ea typeface="Open Sans"/>
              <a:cs typeface="Open Sans"/>
              <a:sym typeface="Open Sans"/>
            </a:endParaRPr>
          </a:p>
        </p:txBody>
      </p:sp>
      <p:sp>
        <p:nvSpPr>
          <p:cNvPr id="95" name="Google Shape;95;p14"/>
          <p:cNvSpPr/>
          <p:nvPr/>
        </p:nvSpPr>
        <p:spPr>
          <a:xfrm>
            <a:off x="4391925" y="1111400"/>
            <a:ext cx="1314300" cy="910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Voting Interface</a:t>
            </a:r>
            <a:endParaRPr>
              <a:latin typeface="Open Sans"/>
              <a:ea typeface="Open Sans"/>
              <a:cs typeface="Open Sans"/>
              <a:sym typeface="Open Sans"/>
            </a:endParaRPr>
          </a:p>
        </p:txBody>
      </p:sp>
      <p:sp>
        <p:nvSpPr>
          <p:cNvPr id="96" name="Google Shape;96;p14"/>
          <p:cNvSpPr/>
          <p:nvPr/>
        </p:nvSpPr>
        <p:spPr>
          <a:xfrm>
            <a:off x="4391925" y="2933000"/>
            <a:ext cx="1314300" cy="910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Result Displayer</a:t>
            </a:r>
            <a:endParaRPr>
              <a:latin typeface="Open Sans"/>
              <a:ea typeface="Open Sans"/>
              <a:cs typeface="Open Sans"/>
              <a:sym typeface="Open Sans"/>
            </a:endParaRPr>
          </a:p>
        </p:txBody>
      </p:sp>
      <p:sp>
        <p:nvSpPr>
          <p:cNvPr id="97" name="Google Shape;97;p14"/>
          <p:cNvSpPr/>
          <p:nvPr/>
        </p:nvSpPr>
        <p:spPr>
          <a:xfrm>
            <a:off x="6546400" y="1111400"/>
            <a:ext cx="1314300" cy="910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a:solidFill>
                  <a:srgbClr val="000000"/>
                </a:solidFill>
                <a:latin typeface="Open Sans"/>
                <a:ea typeface="Open Sans"/>
                <a:cs typeface="Open Sans"/>
                <a:sym typeface="Open Sans"/>
              </a:rPr>
              <a:t>Redis</a:t>
            </a:r>
            <a:endParaRPr>
              <a:latin typeface="Open Sans"/>
              <a:ea typeface="Open Sans"/>
              <a:cs typeface="Open Sans"/>
              <a:sym typeface="Open Sans"/>
            </a:endParaRPr>
          </a:p>
        </p:txBody>
      </p:sp>
      <p:sp>
        <p:nvSpPr>
          <p:cNvPr id="98" name="Google Shape;98;p14"/>
          <p:cNvSpPr/>
          <p:nvPr/>
        </p:nvSpPr>
        <p:spPr>
          <a:xfrm>
            <a:off x="6546400" y="2477588"/>
            <a:ext cx="1314300" cy="910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Worker</a:t>
            </a:r>
            <a:endParaRPr>
              <a:latin typeface="Open Sans"/>
              <a:ea typeface="Open Sans"/>
              <a:cs typeface="Open Sans"/>
              <a:sym typeface="Open Sans"/>
            </a:endParaRPr>
          </a:p>
        </p:txBody>
      </p:sp>
      <p:sp>
        <p:nvSpPr>
          <p:cNvPr id="99" name="Google Shape;99;p14"/>
          <p:cNvSpPr/>
          <p:nvPr/>
        </p:nvSpPr>
        <p:spPr>
          <a:xfrm>
            <a:off x="6546400" y="3843800"/>
            <a:ext cx="1314300" cy="910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a:solidFill>
                  <a:srgbClr val="000000"/>
                </a:solidFill>
                <a:latin typeface="Open Sans"/>
                <a:ea typeface="Open Sans"/>
                <a:cs typeface="Open Sans"/>
                <a:sym typeface="Open Sans"/>
              </a:rPr>
              <a:t>Database</a:t>
            </a:r>
            <a:endParaRPr>
              <a:latin typeface="Open Sans"/>
              <a:ea typeface="Open Sans"/>
              <a:cs typeface="Open Sans"/>
              <a:sym typeface="Open Sans"/>
            </a:endParaRPr>
          </a:p>
        </p:txBody>
      </p:sp>
      <p:cxnSp>
        <p:nvCxnSpPr>
          <p:cNvPr id="100" name="Google Shape;100;p14"/>
          <p:cNvCxnSpPr/>
          <p:nvPr/>
        </p:nvCxnSpPr>
        <p:spPr>
          <a:xfrm rot="10800000">
            <a:off x="1950525" y="2022200"/>
            <a:ext cx="563700" cy="0"/>
          </a:xfrm>
          <a:prstGeom prst="straightConnector1">
            <a:avLst/>
          </a:prstGeom>
          <a:noFill/>
          <a:ln w="9525" cap="flat" cmpd="sng">
            <a:solidFill>
              <a:srgbClr val="B7B7B7"/>
            </a:solidFill>
            <a:prstDash val="solid"/>
            <a:round/>
            <a:headEnd type="none" w="med" len="med"/>
            <a:tailEnd type="triangle" w="med" len="med"/>
          </a:ln>
        </p:spPr>
      </p:cxnSp>
      <p:cxnSp>
        <p:nvCxnSpPr>
          <p:cNvPr id="101" name="Google Shape;101;p14"/>
          <p:cNvCxnSpPr>
            <a:stCxn id="95" idx="3"/>
            <a:endCxn id="97" idx="1"/>
          </p:cNvCxnSpPr>
          <p:nvPr/>
        </p:nvCxnSpPr>
        <p:spPr>
          <a:xfrm>
            <a:off x="5706225" y="1566800"/>
            <a:ext cx="840300" cy="0"/>
          </a:xfrm>
          <a:prstGeom prst="straightConnector1">
            <a:avLst/>
          </a:prstGeom>
          <a:noFill/>
          <a:ln w="9525" cap="flat" cmpd="sng">
            <a:solidFill>
              <a:srgbClr val="B7B7B7"/>
            </a:solidFill>
            <a:prstDash val="solid"/>
            <a:round/>
            <a:headEnd type="none" w="med" len="med"/>
            <a:tailEnd type="triangle" w="med" len="med"/>
          </a:ln>
        </p:spPr>
      </p:cxnSp>
      <p:cxnSp>
        <p:nvCxnSpPr>
          <p:cNvPr id="102" name="Google Shape;102;p14"/>
          <p:cNvCxnSpPr>
            <a:stCxn id="98" idx="2"/>
            <a:endCxn id="99" idx="0"/>
          </p:cNvCxnSpPr>
          <p:nvPr/>
        </p:nvCxnSpPr>
        <p:spPr>
          <a:xfrm>
            <a:off x="7203550" y="3388388"/>
            <a:ext cx="0" cy="455400"/>
          </a:xfrm>
          <a:prstGeom prst="straightConnector1">
            <a:avLst/>
          </a:prstGeom>
          <a:noFill/>
          <a:ln w="9525" cap="flat" cmpd="sng">
            <a:solidFill>
              <a:srgbClr val="B7B7B7"/>
            </a:solidFill>
            <a:prstDash val="solid"/>
            <a:round/>
            <a:headEnd type="none" w="med" len="med"/>
            <a:tailEnd type="triangle" w="med" len="med"/>
          </a:ln>
        </p:spPr>
      </p:cxnSp>
      <p:cxnSp>
        <p:nvCxnSpPr>
          <p:cNvPr id="103" name="Google Shape;103;p14"/>
          <p:cNvCxnSpPr>
            <a:stCxn id="97" idx="2"/>
            <a:endCxn id="98" idx="0"/>
          </p:cNvCxnSpPr>
          <p:nvPr/>
        </p:nvCxnSpPr>
        <p:spPr>
          <a:xfrm>
            <a:off x="7203550" y="2022200"/>
            <a:ext cx="0" cy="455400"/>
          </a:xfrm>
          <a:prstGeom prst="straightConnector1">
            <a:avLst/>
          </a:prstGeom>
          <a:noFill/>
          <a:ln w="9525" cap="flat" cmpd="sng">
            <a:solidFill>
              <a:srgbClr val="B7B7B7"/>
            </a:solidFill>
            <a:prstDash val="solid"/>
            <a:round/>
            <a:headEnd type="none" w="med" len="med"/>
            <a:tailEnd type="triangle" w="med" len="med"/>
          </a:ln>
        </p:spPr>
      </p:cxnSp>
      <p:cxnSp>
        <p:nvCxnSpPr>
          <p:cNvPr id="104" name="Google Shape;104;p14"/>
          <p:cNvCxnSpPr>
            <a:stCxn id="99" idx="1"/>
            <a:endCxn id="96" idx="3"/>
          </p:cNvCxnSpPr>
          <p:nvPr/>
        </p:nvCxnSpPr>
        <p:spPr>
          <a:xfrm rot="10800000">
            <a:off x="5706100" y="3388400"/>
            <a:ext cx="840300" cy="910800"/>
          </a:xfrm>
          <a:prstGeom prst="straightConnector1">
            <a:avLst/>
          </a:prstGeom>
          <a:noFill/>
          <a:ln w="9525" cap="flat" cmpd="sng">
            <a:solidFill>
              <a:srgbClr val="B7B7B7"/>
            </a:solidFill>
            <a:prstDash val="solid"/>
            <a:round/>
            <a:headEnd type="none" w="med" len="med"/>
            <a:tailEnd type="triangle" w="med" len="med"/>
          </a:ln>
        </p:spPr>
      </p:cxnSp>
      <p:cxnSp>
        <p:nvCxnSpPr>
          <p:cNvPr id="105" name="Google Shape;105;p14"/>
          <p:cNvCxnSpPr>
            <a:stCxn id="94" idx="3"/>
            <a:endCxn id="95" idx="1"/>
          </p:cNvCxnSpPr>
          <p:nvPr/>
        </p:nvCxnSpPr>
        <p:spPr>
          <a:xfrm rot="10800000" flipH="1">
            <a:off x="3828375" y="1566800"/>
            <a:ext cx="563700" cy="910800"/>
          </a:xfrm>
          <a:prstGeom prst="straightConnector1">
            <a:avLst/>
          </a:prstGeom>
          <a:noFill/>
          <a:ln w="9525" cap="flat" cmpd="sng">
            <a:solidFill>
              <a:srgbClr val="B7B7B7"/>
            </a:solidFill>
            <a:prstDash val="solid"/>
            <a:round/>
            <a:headEnd type="none" w="med" len="med"/>
            <a:tailEnd type="triangle" w="med" len="med"/>
          </a:ln>
        </p:spPr>
      </p:cxnSp>
      <p:cxnSp>
        <p:nvCxnSpPr>
          <p:cNvPr id="106" name="Google Shape;106;p14"/>
          <p:cNvCxnSpPr>
            <a:stCxn id="96" idx="1"/>
            <a:endCxn id="94" idx="3"/>
          </p:cNvCxnSpPr>
          <p:nvPr/>
        </p:nvCxnSpPr>
        <p:spPr>
          <a:xfrm rot="10800000">
            <a:off x="3828225" y="2477600"/>
            <a:ext cx="563700" cy="910800"/>
          </a:xfrm>
          <a:prstGeom prst="straightConnector1">
            <a:avLst/>
          </a:prstGeom>
          <a:noFill/>
          <a:ln w="9525" cap="flat" cmpd="sng">
            <a:solidFill>
              <a:srgbClr val="B7B7B7"/>
            </a:solidFill>
            <a:prstDash val="solid"/>
            <a:round/>
            <a:headEnd type="none" w="med" len="med"/>
            <a:tailEnd type="triangle" w="med" len="med"/>
          </a:ln>
        </p:spPr>
      </p:cxnSp>
      <p:cxnSp>
        <p:nvCxnSpPr>
          <p:cNvPr id="107" name="Google Shape;107;p14"/>
          <p:cNvCxnSpPr/>
          <p:nvPr/>
        </p:nvCxnSpPr>
        <p:spPr>
          <a:xfrm>
            <a:off x="1927000" y="2922575"/>
            <a:ext cx="600300" cy="0"/>
          </a:xfrm>
          <a:prstGeom prst="straightConnector1">
            <a:avLst/>
          </a:prstGeom>
          <a:noFill/>
          <a:ln w="9525" cap="flat" cmpd="sng">
            <a:solidFill>
              <a:srgbClr val="B7B7B7"/>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We Changed The Initial Architecture</a:t>
            </a:r>
            <a:endParaRPr/>
          </a:p>
          <a:p>
            <a:pPr marL="0" lvl="0" indent="0" algn="l" rtl="0">
              <a:spcBef>
                <a:spcPts val="0"/>
              </a:spcBef>
              <a:spcAft>
                <a:spcPts val="0"/>
              </a:spcAft>
              <a:buNone/>
            </a:pPr>
            <a:endParaRPr/>
          </a:p>
        </p:txBody>
      </p:sp>
      <p:sp>
        <p:nvSpPr>
          <p:cNvPr id="113" name="Google Shape;113;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Could not measure response time directly</a:t>
            </a:r>
            <a:endParaRPr sz="1500"/>
          </a:p>
          <a:p>
            <a:pPr marL="457200" lvl="0" indent="-323850" algn="l" rtl="0">
              <a:spcBef>
                <a:spcPts val="0"/>
              </a:spcBef>
              <a:spcAft>
                <a:spcPts val="0"/>
              </a:spcAft>
              <a:buSzPts val="1500"/>
              <a:buChar char="●"/>
            </a:pPr>
            <a:r>
              <a:rPr lang="en" sz="1500"/>
              <a:t>Redis quickly queues the initial request, but the requested change is reflected later in the system. </a:t>
            </a:r>
            <a:endParaRPr sz="1500"/>
          </a:p>
          <a:p>
            <a:pPr marL="457200" lvl="0" indent="-323850" algn="l" rtl="0">
              <a:spcBef>
                <a:spcPts val="0"/>
              </a:spcBef>
              <a:spcAft>
                <a:spcPts val="0"/>
              </a:spcAft>
              <a:buSzPts val="1500"/>
              <a:buChar char="●"/>
            </a:pPr>
            <a:r>
              <a:rPr lang="en" sz="1500"/>
              <a:t>When the response is received, the votes might not be inserted in the database. </a:t>
            </a:r>
            <a:endParaRPr sz="1500"/>
          </a:p>
          <a:p>
            <a:pPr marL="457200" lvl="0" indent="-323850" algn="l" rtl="0">
              <a:spcBef>
                <a:spcPts val="0"/>
              </a:spcBef>
              <a:spcAft>
                <a:spcPts val="0"/>
              </a:spcAft>
              <a:buSzPts val="1500"/>
              <a:buChar char="●"/>
            </a:pPr>
            <a:r>
              <a:rPr lang="en" sz="1500"/>
              <a:t>Could implement a polling mechanism to check for database updates, but this would affect performance and could not match each request and database change.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2307"/>
              <a:buFont typeface="Arial"/>
              <a:buNone/>
            </a:pPr>
            <a:r>
              <a:rPr lang="en"/>
              <a:t>The Final Architecture</a:t>
            </a:r>
            <a:endParaRPr/>
          </a:p>
        </p:txBody>
      </p:sp>
      <p:sp>
        <p:nvSpPr>
          <p:cNvPr id="119" name="Google Shape;119;p16"/>
          <p:cNvSpPr/>
          <p:nvPr/>
        </p:nvSpPr>
        <p:spPr>
          <a:xfrm>
            <a:off x="364600" y="2732600"/>
            <a:ext cx="1314300" cy="910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Client</a:t>
            </a:r>
            <a:endParaRPr>
              <a:latin typeface="Open Sans"/>
              <a:ea typeface="Open Sans"/>
              <a:cs typeface="Open Sans"/>
              <a:sym typeface="Open Sans"/>
            </a:endParaRPr>
          </a:p>
        </p:txBody>
      </p:sp>
      <p:sp>
        <p:nvSpPr>
          <p:cNvPr id="120" name="Google Shape;120;p16"/>
          <p:cNvSpPr/>
          <p:nvPr/>
        </p:nvSpPr>
        <p:spPr>
          <a:xfrm>
            <a:off x="2242450" y="2732600"/>
            <a:ext cx="1314300" cy="910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The Load Balancer</a:t>
            </a:r>
            <a:endParaRPr>
              <a:latin typeface="Open Sans"/>
              <a:ea typeface="Open Sans"/>
              <a:cs typeface="Open Sans"/>
              <a:sym typeface="Open Sans"/>
            </a:endParaRPr>
          </a:p>
          <a:p>
            <a:pPr marL="0" lvl="0" indent="0" algn="ctr" rtl="0">
              <a:spcBef>
                <a:spcPts val="0"/>
              </a:spcBef>
              <a:spcAft>
                <a:spcPts val="0"/>
              </a:spcAft>
              <a:buNone/>
            </a:pPr>
            <a:r>
              <a:rPr lang="en">
                <a:latin typeface="Open Sans"/>
                <a:ea typeface="Open Sans"/>
                <a:cs typeface="Open Sans"/>
                <a:sym typeface="Open Sans"/>
              </a:rPr>
              <a:t>(Only on Kubernetes)</a:t>
            </a:r>
            <a:endParaRPr>
              <a:latin typeface="Open Sans"/>
              <a:ea typeface="Open Sans"/>
              <a:cs typeface="Open Sans"/>
              <a:sym typeface="Open Sans"/>
            </a:endParaRPr>
          </a:p>
        </p:txBody>
      </p:sp>
      <p:sp>
        <p:nvSpPr>
          <p:cNvPr id="121" name="Google Shape;121;p16"/>
          <p:cNvSpPr/>
          <p:nvPr/>
        </p:nvSpPr>
        <p:spPr>
          <a:xfrm>
            <a:off x="4120300" y="2330575"/>
            <a:ext cx="1314300" cy="1701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Voting Interface and</a:t>
            </a:r>
            <a:endParaRPr>
              <a:latin typeface="Open Sans"/>
              <a:ea typeface="Open Sans"/>
              <a:cs typeface="Open Sans"/>
              <a:sym typeface="Open Sans"/>
            </a:endParaRPr>
          </a:p>
          <a:p>
            <a:pPr marL="0" lvl="0" indent="0" algn="ctr" rtl="0">
              <a:spcBef>
                <a:spcPts val="0"/>
              </a:spcBef>
              <a:spcAft>
                <a:spcPts val="0"/>
              </a:spcAft>
              <a:buNone/>
            </a:pPr>
            <a:r>
              <a:rPr lang="en">
                <a:latin typeface="Open Sans"/>
                <a:ea typeface="Open Sans"/>
                <a:cs typeface="Open Sans"/>
                <a:sym typeface="Open Sans"/>
              </a:rPr>
              <a:t>Result Displayer (Backend)</a:t>
            </a:r>
            <a:endParaRPr>
              <a:latin typeface="Open Sans"/>
              <a:ea typeface="Open Sans"/>
              <a:cs typeface="Open Sans"/>
              <a:sym typeface="Open Sans"/>
            </a:endParaRPr>
          </a:p>
        </p:txBody>
      </p:sp>
      <p:sp>
        <p:nvSpPr>
          <p:cNvPr id="122" name="Google Shape;122;p16"/>
          <p:cNvSpPr/>
          <p:nvPr/>
        </p:nvSpPr>
        <p:spPr>
          <a:xfrm>
            <a:off x="6546400" y="1419763"/>
            <a:ext cx="1314300" cy="910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a:latin typeface="Open Sans"/>
                <a:ea typeface="Open Sans"/>
                <a:cs typeface="Open Sans"/>
                <a:sym typeface="Open Sans"/>
              </a:rPr>
              <a:t>Cloud Function 1 (See All Votes)</a:t>
            </a:r>
            <a:endParaRPr>
              <a:latin typeface="Open Sans"/>
              <a:ea typeface="Open Sans"/>
              <a:cs typeface="Open Sans"/>
              <a:sym typeface="Open Sans"/>
            </a:endParaRPr>
          </a:p>
        </p:txBody>
      </p:sp>
      <p:sp>
        <p:nvSpPr>
          <p:cNvPr id="123" name="Google Shape;123;p16"/>
          <p:cNvSpPr/>
          <p:nvPr/>
        </p:nvSpPr>
        <p:spPr>
          <a:xfrm>
            <a:off x="6546400" y="4061513"/>
            <a:ext cx="1314300" cy="910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Cloud Function 2 (See Each City Vote)</a:t>
            </a:r>
            <a:endParaRPr>
              <a:latin typeface="Open Sans"/>
              <a:ea typeface="Open Sans"/>
              <a:cs typeface="Open Sans"/>
              <a:sym typeface="Open Sans"/>
            </a:endParaRPr>
          </a:p>
        </p:txBody>
      </p:sp>
      <p:sp>
        <p:nvSpPr>
          <p:cNvPr id="124" name="Google Shape;124;p16"/>
          <p:cNvSpPr/>
          <p:nvPr/>
        </p:nvSpPr>
        <p:spPr>
          <a:xfrm>
            <a:off x="6546400" y="2732588"/>
            <a:ext cx="1314300" cy="910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a:solidFill>
                  <a:srgbClr val="000000"/>
                </a:solidFill>
                <a:latin typeface="Open Sans"/>
                <a:ea typeface="Open Sans"/>
                <a:cs typeface="Open Sans"/>
                <a:sym typeface="Open Sans"/>
              </a:rPr>
              <a:t>Database</a:t>
            </a:r>
            <a:endParaRPr>
              <a:latin typeface="Open Sans"/>
              <a:ea typeface="Open Sans"/>
              <a:cs typeface="Open Sans"/>
              <a:sym typeface="Open Sans"/>
            </a:endParaRPr>
          </a:p>
        </p:txBody>
      </p:sp>
      <p:cxnSp>
        <p:nvCxnSpPr>
          <p:cNvPr id="125" name="Google Shape;125;p16"/>
          <p:cNvCxnSpPr/>
          <p:nvPr/>
        </p:nvCxnSpPr>
        <p:spPr>
          <a:xfrm rot="10800000">
            <a:off x="1678900" y="2732600"/>
            <a:ext cx="563700" cy="0"/>
          </a:xfrm>
          <a:prstGeom prst="straightConnector1">
            <a:avLst/>
          </a:prstGeom>
          <a:noFill/>
          <a:ln w="9525" cap="flat" cmpd="sng">
            <a:solidFill>
              <a:srgbClr val="B7B7B7"/>
            </a:solidFill>
            <a:prstDash val="solid"/>
            <a:round/>
            <a:headEnd type="none" w="med" len="med"/>
            <a:tailEnd type="triangle" w="med" len="med"/>
          </a:ln>
        </p:spPr>
      </p:cxnSp>
      <p:cxnSp>
        <p:nvCxnSpPr>
          <p:cNvPr id="126" name="Google Shape;126;p16"/>
          <p:cNvCxnSpPr/>
          <p:nvPr/>
        </p:nvCxnSpPr>
        <p:spPr>
          <a:xfrm flipH="1">
            <a:off x="5434600" y="1875163"/>
            <a:ext cx="1111800" cy="459300"/>
          </a:xfrm>
          <a:prstGeom prst="straightConnector1">
            <a:avLst/>
          </a:prstGeom>
          <a:noFill/>
          <a:ln w="9525" cap="flat" cmpd="sng">
            <a:solidFill>
              <a:srgbClr val="B7B7B7"/>
            </a:solidFill>
            <a:prstDash val="solid"/>
            <a:round/>
            <a:headEnd type="none" w="med" len="med"/>
            <a:tailEnd type="triangle" w="med" len="med"/>
          </a:ln>
        </p:spPr>
      </p:cxnSp>
      <p:cxnSp>
        <p:nvCxnSpPr>
          <p:cNvPr id="127" name="Google Shape;127;p16"/>
          <p:cNvCxnSpPr/>
          <p:nvPr/>
        </p:nvCxnSpPr>
        <p:spPr>
          <a:xfrm rot="10800000">
            <a:off x="5424700" y="4019213"/>
            <a:ext cx="1121700" cy="497700"/>
          </a:xfrm>
          <a:prstGeom prst="straightConnector1">
            <a:avLst/>
          </a:prstGeom>
          <a:noFill/>
          <a:ln w="9525" cap="flat" cmpd="sng">
            <a:solidFill>
              <a:srgbClr val="B7B7B7"/>
            </a:solidFill>
            <a:prstDash val="solid"/>
            <a:round/>
            <a:headEnd type="none" w="med" len="med"/>
            <a:tailEnd type="triangle" w="med" len="med"/>
          </a:ln>
        </p:spPr>
      </p:cxnSp>
      <p:cxnSp>
        <p:nvCxnSpPr>
          <p:cNvPr id="128" name="Google Shape;128;p16"/>
          <p:cNvCxnSpPr/>
          <p:nvPr/>
        </p:nvCxnSpPr>
        <p:spPr>
          <a:xfrm>
            <a:off x="3540375" y="2732600"/>
            <a:ext cx="585900" cy="2100"/>
          </a:xfrm>
          <a:prstGeom prst="straightConnector1">
            <a:avLst/>
          </a:prstGeom>
          <a:noFill/>
          <a:ln w="9525" cap="flat" cmpd="sng">
            <a:solidFill>
              <a:srgbClr val="B7B7B7"/>
            </a:solidFill>
            <a:prstDash val="solid"/>
            <a:round/>
            <a:headEnd type="none" w="med" len="med"/>
            <a:tailEnd type="triangle" w="med" len="med"/>
          </a:ln>
        </p:spPr>
      </p:cxnSp>
      <p:cxnSp>
        <p:nvCxnSpPr>
          <p:cNvPr id="129" name="Google Shape;129;p16"/>
          <p:cNvCxnSpPr/>
          <p:nvPr/>
        </p:nvCxnSpPr>
        <p:spPr>
          <a:xfrm rot="10800000">
            <a:off x="3538125" y="3641725"/>
            <a:ext cx="568200" cy="0"/>
          </a:xfrm>
          <a:prstGeom prst="straightConnector1">
            <a:avLst/>
          </a:prstGeom>
          <a:noFill/>
          <a:ln w="9525" cap="flat" cmpd="sng">
            <a:solidFill>
              <a:srgbClr val="B7B7B7"/>
            </a:solidFill>
            <a:prstDash val="solid"/>
            <a:round/>
            <a:headEnd type="none" w="med" len="med"/>
            <a:tailEnd type="triangle" w="med" len="med"/>
          </a:ln>
        </p:spPr>
      </p:cxnSp>
      <p:cxnSp>
        <p:nvCxnSpPr>
          <p:cNvPr id="130" name="Google Shape;130;p16"/>
          <p:cNvCxnSpPr/>
          <p:nvPr/>
        </p:nvCxnSpPr>
        <p:spPr>
          <a:xfrm>
            <a:off x="1655375" y="3632975"/>
            <a:ext cx="600300" cy="0"/>
          </a:xfrm>
          <a:prstGeom prst="straightConnector1">
            <a:avLst/>
          </a:prstGeom>
          <a:noFill/>
          <a:ln w="9525" cap="flat" cmpd="sng">
            <a:solidFill>
              <a:srgbClr val="B7B7B7"/>
            </a:solidFill>
            <a:prstDash val="solid"/>
            <a:round/>
            <a:headEnd type="none" w="med" len="med"/>
            <a:tailEnd type="triangle" w="med" len="med"/>
          </a:ln>
        </p:spPr>
      </p:cxnSp>
      <p:cxnSp>
        <p:nvCxnSpPr>
          <p:cNvPr id="131" name="Google Shape;131;p16"/>
          <p:cNvCxnSpPr>
            <a:stCxn id="121" idx="3"/>
            <a:endCxn id="124" idx="1"/>
          </p:cNvCxnSpPr>
          <p:nvPr/>
        </p:nvCxnSpPr>
        <p:spPr>
          <a:xfrm>
            <a:off x="5434600" y="3181375"/>
            <a:ext cx="1111800" cy="6600"/>
          </a:xfrm>
          <a:prstGeom prst="straightConnector1">
            <a:avLst/>
          </a:prstGeom>
          <a:noFill/>
          <a:ln w="9525" cap="flat" cmpd="sng">
            <a:solidFill>
              <a:srgbClr val="B7B7B7"/>
            </a:solidFill>
            <a:prstDash val="solid"/>
            <a:round/>
            <a:headEnd type="none" w="med" len="med"/>
            <a:tailEnd type="triangle" w="med" len="med"/>
          </a:ln>
        </p:spPr>
      </p:cxnSp>
      <p:cxnSp>
        <p:nvCxnSpPr>
          <p:cNvPr id="132" name="Google Shape;132;p16"/>
          <p:cNvCxnSpPr>
            <a:stCxn id="124" idx="0"/>
            <a:endCxn id="122" idx="2"/>
          </p:cNvCxnSpPr>
          <p:nvPr/>
        </p:nvCxnSpPr>
        <p:spPr>
          <a:xfrm rot="10800000">
            <a:off x="7203550" y="2330588"/>
            <a:ext cx="0" cy="402000"/>
          </a:xfrm>
          <a:prstGeom prst="straightConnector1">
            <a:avLst/>
          </a:prstGeom>
          <a:noFill/>
          <a:ln w="9525" cap="flat" cmpd="sng">
            <a:solidFill>
              <a:srgbClr val="B7B7B7"/>
            </a:solidFill>
            <a:prstDash val="solid"/>
            <a:round/>
            <a:headEnd type="none" w="med" len="med"/>
            <a:tailEnd type="triangle" w="med" len="med"/>
          </a:ln>
        </p:spPr>
      </p:cxnSp>
      <p:cxnSp>
        <p:nvCxnSpPr>
          <p:cNvPr id="133" name="Google Shape;133;p16"/>
          <p:cNvCxnSpPr>
            <a:stCxn id="124" idx="2"/>
            <a:endCxn id="123" idx="0"/>
          </p:cNvCxnSpPr>
          <p:nvPr/>
        </p:nvCxnSpPr>
        <p:spPr>
          <a:xfrm>
            <a:off x="7203550" y="3643388"/>
            <a:ext cx="0" cy="418200"/>
          </a:xfrm>
          <a:prstGeom prst="straightConnector1">
            <a:avLst/>
          </a:prstGeom>
          <a:noFill/>
          <a:ln w="9525" cap="flat" cmpd="sng">
            <a:solidFill>
              <a:srgbClr val="B7B7B7"/>
            </a:solidFill>
            <a:prstDash val="solid"/>
            <a:round/>
            <a:headEnd type="none" w="med" len="med"/>
            <a:tailEnd type="triangle" w="med" len="med"/>
          </a:ln>
        </p:spPr>
      </p:cxnSp>
      <p:cxnSp>
        <p:nvCxnSpPr>
          <p:cNvPr id="134" name="Google Shape;134;p16"/>
          <p:cNvCxnSpPr>
            <a:stCxn id="122" idx="1"/>
            <a:endCxn id="119" idx="0"/>
          </p:cNvCxnSpPr>
          <p:nvPr/>
        </p:nvCxnSpPr>
        <p:spPr>
          <a:xfrm flipH="1">
            <a:off x="1021900" y="1875163"/>
            <a:ext cx="5524500" cy="857400"/>
          </a:xfrm>
          <a:prstGeom prst="straightConnector1">
            <a:avLst/>
          </a:prstGeom>
          <a:noFill/>
          <a:ln w="9525" cap="flat" cmpd="sng">
            <a:solidFill>
              <a:srgbClr val="B7B7B7"/>
            </a:solidFill>
            <a:prstDash val="solid"/>
            <a:round/>
            <a:headEnd type="none" w="med" len="med"/>
            <a:tailEnd type="triangle" w="med" len="med"/>
          </a:ln>
        </p:spPr>
      </p:cxnSp>
      <p:cxnSp>
        <p:nvCxnSpPr>
          <p:cNvPr id="135" name="Google Shape;135;p16"/>
          <p:cNvCxnSpPr>
            <a:stCxn id="123" idx="1"/>
            <a:endCxn id="119" idx="2"/>
          </p:cNvCxnSpPr>
          <p:nvPr/>
        </p:nvCxnSpPr>
        <p:spPr>
          <a:xfrm rot="10800000">
            <a:off x="1021900" y="3643313"/>
            <a:ext cx="5524500" cy="873600"/>
          </a:xfrm>
          <a:prstGeom prst="straightConnector1">
            <a:avLst/>
          </a:prstGeom>
          <a:noFill/>
          <a:ln w="9525" cap="flat" cmpd="sng">
            <a:solidFill>
              <a:srgbClr val="B7B7B7"/>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Between The Two Architecture</a:t>
            </a:r>
            <a:endParaRPr/>
          </a:p>
        </p:txBody>
      </p:sp>
      <p:sp>
        <p:nvSpPr>
          <p:cNvPr id="141" name="Google Shape;14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In the initial architecture, the client could send the request quickly, so it did not need to wait for the completion of the database write operation. The request is  queued by Redis.</a:t>
            </a:r>
            <a:endParaRPr sz="1500" dirty="0"/>
          </a:p>
          <a:p>
            <a:pPr marL="457200" lvl="0" indent="-323850" algn="l" rtl="0">
              <a:spcBef>
                <a:spcPts val="0"/>
              </a:spcBef>
              <a:spcAft>
                <a:spcPts val="0"/>
              </a:spcAft>
              <a:buSzPts val="1500"/>
              <a:buChar char="●"/>
            </a:pPr>
            <a:r>
              <a:rPr lang="en" sz="1500" dirty="0"/>
              <a:t>On the other hand, the final architecture allows us to measure each request’s effects on the system and the response time.</a:t>
            </a:r>
            <a:endParaRPr sz="1500" dirty="0"/>
          </a:p>
          <a:p>
            <a:pPr marL="457200" lvl="0" indent="-323850" algn="l" rtl="0">
              <a:spcBef>
                <a:spcPts val="0"/>
              </a:spcBef>
              <a:spcAft>
                <a:spcPts val="0"/>
              </a:spcAft>
              <a:buSzPts val="1500"/>
              <a:buChar char="●"/>
            </a:pPr>
            <a:r>
              <a:rPr lang="en" sz="1500" dirty="0"/>
              <a:t>In our project, we deployed the system on VMs and Kubernetes. Then we compared the results.</a:t>
            </a:r>
            <a:endParaRPr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VM Based Architecture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Load Response Time Relation</a:t>
            </a:r>
            <a:endParaRPr/>
          </a:p>
        </p:txBody>
      </p:sp>
      <p:pic>
        <p:nvPicPr>
          <p:cNvPr id="152" name="Google Shape;152;p19" title="Points scored"/>
          <p:cNvPicPr preferRelativeResize="0"/>
          <p:nvPr/>
        </p:nvPicPr>
        <p:blipFill>
          <a:blip r:embed="rId3">
            <a:alphaModFix/>
          </a:blip>
          <a:stretch>
            <a:fillRect/>
          </a:stretch>
        </p:blipFill>
        <p:spPr>
          <a:xfrm>
            <a:off x="2096637" y="1853850"/>
            <a:ext cx="4954326" cy="3063425"/>
          </a:xfrm>
          <a:prstGeom prst="rect">
            <a:avLst/>
          </a:prstGeom>
          <a:noFill/>
          <a:ln>
            <a:noFill/>
          </a:ln>
        </p:spPr>
      </p:pic>
      <p:pic>
        <p:nvPicPr>
          <p:cNvPr id="153" name="Google Shape;153;p19" title="Chart"/>
          <p:cNvPicPr preferRelativeResize="0"/>
          <p:nvPr/>
        </p:nvPicPr>
        <p:blipFill>
          <a:blip r:embed="rId4">
            <a:alphaModFix/>
          </a:blip>
          <a:stretch>
            <a:fillRect/>
          </a:stretch>
        </p:blipFill>
        <p:spPr>
          <a:xfrm>
            <a:off x="1859262" y="1853850"/>
            <a:ext cx="5425464" cy="3354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Database Spec Response Time Relation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59" name="Google Shape;159;p20" title="Chart"/>
          <p:cNvPicPr preferRelativeResize="0"/>
          <p:nvPr/>
        </p:nvPicPr>
        <p:blipFill>
          <a:blip r:embed="rId3">
            <a:alphaModFix/>
          </a:blip>
          <a:stretch>
            <a:fillRect/>
          </a:stretch>
        </p:blipFill>
        <p:spPr>
          <a:xfrm>
            <a:off x="1860811" y="1853850"/>
            <a:ext cx="5422392" cy="33558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Backend Spec Response Time Relation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65" name="Google Shape;165;p21" title="Chart"/>
          <p:cNvPicPr preferRelativeResize="0"/>
          <p:nvPr/>
        </p:nvPicPr>
        <p:blipFill>
          <a:blip r:embed="rId3">
            <a:alphaModFix/>
          </a:blip>
          <a:stretch>
            <a:fillRect/>
          </a:stretch>
        </p:blipFill>
        <p:spPr>
          <a:xfrm>
            <a:off x="1862611" y="1853850"/>
            <a:ext cx="5422392" cy="3355847"/>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305</Words>
  <Application>Microsoft Office PowerPoint</Application>
  <PresentationFormat>On-screen Show (16:9)</PresentationFormat>
  <Paragraphs>47</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Lato</vt:lpstr>
      <vt:lpstr>Open Sans</vt:lpstr>
      <vt:lpstr>Raleway</vt:lpstr>
      <vt:lpstr>Arial</vt:lpstr>
      <vt:lpstr>Streamline</vt:lpstr>
      <vt:lpstr>Cmpe 48A Term Project</vt:lpstr>
      <vt:lpstr>Initial Architecture</vt:lpstr>
      <vt:lpstr>Why We Changed The Initial Architecture </vt:lpstr>
      <vt:lpstr>The Final Architecture</vt:lpstr>
      <vt:lpstr>Comparison Between The Two Architecture</vt:lpstr>
      <vt:lpstr>VM Based Architecture Results</vt:lpstr>
      <vt:lpstr>Load Response Time Relation</vt:lpstr>
      <vt:lpstr>Database Spec Response Time Relation  </vt:lpstr>
      <vt:lpstr>Backend Spec Response Time Relation  </vt:lpstr>
      <vt:lpstr>Kubernetes Based Architecture Results</vt:lpstr>
      <vt:lpstr>Load Response Time Relation / Postgres </vt:lpstr>
      <vt:lpstr>Comparing the Best Options</vt:lpstr>
      <vt:lpstr>What is the problem?</vt:lpstr>
      <vt:lpstr>Solution?</vt:lpstr>
      <vt:lpstr>Solution?</vt:lpstr>
      <vt:lpstr>Solution?</vt:lpstr>
      <vt:lpstr>Solution?</vt:lpstr>
      <vt:lpstr>Improvement (Maybe)</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Mustafa Atak</cp:lastModifiedBy>
  <cp:revision>9</cp:revision>
  <dcterms:modified xsi:type="dcterms:W3CDTF">2024-12-15T16:29:14Z</dcterms:modified>
</cp:coreProperties>
</file>