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9537e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39537e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39537e4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39537e4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39537e4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39537e4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loud.google.com/products/calculator/?dl=CjhDaVF5TTJJeFpqbG1aaTB6TnpNMUxUUTROemd0T0dZeU9TMHpaalF6TkdVM1pEY3haak1RQVE9PRAIGiRGNUNDN0ExRi02MDkzLTQyMjQtQjRGMi04M0EwNjlGMzdBQUM" TargetMode="External"/><Relationship Id="rId4" Type="http://schemas.openxmlformats.org/officeDocument/2006/relationships/hyperlink" Target="https://cloud.google.com/products/calculator/?dl=CjhDaVE1TjJVeVlXWXhOUzFoTnpJeUxUUTNaV0l0T0RZNE5DMWtZVEUzTW1ZMU1USXpaV1FRQVE9PRAPGiQ4MkYzQTcwQy0yNDRDLTRFQ0EtOUFDQi0zRTdGRUMyNjU2OT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 Tracker</a:t>
            </a:r>
            <a:r>
              <a:rPr lang="en"/>
              <a:t> </a:t>
            </a:r>
            <a:r>
              <a:rPr lang="en"/>
              <a:t>Project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Mustafa Atak, Hasan Kerem Şeker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r>
              <a:rPr lang="en"/>
              <a:t>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recent elections in Turkey, USA, and other </a:t>
            </a:r>
            <a:r>
              <a:rPr lang="en"/>
              <a:t>countries</a:t>
            </a:r>
            <a:r>
              <a:rPr lang="en"/>
              <a:t> have shown us the voters can question </a:t>
            </a:r>
            <a:r>
              <a:rPr lang="en"/>
              <a:t>legitimacy</a:t>
            </a:r>
            <a:r>
              <a:rPr lang="en"/>
              <a:t> of the </a:t>
            </a:r>
            <a:r>
              <a:rPr lang="en"/>
              <a:t>elections</a:t>
            </a:r>
            <a:r>
              <a:rPr lang="en"/>
              <a:t> if the tallying process is not handled transparently.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tallying process must be efficient and reliable. So that it handles the heavy load caused by the election </a:t>
            </a:r>
            <a:r>
              <a:rPr lang="en"/>
              <a:t>officials</a:t>
            </a:r>
            <a:r>
              <a:rPr lang="en"/>
              <a:t> entering the result to the system and many voters trying to learn the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plan to simulate a cloud based election system. In this </a:t>
            </a:r>
            <a:r>
              <a:rPr lang="en"/>
              <a:t>system</a:t>
            </a:r>
            <a:r>
              <a:rPr lang="en"/>
              <a:t> the voters will be able to cast vote and see the results in real-time.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</a:t>
            </a:r>
            <a:r>
              <a:rPr lang="en"/>
              <a:t>ystem Design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36225" y="2022200"/>
            <a:ext cx="1314300" cy="9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Client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514075" y="2022200"/>
            <a:ext cx="1314300" cy="9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Load Balancer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391925" y="1111400"/>
            <a:ext cx="1314300" cy="9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Voting Interface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391925" y="2933000"/>
            <a:ext cx="1314300" cy="9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Result Displayer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546400" y="1111400"/>
            <a:ext cx="1314300" cy="9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Redis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546400" y="2477588"/>
            <a:ext cx="1314300" cy="9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Worker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546400" y="3843800"/>
            <a:ext cx="1314300" cy="9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 rot="10800000">
            <a:off x="1950525" y="2022200"/>
            <a:ext cx="56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>
            <a:stCxn id="77" idx="3"/>
            <a:endCxn id="79" idx="1"/>
          </p:cNvCxnSpPr>
          <p:nvPr/>
        </p:nvCxnSpPr>
        <p:spPr>
          <a:xfrm>
            <a:off x="5706225" y="1566800"/>
            <a:ext cx="84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>
            <a:stCxn id="80" idx="2"/>
            <a:endCxn id="81" idx="0"/>
          </p:cNvCxnSpPr>
          <p:nvPr/>
        </p:nvCxnSpPr>
        <p:spPr>
          <a:xfrm>
            <a:off x="7203550" y="3388388"/>
            <a:ext cx="0" cy="4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79" idx="2"/>
            <a:endCxn id="80" idx="0"/>
          </p:cNvCxnSpPr>
          <p:nvPr/>
        </p:nvCxnSpPr>
        <p:spPr>
          <a:xfrm>
            <a:off x="7203550" y="2022200"/>
            <a:ext cx="0" cy="4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81" idx="1"/>
            <a:endCxn id="78" idx="3"/>
          </p:cNvCxnSpPr>
          <p:nvPr/>
        </p:nvCxnSpPr>
        <p:spPr>
          <a:xfrm rot="10800000">
            <a:off x="5706100" y="3388400"/>
            <a:ext cx="840300" cy="9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6" idx="3"/>
            <a:endCxn id="77" idx="1"/>
          </p:cNvCxnSpPr>
          <p:nvPr/>
        </p:nvCxnSpPr>
        <p:spPr>
          <a:xfrm flipH="1" rot="10800000">
            <a:off x="3828375" y="1566800"/>
            <a:ext cx="563700" cy="9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78" idx="1"/>
            <a:endCxn id="76" idx="3"/>
          </p:cNvCxnSpPr>
          <p:nvPr/>
        </p:nvCxnSpPr>
        <p:spPr>
          <a:xfrm rot="10800000">
            <a:off x="3828225" y="2477600"/>
            <a:ext cx="563700" cy="9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>
            <a:off x="1927000" y="2922575"/>
            <a:ext cx="60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</a:t>
            </a:r>
            <a:r>
              <a:rPr lang="en"/>
              <a:t>ost Analysis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options to create this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6 different VMs (each having vCPUs: 2, RAM: 7.5 GiB) costs 58$ per month. This can be seen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a Kubernetes engine (six nodes each having vCPUs: 2, RAM: 7.5 GiB) costs 130.82$ per month. </a:t>
            </a:r>
            <a:r>
              <a:rPr lang="en"/>
              <a:t> This can be seen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