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4" r:id="rId3"/>
    <p:sldId id="270" r:id="rId4"/>
    <p:sldId id="277" r:id="rId5"/>
    <p:sldId id="298" r:id="rId6"/>
    <p:sldId id="294" r:id="rId7"/>
    <p:sldId id="278" r:id="rId8"/>
    <p:sldId id="285" r:id="rId9"/>
    <p:sldId id="286" r:id="rId10"/>
    <p:sldId id="269" r:id="rId11"/>
    <p:sldId id="288" r:id="rId12"/>
    <p:sldId id="297" r:id="rId13"/>
    <p:sldId id="281" r:id="rId14"/>
    <p:sldId id="296" r:id="rId15"/>
    <p:sldId id="291" r:id="rId16"/>
    <p:sldId id="292" r:id="rId17"/>
    <p:sldId id="293" r:id="rId18"/>
    <p:sldId id="264" r:id="rId19"/>
  </p:sldIdLst>
  <p:sldSz cx="9720263" cy="6840538"/>
  <p:notesSz cx="6858000" cy="9144000"/>
  <p:defaultTextStyle>
    <a:defPPr>
      <a:defRPr lang="ko-KR"/>
    </a:defPPr>
    <a:lvl1pPr marL="0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20" autoAdjust="0"/>
  </p:normalViewPr>
  <p:slideViewPr>
    <p:cSldViewPr snapToGrid="0" showGuides="1">
      <p:cViewPr varScale="1">
        <p:scale>
          <a:sx n="103" d="100"/>
          <a:sy n="103" d="100"/>
        </p:scale>
        <p:origin x="978" y="102"/>
      </p:cViewPr>
      <p:guideLst>
        <p:guide orient="horz" pos="2155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63566-D86E-4BE5-A65E-B11A2EC35439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948C-3B96-4A90-B850-62AE70C49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9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948C-3B96-4A90-B850-62AE70C493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73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948C-3B96-4A90-B850-62AE70C493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23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948C-3B96-4A90-B850-62AE70C4937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82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28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71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1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5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3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51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3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57D8-3452-409F-AC76-8724D90AB4AE}" type="datetimeFigureOut">
              <a:rPr lang="ko-KR" altLang="en-US" smtClean="0"/>
              <a:pPr/>
              <a:t>2017-10-12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017F-A38B-4A69-9541-4A786F4A9E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0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ysoridream.co.kr/" TargetMode="External"/><Relationship Id="rId2" Type="http://schemas.openxmlformats.org/officeDocument/2006/relationships/hyperlink" Target="http://kostat.go.kr/portal/korea/index.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teaminterface/ss-2747762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 4"/>
          <p:cNvSpPr/>
          <p:nvPr/>
        </p:nvSpPr>
        <p:spPr>
          <a:xfrm rot="16200000">
            <a:off x="3446840" y="1833849"/>
            <a:ext cx="3603246" cy="3400847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 rot="16200000">
            <a:off x="3059303" y="1833850"/>
            <a:ext cx="3603246" cy="3400847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육각형 5"/>
          <p:cNvSpPr/>
          <p:nvPr/>
        </p:nvSpPr>
        <p:spPr>
          <a:xfrm rot="16200000">
            <a:off x="2797795" y="2885227"/>
            <a:ext cx="2521486" cy="2379851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72"/>
          <p:cNvSpPr txBox="1">
            <a:spLocks/>
          </p:cNvSpPr>
          <p:nvPr/>
        </p:nvSpPr>
        <p:spPr>
          <a:xfrm>
            <a:off x="2384424" y="3764051"/>
            <a:ext cx="4933952" cy="67336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r>
              <a:rPr lang="ko-KR" altLang="en-US" sz="3200" dirty="0">
                <a:latin typeface="+mj-ea"/>
                <a:cs typeface="Tahoma" panose="020B0604030504040204" pitchFamily="34" charset="0"/>
              </a:rPr>
              <a:t>청각장애인을 위한</a:t>
            </a:r>
            <a:endParaRPr lang="en-US" altLang="ko-KR" sz="3200" dirty="0">
              <a:latin typeface="+mj-ea"/>
              <a:cs typeface="Tahoma" panose="020B0604030504040204" pitchFamily="34" charset="0"/>
            </a:endParaRPr>
          </a:p>
          <a:p>
            <a:r>
              <a:rPr lang="ko-KR" altLang="en-US" sz="3200" dirty="0">
                <a:latin typeface="+mj-ea"/>
                <a:cs typeface="Tahoma" panose="020B0604030504040204" pitchFamily="34" charset="0"/>
              </a:rPr>
              <a:t>홈 시스템</a:t>
            </a:r>
            <a:r>
              <a:rPr lang="en-US" altLang="ko-KR" sz="3200" dirty="0">
                <a:latin typeface="+mj-ea"/>
                <a:cs typeface="Tahoma" panose="020B0604030504040204" pitchFamily="34" charset="0"/>
              </a:rPr>
              <a:t> </a:t>
            </a:r>
          </a:p>
          <a:p>
            <a:r>
              <a:rPr lang="en-US" altLang="ko-KR" sz="1800" dirty="0">
                <a:latin typeface="+mj-ea"/>
                <a:cs typeface="Tahoma" panose="020B0604030504040204" pitchFamily="34" charset="0"/>
              </a:rPr>
              <a:t>Home System For </a:t>
            </a:r>
          </a:p>
          <a:p>
            <a:r>
              <a:rPr lang="en-US" altLang="ko-KR" sz="1800" dirty="0">
                <a:latin typeface="+mj-ea"/>
                <a:cs typeface="Tahoma" panose="020B0604030504040204" pitchFamily="34" charset="0"/>
              </a:rPr>
              <a:t>Hearing impaired Persons</a:t>
            </a:r>
            <a:endParaRPr lang="ko-KR" altLang="en-US" sz="1800" dirty="0">
              <a:latin typeface="+mj-ea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375761" y="2522597"/>
            <a:ext cx="2817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70998" y="4502595"/>
            <a:ext cx="2817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72"/>
          <p:cNvSpPr txBox="1">
            <a:spLocks/>
          </p:cNvSpPr>
          <p:nvPr/>
        </p:nvSpPr>
        <p:spPr>
          <a:xfrm>
            <a:off x="5715000" y="5392826"/>
            <a:ext cx="4005263" cy="67336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2006154045 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컴퓨터공학과 홍광수</a:t>
            </a:r>
            <a:endParaRPr lang="en-US" altLang="ko-KR" sz="20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2009154023 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컴퓨터공학과 오대환</a:t>
            </a:r>
            <a:endParaRPr lang="en-US" altLang="ko-KR" sz="20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2011152016 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컴퓨터공학과 김주찬</a:t>
            </a:r>
          </a:p>
        </p:txBody>
      </p:sp>
    </p:spTree>
    <p:extLst>
      <p:ext uri="{BB962C8B-B14F-4D97-AF65-F5344CB8AC3E}">
        <p14:creationId xmlns:p14="http://schemas.microsoft.com/office/powerpoint/2010/main" val="38456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수행 시나리오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8B9165-9C49-4288-9911-5C1C2C3D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0" y="2253744"/>
            <a:ext cx="2404520" cy="2404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61B2A36-333F-43D2-BCD5-5A3ECC4B9B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57" y="3914953"/>
            <a:ext cx="1040563" cy="10405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310551" y="5005369"/>
            <a:ext cx="239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방문자 음성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48A46E-1EDF-411F-9F71-B2A2F28A7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00" y="2556921"/>
            <a:ext cx="1728985" cy="155175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FADA89-C2F7-435B-9C98-B593933A1499}"/>
              </a:ext>
            </a:extLst>
          </p:cNvPr>
          <p:cNvCxnSpPr/>
          <p:nvPr/>
        </p:nvCxnSpPr>
        <p:spPr>
          <a:xfrm>
            <a:off x="2752697" y="3374986"/>
            <a:ext cx="1094685" cy="6569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3704686" y="4147040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라즈베리파이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STT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모듈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FADA89-C2F7-435B-9C98-B593933A1499}"/>
              </a:ext>
            </a:extLst>
          </p:cNvPr>
          <p:cNvCxnSpPr/>
          <p:nvPr/>
        </p:nvCxnSpPr>
        <p:spPr>
          <a:xfrm>
            <a:off x="5941595" y="3406617"/>
            <a:ext cx="1094685" cy="6569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58041782-E1BA-4AC0-A7FB-204A7443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2672" y="1979869"/>
            <a:ext cx="2001326" cy="2854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48CA20-7C59-4F8F-8A89-6961E73630E3}"/>
              </a:ext>
            </a:extLst>
          </p:cNvPr>
          <p:cNvSpPr/>
          <p:nvPr/>
        </p:nvSpPr>
        <p:spPr>
          <a:xfrm>
            <a:off x="7277100" y="2543112"/>
            <a:ext cx="1714500" cy="734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TXT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전달내용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3CB9ACE-7C85-4A82-BC3A-A2CB38C031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62" y="3376921"/>
            <a:ext cx="1046063" cy="10460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6997101" y="5024419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텍스트 문자와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영상 화면 전송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542386" y="965690"/>
            <a:ext cx="717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방문자 음성 파일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텍스트 문자로 변환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92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구성도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1DAA191-BBF6-4D55-B5C3-7215D781A19F}"/>
              </a:ext>
            </a:extLst>
          </p:cNvPr>
          <p:cNvSpPr/>
          <p:nvPr/>
        </p:nvSpPr>
        <p:spPr>
          <a:xfrm>
            <a:off x="555093" y="1649118"/>
            <a:ext cx="1853482" cy="3103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045114-237D-4650-A553-E7AE3E768292}"/>
              </a:ext>
            </a:extLst>
          </p:cNvPr>
          <p:cNvSpPr/>
          <p:nvPr/>
        </p:nvSpPr>
        <p:spPr>
          <a:xfrm>
            <a:off x="733616" y="1860166"/>
            <a:ext cx="1431023" cy="68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영상수신 모듈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1F6EB7-A375-462C-8E9A-EA05939D4A16}"/>
              </a:ext>
            </a:extLst>
          </p:cNvPr>
          <p:cNvSpPr txBox="1"/>
          <p:nvPr/>
        </p:nvSpPr>
        <p:spPr>
          <a:xfrm>
            <a:off x="748087" y="4879554"/>
            <a:ext cx="15614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안드로이드 앱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045114-237D-4650-A553-E7AE3E768292}"/>
              </a:ext>
            </a:extLst>
          </p:cNvPr>
          <p:cNvSpPr/>
          <p:nvPr/>
        </p:nvSpPr>
        <p:spPr>
          <a:xfrm>
            <a:off x="748087" y="2835302"/>
            <a:ext cx="1431023" cy="68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알림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모듈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045114-237D-4650-A553-E7AE3E768292}"/>
              </a:ext>
            </a:extLst>
          </p:cNvPr>
          <p:cNvSpPr/>
          <p:nvPr/>
        </p:nvSpPr>
        <p:spPr>
          <a:xfrm>
            <a:off x="733616" y="3810438"/>
            <a:ext cx="1431023" cy="68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텍스트 입출력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10896E-8C05-4471-8424-DDF55207F53D}"/>
              </a:ext>
            </a:extLst>
          </p:cNvPr>
          <p:cNvGrpSpPr/>
          <p:nvPr/>
        </p:nvGrpSpPr>
        <p:grpSpPr>
          <a:xfrm>
            <a:off x="3154078" y="1638514"/>
            <a:ext cx="3424335" cy="3574677"/>
            <a:chOff x="5635689" y="1870262"/>
            <a:chExt cx="3424335" cy="357467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3CB9ACE-7C85-4A82-BC3A-A2CB38C0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362" y="3376921"/>
              <a:ext cx="1046063" cy="1046063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8074D8-C2E1-45C0-90BD-4FE192F7B748}"/>
                </a:ext>
              </a:extLst>
            </p:cNvPr>
            <p:cNvSpPr/>
            <p:nvPr/>
          </p:nvSpPr>
          <p:spPr>
            <a:xfrm>
              <a:off x="5635689" y="1870262"/>
              <a:ext cx="3424335" cy="3103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4600B90-EB59-438D-B459-5DB0E9D47576}"/>
                </a:ext>
              </a:extLst>
            </p:cNvPr>
            <p:cNvSpPr/>
            <p:nvPr/>
          </p:nvSpPr>
          <p:spPr>
            <a:xfrm>
              <a:off x="5846263" y="4010374"/>
              <a:ext cx="1356772" cy="706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스피커 출력 모듈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6F0959C-7FA3-4AB0-8106-B9F649175FCF}"/>
                </a:ext>
              </a:extLst>
            </p:cNvPr>
            <p:cNvSpPr/>
            <p:nvPr/>
          </p:nvSpPr>
          <p:spPr>
            <a:xfrm>
              <a:off x="7448478" y="4010373"/>
              <a:ext cx="1354637" cy="706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버튼 센서 모듈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F7D939F-57E1-45B5-B4BB-E1867C20ABDD}"/>
                </a:ext>
              </a:extLst>
            </p:cNvPr>
            <p:cNvSpPr/>
            <p:nvPr/>
          </p:nvSpPr>
          <p:spPr>
            <a:xfrm>
              <a:off x="7448478" y="2076450"/>
              <a:ext cx="1354637" cy="705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STT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모듈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F7D939F-57E1-45B5-B4BB-E1867C20ABDD}"/>
                </a:ext>
              </a:extLst>
            </p:cNvPr>
            <p:cNvSpPr/>
            <p:nvPr/>
          </p:nvSpPr>
          <p:spPr>
            <a:xfrm>
              <a:off x="7448478" y="3067050"/>
              <a:ext cx="1354637" cy="705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도어락 모터</a:t>
              </a:r>
              <a:br>
                <a:rPr lang="en-US" altLang="ko-KR" sz="12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제어 모듈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F7D939F-57E1-45B5-B4BB-E1867C20ABDD}"/>
                </a:ext>
              </a:extLst>
            </p:cNvPr>
            <p:cNvSpPr/>
            <p:nvPr/>
          </p:nvSpPr>
          <p:spPr>
            <a:xfrm>
              <a:off x="5846263" y="2076450"/>
              <a:ext cx="1354637" cy="705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TTS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모듈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F7D939F-57E1-45B5-B4BB-E1867C20ABDD}"/>
                </a:ext>
              </a:extLst>
            </p:cNvPr>
            <p:cNvSpPr/>
            <p:nvPr/>
          </p:nvSpPr>
          <p:spPr>
            <a:xfrm>
              <a:off x="5846263" y="3067050"/>
              <a:ext cx="1354637" cy="705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LED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제어모듈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465EBF8-2F8F-4884-A6AA-87839CC20CDA}"/>
                </a:ext>
              </a:extLst>
            </p:cNvPr>
            <p:cNvSpPr txBox="1"/>
            <p:nvPr/>
          </p:nvSpPr>
          <p:spPr>
            <a:xfrm>
              <a:off x="6679302" y="5121774"/>
              <a:ext cx="13277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  <a:latin typeface="+mn-ea"/>
                </a:rPr>
                <a:t>라즈베리파이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7F3F06-C173-4722-ADEE-15590A540C32}"/>
              </a:ext>
            </a:extLst>
          </p:cNvPr>
          <p:cNvGrpSpPr/>
          <p:nvPr/>
        </p:nvGrpSpPr>
        <p:grpSpPr>
          <a:xfrm>
            <a:off x="7315862" y="1638514"/>
            <a:ext cx="1512021" cy="1423895"/>
            <a:chOff x="3638939" y="1763486"/>
            <a:chExt cx="1512021" cy="142389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3B0E37A-AC23-48E8-8F0F-CF255F421235}"/>
                </a:ext>
              </a:extLst>
            </p:cNvPr>
            <p:cNvSpPr/>
            <p:nvPr/>
          </p:nvSpPr>
          <p:spPr>
            <a:xfrm>
              <a:off x="3713584" y="1763486"/>
              <a:ext cx="1371600" cy="1008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6CB7F68-C30F-4947-8525-9B3CF3B47B98}"/>
                </a:ext>
              </a:extLst>
            </p:cNvPr>
            <p:cNvSpPr/>
            <p:nvPr/>
          </p:nvSpPr>
          <p:spPr>
            <a:xfrm>
              <a:off x="3869170" y="1952014"/>
              <a:ext cx="1083659" cy="5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영상 스트리밍 모듈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8BDDB6-F135-406A-9043-ED549C4550C1}"/>
                </a:ext>
              </a:extLst>
            </p:cNvPr>
            <p:cNvSpPr txBox="1"/>
            <p:nvPr/>
          </p:nvSpPr>
          <p:spPr>
            <a:xfrm>
              <a:off x="3638939" y="2864216"/>
              <a:ext cx="15120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>
                  <a:solidFill>
                    <a:schemeClr val="bg1"/>
                  </a:solidFill>
                  <a:latin typeface="+mn-ea"/>
                </a:rPr>
                <a:t>라즈베리파이</a:t>
              </a:r>
              <a:r>
                <a:rPr lang="ko-KR" altLang="en-US" sz="15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5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5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92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구성도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0D1B96-CBC4-4CD4-B418-FF782D4DFD63}"/>
              </a:ext>
            </a:extLst>
          </p:cNvPr>
          <p:cNvSpPr/>
          <p:nvPr/>
        </p:nvSpPr>
        <p:spPr>
          <a:xfrm>
            <a:off x="710550" y="1245502"/>
            <a:ext cx="85547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SW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구성도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영상 스트리밍은 </a:t>
            </a:r>
            <a:r>
              <a:rPr lang="en-US" altLang="ko-KR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GStreamer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API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를 통해 구현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TTS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STT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모듈은 구글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API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를 통해 구현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안드로이드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라즈베리파이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문자열 전달은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Socket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통신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구글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GCM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서버를 통해 안드로이드 알림 팝업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F7D09A-FE88-4736-96A6-7D9D8BC6737E}"/>
              </a:ext>
            </a:extLst>
          </p:cNvPr>
          <p:cNvSpPr/>
          <p:nvPr/>
        </p:nvSpPr>
        <p:spPr>
          <a:xfrm>
            <a:off x="537231" y="1383401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90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740656" y="674302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D444177-346E-441E-AE69-6C4D9C2DA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5" y="1237764"/>
            <a:ext cx="3024349" cy="16768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486B36-D74B-41E5-97BC-959868452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29" y="1173167"/>
            <a:ext cx="1071522" cy="74343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2F511F9-14E6-404C-A360-45C599DF0F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1" y="2979199"/>
            <a:ext cx="1046412" cy="78773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CA72C25-6F3F-4E61-978B-5096DF85B7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77" y="1195044"/>
            <a:ext cx="1001888" cy="75959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2E85552-8BA6-4315-896F-48769BEB70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29" y="2951088"/>
            <a:ext cx="1051795" cy="762000"/>
          </a:xfrm>
          <a:prstGeom prst="rect">
            <a:avLst/>
          </a:prstGeom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A80C9CA-37FF-4D9B-AE60-3B87E3180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48632"/>
              </p:ext>
            </p:extLst>
          </p:nvPr>
        </p:nvGraphicFramePr>
        <p:xfrm>
          <a:off x="516712" y="4879709"/>
          <a:ext cx="7125059" cy="161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350">
                  <a:extLst>
                    <a:ext uri="{9D8B030D-6E8A-4147-A177-3AD203B41FA5}">
                      <a16:colId xmlns:a16="http://schemas.microsoft.com/office/drawing/2014/main" val="3069713087"/>
                    </a:ext>
                  </a:extLst>
                </a:gridCol>
                <a:gridCol w="5057709">
                  <a:extLst>
                    <a:ext uri="{9D8B030D-6E8A-4147-A177-3AD203B41FA5}">
                      <a16:colId xmlns:a16="http://schemas.microsoft.com/office/drawing/2014/main" val="772678057"/>
                    </a:ext>
                  </a:extLst>
                </a:gridCol>
              </a:tblGrid>
              <a:tr h="538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7203" marR="97203" marT="45604" marB="45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Windows 10 / </a:t>
                      </a:r>
                      <a:r>
                        <a:rPr lang="ko-KR" altLang="en-US" sz="1800" dirty="0" err="1">
                          <a:latin typeface="+mn-ea"/>
                          <a:ea typeface="+mn-ea"/>
                        </a:rPr>
                        <a:t>라즈비안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/ Android 5.0 Lollipop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7203" marR="97203" marT="45604" marB="456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072532"/>
                  </a:ext>
                </a:extLst>
              </a:tr>
              <a:tr h="538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97203" marR="97203" marT="45604" marB="45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JAVA / Python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7203" marR="97203" marT="45604" marB="456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46817"/>
                  </a:ext>
                </a:extLst>
              </a:tr>
              <a:tr h="538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97203" marR="97203" marT="45604" marB="45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Android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studio 2.3.3 / VIM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97203" marR="97203" marT="45604" marB="456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0089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981FC61-2648-4E97-B02D-6F63291CA437}"/>
              </a:ext>
            </a:extLst>
          </p:cNvPr>
          <p:cNvSpPr txBox="1"/>
          <p:nvPr/>
        </p:nvSpPr>
        <p:spPr>
          <a:xfrm>
            <a:off x="4380303" y="3965730"/>
            <a:ext cx="1406286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+mn-ea"/>
              </a:rPr>
              <a:t>LED </a:t>
            </a:r>
            <a:r>
              <a:rPr lang="ko-KR" altLang="en-US" sz="1500" dirty="0">
                <a:latin typeface="+mn-ea"/>
              </a:rPr>
              <a:t>매트리스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81FC61-2648-4E97-B02D-6F63291CA437}"/>
              </a:ext>
            </a:extLst>
          </p:cNvPr>
          <p:cNvSpPr txBox="1"/>
          <p:nvPr/>
        </p:nvSpPr>
        <p:spPr>
          <a:xfrm>
            <a:off x="6395429" y="2139057"/>
            <a:ext cx="107037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n-ea"/>
              </a:rPr>
              <a:t>서보 모터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81FC61-2648-4E97-B02D-6F63291CA437}"/>
              </a:ext>
            </a:extLst>
          </p:cNvPr>
          <p:cNvSpPr txBox="1"/>
          <p:nvPr/>
        </p:nvSpPr>
        <p:spPr>
          <a:xfrm>
            <a:off x="6402888" y="3928415"/>
            <a:ext cx="107037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n-ea"/>
              </a:rPr>
              <a:t>카메라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1FC61-2648-4E97-B02D-6F63291CA437}"/>
              </a:ext>
            </a:extLst>
          </p:cNvPr>
          <p:cNvSpPr txBox="1"/>
          <p:nvPr/>
        </p:nvSpPr>
        <p:spPr>
          <a:xfrm>
            <a:off x="4545579" y="2172372"/>
            <a:ext cx="107037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n-ea"/>
              </a:rPr>
              <a:t>버튼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65AC7-A978-434A-9733-8BA3FA6C0EC5}"/>
              </a:ext>
            </a:extLst>
          </p:cNvPr>
          <p:cNvSpPr txBox="1"/>
          <p:nvPr/>
        </p:nvSpPr>
        <p:spPr>
          <a:xfrm>
            <a:off x="1120235" y="3438963"/>
            <a:ext cx="1659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+mn-ea"/>
              </a:rPr>
              <a:t>라즈베리파이</a:t>
            </a:r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x 2</a:t>
            </a:r>
          </a:p>
        </p:txBody>
      </p:sp>
    </p:spTree>
    <p:extLst>
      <p:ext uri="{BB962C8B-B14F-4D97-AF65-F5344CB8AC3E}">
        <p14:creationId xmlns:p14="http://schemas.microsoft.com/office/powerpoint/2010/main" val="25692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51961" y="3950145"/>
            <a:ext cx="2817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705350" y="1238250"/>
            <a:ext cx="4191000" cy="441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57700" y="3371850"/>
            <a:ext cx="1352550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62050" y="3371850"/>
            <a:ext cx="1352550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0100" y="3524250"/>
            <a:ext cx="1352550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2500" y="3676650"/>
            <a:ext cx="1352550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14900" y="3829050"/>
            <a:ext cx="1352550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86350" y="1371600"/>
            <a:ext cx="365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4X USB 2ports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1GB RAM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BCM43438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</a:rPr>
              <a:t>WiFi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40-pin Extended GPIO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4 Pole stereo output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Composite video port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CSI camera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port for connecting a Raspberry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Quad Core 1.2GHz Broadcom BCM2837 64bit CPU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5" y="1231705"/>
            <a:ext cx="3698875" cy="331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504825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라즈베리파이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3B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3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업무 분담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31653"/>
              </p:ext>
            </p:extLst>
          </p:nvPr>
        </p:nvGraphicFramePr>
        <p:xfrm>
          <a:off x="800894" y="1203060"/>
          <a:ext cx="7181055" cy="46643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김주찬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홍광수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오대환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04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baseline="0" dirty="0"/>
                        <a:t>-</a:t>
                      </a:r>
                      <a:r>
                        <a:rPr lang="ko-KR" altLang="en-US" baseline="0" dirty="0"/>
                        <a:t>안드로이드 앱</a:t>
                      </a:r>
                      <a:endParaRPr lang="en-US" altLang="ko-KR" baseline="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텍스트 입출력 모듈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dirty="0"/>
                        <a:t>알림 모듈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영상 모듈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라즈베리파이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STT)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aseline="0" dirty="0">
                          <a:latin typeface="+mn-ea"/>
                          <a:ea typeface="+mn-ea"/>
                        </a:rPr>
                        <a:t>안드로이드 앱</a:t>
                      </a:r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(UI</a:t>
                      </a:r>
                      <a:r>
                        <a:rPr lang="ko-KR" altLang="en-US" baseline="0" dirty="0">
                          <a:latin typeface="+mn-ea"/>
                          <a:ea typeface="+mn-ea"/>
                        </a:rPr>
                        <a:t>설계 개발</a:t>
                      </a:r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>
                          <a:latin typeface="+mn-ea"/>
                          <a:ea typeface="+mn-ea"/>
                        </a:rPr>
                        <a:t>라즈베리파이 </a:t>
                      </a:r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소켓통신</a:t>
                      </a:r>
                      <a:r>
                        <a:rPr lang="en-US" altLang="ko-KR" dirty="0"/>
                        <a:t>)</a:t>
                      </a:r>
                      <a:endParaRPr lang="en-US" altLang="ko-K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aseline="0" dirty="0">
                          <a:latin typeface="+mn-ea"/>
                          <a:ea typeface="+mn-ea"/>
                        </a:rPr>
                        <a:t>안드로이드 앱</a:t>
                      </a:r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baseline="0" dirty="0">
                          <a:latin typeface="+mn-ea"/>
                          <a:ea typeface="+mn-ea"/>
                        </a:rPr>
                        <a:t>텍스트 입출력 모듈</a:t>
                      </a:r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aseline="0" dirty="0">
                          <a:latin typeface="+mn-ea"/>
                          <a:ea typeface="+mn-ea"/>
                        </a:rPr>
                        <a:t>라즈베리파이</a:t>
                      </a:r>
                      <a:endParaRPr lang="en-US" altLang="ko-KR" baseline="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(TTS)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92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졸업 연구 수행일정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19944" y="1219202"/>
          <a:ext cx="7581107" cy="482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694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추진일정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제안서 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센서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관련 장치 설계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Application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92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참고문헌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EC095-2201-4D2E-A90D-67737F4E0134}"/>
              </a:ext>
            </a:extLst>
          </p:cNvPr>
          <p:cNvSpPr/>
          <p:nvPr/>
        </p:nvSpPr>
        <p:spPr>
          <a:xfrm>
            <a:off x="710550" y="1245502"/>
            <a:ext cx="90097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통계청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  <a:hlinkClick r:id="rId2"/>
              </a:rPr>
              <a:t>http://kostat.go.kr/portal/korea/index.action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행복한 소리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  <a:hlinkClick r:id="rId3"/>
              </a:rPr>
              <a:t>https://www.happysoridream.co.kr/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청각장애인용 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모바일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가이드북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  <a:hlinkClick r:id="rId4"/>
              </a:rPr>
              <a:t>https://www.slideshare.net/teaminterface/ss-27477625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네이버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카페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청각장애인분들의 모임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http://cafe.naver.com/hardofhearing</a:t>
            </a:r>
          </a:p>
        </p:txBody>
      </p:sp>
    </p:spTree>
    <p:extLst>
      <p:ext uri="{BB962C8B-B14F-4D97-AF65-F5344CB8AC3E}">
        <p14:creationId xmlns:p14="http://schemas.microsoft.com/office/powerpoint/2010/main" val="62492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 4"/>
          <p:cNvSpPr/>
          <p:nvPr/>
        </p:nvSpPr>
        <p:spPr>
          <a:xfrm rot="16200000">
            <a:off x="3446840" y="1833849"/>
            <a:ext cx="3603246" cy="3400847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9488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육각형 3"/>
          <p:cNvSpPr/>
          <p:nvPr/>
        </p:nvSpPr>
        <p:spPr>
          <a:xfrm rot="16200000">
            <a:off x="3059303" y="1833850"/>
            <a:ext cx="3603246" cy="3400847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9488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육각형 5"/>
          <p:cNvSpPr/>
          <p:nvPr/>
        </p:nvSpPr>
        <p:spPr>
          <a:xfrm rot="16200000">
            <a:off x="2797795" y="2885227"/>
            <a:ext cx="2521486" cy="2379851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9488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451961" y="3108384"/>
            <a:ext cx="2817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51961" y="3950145"/>
            <a:ext cx="2817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72"/>
          <p:cNvSpPr txBox="1">
            <a:spLocks/>
          </p:cNvSpPr>
          <p:nvPr/>
        </p:nvSpPr>
        <p:spPr>
          <a:xfrm>
            <a:off x="2393949" y="3179111"/>
            <a:ext cx="4933952" cy="67336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2114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dobe 고딕 Std B" panose="020B0800000000000000" pitchFamily="34" charset="-127"/>
                <a:ea typeface="Adobe 고딕 Std B" panose="020B0800000000000000" pitchFamily="34" charset="-127"/>
                <a:cs typeface="Tahoma" panose="020B0604030504040204" pitchFamily="34" charset="0"/>
              </a:rPr>
              <a:t>THANK YOU 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B94D6BB-6466-4746-86DB-F3D83567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8405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7A968-4000-4BD4-9AB1-62E4525C65FE}"/>
              </a:ext>
            </a:extLst>
          </p:cNvPr>
          <p:cNvSpPr/>
          <p:nvPr/>
        </p:nvSpPr>
        <p:spPr>
          <a:xfrm>
            <a:off x="5289" y="-35743"/>
            <a:ext cx="9720263" cy="68405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466B49-FF79-43A5-9A99-EE83025C62D8}"/>
              </a:ext>
            </a:extLst>
          </p:cNvPr>
          <p:cNvSpPr txBox="1"/>
          <p:nvPr/>
        </p:nvSpPr>
        <p:spPr>
          <a:xfrm>
            <a:off x="4238172" y="22325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9817" y="1615849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제목 72"/>
          <p:cNvSpPr txBox="1">
            <a:spLocks/>
          </p:cNvSpPr>
          <p:nvPr/>
        </p:nvSpPr>
        <p:spPr>
          <a:xfrm>
            <a:off x="1121423" y="1185951"/>
            <a:ext cx="7854626" cy="55942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211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졸업 연구 개요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지적 사항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관련 연구 및 사례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시스템 수행 시나리오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시스템 구성도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개발 환경 및 개발 방법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업무분담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졸업 연구 수행일정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참고문헌</a:t>
            </a:r>
            <a:endParaRPr lang="en-US" altLang="ko-KR" sz="20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8392" y="2282599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8392" y="2968473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8392" y="3639912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8392" y="4278087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8392" y="4954361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8392" y="6254523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8392" y="5592537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43C7F4-E8B8-4B15-886C-2A571C058DF5}"/>
              </a:ext>
            </a:extLst>
          </p:cNvPr>
          <p:cNvSpPr/>
          <p:nvPr/>
        </p:nvSpPr>
        <p:spPr>
          <a:xfrm>
            <a:off x="798391" y="979374"/>
            <a:ext cx="142575" cy="16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8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94D6BB-6466-4746-86DB-F3D83567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8405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7A968-4000-4BD4-9AB1-62E4525C65FE}"/>
              </a:ext>
            </a:extLst>
          </p:cNvPr>
          <p:cNvSpPr/>
          <p:nvPr/>
        </p:nvSpPr>
        <p:spPr>
          <a:xfrm>
            <a:off x="0" y="0"/>
            <a:ext cx="9720263" cy="68405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졸업 연구 개요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EC095-2201-4D2E-A90D-67737F4E0134}"/>
              </a:ext>
            </a:extLst>
          </p:cNvPr>
          <p:cNvSpPr/>
          <p:nvPr/>
        </p:nvSpPr>
        <p:spPr>
          <a:xfrm>
            <a:off x="710550" y="1245502"/>
            <a:ext cx="90097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 개발 배경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장애인 비율 중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위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약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32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만명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	-&gt;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청각장애인을 위한 서비스 부족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인공와우 이식수술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보청기의 한계점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 개발 목표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청각 장애인 일상생활 속 문제점 해결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소리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-&gt;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시각적 표현 시스템 개발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740656" y="674302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148" y="1375196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87525" y="4374313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94D6BB-6466-4746-86DB-F3D83567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8405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7A968-4000-4BD4-9AB1-62E4525C65FE}"/>
              </a:ext>
            </a:extLst>
          </p:cNvPr>
          <p:cNvSpPr/>
          <p:nvPr/>
        </p:nvSpPr>
        <p:spPr>
          <a:xfrm>
            <a:off x="0" y="0"/>
            <a:ext cx="9720263" cy="68405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졸업 연구 개요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EC095-2201-4D2E-A90D-67737F4E0134}"/>
              </a:ext>
            </a:extLst>
          </p:cNvPr>
          <p:cNvSpPr/>
          <p:nvPr/>
        </p:nvSpPr>
        <p:spPr>
          <a:xfrm>
            <a:off x="710550" y="1245502"/>
            <a:ext cx="90097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기대 효과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청각장애인분들 일상생활 편의성 증가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일반인 사용시 편의성 증가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불편한 점  조사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소리 인지 못하여 발생하는 문제점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	-&gt;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초인종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전자기기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수도 등 소리 인식 못함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의사소통의 문제점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농아인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740656" y="674302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148" y="1375196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87525" y="3977498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94D6BB-6466-4746-86DB-F3D83567E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8405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7A968-4000-4BD4-9AB1-62E4525C65FE}"/>
              </a:ext>
            </a:extLst>
          </p:cNvPr>
          <p:cNvSpPr/>
          <p:nvPr/>
        </p:nvSpPr>
        <p:spPr>
          <a:xfrm>
            <a:off x="0" y="0"/>
            <a:ext cx="9720263" cy="68405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지적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EC095-2201-4D2E-A90D-67737F4E0134}"/>
              </a:ext>
            </a:extLst>
          </p:cNvPr>
          <p:cNvSpPr/>
          <p:nvPr/>
        </p:nvSpPr>
        <p:spPr>
          <a:xfrm>
            <a:off x="710550" y="1245502"/>
            <a:ext cx="85547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개발환경 구체적으로 조사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라즈베리파이의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프로그래밍을 기본 편집기인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VIM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으로 선정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안드로이드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OS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의 앱 지원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Level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을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5.0 Lollipop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으로 선정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740656" y="674302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148" y="1375196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6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94D6BB-6466-4746-86DB-F3D83567E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8405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7A968-4000-4BD4-9AB1-62E4525C65FE}"/>
              </a:ext>
            </a:extLst>
          </p:cNvPr>
          <p:cNvSpPr/>
          <p:nvPr/>
        </p:nvSpPr>
        <p:spPr>
          <a:xfrm>
            <a:off x="0" y="0"/>
            <a:ext cx="9720263" cy="68405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지적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EC095-2201-4D2E-A90D-67737F4E0134}"/>
              </a:ext>
            </a:extLst>
          </p:cNvPr>
          <p:cNvSpPr/>
          <p:nvPr/>
        </p:nvSpPr>
        <p:spPr>
          <a:xfrm>
            <a:off x="710550" y="1245502"/>
            <a:ext cx="85547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센서 개수와 처리능력 확인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40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핀 확장보드인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GPIO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를 통해 모터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버튼 센서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매트릭스를 배치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부하가 큰 영상 스트리밍은 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라즈베리파이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한대를 추가적으로 사용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SW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구성도 제시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740656" y="674302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148" y="1375196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04D46C-A861-4C35-BC87-CA4483082A9F}"/>
              </a:ext>
            </a:extLst>
          </p:cNvPr>
          <p:cNvSpPr/>
          <p:nvPr/>
        </p:nvSpPr>
        <p:spPr>
          <a:xfrm>
            <a:off x="541827" y="4811972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59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94D6BB-6466-4746-86DB-F3D83567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68405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7A968-4000-4BD4-9AB1-62E4525C65FE}"/>
              </a:ext>
            </a:extLst>
          </p:cNvPr>
          <p:cNvSpPr/>
          <p:nvPr/>
        </p:nvSpPr>
        <p:spPr>
          <a:xfrm>
            <a:off x="0" y="0"/>
            <a:ext cx="9720263" cy="68405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관련 연구 및 사례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EEC095-2201-4D2E-A90D-67737F4E0134}"/>
              </a:ext>
            </a:extLst>
          </p:cNvPr>
          <p:cNvSpPr/>
          <p:nvPr/>
        </p:nvSpPr>
        <p:spPr>
          <a:xfrm>
            <a:off x="710550" y="864502"/>
            <a:ext cx="900971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1) LG IOT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허브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전자기기 원격제어 중점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차별성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제어보다 시각적으로 표현을 강조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2)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행소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쉐어타이핑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kern="0" dirty="0" err="1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앱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실시간 자막 제공 플랫폼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문자 통역사 필요</a:t>
            </a:r>
            <a:r>
              <a:rPr lang="en-US" altLang="ko-KR" sz="24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차별성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소리를 직접 인식하여 텍스트 문자로 변환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연구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3)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청각장애 보조 앱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음성파일 </a:t>
            </a:r>
            <a:r>
              <a:rPr lang="en-US" altLang="ko-KR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2800" kern="0" dirty="0">
                <a:ln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텍스트 파일로 변환 </a:t>
            </a:r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2800" kern="0" dirty="0">
              <a:ln>
                <a:solidFill>
                  <a:schemeClr val="accent3">
                    <a:lumMod val="40000"/>
                    <a:lumOff val="60000"/>
                    <a:alpha val="24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740656" y="674302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148" y="975146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2400" y="3122045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34300" y="5236595"/>
            <a:ext cx="168723" cy="19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수행 시나리오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6311301" y="6205519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진동과 알림 문자 전송 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7065A59-02E4-4204-8808-A2013A0D3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00350"/>
            <a:ext cx="1573078" cy="161341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F14D6CE-6140-4842-860F-3B8362B12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49" y="984186"/>
            <a:ext cx="2076451" cy="1835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048A46E-1EDF-411F-9F71-B2A2F28A7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0" y="2976021"/>
            <a:ext cx="1728985" cy="155175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6FADA89-C2F7-435B-9C98-B593933A1499}"/>
              </a:ext>
            </a:extLst>
          </p:cNvPr>
          <p:cNvCxnSpPr/>
          <p:nvPr/>
        </p:nvCxnSpPr>
        <p:spPr>
          <a:xfrm>
            <a:off x="2028797" y="3775036"/>
            <a:ext cx="1094685" cy="6569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6FADA89-C2F7-435B-9C98-B593933A1499}"/>
              </a:ext>
            </a:extLst>
          </p:cNvPr>
          <p:cNvCxnSpPr/>
          <p:nvPr/>
        </p:nvCxnSpPr>
        <p:spPr>
          <a:xfrm flipV="1">
            <a:off x="5133947" y="2495550"/>
            <a:ext cx="1133503" cy="650836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6FADA89-C2F7-435B-9C98-B593933A1499}"/>
              </a:ext>
            </a:extLst>
          </p:cNvPr>
          <p:cNvCxnSpPr/>
          <p:nvPr/>
        </p:nvCxnSpPr>
        <p:spPr>
          <a:xfrm>
            <a:off x="5152997" y="4327486"/>
            <a:ext cx="1095403" cy="53026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58041782-E1BA-4AC0-A7FB-204A7443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8772" y="4019550"/>
            <a:ext cx="2001326" cy="2114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C248CA20-7C59-4F8F-8A89-6961E73630E3}"/>
              </a:ext>
            </a:extLst>
          </p:cNvPr>
          <p:cNvSpPr/>
          <p:nvPr/>
        </p:nvSpPr>
        <p:spPr>
          <a:xfrm>
            <a:off x="6604958" y="4305300"/>
            <a:ext cx="1605592" cy="858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알림 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6292251" y="2852719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LED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도트매트리스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시각적 표현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2866486" y="4508990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+mn-ea"/>
              </a:rPr>
              <a:t>라즈베리파이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0" y="4528040"/>
            <a:ext cx="239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초인종 발생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6F1F51-EBCB-45BF-B99D-B99E213E8518}"/>
              </a:ext>
            </a:extLst>
          </p:cNvPr>
          <p:cNvSpPr/>
          <p:nvPr/>
        </p:nvSpPr>
        <p:spPr>
          <a:xfrm>
            <a:off x="6457639" y="1466850"/>
            <a:ext cx="2000561" cy="895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방문객</a:t>
            </a:r>
          </a:p>
        </p:txBody>
      </p:sp>
    </p:spTree>
    <p:extLst>
      <p:ext uri="{BB962C8B-B14F-4D97-AF65-F5344CB8AC3E}">
        <p14:creationId xmlns:p14="http://schemas.microsoft.com/office/powerpoint/2010/main" val="6249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1F01D-3C56-4F14-899B-24F21E5F8F34}"/>
              </a:ext>
            </a:extLst>
          </p:cNvPr>
          <p:cNvCxnSpPr/>
          <p:nvPr/>
        </p:nvCxnSpPr>
        <p:spPr>
          <a:xfrm>
            <a:off x="443844" y="450529"/>
            <a:ext cx="2169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458794-BF46-44A1-8CF4-A3E6C239C3BA}"/>
              </a:ext>
            </a:extLst>
          </p:cNvPr>
          <p:cNvSpPr txBox="1"/>
          <p:nvPr/>
        </p:nvSpPr>
        <p:spPr>
          <a:xfrm>
            <a:off x="8644283" y="254815"/>
            <a:ext cx="9941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사업설계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A288E2-8541-41D1-B3FA-E69C2954FB12}"/>
              </a:ext>
            </a:extLst>
          </p:cNvPr>
          <p:cNvCxnSpPr/>
          <p:nvPr/>
        </p:nvCxnSpPr>
        <p:spPr>
          <a:xfrm flipH="1">
            <a:off x="8516284" y="341396"/>
            <a:ext cx="127999" cy="235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730F9C-FBAA-430A-9CC5-7C318DA5EEC1}"/>
              </a:ext>
            </a:extLst>
          </p:cNvPr>
          <p:cNvCxnSpPr/>
          <p:nvPr/>
        </p:nvCxnSpPr>
        <p:spPr>
          <a:xfrm>
            <a:off x="621593" y="640965"/>
            <a:ext cx="80590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40336-EB76-448C-B80A-F35434664E9E}"/>
              </a:ext>
            </a:extLst>
          </p:cNvPr>
          <p:cNvSpPr/>
          <p:nvPr/>
        </p:nvSpPr>
        <p:spPr>
          <a:xfrm>
            <a:off x="151497" y="402143"/>
            <a:ext cx="116423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C399E-CCF0-4E81-8D1F-B8A3658DF8CA}"/>
              </a:ext>
            </a:extLst>
          </p:cNvPr>
          <p:cNvSpPr txBox="1"/>
          <p:nvPr/>
        </p:nvSpPr>
        <p:spPr>
          <a:xfrm>
            <a:off x="250071" y="303900"/>
            <a:ext cx="1124617" cy="27699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E5CB2-F46B-4CB8-8860-BFFA1F7658AC}"/>
              </a:ext>
            </a:extLst>
          </p:cNvPr>
          <p:cNvSpPr txBox="1"/>
          <p:nvPr/>
        </p:nvSpPr>
        <p:spPr>
          <a:xfrm>
            <a:off x="1303251" y="144000"/>
            <a:ext cx="459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시스템 수행 시나리오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8B9165-9C49-4288-9911-5C1C2C3D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70" y="2063244"/>
            <a:ext cx="2404520" cy="2404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310551" y="5005369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청각장애인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텍스트 문자 전송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48A46E-1EDF-411F-9F71-B2A2F28A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00" y="2556921"/>
            <a:ext cx="1728985" cy="155175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FADA89-C2F7-435B-9C98-B593933A1499}"/>
              </a:ext>
            </a:extLst>
          </p:cNvPr>
          <p:cNvCxnSpPr/>
          <p:nvPr/>
        </p:nvCxnSpPr>
        <p:spPr>
          <a:xfrm>
            <a:off x="2752697" y="3374986"/>
            <a:ext cx="1094685" cy="6569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3704686" y="4147040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라즈베리파이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TTS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모듈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FADA89-C2F7-435B-9C98-B593933A1499}"/>
              </a:ext>
            </a:extLst>
          </p:cNvPr>
          <p:cNvCxnSpPr/>
          <p:nvPr/>
        </p:nvCxnSpPr>
        <p:spPr>
          <a:xfrm>
            <a:off x="5941595" y="3406617"/>
            <a:ext cx="1094685" cy="6569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58041782-E1BA-4AC0-A7FB-204A7443E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372" y="1941769"/>
            <a:ext cx="2001326" cy="2854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48CA20-7C59-4F8F-8A89-6961E73630E3}"/>
              </a:ext>
            </a:extLst>
          </p:cNvPr>
          <p:cNvSpPr/>
          <p:nvPr/>
        </p:nvSpPr>
        <p:spPr>
          <a:xfrm>
            <a:off x="704850" y="2447862"/>
            <a:ext cx="1657350" cy="734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TXT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전달내용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6997101" y="5024419"/>
            <a:ext cx="239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방문자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음성 파일 재생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D4C086-F9CD-493C-8F9F-E6242C4A27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48" y="1871168"/>
            <a:ext cx="1191816" cy="98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78D742-6B6E-415D-A140-30C1D72AA0EF}"/>
              </a:ext>
            </a:extLst>
          </p:cNvPr>
          <p:cNvSpPr txBox="1"/>
          <p:nvPr/>
        </p:nvSpPr>
        <p:spPr>
          <a:xfrm>
            <a:off x="542386" y="965690"/>
            <a:ext cx="717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청각장애인 텍스트 문자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음성 파일 변환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92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564</Words>
  <Application>Microsoft Office PowerPoint</Application>
  <PresentationFormat>사용자 지정</PresentationFormat>
  <Paragraphs>255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08서울남산체 L</vt:lpstr>
      <vt:lpstr>Adobe 고딕 Std B</vt:lpstr>
      <vt:lpstr>a가을소풍B</vt:lpstr>
      <vt:lpstr>맑은 고딕</vt:lpstr>
      <vt:lpstr>Arial</vt:lpstr>
      <vt:lpstr>Calibri</vt:lpstr>
      <vt:lpstr>Calibri Light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KS H</cp:lastModifiedBy>
  <cp:revision>48</cp:revision>
  <dcterms:created xsi:type="dcterms:W3CDTF">2017-04-03T15:36:47Z</dcterms:created>
  <dcterms:modified xsi:type="dcterms:W3CDTF">2017-10-11T18:57:35Z</dcterms:modified>
</cp:coreProperties>
</file>