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fa2287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fa2287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fa2287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cfa2287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fa2287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fa2287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fa2287a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fa2287a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fa2287a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fa2287a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fa2287a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fa2287a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cfa2287a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cfa2287a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cfa2287a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cfa2287a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cfa2287a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cfa2287a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fa2287a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cfa2287a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fae78d0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5cfae78d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fae78d08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5cfae78d0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ISM_band" TargetMode="External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Relationship Id="rId5" Type="http://schemas.openxmlformats.org/officeDocument/2006/relationships/image" Target="../media/image15.jpg"/><Relationship Id="rId6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/>
              <a:t>Designing a Wireless Sensor Network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8575" y="37586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69659" y="22430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Nrf24L01 transreceiver:</a:t>
            </a:r>
            <a:endParaRPr sz="24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    </a:t>
            </a:r>
            <a:endParaRPr/>
          </a:p>
        </p:txBody>
      </p:sp>
      <p:pic>
        <p:nvPicPr>
          <p:cNvPr descr="C:\Users\snehal nemade\Desktop\nrf.JPG"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749" y="797637"/>
            <a:ext cx="7257886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/>
          <p:nvPr/>
        </p:nvSpPr>
        <p:spPr>
          <a:xfrm>
            <a:off x="593833" y="1908768"/>
            <a:ext cx="6815959" cy="323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2.4GHz transceiver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Ultra low power operation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-250kbps, 1Mbps and 2Mbps on air data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1.9 to 3.6V supply range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-On chip voltage regulator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-SPI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196086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/>
              <a:t>Nrf24L01 features and working:</a:t>
            </a:r>
            <a:endParaRPr sz="1800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217107" y="58491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600"/>
              <a:t>What is 2.4</a:t>
            </a:r>
            <a:r>
              <a:rPr lang="en-IN" sz="1600"/>
              <a:t> </a:t>
            </a:r>
            <a:r>
              <a:rPr b="1" lang="en-IN" sz="1600"/>
              <a:t>(2400 to 2525 MHz) GHz ISM band?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🡪"/>
            </a:pPr>
            <a:r>
              <a:rPr lang="en-IN" sz="1600"/>
              <a:t>2.4 GHz band is one of the</a:t>
            </a:r>
            <a:r>
              <a:rPr lang="en-IN" sz="1600" u="sng">
                <a:solidFill>
                  <a:schemeClr val="hlink"/>
                </a:solidFill>
                <a:hlinkClick r:id="rId3"/>
              </a:rPr>
              <a:t> Industrial, Scientific, and Medical (ISM) bands</a:t>
            </a:r>
            <a:r>
              <a:rPr lang="en-IN" sz="1600"/>
              <a:t> reserved internationally for the use of unlicensed low-powered devices.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600"/>
              <a:t>SPI Interface !</a:t>
            </a:r>
            <a:endParaRPr b="1"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🡪"/>
            </a:pPr>
            <a:r>
              <a:rPr lang="en-IN" sz="1600"/>
              <a:t>All the parameters such as frequency channel (125 selectable channels), output power (0 dBm, -6 dBm, -12 dBm or -18 dBm), and data rate (250kbps, 1Mbps, or 2Mbps) can be configured through SPI interface.</a:t>
            </a:r>
            <a:endParaRPr/>
          </a:p>
        </p:txBody>
      </p:sp>
      <p:pic>
        <p:nvPicPr>
          <p:cNvPr descr="C:\Users\snehal nemade\Desktop\nrfchannel.JPG" id="126" name="Google Shape;12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559" y="1587060"/>
            <a:ext cx="4663804" cy="217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259148" y="2137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/>
              <a:t>nRF24L01+ Multiceiver Network:</a:t>
            </a:r>
            <a:br>
              <a:rPr lang="en-IN"/>
            </a:b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248638" y="81614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RF channel is logically divided into 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/>
              <a:t>      6 parallel data channels called Data Pipes.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Each data pipe has its own physical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/>
              <a:t>      address (Data Pipe Address).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IN" sz="1600"/>
              <a:t>Enhanced ShockBurst Protoc</a:t>
            </a:r>
            <a:r>
              <a:rPr b="1" lang="en-IN"/>
              <a:t>ol:</a:t>
            </a:r>
            <a:endParaRPr b="1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C:\Users\snehal nemade\Desktop\multireceive.JPG"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7821" y="431109"/>
            <a:ext cx="4246179" cy="33145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nehal nemade\Desktop\shock.JPG" id="134" name="Google Shape;13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539" y="3381365"/>
            <a:ext cx="5317414" cy="1636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nehal nemade\Desktop\addrreess.JPG" id="135" name="Google Shape;13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317" y="2233120"/>
            <a:ext cx="5327759" cy="499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45884" y="17991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Architecture: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25" y="752617"/>
            <a:ext cx="7733230" cy="408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126124" y="24533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/>
              <a:t>Communication using NRF protocol:</a:t>
            </a:r>
            <a:endParaRPr sz="1800"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133024" y="742571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400"/>
              <a:t> Two ways to communicate: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 sz="1400"/>
              <a:t>1. Using </a:t>
            </a:r>
            <a:r>
              <a:rPr b="1" lang="en-IN" sz="1400"/>
              <a:t>nRF24L01 library</a:t>
            </a:r>
            <a:r>
              <a:rPr lang="en-IN" sz="1400"/>
              <a:t>: (Difficult to implement)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IN" sz="1400"/>
              <a:t>2. Using </a:t>
            </a:r>
            <a:r>
              <a:rPr b="1" lang="en-IN" sz="1400"/>
              <a:t>RF24Network library</a:t>
            </a:r>
            <a:r>
              <a:rPr lang="en-IN" sz="1400"/>
              <a:t>: Enables in an easy way to build a wireless network with many Arduino boards communicating to each other</a:t>
            </a:r>
            <a:endParaRPr sz="1400"/>
          </a:p>
        </p:txBody>
      </p:sp>
      <p:pic>
        <p:nvPicPr>
          <p:cNvPr descr="C:\Users\snehal nemade\Desktop\net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731" y="2223349"/>
            <a:ext cx="6053959" cy="292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290679" y="37145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/>
              <a:t>Steps:</a:t>
            </a:r>
            <a:endParaRPr sz="1800"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269658" y="93175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Define libraries and adresses for each node and also SPI pins.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Setup all the parameters.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Update network everytime.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Read the motion using motion sensor. </a:t>
            </a:r>
            <a:endParaRPr/>
          </a:p>
        </p:txBody>
      </p:sp>
      <p:pic>
        <p:nvPicPr>
          <p:cNvPr descr="C:\Users\snehal nemade\Desktop\code1.JPG"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994" y="2514764"/>
            <a:ext cx="443897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nehal nemade\Desktop\addrreess.JPG" id="156" name="Google Shape;15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75" y="1297700"/>
            <a:ext cx="5327759" cy="499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nehal nemade\Desktop\code.JPG" id="157" name="Google Shape;15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286" y="1805974"/>
            <a:ext cx="47339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nehal nemade\Desktop\code4.JPG" id="158" name="Google Shape;158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3380" y="4120056"/>
            <a:ext cx="2511974" cy="28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227617" y="73206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Send data when motion is detected at the same time.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600"/>
              <a:t>Listens if any data is incoming to that node.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 sz="1600"/>
              <a:t>Note</a:t>
            </a:r>
            <a:r>
              <a:rPr lang="en-IN" sz="1600"/>
              <a:t> 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/>
              <a:t>		When using multiple nodes communicating to one node , same process is followed and each data has to be identified that from which node it is coming.</a:t>
            </a:r>
            <a:endParaRPr/>
          </a:p>
        </p:txBody>
      </p:sp>
      <p:pic>
        <p:nvPicPr>
          <p:cNvPr descr="C:\Users\snehal nemade\Desktop\code3.JPG"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374" y="2081048"/>
            <a:ext cx="6345140" cy="5187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nehal nemade\Desktop\code2.JPG" id="166" name="Google Shape;16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015" y="1156139"/>
            <a:ext cx="6221266" cy="30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/>
              <a:t>Base station(esp32) to gateway:</a:t>
            </a:r>
            <a:br>
              <a:rPr lang="en-IN"/>
            </a:b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98431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1.Sent using Wifi module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2.Using MQTT protocol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MQTT Protocol: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Publish Subscribe Model for iot projects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</a:rPr>
              <a:t>Why not HTTP?(Request response model)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-Simple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-Consumes less power then HTTP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-Lesser Network Overhead(</a:t>
            </a:r>
            <a:r>
              <a:rPr lang="en-IN" sz="2400"/>
              <a:t>Smaller payload)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-Designed for QoS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  </a:t>
            </a:r>
            <a:r>
              <a:rPr lang="en-IN"/>
              <a:t>If set 0,works like udp.No reliability.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If set 1,we will be noified whether delivered or not?(by PAYBACK header)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25" y="184575"/>
            <a:ext cx="8908850" cy="45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What?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>
                <a:solidFill>
                  <a:srgbClr val="222222"/>
                </a:solidFill>
                <a:highlight>
                  <a:srgbClr val="FFFFFF"/>
                </a:highlight>
              </a:rPr>
              <a:t>Wireless sensor network</a:t>
            </a:r>
            <a:r>
              <a:rPr lang="en-IN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b="1" lang="en-IN">
                <a:solidFill>
                  <a:srgbClr val="222222"/>
                </a:solidFill>
                <a:highlight>
                  <a:srgbClr val="FFFFFF"/>
                </a:highlight>
              </a:rPr>
              <a:t>WSN</a:t>
            </a:r>
            <a:r>
              <a:rPr lang="en-IN">
                <a:solidFill>
                  <a:srgbClr val="222222"/>
                </a:solidFill>
                <a:highlight>
                  <a:srgbClr val="FFFFFF"/>
                </a:highlight>
              </a:rPr>
              <a:t>) refers to a group of sensors monitoring and recording the physical conditions of the environment and organizing the collected data at a central location.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rgbClr val="222222"/>
                </a:solidFill>
                <a:highlight>
                  <a:srgbClr val="FFFFFF"/>
                </a:highlight>
              </a:rPr>
              <a:t>You can measure temperature, sound, pollution levels, humidity, wind, and so on.But we have used Motion sensor only.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75" y="277950"/>
            <a:ext cx="8798101" cy="45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Understanding the code: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PubSubClient library enables a client for doing simple publish/subscribe messaging with a server that supports MQTT (basically allows your ESP32 to talk with Node-RED)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-Connecting to the same wifi  network: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-Setting the broker details: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/>
              <a:t>char server[] = "172.18.22.9"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int port = 1886;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const char* mqttUser = "yourMQTTuser";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const char* mqttPassword = "yourMQTTpassword";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00" y="2900125"/>
            <a:ext cx="8716800" cy="6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Understanding the code: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-Checking whether the client is connected or not?</a:t>
            </a:r>
            <a:endParaRPr/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150">
                <a:solidFill>
                  <a:srgbClr val="9A6E3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!client.connected()</a:t>
            </a:r>
            <a:endParaRPr sz="1150">
              <a:solidFill>
                <a:srgbClr val="9A6E3A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IN" sz="1150">
                <a:solidFill>
                  <a:srgbClr val="9A6E3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It returns a bool value</a:t>
            </a:r>
            <a:endParaRPr sz="1150">
              <a:solidFill>
                <a:srgbClr val="9A6E3A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A6E3A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IN"/>
              <a:t>-If not connected: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 reconnect() with delay of every 5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A6E3A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9A6E3A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Understanding the Code: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-Publishing on a topic: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client.publish("esp32/temperature", tempString);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-Subscribing on a topic: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client.subscribe("esp32/output");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Relating Code with Workflow:</a:t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50" y="1152475"/>
            <a:ext cx="7030134" cy="36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Simulating devices: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8200"/>
            <a:ext cx="8387950" cy="385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Our Node-RED Workflow: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950" y="1017725"/>
            <a:ext cx="66111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Output:</a:t>
            </a:r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125" y="2227675"/>
            <a:ext cx="7541875" cy="20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Requirements of our WSN: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1.Low Power consumption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/>
              <a:t>2.Low form factor(Compact)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/>
              <a:t>3.OTA update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/>
              <a:t>4.Battey based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/>
              <a:t>6.Rechargeable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/>
              <a:t>5.Light weight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</a:t>
            </a:r>
            <a:r>
              <a:rPr lang="en-IN" sz="1800"/>
              <a:t>Sensor node features with components:</a:t>
            </a:r>
            <a:endParaRPr sz="18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 </a:t>
            </a:r>
            <a:endParaRPr/>
          </a:p>
        </p:txBody>
      </p:sp>
      <p:pic>
        <p:nvPicPr>
          <p:cNvPr descr="C:\Users\snehal nemade\Desktop\features.JPG"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135" y="1114095"/>
            <a:ext cx="8480554" cy="37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289" y="441434"/>
            <a:ext cx="6305109" cy="413056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6790700" y="233800"/>
            <a:ext cx="20829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-Atmega 328 microcontroller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-Operating voltage 3.3-5V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-FTDI interface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-No inbuild WIFI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-Memory 32kilo Bytes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/>
              <a:t>ESP32-WROOM-32</a:t>
            </a:r>
            <a:r>
              <a:rPr b="1" lang="en-IN" sz="1800"/>
              <a:t> </a:t>
            </a:r>
            <a:r>
              <a:rPr lang="en-IN" sz="1800"/>
              <a:t>:</a:t>
            </a:r>
            <a:endParaRPr sz="18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38128" y="94226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IN"/>
              <a:t>Features: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Robust Design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High Level of Integration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Ultra-Low Power Consumption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Hybrid Wi-Fi &amp; Bluetooth Chip</a:t>
            </a:r>
            <a:endParaRPr/>
          </a:p>
        </p:txBody>
      </p:sp>
      <p:pic>
        <p:nvPicPr>
          <p:cNvPr descr="C:\Users\snehal nemade\Desktop\esp32.JPG"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9191" y="1081909"/>
            <a:ext cx="3409950" cy="2912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PIR Motion Sensor: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11476"/>
            <a:ext cx="4419600" cy="264582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4920325" y="1168975"/>
            <a:ext cx="3868200" cy="3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1500" u="none" cap="none" strike="noStrike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Specifications:</a:t>
            </a:r>
            <a:endParaRPr b="1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IN" sz="1500" u="none" cap="none" strike="noStrike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-Principle:Pyroelectric + IR</a:t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IN" sz="1500" u="none" cap="none" strike="noStrike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-Upto 6 meters</a:t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IN" sz="1500" u="none" cap="none" strike="noStrike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-Power supply :3.3-5V</a:t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IN" sz="1500" u="none" cap="none" strike="noStrike">
                <a:solidFill>
                  <a:srgbClr val="555555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b="0" i="0" lang="en-IN" sz="15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Output</a:t>
            </a:r>
            <a:r>
              <a:rPr b="1" i="0" lang="en-IN" sz="15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b="0" i="0" lang="en-IN" sz="15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Digital pulse </a:t>
            </a:r>
            <a:r>
              <a:rPr b="1" i="0" lang="en-IN" sz="15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high</a:t>
            </a:r>
            <a:r>
              <a:rPr b="0" i="0" lang="en-IN" sz="15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(3V) when triggered (motion detected) digital </a:t>
            </a:r>
            <a:r>
              <a:rPr b="1" i="0" lang="en-IN" sz="15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low</a:t>
            </a:r>
            <a:r>
              <a:rPr b="0" i="0" lang="en-IN" sz="150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when idle (no motion detected)</a:t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5555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PIR principle: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743" y="1331590"/>
            <a:ext cx="2649429" cy="14224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descr="C:\Users\snehal nemade\Desktop\pir2.JPG" id="102" name="Google Shape;1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2801" y="3363686"/>
            <a:ext cx="3697089" cy="1392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nehal nemade\Desktop\pir.JPG" id="103" name="Google Shape;10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0309" y="697086"/>
            <a:ext cx="5348510" cy="2960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NRF Transreceiver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25" y="1152475"/>
            <a:ext cx="4676775" cy="36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5409175" y="1158350"/>
            <a:ext cx="336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Specifications: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IN" sz="12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2.4GHz transceiver</a:t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IN" sz="12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Ultra low power operation</a:t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-250kbps, 1Mbps and 2Mbps on air data</a:t>
            </a:r>
            <a:endParaRPr b="0" i="0" sz="1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rates</a:t>
            </a:r>
            <a:endParaRPr b="0" i="0" sz="1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IN" sz="12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1.9 to 3.6V supply range</a:t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-IN" sz="12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-On chip voltage regulator</a:t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-SPI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