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tesh sharma" initials="hs" lastIdx="7" clrIdx="0">
    <p:extLst>
      <p:ext uri="{19B8F6BF-5375-455C-9EA6-DF929625EA0E}">
        <p15:presenceInfo xmlns:p15="http://schemas.microsoft.com/office/powerpoint/2012/main" userId="b01f8179ef5f24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0"/>
  </p:normalViewPr>
  <p:slideViewPr>
    <p:cSldViewPr snapToGrid="0" snapToObjects="1">
      <p:cViewPr>
        <p:scale>
          <a:sx n="113" d="100"/>
          <a:sy n="113" d="100"/>
        </p:scale>
        <p:origin x="52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Users/HITESH/Desktop/Prepleaf/sql_As/project_sql/Countries/Italy/profit_roomtyp.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a:t>
            </a:r>
            <a:r>
              <a:rPr lang="en-US" baseline="0" dirty="0"/>
              <a:t> </a:t>
            </a:r>
            <a:r>
              <a:rPr lang="en-US" dirty="0"/>
              <a:t>price</a:t>
            </a:r>
          </a:p>
        </c:rich>
      </c:tx>
      <c:overlay val="0"/>
      <c:spPr>
        <a:noFill/>
        <a:ln w="25400">
          <a:noFill/>
        </a:ln>
      </c:spPr>
    </c:title>
    <c:autoTitleDeleted val="0"/>
    <c:view3D>
      <c:rotX val="15"/>
      <c:rotY val="20"/>
      <c:depthPercent val="100"/>
      <c:rAngAx val="1"/>
    </c:view3D>
    <c:floor>
      <c:thickness val="0"/>
      <c:spPr>
        <a:noFill/>
        <a:ln w="6350">
          <a:noFill/>
        </a:ln>
      </c:spPr>
    </c:floor>
    <c:sideWall>
      <c:thickness val="0"/>
      <c:spPr>
        <a:noFill/>
        <a:ln w="25400">
          <a:noFill/>
        </a:ln>
      </c:spPr>
    </c:sideWall>
    <c:backWall>
      <c:thickness val="0"/>
      <c:spPr>
        <a:noFill/>
        <a:ln w="25400">
          <a:noFill/>
        </a:ln>
      </c:spPr>
    </c:backWall>
    <c:plotArea>
      <c:layout/>
      <c:bar3DChart>
        <c:barDir val="col"/>
        <c:grouping val="clustered"/>
        <c:varyColors val="0"/>
        <c:ser>
          <c:idx val="0"/>
          <c:order val="0"/>
          <c:tx>
            <c:strRef>
              <c:f>Table1!$B$1</c:f>
              <c:strCache>
                <c:ptCount val="1"/>
                <c:pt idx="0">
                  <c:v>Avg_price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w="25400">
                <a:noFill/>
              </a:ln>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Table1!$A$2:$A$4</c:f>
              <c:strCache>
                <c:ptCount val="3"/>
                <c:pt idx="0">
                  <c:v>Private room</c:v>
                </c:pt>
                <c:pt idx="1">
                  <c:v>Entire home/apt</c:v>
                </c:pt>
                <c:pt idx="2">
                  <c:v>Hotel room</c:v>
                </c:pt>
              </c:strCache>
            </c:strRef>
          </c:cat>
          <c:val>
            <c:numRef>
              <c:f>Table1!$B$2:$B$4</c:f>
              <c:numCache>
                <c:formatCode>General</c:formatCode>
                <c:ptCount val="3"/>
                <c:pt idx="0">
                  <c:v>56</c:v>
                </c:pt>
                <c:pt idx="1">
                  <c:v>138</c:v>
                </c:pt>
                <c:pt idx="2">
                  <c:v>47</c:v>
                </c:pt>
              </c:numCache>
            </c:numRef>
          </c:val>
          <c:extLst>
            <c:ext xmlns:c16="http://schemas.microsoft.com/office/drawing/2014/chart" uri="{C3380CC4-5D6E-409C-BE32-E72D297353CC}">
              <c16:uniqueId val="{00000000-6ACD-D245-AF8E-F18A5AD6C2D9}"/>
            </c:ext>
          </c:extLst>
        </c:ser>
        <c:dLbls>
          <c:showLegendKey val="0"/>
          <c:showVal val="0"/>
          <c:showCatName val="0"/>
          <c:showSerName val="0"/>
          <c:showPercent val="0"/>
          <c:showBubbleSize val="0"/>
        </c:dLbls>
        <c:gapWidth val="150"/>
        <c:shape val="box"/>
        <c:axId val="501251344"/>
        <c:axId val="1"/>
        <c:axId val="0"/>
      </c:bar3DChart>
      <c:catAx>
        <c:axId val="501251344"/>
        <c:scaling>
          <c:orientation val="minMax"/>
        </c:scaling>
        <c:delete val="0"/>
        <c:axPos val="b"/>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1251344"/>
        <c:crosses val="autoZero"/>
        <c:crossBetween val="between"/>
      </c:valAx>
      <c:spPr>
        <a:noFill/>
        <a:ln w="25400">
          <a:noFill/>
        </a:ln>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a:t>Private_room</a:t>
            </a:r>
          </a:p>
        </c:rich>
      </c:tx>
      <c:overlay val="0"/>
      <c:spPr>
        <a:noFill/>
        <a:ln>
          <a:noFill/>
        </a:ln>
        <a:effectLst/>
      </c:spPr>
    </c:title>
    <c:autoTitleDeleted val="0"/>
    <c:plotArea>
      <c:layout/>
      <c:lineChart>
        <c:grouping val="standard"/>
        <c:varyColors val="0"/>
        <c:ser>
          <c:idx val="0"/>
          <c:order val="0"/>
          <c:tx>
            <c:strRef>
              <c:f>Sheet11!$B$1</c:f>
              <c:strCache>
                <c:ptCount val="1"/>
                <c:pt idx="0">
                  <c:v>Avalible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Sheet11!$A$2:$A$13</c:f>
              <c:strCache>
                <c:ptCount val="12"/>
                <c:pt idx="0">
                  <c:v>12'</c:v>
                </c:pt>
                <c:pt idx="1">
                  <c:v>1'</c:v>
                </c:pt>
                <c:pt idx="2">
                  <c:v>2'</c:v>
                </c:pt>
                <c:pt idx="3">
                  <c:v>3'</c:v>
                </c:pt>
                <c:pt idx="4">
                  <c:v>4'</c:v>
                </c:pt>
                <c:pt idx="5">
                  <c:v>5'</c:v>
                </c:pt>
                <c:pt idx="6">
                  <c:v>6'</c:v>
                </c:pt>
                <c:pt idx="7">
                  <c:v>7'</c:v>
                </c:pt>
                <c:pt idx="8">
                  <c:v>8'</c:v>
                </c:pt>
                <c:pt idx="9">
                  <c:v>9'</c:v>
                </c:pt>
                <c:pt idx="10">
                  <c:v>10'</c:v>
                </c:pt>
                <c:pt idx="11">
                  <c:v>11'</c:v>
                </c:pt>
              </c:strCache>
            </c:strRef>
          </c:cat>
          <c:val>
            <c:numRef>
              <c:f>Sheet11!$B$2:$B$13</c:f>
              <c:numCache>
                <c:formatCode>General</c:formatCode>
                <c:ptCount val="12"/>
                <c:pt idx="0">
                  <c:v>2977</c:v>
                </c:pt>
                <c:pt idx="1">
                  <c:v>3713</c:v>
                </c:pt>
                <c:pt idx="2">
                  <c:v>3781</c:v>
                </c:pt>
                <c:pt idx="3">
                  <c:v>4286</c:v>
                </c:pt>
                <c:pt idx="4">
                  <c:v>4191</c:v>
                </c:pt>
                <c:pt idx="5">
                  <c:v>4464</c:v>
                </c:pt>
                <c:pt idx="6">
                  <c:v>4205</c:v>
                </c:pt>
                <c:pt idx="7">
                  <c:v>4423</c:v>
                </c:pt>
                <c:pt idx="8">
                  <c:v>4408</c:v>
                </c:pt>
                <c:pt idx="9">
                  <c:v>4264</c:v>
                </c:pt>
                <c:pt idx="10">
                  <c:v>4343</c:v>
                </c:pt>
                <c:pt idx="11">
                  <c:v>4127</c:v>
                </c:pt>
              </c:numCache>
            </c:numRef>
          </c:val>
          <c:smooth val="0"/>
          <c:extLst>
            <c:ext xmlns:c16="http://schemas.microsoft.com/office/drawing/2014/chart" uri="{C3380CC4-5D6E-409C-BE32-E72D297353CC}">
              <c16:uniqueId val="{00000000-79C5-0646-B0A2-C3876F41AC12}"/>
            </c:ext>
          </c:extLst>
        </c:ser>
        <c:ser>
          <c:idx val="1"/>
          <c:order val="1"/>
          <c:tx>
            <c:strRef>
              <c:f>Sheet11!$C$1</c:f>
              <c:strCache>
                <c:ptCount val="1"/>
                <c:pt idx="0">
                  <c:v>Not_avalible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Sheet11!$A$2:$A$13</c:f>
              <c:strCache>
                <c:ptCount val="12"/>
                <c:pt idx="0">
                  <c:v>12'</c:v>
                </c:pt>
                <c:pt idx="1">
                  <c:v>1'</c:v>
                </c:pt>
                <c:pt idx="2">
                  <c:v>2'</c:v>
                </c:pt>
                <c:pt idx="3">
                  <c:v>3'</c:v>
                </c:pt>
                <c:pt idx="4">
                  <c:v>4'</c:v>
                </c:pt>
                <c:pt idx="5">
                  <c:v>5'</c:v>
                </c:pt>
                <c:pt idx="6">
                  <c:v>6'</c:v>
                </c:pt>
                <c:pt idx="7">
                  <c:v>7'</c:v>
                </c:pt>
                <c:pt idx="8">
                  <c:v>8'</c:v>
                </c:pt>
                <c:pt idx="9">
                  <c:v>9'</c:v>
                </c:pt>
                <c:pt idx="10">
                  <c:v>10'</c:v>
                </c:pt>
                <c:pt idx="11">
                  <c:v>11'</c:v>
                </c:pt>
              </c:strCache>
            </c:strRef>
          </c:cat>
          <c:val>
            <c:numRef>
              <c:f>Sheet11!$C$2:$C$13</c:f>
              <c:numCache>
                <c:formatCode>General</c:formatCode>
                <c:ptCount val="12"/>
                <c:pt idx="0">
                  <c:v>2727</c:v>
                </c:pt>
                <c:pt idx="1">
                  <c:v>1991</c:v>
                </c:pt>
                <c:pt idx="2">
                  <c:v>1371</c:v>
                </c:pt>
                <c:pt idx="3">
                  <c:v>1418</c:v>
                </c:pt>
                <c:pt idx="4">
                  <c:v>1329</c:v>
                </c:pt>
                <c:pt idx="5">
                  <c:v>1240</c:v>
                </c:pt>
                <c:pt idx="6">
                  <c:v>1315</c:v>
                </c:pt>
                <c:pt idx="7">
                  <c:v>1281</c:v>
                </c:pt>
                <c:pt idx="8">
                  <c:v>1296</c:v>
                </c:pt>
                <c:pt idx="9">
                  <c:v>1256</c:v>
                </c:pt>
                <c:pt idx="10">
                  <c:v>1361</c:v>
                </c:pt>
                <c:pt idx="11">
                  <c:v>1393</c:v>
                </c:pt>
              </c:numCache>
            </c:numRef>
          </c:val>
          <c:smooth val="0"/>
          <c:extLst>
            <c:ext xmlns:c16="http://schemas.microsoft.com/office/drawing/2014/chart" uri="{C3380CC4-5D6E-409C-BE32-E72D297353CC}">
              <c16:uniqueId val="{00000001-79C5-0646-B0A2-C3876F41AC12}"/>
            </c:ext>
          </c:extLst>
        </c:ser>
        <c:dLbls>
          <c:showLegendKey val="0"/>
          <c:showVal val="0"/>
          <c:showCatName val="0"/>
          <c:showSerName val="0"/>
          <c:showPercent val="0"/>
          <c:showBubbleSize val="0"/>
        </c:dLbls>
        <c:marker val="1"/>
        <c:smooth val="0"/>
        <c:axId val="501366304"/>
        <c:axId val="1"/>
      </c:lineChart>
      <c:catAx>
        <c:axId val="50136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1366304"/>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a:ln w="9525" cap="flat" cmpd="sng" algn="ctr">
      <a:noFill/>
      <a:round/>
    </a:ln>
    <a:effectLst/>
  </c:spPr>
  <c:txPr>
    <a:bodyPr/>
    <a:lstStyle/>
    <a:p>
      <a:pPr>
        <a:defRPr>
          <a:solidFill>
            <a:schemeClr val="bg1"/>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a:t>Entire home/apt</a:t>
            </a:r>
          </a:p>
        </c:rich>
      </c:tx>
      <c:overlay val="0"/>
      <c:spPr>
        <a:noFill/>
        <a:ln>
          <a:noFill/>
        </a:ln>
        <a:effectLst/>
      </c:spPr>
    </c:title>
    <c:autoTitleDeleted val="0"/>
    <c:plotArea>
      <c:layout/>
      <c:lineChart>
        <c:grouping val="standard"/>
        <c:varyColors val="0"/>
        <c:ser>
          <c:idx val="0"/>
          <c:order val="0"/>
          <c:tx>
            <c:strRef>
              <c:f>Sheet12!$B$1</c:f>
              <c:strCache>
                <c:ptCount val="1"/>
                <c:pt idx="0">
                  <c:v>Avalible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Sheet12!$A$2:$A$13</c:f>
              <c:strCache>
                <c:ptCount val="12"/>
                <c:pt idx="0">
                  <c:v>12'</c:v>
                </c:pt>
                <c:pt idx="1">
                  <c:v>1'</c:v>
                </c:pt>
                <c:pt idx="2">
                  <c:v>2'</c:v>
                </c:pt>
                <c:pt idx="3">
                  <c:v>3'</c:v>
                </c:pt>
                <c:pt idx="4">
                  <c:v>4'</c:v>
                </c:pt>
                <c:pt idx="5">
                  <c:v>5'</c:v>
                </c:pt>
                <c:pt idx="6">
                  <c:v>6'</c:v>
                </c:pt>
                <c:pt idx="7">
                  <c:v>7'</c:v>
                </c:pt>
                <c:pt idx="8">
                  <c:v>8'</c:v>
                </c:pt>
                <c:pt idx="9">
                  <c:v>9'</c:v>
                </c:pt>
                <c:pt idx="10">
                  <c:v>10'</c:v>
                </c:pt>
                <c:pt idx="11">
                  <c:v>11'</c:v>
                </c:pt>
              </c:strCache>
            </c:strRef>
          </c:cat>
          <c:val>
            <c:numRef>
              <c:f>Sheet12!$B$2:$B$13</c:f>
              <c:numCache>
                <c:formatCode>General</c:formatCode>
                <c:ptCount val="12"/>
                <c:pt idx="0">
                  <c:v>4701</c:v>
                </c:pt>
                <c:pt idx="1">
                  <c:v>5597</c:v>
                </c:pt>
                <c:pt idx="2">
                  <c:v>5792</c:v>
                </c:pt>
                <c:pt idx="3">
                  <c:v>7077</c:v>
                </c:pt>
                <c:pt idx="4">
                  <c:v>7044</c:v>
                </c:pt>
                <c:pt idx="5">
                  <c:v>7588</c:v>
                </c:pt>
                <c:pt idx="6">
                  <c:v>7418</c:v>
                </c:pt>
                <c:pt idx="7">
                  <c:v>8213</c:v>
                </c:pt>
                <c:pt idx="8">
                  <c:v>8519</c:v>
                </c:pt>
                <c:pt idx="9">
                  <c:v>7970</c:v>
                </c:pt>
                <c:pt idx="10">
                  <c:v>8240</c:v>
                </c:pt>
                <c:pt idx="11">
                  <c:v>8036</c:v>
                </c:pt>
              </c:numCache>
            </c:numRef>
          </c:val>
          <c:smooth val="0"/>
          <c:extLst>
            <c:ext xmlns:c16="http://schemas.microsoft.com/office/drawing/2014/chart" uri="{C3380CC4-5D6E-409C-BE32-E72D297353CC}">
              <c16:uniqueId val="{00000000-5550-594F-B3B1-AC686737EC6C}"/>
            </c:ext>
          </c:extLst>
        </c:ser>
        <c:ser>
          <c:idx val="1"/>
          <c:order val="1"/>
          <c:tx>
            <c:strRef>
              <c:f>Sheet12!$C$1</c:f>
              <c:strCache>
                <c:ptCount val="1"/>
                <c:pt idx="0">
                  <c:v>Not_avalible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Sheet12!$A$2:$A$13</c:f>
              <c:strCache>
                <c:ptCount val="12"/>
                <c:pt idx="0">
                  <c:v>12'</c:v>
                </c:pt>
                <c:pt idx="1">
                  <c:v>1'</c:v>
                </c:pt>
                <c:pt idx="2">
                  <c:v>2'</c:v>
                </c:pt>
                <c:pt idx="3">
                  <c:v>3'</c:v>
                </c:pt>
                <c:pt idx="4">
                  <c:v>4'</c:v>
                </c:pt>
                <c:pt idx="5">
                  <c:v>5'</c:v>
                </c:pt>
                <c:pt idx="6">
                  <c:v>6'</c:v>
                </c:pt>
                <c:pt idx="7">
                  <c:v>7'</c:v>
                </c:pt>
                <c:pt idx="8">
                  <c:v>8'</c:v>
                </c:pt>
                <c:pt idx="9">
                  <c:v>9'</c:v>
                </c:pt>
                <c:pt idx="10">
                  <c:v>10'</c:v>
                </c:pt>
                <c:pt idx="11">
                  <c:v>11'</c:v>
                </c:pt>
              </c:strCache>
            </c:strRef>
          </c:cat>
          <c:val>
            <c:numRef>
              <c:f>Sheet12!$C$2:$C$13</c:f>
              <c:numCache>
                <c:formatCode>General</c:formatCode>
                <c:ptCount val="12"/>
                <c:pt idx="0">
                  <c:v>6839</c:v>
                </c:pt>
                <c:pt idx="1">
                  <c:v>5935</c:v>
                </c:pt>
                <c:pt idx="2">
                  <c:v>4624</c:v>
                </c:pt>
                <c:pt idx="3">
                  <c:v>4455</c:v>
                </c:pt>
                <c:pt idx="4">
                  <c:v>4116</c:v>
                </c:pt>
                <c:pt idx="5">
                  <c:v>3944</c:v>
                </c:pt>
                <c:pt idx="6">
                  <c:v>3742</c:v>
                </c:pt>
                <c:pt idx="7">
                  <c:v>3319</c:v>
                </c:pt>
                <c:pt idx="8">
                  <c:v>3013</c:v>
                </c:pt>
                <c:pt idx="9">
                  <c:v>3190</c:v>
                </c:pt>
                <c:pt idx="10">
                  <c:v>3292</c:v>
                </c:pt>
                <c:pt idx="11">
                  <c:v>3128</c:v>
                </c:pt>
              </c:numCache>
            </c:numRef>
          </c:val>
          <c:smooth val="0"/>
          <c:extLst>
            <c:ext xmlns:c16="http://schemas.microsoft.com/office/drawing/2014/chart" uri="{C3380CC4-5D6E-409C-BE32-E72D297353CC}">
              <c16:uniqueId val="{00000001-5550-594F-B3B1-AC686737EC6C}"/>
            </c:ext>
          </c:extLst>
        </c:ser>
        <c:dLbls>
          <c:showLegendKey val="0"/>
          <c:showVal val="0"/>
          <c:showCatName val="0"/>
          <c:showSerName val="0"/>
          <c:showPercent val="0"/>
          <c:showBubbleSize val="0"/>
        </c:dLbls>
        <c:marker val="1"/>
        <c:smooth val="0"/>
        <c:axId val="501398896"/>
        <c:axId val="1"/>
      </c:lineChart>
      <c:catAx>
        <c:axId val="501398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1398896"/>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a:ln w="9525" cap="flat" cmpd="sng" algn="ctr">
      <a:noFill/>
      <a:round/>
    </a:ln>
    <a:effectLst/>
  </c:spPr>
  <c:txPr>
    <a:bodyPr/>
    <a:lstStyle/>
    <a:p>
      <a:pPr>
        <a:defRPr>
          <a:solidFill>
            <a:schemeClr val="bg1"/>
          </a:solidFil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a:t>Hotel</a:t>
            </a:r>
            <a:r>
              <a:rPr lang="en-GB" baseline="0"/>
              <a:t> room</a:t>
            </a:r>
          </a:p>
        </c:rich>
      </c:tx>
      <c:overlay val="0"/>
      <c:spPr>
        <a:noFill/>
        <a:ln>
          <a:noFill/>
        </a:ln>
        <a:effectLst/>
      </c:spPr>
    </c:title>
    <c:autoTitleDeleted val="0"/>
    <c:plotArea>
      <c:layout/>
      <c:lineChart>
        <c:grouping val="standard"/>
        <c:varyColors val="0"/>
        <c:ser>
          <c:idx val="0"/>
          <c:order val="0"/>
          <c:tx>
            <c:strRef>
              <c:f>Sheet13!$B$1</c:f>
              <c:strCache>
                <c:ptCount val="1"/>
                <c:pt idx="0">
                  <c:v>Avalible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Sheet13!$A$2:$A$13</c:f>
              <c:strCache>
                <c:ptCount val="12"/>
                <c:pt idx="0">
                  <c:v>12'</c:v>
                </c:pt>
                <c:pt idx="1">
                  <c:v>1'</c:v>
                </c:pt>
                <c:pt idx="2">
                  <c:v>2'</c:v>
                </c:pt>
                <c:pt idx="3">
                  <c:v>3'</c:v>
                </c:pt>
                <c:pt idx="4">
                  <c:v>4'</c:v>
                </c:pt>
                <c:pt idx="5">
                  <c:v>5'</c:v>
                </c:pt>
                <c:pt idx="6">
                  <c:v>6'</c:v>
                </c:pt>
                <c:pt idx="7">
                  <c:v>7'</c:v>
                </c:pt>
                <c:pt idx="8">
                  <c:v>8'</c:v>
                </c:pt>
                <c:pt idx="9">
                  <c:v>9'</c:v>
                </c:pt>
                <c:pt idx="10">
                  <c:v>10'</c:v>
                </c:pt>
                <c:pt idx="11">
                  <c:v>11'</c:v>
                </c:pt>
              </c:strCache>
            </c:strRef>
          </c:cat>
          <c:val>
            <c:numRef>
              <c:f>Sheet13!$B$2:$B$13</c:f>
              <c:numCache>
                <c:formatCode>General</c:formatCode>
                <c:ptCount val="12"/>
                <c:pt idx="0">
                  <c:v>348</c:v>
                </c:pt>
                <c:pt idx="1">
                  <c:v>556</c:v>
                </c:pt>
                <c:pt idx="2">
                  <c:v>553</c:v>
                </c:pt>
                <c:pt idx="3">
                  <c:v>649</c:v>
                </c:pt>
                <c:pt idx="4">
                  <c:v>599</c:v>
                </c:pt>
                <c:pt idx="5">
                  <c:v>573</c:v>
                </c:pt>
                <c:pt idx="6">
                  <c:v>584</c:v>
                </c:pt>
                <c:pt idx="7">
                  <c:v>606</c:v>
                </c:pt>
                <c:pt idx="8">
                  <c:v>616</c:v>
                </c:pt>
                <c:pt idx="9">
                  <c:v>597</c:v>
                </c:pt>
                <c:pt idx="10">
                  <c:v>420</c:v>
                </c:pt>
                <c:pt idx="11">
                  <c:v>255</c:v>
                </c:pt>
              </c:numCache>
            </c:numRef>
          </c:val>
          <c:smooth val="0"/>
          <c:extLst>
            <c:ext xmlns:c16="http://schemas.microsoft.com/office/drawing/2014/chart" uri="{C3380CC4-5D6E-409C-BE32-E72D297353CC}">
              <c16:uniqueId val="{00000000-1204-B844-BF7E-DC1A1132C118}"/>
            </c:ext>
          </c:extLst>
        </c:ser>
        <c:ser>
          <c:idx val="1"/>
          <c:order val="1"/>
          <c:tx>
            <c:strRef>
              <c:f>Sheet13!$C$1</c:f>
              <c:strCache>
                <c:ptCount val="1"/>
                <c:pt idx="0">
                  <c:v>Not_avalible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Sheet13!$A$2:$A$13</c:f>
              <c:strCache>
                <c:ptCount val="12"/>
                <c:pt idx="0">
                  <c:v>12'</c:v>
                </c:pt>
                <c:pt idx="1">
                  <c:v>1'</c:v>
                </c:pt>
                <c:pt idx="2">
                  <c:v>2'</c:v>
                </c:pt>
                <c:pt idx="3">
                  <c:v>3'</c:v>
                </c:pt>
                <c:pt idx="4">
                  <c:v>4'</c:v>
                </c:pt>
                <c:pt idx="5">
                  <c:v>5'</c:v>
                </c:pt>
                <c:pt idx="6">
                  <c:v>6'</c:v>
                </c:pt>
                <c:pt idx="7">
                  <c:v>7'</c:v>
                </c:pt>
                <c:pt idx="8">
                  <c:v>8'</c:v>
                </c:pt>
                <c:pt idx="9">
                  <c:v>9'</c:v>
                </c:pt>
                <c:pt idx="10">
                  <c:v>10'</c:v>
                </c:pt>
                <c:pt idx="11">
                  <c:v>11'</c:v>
                </c:pt>
              </c:strCache>
            </c:strRef>
          </c:cat>
          <c:val>
            <c:numRef>
              <c:f>Sheet13!$C$2:$C$13</c:f>
              <c:numCache>
                <c:formatCode>General</c:formatCode>
                <c:ptCount val="12"/>
                <c:pt idx="0">
                  <c:v>396</c:v>
                </c:pt>
                <c:pt idx="1">
                  <c:v>188</c:v>
                </c:pt>
                <c:pt idx="2">
                  <c:v>119</c:v>
                </c:pt>
                <c:pt idx="3">
                  <c:v>95</c:v>
                </c:pt>
                <c:pt idx="4">
                  <c:v>121</c:v>
                </c:pt>
                <c:pt idx="5">
                  <c:v>171</c:v>
                </c:pt>
                <c:pt idx="6">
                  <c:v>136</c:v>
                </c:pt>
                <c:pt idx="7">
                  <c:v>138</c:v>
                </c:pt>
                <c:pt idx="8">
                  <c:v>128</c:v>
                </c:pt>
                <c:pt idx="9">
                  <c:v>123</c:v>
                </c:pt>
                <c:pt idx="10">
                  <c:v>324</c:v>
                </c:pt>
                <c:pt idx="11">
                  <c:v>465</c:v>
                </c:pt>
              </c:numCache>
            </c:numRef>
          </c:val>
          <c:smooth val="0"/>
          <c:extLst>
            <c:ext xmlns:c16="http://schemas.microsoft.com/office/drawing/2014/chart" uri="{C3380CC4-5D6E-409C-BE32-E72D297353CC}">
              <c16:uniqueId val="{00000001-1204-B844-BF7E-DC1A1132C118}"/>
            </c:ext>
          </c:extLst>
        </c:ser>
        <c:dLbls>
          <c:showLegendKey val="0"/>
          <c:showVal val="0"/>
          <c:showCatName val="0"/>
          <c:showSerName val="0"/>
          <c:showPercent val="0"/>
          <c:showBubbleSize val="0"/>
        </c:dLbls>
        <c:marker val="1"/>
        <c:smooth val="0"/>
        <c:axId val="502398576"/>
        <c:axId val="1"/>
      </c:lineChart>
      <c:catAx>
        <c:axId val="502398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2398576"/>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a:ln w="9525" cap="flat" cmpd="sng" algn="ctr">
      <a:noFill/>
      <a:round/>
    </a:ln>
    <a:effectLst/>
  </c:spPr>
  <c:txPr>
    <a:bodyPr/>
    <a:lstStyle/>
    <a:p>
      <a:pPr>
        <a:defRPr>
          <a:solidFill>
            <a:schemeClr val="bg1"/>
          </a:solidFil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alpha val="87124"/>
                  </a:schemeClr>
                </a:solidFill>
                <a:latin typeface="+mn-lt"/>
                <a:ea typeface="+mn-ea"/>
                <a:cs typeface="+mn-cs"/>
              </a:defRPr>
            </a:pPr>
            <a:r>
              <a:rPr lang="en-GB"/>
              <a:t>Positive</a:t>
            </a:r>
            <a:r>
              <a:rPr lang="en-GB" baseline="0"/>
              <a:t> review</a:t>
            </a:r>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gradFill>
          <a:gsLst>
            <a:gs pos="0">
              <a:schemeClr val="dk1">
                <a:lumMod val="65000"/>
                <a:lumOff val="35000"/>
              </a:schemeClr>
            </a:gs>
            <a:gs pos="100000">
              <a:schemeClr val="dk1">
                <a:lumMod val="85000"/>
                <a:lumOff val="15000"/>
              </a:schemeClr>
            </a:gs>
          </a:gsLst>
          <a:path path="circle">
            <a:fillToRect l="50000" t="50000" r="50000" b="50000"/>
          </a:path>
        </a:gradFill>
        <a:ln>
          <a:noFill/>
        </a:ln>
        <a:effectLst/>
        <a:sp3d/>
      </c:spPr>
    </c:sideWall>
    <c:backWall>
      <c:thickness val="0"/>
      <c:spPr>
        <a:gradFill>
          <a:gsLst>
            <a:gs pos="0">
              <a:schemeClr val="dk1">
                <a:lumMod val="65000"/>
                <a:lumOff val="35000"/>
              </a:schemeClr>
            </a:gs>
            <a:gs pos="100000">
              <a:schemeClr val="dk1">
                <a:lumMod val="85000"/>
                <a:lumOff val="15000"/>
              </a:schemeClr>
            </a:gs>
          </a:gsLst>
          <a:path path="circle">
            <a:fillToRect l="50000" t="50000" r="50000" b="50000"/>
          </a:path>
        </a:gradFill>
        <a:ln>
          <a:noFill/>
        </a:ln>
        <a:effectLst/>
        <a:sp3d/>
      </c:spPr>
    </c:backWall>
    <c:plotArea>
      <c:layout/>
      <c:bar3DChart>
        <c:barDir val="col"/>
        <c:grouping val="clustered"/>
        <c:varyColors val="0"/>
        <c:ser>
          <c:idx val="0"/>
          <c:order val="0"/>
          <c:tx>
            <c:strRef>
              <c:f>Sheet14!$A$2</c:f>
              <c:strCache>
                <c:ptCount val="1"/>
                <c:pt idx="0">
                  <c:v>Private</c:v>
                </c:pt>
              </c:strCache>
            </c:strRef>
          </c:tx>
          <c:spPr>
            <a:solidFill>
              <a:schemeClr val="accent1"/>
            </a:solidFill>
            <a:ln>
              <a:noFill/>
            </a:ln>
            <a:effectLst/>
            <a:sp3d/>
          </c:spPr>
          <c:invertIfNegative val="0"/>
          <c:cat>
            <c:strRef>
              <c:f>Sheet14!$B$1:$Q$1</c:f>
              <c:strCache>
                <c:ptCount val="16"/>
                <c:pt idx="0">
                  <c:v>Great</c:v>
                </c:pt>
                <c:pt idx="1">
                  <c:v>Good</c:v>
                </c:pt>
                <c:pt idx="2">
                  <c:v>nice</c:v>
                </c:pt>
                <c:pt idx="3">
                  <c:v>Amazing</c:v>
                </c:pt>
                <c:pt idx="4">
                  <c:v>lovely</c:v>
                </c:pt>
                <c:pt idx="5">
                  <c:v>beautiful</c:v>
                </c:pt>
                <c:pt idx="6">
                  <c:v>clean</c:v>
                </c:pt>
                <c:pt idx="7">
                  <c:v>Friendly</c:v>
                </c:pt>
                <c:pt idx="8">
                  <c:v>enjoyed</c:v>
                </c:pt>
                <c:pt idx="9">
                  <c:v>Positive</c:v>
                </c:pt>
                <c:pt idx="10">
                  <c:v>Perfect</c:v>
                </c:pt>
                <c:pt idx="11">
                  <c:v>best</c:v>
                </c:pt>
                <c:pt idx="12">
                  <c:v>helpful</c:v>
                </c:pt>
                <c:pt idx="13">
                  <c:v>excellent</c:v>
                </c:pt>
                <c:pt idx="14">
                  <c:v>recommend</c:v>
                </c:pt>
                <c:pt idx="15">
                  <c:v>loved</c:v>
                </c:pt>
              </c:strCache>
            </c:strRef>
          </c:cat>
          <c:val>
            <c:numRef>
              <c:f>Sheet14!$B$2:$Q$2</c:f>
              <c:numCache>
                <c:formatCode>General</c:formatCode>
                <c:ptCount val="16"/>
                <c:pt idx="0">
                  <c:v>6815</c:v>
                </c:pt>
                <c:pt idx="1">
                  <c:v>3524</c:v>
                </c:pt>
                <c:pt idx="2">
                  <c:v>4930</c:v>
                </c:pt>
                <c:pt idx="3">
                  <c:v>1080</c:v>
                </c:pt>
                <c:pt idx="4">
                  <c:v>1631</c:v>
                </c:pt>
                <c:pt idx="5">
                  <c:v>1450</c:v>
                </c:pt>
                <c:pt idx="6">
                  <c:v>5322</c:v>
                </c:pt>
                <c:pt idx="7">
                  <c:v>1787</c:v>
                </c:pt>
                <c:pt idx="8">
                  <c:v>1021</c:v>
                </c:pt>
                <c:pt idx="9">
                  <c:v>81</c:v>
                </c:pt>
                <c:pt idx="10">
                  <c:v>2217</c:v>
                </c:pt>
                <c:pt idx="11">
                  <c:v>1276</c:v>
                </c:pt>
                <c:pt idx="12">
                  <c:v>2717</c:v>
                </c:pt>
                <c:pt idx="13">
                  <c:v>975</c:v>
                </c:pt>
                <c:pt idx="14">
                  <c:v>4351</c:v>
                </c:pt>
                <c:pt idx="15">
                  <c:v>752</c:v>
                </c:pt>
              </c:numCache>
            </c:numRef>
          </c:val>
          <c:extLst>
            <c:ext xmlns:c16="http://schemas.microsoft.com/office/drawing/2014/chart" uri="{C3380CC4-5D6E-409C-BE32-E72D297353CC}">
              <c16:uniqueId val="{00000000-D3E2-1048-8DFE-81B8A8DCA070}"/>
            </c:ext>
          </c:extLst>
        </c:ser>
        <c:ser>
          <c:idx val="1"/>
          <c:order val="1"/>
          <c:tx>
            <c:strRef>
              <c:f>Sheet14!$A$3</c:f>
              <c:strCache>
                <c:ptCount val="1"/>
                <c:pt idx="0">
                  <c:v>Entire</c:v>
                </c:pt>
              </c:strCache>
            </c:strRef>
          </c:tx>
          <c:spPr>
            <a:solidFill>
              <a:schemeClr val="accent2"/>
            </a:solidFill>
            <a:ln>
              <a:noFill/>
            </a:ln>
            <a:effectLst/>
            <a:sp3d/>
          </c:spPr>
          <c:invertIfNegative val="0"/>
          <c:cat>
            <c:strRef>
              <c:f>Sheet14!$B$1:$Q$1</c:f>
              <c:strCache>
                <c:ptCount val="16"/>
                <c:pt idx="0">
                  <c:v>Great</c:v>
                </c:pt>
                <c:pt idx="1">
                  <c:v>Good</c:v>
                </c:pt>
                <c:pt idx="2">
                  <c:v>nice</c:v>
                </c:pt>
                <c:pt idx="3">
                  <c:v>Amazing</c:v>
                </c:pt>
                <c:pt idx="4">
                  <c:v>lovely</c:v>
                </c:pt>
                <c:pt idx="5">
                  <c:v>beautiful</c:v>
                </c:pt>
                <c:pt idx="6">
                  <c:v>clean</c:v>
                </c:pt>
                <c:pt idx="7">
                  <c:v>Friendly</c:v>
                </c:pt>
                <c:pt idx="8">
                  <c:v>enjoyed</c:v>
                </c:pt>
                <c:pt idx="9">
                  <c:v>Positive</c:v>
                </c:pt>
                <c:pt idx="10">
                  <c:v>Perfect</c:v>
                </c:pt>
                <c:pt idx="11">
                  <c:v>best</c:v>
                </c:pt>
                <c:pt idx="12">
                  <c:v>helpful</c:v>
                </c:pt>
                <c:pt idx="13">
                  <c:v>excellent</c:v>
                </c:pt>
                <c:pt idx="14">
                  <c:v>recommend</c:v>
                </c:pt>
                <c:pt idx="15">
                  <c:v>loved</c:v>
                </c:pt>
              </c:strCache>
            </c:strRef>
          </c:cat>
          <c:val>
            <c:numRef>
              <c:f>Sheet14!$B$3:$Q$3</c:f>
              <c:numCache>
                <c:formatCode>General</c:formatCode>
                <c:ptCount val="16"/>
                <c:pt idx="0">
                  <c:v>20661</c:v>
                </c:pt>
                <c:pt idx="1">
                  <c:v>7362</c:v>
                </c:pt>
                <c:pt idx="2">
                  <c:v>9858</c:v>
                </c:pt>
                <c:pt idx="3">
                  <c:v>3574</c:v>
                </c:pt>
                <c:pt idx="4">
                  <c:v>3747</c:v>
                </c:pt>
                <c:pt idx="5">
                  <c:v>3405</c:v>
                </c:pt>
                <c:pt idx="6">
                  <c:v>9616</c:v>
                </c:pt>
                <c:pt idx="7">
                  <c:v>2437</c:v>
                </c:pt>
                <c:pt idx="8">
                  <c:v>2504</c:v>
                </c:pt>
                <c:pt idx="9">
                  <c:v>221</c:v>
                </c:pt>
                <c:pt idx="10">
                  <c:v>9120</c:v>
                </c:pt>
                <c:pt idx="11">
                  <c:v>2913</c:v>
                </c:pt>
                <c:pt idx="12">
                  <c:v>6211</c:v>
                </c:pt>
                <c:pt idx="13">
                  <c:v>3203</c:v>
                </c:pt>
                <c:pt idx="14">
                  <c:v>10928</c:v>
                </c:pt>
                <c:pt idx="15">
                  <c:v>2686</c:v>
                </c:pt>
              </c:numCache>
            </c:numRef>
          </c:val>
          <c:extLst>
            <c:ext xmlns:c16="http://schemas.microsoft.com/office/drawing/2014/chart" uri="{C3380CC4-5D6E-409C-BE32-E72D297353CC}">
              <c16:uniqueId val="{00000001-D3E2-1048-8DFE-81B8A8DCA070}"/>
            </c:ext>
          </c:extLst>
        </c:ser>
        <c:ser>
          <c:idx val="2"/>
          <c:order val="2"/>
          <c:tx>
            <c:strRef>
              <c:f>Sheet14!$A$4</c:f>
              <c:strCache>
                <c:ptCount val="1"/>
                <c:pt idx="0">
                  <c:v>Hotel</c:v>
                </c:pt>
              </c:strCache>
            </c:strRef>
          </c:tx>
          <c:spPr>
            <a:solidFill>
              <a:schemeClr val="accent3"/>
            </a:solidFill>
            <a:ln>
              <a:noFill/>
            </a:ln>
            <a:effectLst/>
            <a:sp3d/>
          </c:spPr>
          <c:invertIfNegative val="0"/>
          <c:cat>
            <c:strRef>
              <c:f>Sheet14!$B$1:$Q$1</c:f>
              <c:strCache>
                <c:ptCount val="16"/>
                <c:pt idx="0">
                  <c:v>Great</c:v>
                </c:pt>
                <c:pt idx="1">
                  <c:v>Good</c:v>
                </c:pt>
                <c:pt idx="2">
                  <c:v>nice</c:v>
                </c:pt>
                <c:pt idx="3">
                  <c:v>Amazing</c:v>
                </c:pt>
                <c:pt idx="4">
                  <c:v>lovely</c:v>
                </c:pt>
                <c:pt idx="5">
                  <c:v>beautiful</c:v>
                </c:pt>
                <c:pt idx="6">
                  <c:v>clean</c:v>
                </c:pt>
                <c:pt idx="7">
                  <c:v>Friendly</c:v>
                </c:pt>
                <c:pt idx="8">
                  <c:v>enjoyed</c:v>
                </c:pt>
                <c:pt idx="9">
                  <c:v>Positive</c:v>
                </c:pt>
                <c:pt idx="10">
                  <c:v>Perfect</c:v>
                </c:pt>
                <c:pt idx="11">
                  <c:v>best</c:v>
                </c:pt>
                <c:pt idx="12">
                  <c:v>helpful</c:v>
                </c:pt>
                <c:pt idx="13">
                  <c:v>excellent</c:v>
                </c:pt>
                <c:pt idx="14">
                  <c:v>recommend</c:v>
                </c:pt>
                <c:pt idx="15">
                  <c:v>loved</c:v>
                </c:pt>
              </c:strCache>
            </c:strRef>
          </c:cat>
          <c:val>
            <c:numRef>
              <c:f>Sheet14!$B$4:$Q$4</c:f>
              <c:numCache>
                <c:formatCode>General</c:formatCode>
                <c:ptCount val="16"/>
                <c:pt idx="0">
                  <c:v>428</c:v>
                </c:pt>
                <c:pt idx="1">
                  <c:v>192</c:v>
                </c:pt>
                <c:pt idx="2">
                  <c:v>237</c:v>
                </c:pt>
                <c:pt idx="3">
                  <c:v>81</c:v>
                </c:pt>
                <c:pt idx="4">
                  <c:v>53</c:v>
                </c:pt>
                <c:pt idx="5">
                  <c:v>57</c:v>
                </c:pt>
                <c:pt idx="6">
                  <c:v>370</c:v>
                </c:pt>
                <c:pt idx="7">
                  <c:v>90</c:v>
                </c:pt>
                <c:pt idx="8">
                  <c:v>42</c:v>
                </c:pt>
                <c:pt idx="9">
                  <c:v>11</c:v>
                </c:pt>
                <c:pt idx="10">
                  <c:v>197</c:v>
                </c:pt>
                <c:pt idx="11">
                  <c:v>88</c:v>
                </c:pt>
                <c:pt idx="12">
                  <c:v>166</c:v>
                </c:pt>
                <c:pt idx="13">
                  <c:v>91</c:v>
                </c:pt>
                <c:pt idx="14">
                  <c:v>246</c:v>
                </c:pt>
                <c:pt idx="15">
                  <c:v>55</c:v>
                </c:pt>
              </c:numCache>
            </c:numRef>
          </c:val>
          <c:extLst>
            <c:ext xmlns:c16="http://schemas.microsoft.com/office/drawing/2014/chart" uri="{C3380CC4-5D6E-409C-BE32-E72D297353CC}">
              <c16:uniqueId val="{00000002-D3E2-1048-8DFE-81B8A8DCA070}"/>
            </c:ext>
          </c:extLst>
        </c:ser>
        <c:ser>
          <c:idx val="3"/>
          <c:order val="3"/>
          <c:tx>
            <c:strRef>
              <c:f>Sheet14!$A$5</c:f>
              <c:strCache>
                <c:ptCount val="1"/>
                <c:pt idx="0">
                  <c:v>Shared</c:v>
                </c:pt>
              </c:strCache>
            </c:strRef>
          </c:tx>
          <c:spPr>
            <a:solidFill>
              <a:schemeClr val="accent4"/>
            </a:solidFill>
            <a:ln>
              <a:noFill/>
            </a:ln>
            <a:effectLst/>
            <a:sp3d/>
          </c:spPr>
          <c:invertIfNegative val="0"/>
          <c:cat>
            <c:strRef>
              <c:f>Sheet14!$B$1:$Q$1</c:f>
              <c:strCache>
                <c:ptCount val="16"/>
                <c:pt idx="0">
                  <c:v>Great</c:v>
                </c:pt>
                <c:pt idx="1">
                  <c:v>Good</c:v>
                </c:pt>
                <c:pt idx="2">
                  <c:v>nice</c:v>
                </c:pt>
                <c:pt idx="3">
                  <c:v>Amazing</c:v>
                </c:pt>
                <c:pt idx="4">
                  <c:v>lovely</c:v>
                </c:pt>
                <c:pt idx="5">
                  <c:v>beautiful</c:v>
                </c:pt>
                <c:pt idx="6">
                  <c:v>clean</c:v>
                </c:pt>
                <c:pt idx="7">
                  <c:v>Friendly</c:v>
                </c:pt>
                <c:pt idx="8">
                  <c:v>enjoyed</c:v>
                </c:pt>
                <c:pt idx="9">
                  <c:v>Positive</c:v>
                </c:pt>
                <c:pt idx="10">
                  <c:v>Perfect</c:v>
                </c:pt>
                <c:pt idx="11">
                  <c:v>best</c:v>
                </c:pt>
                <c:pt idx="12">
                  <c:v>helpful</c:v>
                </c:pt>
                <c:pt idx="13">
                  <c:v>excellent</c:v>
                </c:pt>
                <c:pt idx="14">
                  <c:v>recommend</c:v>
                </c:pt>
                <c:pt idx="15">
                  <c:v>loved</c:v>
                </c:pt>
              </c:strCache>
            </c:strRef>
          </c:cat>
          <c:val>
            <c:numRef>
              <c:f>Sheet14!$B$5:$Q$5</c:f>
              <c:numCache>
                <c:formatCode>General</c:formatCode>
                <c:ptCount val="16"/>
                <c:pt idx="0">
                  <c:v>22</c:v>
                </c:pt>
                <c:pt idx="1">
                  <c:v>24</c:v>
                </c:pt>
                <c:pt idx="2">
                  <c:v>33</c:v>
                </c:pt>
                <c:pt idx="3">
                  <c:v>1</c:v>
                </c:pt>
                <c:pt idx="4">
                  <c:v>1</c:v>
                </c:pt>
                <c:pt idx="5">
                  <c:v>1</c:v>
                </c:pt>
                <c:pt idx="6">
                  <c:v>22</c:v>
                </c:pt>
                <c:pt idx="7">
                  <c:v>9</c:v>
                </c:pt>
                <c:pt idx="8">
                  <c:v>2</c:v>
                </c:pt>
                <c:pt idx="9">
                  <c:v>0</c:v>
                </c:pt>
                <c:pt idx="10">
                  <c:v>6</c:v>
                </c:pt>
                <c:pt idx="11">
                  <c:v>1</c:v>
                </c:pt>
                <c:pt idx="12">
                  <c:v>11</c:v>
                </c:pt>
                <c:pt idx="13">
                  <c:v>1</c:v>
                </c:pt>
                <c:pt idx="14">
                  <c:v>19</c:v>
                </c:pt>
                <c:pt idx="15">
                  <c:v>0</c:v>
                </c:pt>
              </c:numCache>
            </c:numRef>
          </c:val>
          <c:extLst>
            <c:ext xmlns:c16="http://schemas.microsoft.com/office/drawing/2014/chart" uri="{C3380CC4-5D6E-409C-BE32-E72D297353CC}">
              <c16:uniqueId val="{00000003-D3E2-1048-8DFE-81B8A8DCA070}"/>
            </c:ext>
          </c:extLst>
        </c:ser>
        <c:dLbls>
          <c:showLegendKey val="0"/>
          <c:showVal val="0"/>
          <c:showCatName val="0"/>
          <c:showSerName val="0"/>
          <c:showPercent val="0"/>
          <c:showBubbleSize val="0"/>
        </c:dLbls>
        <c:gapWidth val="150"/>
        <c:shape val="box"/>
        <c:axId val="502441728"/>
        <c:axId val="1"/>
        <c:axId val="0"/>
      </c:bar3DChart>
      <c:catAx>
        <c:axId val="50244172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alpha val="87124"/>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alpha val="87124"/>
                  </a:schemeClr>
                </a:solidFill>
                <a:latin typeface="+mn-lt"/>
                <a:ea typeface="+mn-ea"/>
                <a:cs typeface="+mn-cs"/>
              </a:defRPr>
            </a:pPr>
            <a:endParaRPr lang="en-US"/>
          </a:p>
        </c:txPr>
        <c:crossAx val="502441728"/>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alpha val="87124"/>
                </a:schemeClr>
              </a:solidFill>
              <a:latin typeface="+mn-lt"/>
              <a:ea typeface="+mn-ea"/>
              <a:cs typeface="+mn-cs"/>
            </a:defRPr>
          </a:pPr>
          <a:endParaRPr lang="en-US"/>
        </a:p>
      </c:txPr>
    </c:legend>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a:ln w="9525" cap="flat" cmpd="sng" algn="ctr">
      <a:noFill/>
      <a:round/>
    </a:ln>
    <a:effectLst/>
  </c:spPr>
  <c:txPr>
    <a:bodyPr/>
    <a:lstStyle/>
    <a:p>
      <a:pPr>
        <a:defRPr>
          <a:solidFill>
            <a:schemeClr val="bg1">
              <a:alpha val="87124"/>
            </a:schemeClr>
          </a:solidFill>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a:t>Negative</a:t>
            </a:r>
            <a:r>
              <a:rPr lang="en-GB" baseline="0"/>
              <a:t> review</a:t>
            </a:r>
            <a:endParaRPr lang="en-GB"/>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gradFill>
          <a:gsLst>
            <a:gs pos="0">
              <a:schemeClr val="dk1">
                <a:lumMod val="65000"/>
                <a:lumOff val="35000"/>
              </a:schemeClr>
            </a:gs>
            <a:gs pos="100000">
              <a:schemeClr val="dk1">
                <a:lumMod val="85000"/>
                <a:lumOff val="15000"/>
              </a:schemeClr>
            </a:gs>
          </a:gsLst>
          <a:path path="circle">
            <a:fillToRect l="50000" t="50000" r="50000" b="50000"/>
          </a:path>
        </a:gradFill>
        <a:ln>
          <a:noFill/>
        </a:ln>
        <a:effectLst/>
        <a:sp3d/>
      </c:spPr>
    </c:sideWall>
    <c:backWall>
      <c:thickness val="0"/>
      <c:spPr>
        <a:gradFill>
          <a:gsLst>
            <a:gs pos="0">
              <a:schemeClr val="dk1">
                <a:lumMod val="65000"/>
                <a:lumOff val="35000"/>
              </a:schemeClr>
            </a:gs>
            <a:gs pos="100000">
              <a:schemeClr val="dk1">
                <a:lumMod val="85000"/>
                <a:lumOff val="15000"/>
              </a:schemeClr>
            </a:gs>
          </a:gsLst>
          <a:path path="circle">
            <a:fillToRect l="50000" t="50000" r="50000" b="50000"/>
          </a:path>
        </a:gradFill>
        <a:ln>
          <a:noFill/>
        </a:ln>
        <a:effectLst/>
        <a:sp3d/>
      </c:spPr>
    </c:backWall>
    <c:plotArea>
      <c:layout/>
      <c:bar3DChart>
        <c:barDir val="bar"/>
        <c:grouping val="clustered"/>
        <c:varyColors val="0"/>
        <c:ser>
          <c:idx val="0"/>
          <c:order val="0"/>
          <c:tx>
            <c:strRef>
              <c:f>Sheet15!$A$2</c:f>
              <c:strCache>
                <c:ptCount val="1"/>
                <c:pt idx="0">
                  <c:v>'Private</c:v>
                </c:pt>
              </c:strCache>
            </c:strRef>
          </c:tx>
          <c:spPr>
            <a:solidFill>
              <a:schemeClr val="accent1"/>
            </a:solidFill>
            <a:ln>
              <a:noFill/>
            </a:ln>
            <a:effectLst/>
            <a:sp3d/>
          </c:spPr>
          <c:invertIfNegative val="0"/>
          <c:cat>
            <c:strRef>
              <c:f>Sheet15!$B$1:$E$1</c:f>
              <c:strCache>
                <c:ptCount val="4"/>
                <c:pt idx="0">
                  <c:v>bad,</c:v>
                </c:pt>
                <c:pt idx="1">
                  <c:v>Was_not,</c:v>
                </c:pt>
                <c:pt idx="2">
                  <c:v>not_have,</c:v>
                </c:pt>
                <c:pt idx="3">
                  <c:v>canceled</c:v>
                </c:pt>
              </c:strCache>
            </c:strRef>
          </c:cat>
          <c:val>
            <c:numRef>
              <c:f>Sheet15!$B$2:$E$2</c:f>
              <c:numCache>
                <c:formatCode>General</c:formatCode>
                <c:ptCount val="4"/>
                <c:pt idx="0">
                  <c:v>232</c:v>
                </c:pt>
                <c:pt idx="1">
                  <c:v>303</c:v>
                </c:pt>
                <c:pt idx="2">
                  <c:v>124</c:v>
                </c:pt>
                <c:pt idx="3">
                  <c:v>73</c:v>
                </c:pt>
              </c:numCache>
            </c:numRef>
          </c:val>
          <c:extLst>
            <c:ext xmlns:c16="http://schemas.microsoft.com/office/drawing/2014/chart" uri="{C3380CC4-5D6E-409C-BE32-E72D297353CC}">
              <c16:uniqueId val="{00000000-4ABB-D349-BBFE-FDFDBC163FF4}"/>
            </c:ext>
          </c:extLst>
        </c:ser>
        <c:ser>
          <c:idx val="1"/>
          <c:order val="1"/>
          <c:tx>
            <c:strRef>
              <c:f>Sheet15!$A$3</c:f>
              <c:strCache>
                <c:ptCount val="1"/>
                <c:pt idx="0">
                  <c:v>'Entire</c:v>
                </c:pt>
              </c:strCache>
            </c:strRef>
          </c:tx>
          <c:spPr>
            <a:solidFill>
              <a:schemeClr val="accent2"/>
            </a:solidFill>
            <a:ln>
              <a:noFill/>
            </a:ln>
            <a:effectLst/>
            <a:sp3d/>
          </c:spPr>
          <c:invertIfNegative val="0"/>
          <c:cat>
            <c:strRef>
              <c:f>Sheet15!$B$1:$E$1</c:f>
              <c:strCache>
                <c:ptCount val="4"/>
                <c:pt idx="0">
                  <c:v>bad,</c:v>
                </c:pt>
                <c:pt idx="1">
                  <c:v>Was_not,</c:v>
                </c:pt>
                <c:pt idx="2">
                  <c:v>not_have,</c:v>
                </c:pt>
                <c:pt idx="3">
                  <c:v>canceled</c:v>
                </c:pt>
              </c:strCache>
            </c:strRef>
          </c:cat>
          <c:val>
            <c:numRef>
              <c:f>Sheet15!$B$3:$E$3</c:f>
              <c:numCache>
                <c:formatCode>General</c:formatCode>
                <c:ptCount val="4"/>
                <c:pt idx="0">
                  <c:v>459</c:v>
                </c:pt>
                <c:pt idx="1">
                  <c:v>727</c:v>
                </c:pt>
                <c:pt idx="2">
                  <c:v>475</c:v>
                </c:pt>
                <c:pt idx="3">
                  <c:v>321</c:v>
                </c:pt>
              </c:numCache>
            </c:numRef>
          </c:val>
          <c:extLst>
            <c:ext xmlns:c16="http://schemas.microsoft.com/office/drawing/2014/chart" uri="{C3380CC4-5D6E-409C-BE32-E72D297353CC}">
              <c16:uniqueId val="{00000001-4ABB-D349-BBFE-FDFDBC163FF4}"/>
            </c:ext>
          </c:extLst>
        </c:ser>
        <c:ser>
          <c:idx val="2"/>
          <c:order val="2"/>
          <c:tx>
            <c:strRef>
              <c:f>Sheet15!$A$4</c:f>
              <c:strCache>
                <c:ptCount val="1"/>
                <c:pt idx="0">
                  <c:v>'Hotel</c:v>
                </c:pt>
              </c:strCache>
            </c:strRef>
          </c:tx>
          <c:spPr>
            <a:solidFill>
              <a:schemeClr val="accent3"/>
            </a:solidFill>
            <a:ln>
              <a:noFill/>
            </a:ln>
            <a:effectLst/>
            <a:sp3d/>
          </c:spPr>
          <c:invertIfNegative val="0"/>
          <c:cat>
            <c:strRef>
              <c:f>Sheet15!$B$1:$E$1</c:f>
              <c:strCache>
                <c:ptCount val="4"/>
                <c:pt idx="0">
                  <c:v>bad,</c:v>
                </c:pt>
                <c:pt idx="1">
                  <c:v>Was_not,</c:v>
                </c:pt>
                <c:pt idx="2">
                  <c:v>not_have,</c:v>
                </c:pt>
                <c:pt idx="3">
                  <c:v>canceled</c:v>
                </c:pt>
              </c:strCache>
            </c:strRef>
          </c:cat>
          <c:val>
            <c:numRef>
              <c:f>Sheet15!$B$4:$E$4</c:f>
              <c:numCache>
                <c:formatCode>General</c:formatCode>
                <c:ptCount val="4"/>
                <c:pt idx="0">
                  <c:v>15</c:v>
                </c:pt>
                <c:pt idx="1">
                  <c:v>10</c:v>
                </c:pt>
                <c:pt idx="2">
                  <c:v>13</c:v>
                </c:pt>
                <c:pt idx="3">
                  <c:v>8</c:v>
                </c:pt>
              </c:numCache>
            </c:numRef>
          </c:val>
          <c:extLst>
            <c:ext xmlns:c16="http://schemas.microsoft.com/office/drawing/2014/chart" uri="{C3380CC4-5D6E-409C-BE32-E72D297353CC}">
              <c16:uniqueId val="{00000002-4ABB-D349-BBFE-FDFDBC163FF4}"/>
            </c:ext>
          </c:extLst>
        </c:ser>
        <c:ser>
          <c:idx val="3"/>
          <c:order val="3"/>
          <c:tx>
            <c:strRef>
              <c:f>Sheet15!$A$5</c:f>
              <c:strCache>
                <c:ptCount val="1"/>
                <c:pt idx="0">
                  <c:v>'Shared</c:v>
                </c:pt>
              </c:strCache>
            </c:strRef>
          </c:tx>
          <c:spPr>
            <a:solidFill>
              <a:schemeClr val="accent4"/>
            </a:solidFill>
            <a:ln>
              <a:noFill/>
            </a:ln>
            <a:effectLst/>
            <a:sp3d/>
          </c:spPr>
          <c:invertIfNegative val="0"/>
          <c:cat>
            <c:strRef>
              <c:f>Sheet15!$B$1:$E$1</c:f>
              <c:strCache>
                <c:ptCount val="4"/>
                <c:pt idx="0">
                  <c:v>bad,</c:v>
                </c:pt>
                <c:pt idx="1">
                  <c:v>Was_not,</c:v>
                </c:pt>
                <c:pt idx="2">
                  <c:v>not_have,</c:v>
                </c:pt>
                <c:pt idx="3">
                  <c:v>canceled</c:v>
                </c:pt>
              </c:strCache>
            </c:strRef>
          </c:cat>
          <c:val>
            <c:numRef>
              <c:f>Sheet15!$B$5:$E$5</c:f>
              <c:numCache>
                <c:formatCode>General</c:formatCode>
                <c:ptCount val="4"/>
                <c:pt idx="0">
                  <c:v>3</c:v>
                </c:pt>
                <c:pt idx="1">
                  <c:v>2</c:v>
                </c:pt>
                <c:pt idx="2">
                  <c:v>1</c:v>
                </c:pt>
                <c:pt idx="3">
                  <c:v>0</c:v>
                </c:pt>
              </c:numCache>
            </c:numRef>
          </c:val>
          <c:extLst>
            <c:ext xmlns:c16="http://schemas.microsoft.com/office/drawing/2014/chart" uri="{C3380CC4-5D6E-409C-BE32-E72D297353CC}">
              <c16:uniqueId val="{00000003-4ABB-D349-BBFE-FDFDBC163FF4}"/>
            </c:ext>
          </c:extLst>
        </c:ser>
        <c:dLbls>
          <c:showLegendKey val="0"/>
          <c:showVal val="0"/>
          <c:showCatName val="0"/>
          <c:showSerName val="0"/>
          <c:showPercent val="0"/>
          <c:showBubbleSize val="0"/>
        </c:dLbls>
        <c:gapWidth val="150"/>
        <c:shape val="box"/>
        <c:axId val="448568096"/>
        <c:axId val="1"/>
        <c:axId val="0"/>
      </c:bar3DChart>
      <c:catAx>
        <c:axId val="4485680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48568096"/>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a:ln w="9525" cap="flat" cmpd="sng" algn="ctr">
      <a:noFill/>
      <a:round/>
    </a:ln>
    <a:effectLst/>
  </c:spPr>
  <c:txPr>
    <a:bodyPr/>
    <a:lstStyle/>
    <a:p>
      <a:pPr>
        <a:defRPr>
          <a:solidFill>
            <a:schemeClr val="bg1"/>
          </a:solidFil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Average review score</a:t>
            </a:r>
          </a:p>
        </c:rich>
      </c:tx>
      <c:overlay val="0"/>
      <c:spPr>
        <a:noFill/>
        <a:ln w="25400">
          <a:noFill/>
        </a:ln>
      </c:spPr>
    </c:title>
    <c:autoTitleDeleted val="0"/>
    <c:view3D>
      <c:rotX val="15"/>
      <c:rotY val="20"/>
      <c:depthPercent val="100"/>
      <c:rAngAx val="1"/>
    </c:view3D>
    <c:floor>
      <c:thickness val="0"/>
      <c:spPr>
        <a:noFill/>
        <a:ln w="6350">
          <a:noFill/>
        </a:ln>
      </c:spPr>
    </c:floor>
    <c:sideWall>
      <c:thickness val="0"/>
      <c:spPr>
        <a:noFill/>
        <a:ln w="25400">
          <a:noFill/>
        </a:ln>
      </c:spPr>
    </c:sideWall>
    <c:backWall>
      <c:thickness val="0"/>
      <c:spPr>
        <a:noFill/>
        <a:ln w="25400">
          <a:noFill/>
        </a:ln>
      </c:spPr>
    </c:backWall>
    <c:plotArea>
      <c:layout/>
      <c:bar3DChart>
        <c:barDir val="col"/>
        <c:grouping val="clustered"/>
        <c:varyColors val="0"/>
        <c:ser>
          <c:idx val="0"/>
          <c:order val="0"/>
          <c:tx>
            <c:strRef>
              <c:f>Sheet3!$B$1</c:f>
              <c:strCache>
                <c:ptCount val="1"/>
                <c:pt idx="0">
                  <c:v> review</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Sheet3!$A$2:$A$4</c:f>
              <c:strCache>
                <c:ptCount val="3"/>
                <c:pt idx="0">
                  <c:v>Private room</c:v>
                </c:pt>
                <c:pt idx="1">
                  <c:v>Entire home/apt</c:v>
                </c:pt>
                <c:pt idx="2">
                  <c:v>Hotel room</c:v>
                </c:pt>
              </c:strCache>
            </c:strRef>
          </c:cat>
          <c:val>
            <c:numRef>
              <c:f>Sheet3!$B$2:$B$4</c:f>
              <c:numCache>
                <c:formatCode>General</c:formatCode>
                <c:ptCount val="3"/>
                <c:pt idx="0">
                  <c:v>4.6879999999999997</c:v>
                </c:pt>
                <c:pt idx="1">
                  <c:v>4.6719999999999997</c:v>
                </c:pt>
                <c:pt idx="2">
                  <c:v>4.1059999999999999</c:v>
                </c:pt>
              </c:numCache>
            </c:numRef>
          </c:val>
          <c:extLst>
            <c:ext xmlns:c16="http://schemas.microsoft.com/office/drawing/2014/chart" uri="{C3380CC4-5D6E-409C-BE32-E72D297353CC}">
              <c16:uniqueId val="{00000000-891B-E741-9701-D73476D89A90}"/>
            </c:ext>
          </c:extLst>
        </c:ser>
        <c:dLbls>
          <c:showLegendKey val="0"/>
          <c:showVal val="0"/>
          <c:showCatName val="0"/>
          <c:showSerName val="0"/>
          <c:showPercent val="0"/>
          <c:showBubbleSize val="0"/>
        </c:dLbls>
        <c:gapWidth val="150"/>
        <c:shape val="box"/>
        <c:axId val="501326880"/>
        <c:axId val="1"/>
        <c:axId val="0"/>
      </c:bar3DChart>
      <c:catAx>
        <c:axId val="501326880"/>
        <c:scaling>
          <c:orientation val="minMax"/>
        </c:scaling>
        <c:delete val="0"/>
        <c:axPos val="b"/>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1326880"/>
        <c:crosses val="autoZero"/>
        <c:crossBetween val="between"/>
      </c:valAx>
      <c:spPr>
        <a:noFill/>
        <a:ln w="25400">
          <a:noFill/>
        </a:ln>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w="25400">
          <a:noFill/>
        </a:ln>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w="6350">
          <a:noFill/>
        </a:ln>
      </c:spPr>
    </c:floor>
    <c:sideWall>
      <c:thickness val="0"/>
      <c:spPr>
        <a:noFill/>
        <a:ln w="25400">
          <a:noFill/>
        </a:ln>
      </c:spPr>
    </c:sideWall>
    <c:backWall>
      <c:thickness val="0"/>
      <c:spPr>
        <a:noFill/>
        <a:ln w="25400">
          <a:noFill/>
        </a:ln>
      </c:spPr>
    </c:backWall>
    <c:plotArea>
      <c:layout/>
      <c:bar3DChart>
        <c:barDir val="col"/>
        <c:grouping val="clustered"/>
        <c:varyColors val="0"/>
        <c:ser>
          <c:idx val="0"/>
          <c:order val="0"/>
          <c:tx>
            <c:strRef>
              <c:f>Sheet4!$B$1</c:f>
              <c:strCache>
                <c:ptCount val="1"/>
                <c:pt idx="0">
                  <c:v> Cleanliness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Sheet4!$A$2:$A$4</c:f>
              <c:strCache>
                <c:ptCount val="3"/>
                <c:pt idx="0">
                  <c:v>Private room</c:v>
                </c:pt>
                <c:pt idx="1">
                  <c:v>Entire home/apt</c:v>
                </c:pt>
                <c:pt idx="2">
                  <c:v>Hotel room</c:v>
                </c:pt>
              </c:strCache>
            </c:strRef>
          </c:cat>
          <c:val>
            <c:numRef>
              <c:f>Sheet4!$B$2:$B$4</c:f>
              <c:numCache>
                <c:formatCode>General</c:formatCode>
                <c:ptCount val="3"/>
                <c:pt idx="0">
                  <c:v>4.8120000000000003</c:v>
                </c:pt>
                <c:pt idx="1">
                  <c:v>4.7149999999999999</c:v>
                </c:pt>
                <c:pt idx="2">
                  <c:v>4.3819999999999997</c:v>
                </c:pt>
              </c:numCache>
            </c:numRef>
          </c:val>
          <c:extLst>
            <c:ext xmlns:c16="http://schemas.microsoft.com/office/drawing/2014/chart" uri="{C3380CC4-5D6E-409C-BE32-E72D297353CC}">
              <c16:uniqueId val="{00000000-8C3B-414C-A6DA-B51AB2E1C899}"/>
            </c:ext>
          </c:extLst>
        </c:ser>
        <c:dLbls>
          <c:showLegendKey val="0"/>
          <c:showVal val="0"/>
          <c:showCatName val="0"/>
          <c:showSerName val="0"/>
          <c:showPercent val="0"/>
          <c:showBubbleSize val="0"/>
        </c:dLbls>
        <c:gapWidth val="150"/>
        <c:shape val="box"/>
        <c:axId val="501101136"/>
        <c:axId val="1"/>
        <c:axId val="0"/>
      </c:bar3DChart>
      <c:catAx>
        <c:axId val="501101136"/>
        <c:scaling>
          <c:orientation val="minMax"/>
        </c:scaling>
        <c:delete val="0"/>
        <c:axPos val="b"/>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1101136"/>
        <c:crosses val="autoZero"/>
        <c:crossBetween val="between"/>
      </c:valAx>
      <c:spPr>
        <a:noFill/>
        <a:ln w="25400">
          <a:noFill/>
        </a:ln>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Nights</a:t>
            </a:r>
          </a:p>
        </c:rich>
      </c:tx>
      <c:overlay val="0"/>
      <c:spPr>
        <a:noFill/>
        <a:ln w="25400">
          <a:noFill/>
        </a:ln>
      </c:spPr>
    </c:title>
    <c:autoTitleDeleted val="0"/>
    <c:view3D>
      <c:rotX val="15"/>
      <c:rotY val="20"/>
      <c:depthPercent val="100"/>
      <c:rAngAx val="1"/>
    </c:view3D>
    <c:floor>
      <c:thickness val="0"/>
      <c:spPr>
        <a:noFill/>
        <a:ln w="6350">
          <a:noFill/>
        </a:ln>
      </c:spPr>
    </c:floor>
    <c:sideWall>
      <c:thickness val="0"/>
      <c:spPr>
        <a:noFill/>
        <a:ln w="25400">
          <a:noFill/>
        </a:ln>
      </c:spPr>
    </c:sideWall>
    <c:backWall>
      <c:thickness val="0"/>
      <c:spPr>
        <a:noFill/>
        <a:ln w="25400">
          <a:noFill/>
        </a:ln>
      </c:spPr>
    </c:backWall>
    <c:plotArea>
      <c:layout/>
      <c:bar3DChart>
        <c:barDir val="col"/>
        <c:grouping val="clustered"/>
        <c:varyColors val="0"/>
        <c:ser>
          <c:idx val="0"/>
          <c:order val="0"/>
          <c:tx>
            <c:strRef>
              <c:f>Sheet2!$A$2</c:f>
              <c:strCache>
                <c:ptCount val="1"/>
                <c:pt idx="0">
                  <c:v>Private room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Sheet2!$B$1:$C$1</c:f>
              <c:strCache>
                <c:ptCount val="2"/>
                <c:pt idx="0">
                  <c:v> Min_night</c:v>
                </c:pt>
                <c:pt idx="1">
                  <c:v> Max_night</c:v>
                </c:pt>
              </c:strCache>
            </c:strRef>
          </c:cat>
          <c:val>
            <c:numRef>
              <c:f>Sheet2!$B$2:$C$2</c:f>
              <c:numCache>
                <c:formatCode>0</c:formatCode>
                <c:ptCount val="2"/>
                <c:pt idx="0">
                  <c:v>4.4349999999999996</c:v>
                </c:pt>
                <c:pt idx="1">
                  <c:v>365.56700000000001</c:v>
                </c:pt>
              </c:numCache>
            </c:numRef>
          </c:val>
          <c:extLst>
            <c:ext xmlns:c16="http://schemas.microsoft.com/office/drawing/2014/chart" uri="{C3380CC4-5D6E-409C-BE32-E72D297353CC}">
              <c16:uniqueId val="{00000000-106D-ED4F-BB99-36704F5B18E9}"/>
            </c:ext>
          </c:extLst>
        </c:ser>
        <c:ser>
          <c:idx val="1"/>
          <c:order val="1"/>
          <c:tx>
            <c:strRef>
              <c:f>Sheet2!$A$3</c:f>
              <c:strCache>
                <c:ptCount val="1"/>
                <c:pt idx="0">
                  <c:v>Entire home/apt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Sheet2!$B$1:$C$1</c:f>
              <c:strCache>
                <c:ptCount val="2"/>
                <c:pt idx="0">
                  <c:v> Min_night</c:v>
                </c:pt>
                <c:pt idx="1">
                  <c:v> Max_night</c:v>
                </c:pt>
              </c:strCache>
            </c:strRef>
          </c:cat>
          <c:val>
            <c:numRef>
              <c:f>Sheet2!$B$3:$C$3</c:f>
              <c:numCache>
                <c:formatCode>0</c:formatCode>
                <c:ptCount val="2"/>
                <c:pt idx="0">
                  <c:v>2.8302999999999998</c:v>
                </c:pt>
                <c:pt idx="1">
                  <c:v>497.74239999999998</c:v>
                </c:pt>
              </c:numCache>
            </c:numRef>
          </c:val>
          <c:extLst>
            <c:ext xmlns:c16="http://schemas.microsoft.com/office/drawing/2014/chart" uri="{C3380CC4-5D6E-409C-BE32-E72D297353CC}">
              <c16:uniqueId val="{00000001-106D-ED4F-BB99-36704F5B18E9}"/>
            </c:ext>
          </c:extLst>
        </c:ser>
        <c:ser>
          <c:idx val="2"/>
          <c:order val="2"/>
          <c:tx>
            <c:strRef>
              <c:f>Sheet2!$A$4</c:f>
              <c:strCache>
                <c:ptCount val="1"/>
                <c:pt idx="0">
                  <c:v>Hotel room</c:v>
                </c:pt>
              </c:strCache>
            </c:strRef>
          </c:tx>
          <c:invertIfNegative val="0"/>
          <c:cat>
            <c:strRef>
              <c:f>Sheet2!$B$1:$C$1</c:f>
              <c:strCache>
                <c:ptCount val="2"/>
                <c:pt idx="0">
                  <c:v> Min_night</c:v>
                </c:pt>
                <c:pt idx="1">
                  <c:v> Max_night</c:v>
                </c:pt>
              </c:strCache>
            </c:strRef>
          </c:cat>
          <c:val>
            <c:numRef>
              <c:f>Sheet2!$B$4:$C$4</c:f>
              <c:numCache>
                <c:formatCode>0</c:formatCode>
                <c:ptCount val="2"/>
                <c:pt idx="0">
                  <c:v>2</c:v>
                </c:pt>
                <c:pt idx="1">
                  <c:v>353.64409999999998</c:v>
                </c:pt>
              </c:numCache>
            </c:numRef>
          </c:val>
          <c:extLst>
            <c:ext xmlns:c16="http://schemas.microsoft.com/office/drawing/2014/chart" uri="{C3380CC4-5D6E-409C-BE32-E72D297353CC}">
              <c16:uniqueId val="{00000002-106D-ED4F-BB99-36704F5B18E9}"/>
            </c:ext>
          </c:extLst>
        </c:ser>
        <c:dLbls>
          <c:showLegendKey val="0"/>
          <c:showVal val="0"/>
          <c:showCatName val="0"/>
          <c:showSerName val="0"/>
          <c:showPercent val="0"/>
          <c:showBubbleSize val="0"/>
        </c:dLbls>
        <c:gapWidth val="150"/>
        <c:shape val="box"/>
        <c:axId val="501297712"/>
        <c:axId val="1"/>
        <c:axId val="0"/>
      </c:bar3DChart>
      <c:catAx>
        <c:axId val="501297712"/>
        <c:scaling>
          <c:orientation val="minMax"/>
        </c:scaling>
        <c:delete val="0"/>
        <c:axPos val="b"/>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dk1">
                  <a:lumMod val="50000"/>
                  <a:lumOff val="50000"/>
                </a:schemeClr>
              </a:solidFill>
              <a:round/>
            </a:ln>
            <a:effectLst/>
          </c:spPr>
        </c:majorGridlines>
        <c:numFmt formatCode="0"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1297712"/>
        <c:crosses val="autoZero"/>
        <c:crossBetween val="between"/>
      </c:valAx>
      <c:spPr>
        <a:noFill/>
        <a:ln w="25400">
          <a:noFill/>
        </a:ln>
      </c:spPr>
    </c:plotArea>
    <c:legend>
      <c:legendPos val="b"/>
      <c:overlay val="0"/>
      <c:spPr>
        <a:noFill/>
        <a:ln w="25400">
          <a:noFill/>
        </a:ln>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GB"/>
              <a:t>Instant_bookable</a:t>
            </a:r>
          </a:p>
        </c:rich>
      </c:tx>
      <c:overlay val="0"/>
      <c:spPr>
        <a:noFill/>
        <a:ln w="25400">
          <a:noFill/>
        </a:ln>
      </c:spPr>
    </c:title>
    <c:autoTitleDeleted val="0"/>
    <c:view3D>
      <c:rotX val="15"/>
      <c:rotY val="20"/>
      <c:depthPercent val="100"/>
      <c:rAngAx val="1"/>
    </c:view3D>
    <c:floor>
      <c:thickness val="0"/>
      <c:spPr>
        <a:noFill/>
        <a:ln w="6350">
          <a:noFill/>
        </a:ln>
      </c:spPr>
    </c:floor>
    <c:sideWall>
      <c:thickness val="0"/>
      <c:spPr>
        <a:noFill/>
        <a:ln w="25400">
          <a:noFill/>
        </a:ln>
      </c:spPr>
    </c:sideWall>
    <c:backWall>
      <c:thickness val="0"/>
      <c:spPr>
        <a:noFill/>
        <a:ln w="25400">
          <a:noFill/>
        </a:ln>
      </c:spPr>
    </c:backWall>
    <c:plotArea>
      <c:layout/>
      <c:bar3DChart>
        <c:barDir val="col"/>
        <c:grouping val="clustered"/>
        <c:varyColors val="0"/>
        <c:ser>
          <c:idx val="0"/>
          <c:order val="0"/>
          <c:tx>
            <c:strRef>
              <c:f>Sheet5!$B$1</c:f>
              <c:strCache>
                <c:ptCount val="1"/>
                <c:pt idx="0">
                  <c:v> IB_True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Sheet5!$A$2:$A$4</c:f>
              <c:strCache>
                <c:ptCount val="3"/>
                <c:pt idx="0">
                  <c:v>Entire home/apt</c:v>
                </c:pt>
                <c:pt idx="1">
                  <c:v>Hotel room</c:v>
                </c:pt>
                <c:pt idx="2">
                  <c:v>Private room</c:v>
                </c:pt>
              </c:strCache>
            </c:strRef>
          </c:cat>
          <c:val>
            <c:numRef>
              <c:f>Sheet5!$B$2:$B$4</c:f>
              <c:numCache>
                <c:formatCode>General</c:formatCode>
                <c:ptCount val="3"/>
                <c:pt idx="0">
                  <c:v>2179050</c:v>
                </c:pt>
                <c:pt idx="1">
                  <c:v>21535</c:v>
                </c:pt>
                <c:pt idx="2">
                  <c:v>922355</c:v>
                </c:pt>
              </c:numCache>
            </c:numRef>
          </c:val>
          <c:extLst>
            <c:ext xmlns:c16="http://schemas.microsoft.com/office/drawing/2014/chart" uri="{C3380CC4-5D6E-409C-BE32-E72D297353CC}">
              <c16:uniqueId val="{00000000-22E1-2945-8A1D-8274C0B3E956}"/>
            </c:ext>
          </c:extLst>
        </c:ser>
        <c:ser>
          <c:idx val="1"/>
          <c:order val="1"/>
          <c:tx>
            <c:strRef>
              <c:f>Sheet5!$C$1</c:f>
              <c:strCache>
                <c:ptCount val="1"/>
                <c:pt idx="0">
                  <c:v> IB_False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strRef>
              <c:f>Sheet5!$A$2:$A$4</c:f>
              <c:strCache>
                <c:ptCount val="3"/>
                <c:pt idx="0">
                  <c:v>Entire home/apt</c:v>
                </c:pt>
                <c:pt idx="1">
                  <c:v>Hotel room</c:v>
                </c:pt>
                <c:pt idx="2">
                  <c:v>Private room</c:v>
                </c:pt>
              </c:strCache>
            </c:strRef>
          </c:cat>
          <c:val>
            <c:numRef>
              <c:f>Sheet5!$C$2:$C$4</c:f>
              <c:numCache>
                <c:formatCode>General</c:formatCode>
                <c:ptCount val="3"/>
                <c:pt idx="0">
                  <c:v>1151940</c:v>
                </c:pt>
                <c:pt idx="1">
                  <c:v>0</c:v>
                </c:pt>
                <c:pt idx="2">
                  <c:v>319375</c:v>
                </c:pt>
              </c:numCache>
            </c:numRef>
          </c:val>
          <c:extLst>
            <c:ext xmlns:c16="http://schemas.microsoft.com/office/drawing/2014/chart" uri="{C3380CC4-5D6E-409C-BE32-E72D297353CC}">
              <c16:uniqueId val="{00000001-22E1-2945-8A1D-8274C0B3E956}"/>
            </c:ext>
          </c:extLst>
        </c:ser>
        <c:dLbls>
          <c:showLegendKey val="0"/>
          <c:showVal val="0"/>
          <c:showCatName val="0"/>
          <c:showSerName val="0"/>
          <c:showPercent val="0"/>
          <c:showBubbleSize val="0"/>
        </c:dLbls>
        <c:gapWidth val="150"/>
        <c:shape val="box"/>
        <c:axId val="501138672"/>
        <c:axId val="1"/>
        <c:axId val="0"/>
      </c:bar3DChart>
      <c:catAx>
        <c:axId val="501138672"/>
        <c:scaling>
          <c:orientation val="minMax"/>
        </c:scaling>
        <c:delete val="0"/>
        <c:axPos val="b"/>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01138672"/>
        <c:crosses val="autoZero"/>
        <c:crossBetween val="between"/>
      </c:valAx>
      <c:spPr>
        <a:noFill/>
        <a:ln w="25400">
          <a:noFill/>
        </a:ln>
      </c:spPr>
    </c:plotArea>
    <c:legend>
      <c:legendPos val="b"/>
      <c:overlay val="0"/>
      <c:spPr>
        <a:noFill/>
        <a:ln w="25400">
          <a:noFill/>
        </a:ln>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solidFill>
          <a:schemeClr val="bg2">
            <a:lumMod val="25000"/>
            <a:alpha val="27000"/>
          </a:schemeClr>
        </a:solidFill>
        <a:ln>
          <a:solidFill>
            <a:schemeClr val="bg1"/>
          </a:solidFill>
        </a:ln>
        <a:effectLst/>
        <a:sp3d>
          <a:contourClr>
            <a:schemeClr val="bg1"/>
          </a:contourClr>
        </a:sp3d>
      </c:spPr>
    </c:sideWall>
    <c:backWall>
      <c:thickness val="0"/>
      <c:spPr>
        <a:solidFill>
          <a:schemeClr val="bg2">
            <a:lumMod val="25000"/>
            <a:alpha val="27000"/>
          </a:schemeClr>
        </a:solidFill>
        <a:ln>
          <a:solidFill>
            <a:schemeClr val="bg1"/>
          </a:solidFill>
        </a:ln>
        <a:effectLst/>
        <a:sp3d>
          <a:contourClr>
            <a:schemeClr val="bg1"/>
          </a:contourClr>
        </a:sp3d>
      </c:spPr>
    </c:backWall>
    <c:plotArea>
      <c:layout/>
      <c:bar3DChart>
        <c:barDir val="col"/>
        <c:grouping val="clustered"/>
        <c:varyColors val="0"/>
        <c:ser>
          <c:idx val="0"/>
          <c:order val="0"/>
          <c:tx>
            <c:strRef>
              <c:f>Sheet6!$B$1</c:f>
              <c:strCache>
                <c:ptCount val="1"/>
                <c:pt idx="0">
                  <c:v> Communication</c:v>
                </c:pt>
              </c:strCache>
            </c:strRef>
          </c:tx>
          <c:spPr>
            <a:solidFill>
              <a:schemeClr val="accent1"/>
            </a:solidFill>
            <a:ln>
              <a:noFill/>
            </a:ln>
            <a:effectLst/>
            <a:sp3d/>
          </c:spPr>
          <c:invertIfNegative val="0"/>
          <c:cat>
            <c:strRef>
              <c:f>Sheet6!$A$2:$A$4</c:f>
              <c:strCache>
                <c:ptCount val="3"/>
                <c:pt idx="0">
                  <c:v>Private room</c:v>
                </c:pt>
                <c:pt idx="1">
                  <c:v>Entire home/apt</c:v>
                </c:pt>
                <c:pt idx="2">
                  <c:v>Hotel room</c:v>
                </c:pt>
              </c:strCache>
            </c:strRef>
          </c:cat>
          <c:val>
            <c:numRef>
              <c:f>Sheet6!$B$2:$B$4</c:f>
              <c:numCache>
                <c:formatCode>General</c:formatCode>
                <c:ptCount val="3"/>
                <c:pt idx="0">
                  <c:v>4.83</c:v>
                </c:pt>
                <c:pt idx="1">
                  <c:v>4.8499999999999996</c:v>
                </c:pt>
                <c:pt idx="2">
                  <c:v>4.6500000000000004</c:v>
                </c:pt>
              </c:numCache>
            </c:numRef>
          </c:val>
          <c:extLst>
            <c:ext xmlns:c16="http://schemas.microsoft.com/office/drawing/2014/chart" uri="{C3380CC4-5D6E-409C-BE32-E72D297353CC}">
              <c16:uniqueId val="{00000000-2547-484E-B8F8-CCB2B1F5A95C}"/>
            </c:ext>
          </c:extLst>
        </c:ser>
        <c:dLbls>
          <c:showLegendKey val="0"/>
          <c:showVal val="0"/>
          <c:showCatName val="0"/>
          <c:showSerName val="0"/>
          <c:showPercent val="0"/>
          <c:showBubbleSize val="0"/>
        </c:dLbls>
        <c:gapWidth val="150"/>
        <c:shape val="box"/>
        <c:axId val="501209248"/>
        <c:axId val="1"/>
        <c:axId val="0"/>
      </c:bar3DChart>
      <c:catAx>
        <c:axId val="5012092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1209248"/>
        <c:crosses val="autoZero"/>
        <c:crossBetween val="between"/>
      </c:valAx>
      <c:spPr>
        <a:noFill/>
        <a:ln w="25400">
          <a:noFill/>
        </a:ln>
      </c:spPr>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a:ln w="9525" cap="flat" cmpd="sng" algn="ctr">
      <a:noFill/>
      <a:round/>
    </a:ln>
    <a:effectLst/>
  </c:spPr>
  <c:txPr>
    <a:bodyPr/>
    <a:lstStyle/>
    <a:p>
      <a:pPr>
        <a:defRPr>
          <a:solidFill>
            <a:schemeClr val="bg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 discount_count_private_room</a:t>
            </a:r>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gradFill>
          <a:gsLst>
            <a:gs pos="0">
              <a:schemeClr val="dk1">
                <a:lumMod val="65000"/>
                <a:lumOff val="35000"/>
              </a:schemeClr>
            </a:gs>
            <a:gs pos="100000">
              <a:schemeClr val="dk1">
                <a:lumMod val="85000"/>
                <a:lumOff val="15000"/>
              </a:schemeClr>
            </a:gs>
          </a:gsLst>
          <a:path path="circle">
            <a:fillToRect l="50000" t="50000" r="50000" b="50000"/>
          </a:path>
        </a:gradFill>
        <a:ln>
          <a:noFill/>
        </a:ln>
        <a:effectLst/>
        <a:sp3d/>
      </c:spPr>
    </c:sideWall>
    <c:backWall>
      <c:thickness val="0"/>
      <c:spPr>
        <a:gradFill>
          <a:gsLst>
            <a:gs pos="0">
              <a:schemeClr val="dk1">
                <a:lumMod val="65000"/>
                <a:lumOff val="35000"/>
              </a:schemeClr>
            </a:gs>
            <a:gs pos="100000">
              <a:schemeClr val="dk1">
                <a:lumMod val="85000"/>
                <a:lumOff val="15000"/>
              </a:schemeClr>
            </a:gs>
          </a:gsLst>
          <a:path path="circle">
            <a:fillToRect l="50000" t="50000" r="50000" b="50000"/>
          </a:path>
        </a:gradFill>
        <a:ln>
          <a:noFill/>
        </a:ln>
        <a:effectLst/>
        <a:sp3d/>
      </c:spPr>
    </c:backWall>
    <c:plotArea>
      <c:layout/>
      <c:bar3DChart>
        <c:barDir val="col"/>
        <c:grouping val="clustered"/>
        <c:varyColors val="0"/>
        <c:ser>
          <c:idx val="0"/>
          <c:order val="0"/>
          <c:tx>
            <c:strRef>
              <c:f>Sheet7!$B$1</c:f>
              <c:strCache>
                <c:ptCount val="1"/>
                <c:pt idx="0">
                  <c:v> discount_count</c:v>
                </c:pt>
              </c:strCache>
            </c:strRef>
          </c:tx>
          <c:spPr>
            <a:solidFill>
              <a:schemeClr val="accent1"/>
            </a:solidFill>
            <a:ln>
              <a:noFill/>
            </a:ln>
            <a:effectLst/>
            <a:sp3d/>
          </c:spPr>
          <c:invertIfNegative val="0"/>
          <c:cat>
            <c:strRef>
              <c:f>Sheet7!$A$2:$A$14</c:f>
              <c:strCache>
                <c:ptCount val="13"/>
                <c:pt idx="0">
                  <c:v>1'</c:v>
                </c:pt>
                <c:pt idx="1">
                  <c:v>2'</c:v>
                </c:pt>
                <c:pt idx="2">
                  <c:v>3'</c:v>
                </c:pt>
                <c:pt idx="3">
                  <c:v>4'</c:v>
                </c:pt>
                <c:pt idx="4">
                  <c:v>5'</c:v>
                </c:pt>
                <c:pt idx="5">
                  <c:v>7'</c:v>
                </c:pt>
                <c:pt idx="6">
                  <c:v>8'</c:v>
                </c:pt>
                <c:pt idx="7">
                  <c:v>9'</c:v>
                </c:pt>
                <c:pt idx="8">
                  <c:v>10'</c:v>
                </c:pt>
                <c:pt idx="9">
                  <c:v>14'</c:v>
                </c:pt>
                <c:pt idx="10">
                  <c:v>16'</c:v>
                </c:pt>
                <c:pt idx="11">
                  <c:v>31'</c:v>
                </c:pt>
                <c:pt idx="12">
                  <c:v>58'</c:v>
                </c:pt>
              </c:strCache>
            </c:strRef>
          </c:cat>
          <c:val>
            <c:numRef>
              <c:f>Sheet7!$B$2:$B$14</c:f>
              <c:numCache>
                <c:formatCode>General</c:formatCode>
                <c:ptCount val="13"/>
                <c:pt idx="0">
                  <c:v>16968</c:v>
                </c:pt>
                <c:pt idx="1">
                  <c:v>1335</c:v>
                </c:pt>
                <c:pt idx="2">
                  <c:v>4027</c:v>
                </c:pt>
                <c:pt idx="3">
                  <c:v>20</c:v>
                </c:pt>
                <c:pt idx="4">
                  <c:v>8990</c:v>
                </c:pt>
                <c:pt idx="5">
                  <c:v>1755</c:v>
                </c:pt>
                <c:pt idx="6">
                  <c:v>4120</c:v>
                </c:pt>
                <c:pt idx="7">
                  <c:v>5265</c:v>
                </c:pt>
                <c:pt idx="8">
                  <c:v>10121</c:v>
                </c:pt>
                <c:pt idx="9">
                  <c:v>4290</c:v>
                </c:pt>
                <c:pt idx="10">
                  <c:v>109480</c:v>
                </c:pt>
                <c:pt idx="11">
                  <c:v>42</c:v>
                </c:pt>
                <c:pt idx="12">
                  <c:v>18377</c:v>
                </c:pt>
              </c:numCache>
            </c:numRef>
          </c:val>
          <c:extLst>
            <c:ext xmlns:c16="http://schemas.microsoft.com/office/drawing/2014/chart" uri="{C3380CC4-5D6E-409C-BE32-E72D297353CC}">
              <c16:uniqueId val="{00000000-7327-584A-AD4E-147F03DCFAB7}"/>
            </c:ext>
          </c:extLst>
        </c:ser>
        <c:dLbls>
          <c:showLegendKey val="0"/>
          <c:showVal val="0"/>
          <c:showCatName val="0"/>
          <c:showSerName val="0"/>
          <c:showPercent val="0"/>
          <c:showBubbleSize val="0"/>
        </c:dLbls>
        <c:gapWidth val="150"/>
        <c:shape val="box"/>
        <c:axId val="502302976"/>
        <c:axId val="1"/>
        <c:axId val="0"/>
      </c:bar3DChart>
      <c:catAx>
        <c:axId val="5023029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2302976"/>
        <c:crosses val="autoZero"/>
        <c:crossBetween val="between"/>
      </c:valAx>
      <c:spPr>
        <a:noFill/>
        <a:ln w="25400">
          <a:noFill/>
        </a:ln>
      </c:spPr>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a:ln w="9525" cap="flat" cmpd="sng" algn="ctr">
      <a:noFill/>
      <a:round/>
    </a:ln>
    <a:effectLst/>
  </c:spPr>
  <c:txPr>
    <a:bodyPr/>
    <a:lstStyle/>
    <a:p>
      <a:pPr>
        <a:defRPr>
          <a:solidFill>
            <a:schemeClr val="bg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 discount_count_Entire home/apt</a:t>
            </a:r>
          </a:p>
        </c:rich>
      </c:tx>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Sheet8!$B$1</c:f>
              <c:strCache>
                <c:ptCount val="1"/>
                <c:pt idx="0">
                  <c:v> discount_count</c:v>
                </c:pt>
              </c:strCache>
            </c:strRef>
          </c:tx>
          <c:spPr>
            <a:solidFill>
              <a:schemeClr val="accent1"/>
            </a:solidFill>
            <a:ln>
              <a:noFill/>
            </a:ln>
            <a:effectLst/>
            <a:sp3d/>
          </c:spPr>
          <c:invertIfNegative val="0"/>
          <c:cat>
            <c:strRef>
              <c:f>Sheet8!$A$2:$A$56</c:f>
              <c:strCache>
                <c:ptCount val="55"/>
                <c:pt idx="0">
                  <c:v>'1'</c:v>
                </c:pt>
                <c:pt idx="1">
                  <c:v>'2'</c:v>
                </c:pt>
                <c:pt idx="2">
                  <c:v>'3'</c:v>
                </c:pt>
                <c:pt idx="3">
                  <c:v>'4'</c:v>
                </c:pt>
                <c:pt idx="4">
                  <c:v>'5'</c:v>
                </c:pt>
                <c:pt idx="5">
                  <c:v>'6'</c:v>
                </c:pt>
                <c:pt idx="6">
                  <c:v>'7'</c:v>
                </c:pt>
                <c:pt idx="7">
                  <c:v>'9'</c:v>
                </c:pt>
                <c:pt idx="8">
                  <c:v>'10'</c:v>
                </c:pt>
                <c:pt idx="9">
                  <c:v>'13'</c:v>
                </c:pt>
                <c:pt idx="10">
                  <c:v>'14'</c:v>
                </c:pt>
                <c:pt idx="11">
                  <c:v>'16'</c:v>
                </c:pt>
                <c:pt idx="12">
                  <c:v>'17'</c:v>
                </c:pt>
                <c:pt idx="13">
                  <c:v>'18'</c:v>
                </c:pt>
                <c:pt idx="14">
                  <c:v>'19'</c:v>
                </c:pt>
                <c:pt idx="15">
                  <c:v>'20'</c:v>
                </c:pt>
                <c:pt idx="16">
                  <c:v>'21'</c:v>
                </c:pt>
                <c:pt idx="17">
                  <c:v>'22'</c:v>
                </c:pt>
                <c:pt idx="18">
                  <c:v>'23'</c:v>
                </c:pt>
                <c:pt idx="19">
                  <c:v>'25'</c:v>
                </c:pt>
                <c:pt idx="20">
                  <c:v>'27'</c:v>
                </c:pt>
                <c:pt idx="21">
                  <c:v>'29'</c:v>
                </c:pt>
                <c:pt idx="22">
                  <c:v>'30'</c:v>
                </c:pt>
                <c:pt idx="23">
                  <c:v>'36'</c:v>
                </c:pt>
                <c:pt idx="24">
                  <c:v>'55'</c:v>
                </c:pt>
                <c:pt idx="25">
                  <c:v>'69'</c:v>
                </c:pt>
                <c:pt idx="26">
                  <c:v>'88'</c:v>
                </c:pt>
                <c:pt idx="27">
                  <c:v>'106'</c:v>
                </c:pt>
                <c:pt idx="28">
                  <c:v>'108'</c:v>
                </c:pt>
                <c:pt idx="29">
                  <c:v>'110'</c:v>
                </c:pt>
                <c:pt idx="30">
                  <c:v>'808'</c:v>
                </c:pt>
                <c:pt idx="31">
                  <c:v>'814'</c:v>
                </c:pt>
                <c:pt idx="32">
                  <c:v>'828'</c:v>
                </c:pt>
                <c:pt idx="33">
                  <c:v>'833'</c:v>
                </c:pt>
                <c:pt idx="34">
                  <c:v>'835'</c:v>
                </c:pt>
                <c:pt idx="35">
                  <c:v>'838'</c:v>
                </c:pt>
                <c:pt idx="36">
                  <c:v>'839'</c:v>
                </c:pt>
                <c:pt idx="37">
                  <c:v>'840'</c:v>
                </c:pt>
                <c:pt idx="38">
                  <c:v>'843'</c:v>
                </c:pt>
                <c:pt idx="39">
                  <c:v>'846'</c:v>
                </c:pt>
                <c:pt idx="40">
                  <c:v>'848'</c:v>
                </c:pt>
                <c:pt idx="41">
                  <c:v>'849'</c:v>
                </c:pt>
                <c:pt idx="42">
                  <c:v>'850'</c:v>
                </c:pt>
                <c:pt idx="43">
                  <c:v>'851'</c:v>
                </c:pt>
                <c:pt idx="44">
                  <c:v>'852'</c:v>
                </c:pt>
                <c:pt idx="45">
                  <c:v>'853'</c:v>
                </c:pt>
                <c:pt idx="46">
                  <c:v>'854'</c:v>
                </c:pt>
                <c:pt idx="47">
                  <c:v>'855'</c:v>
                </c:pt>
                <c:pt idx="48">
                  <c:v>'856'</c:v>
                </c:pt>
                <c:pt idx="49">
                  <c:v>'857'</c:v>
                </c:pt>
                <c:pt idx="50">
                  <c:v>'858'</c:v>
                </c:pt>
                <c:pt idx="51">
                  <c:v>'859'</c:v>
                </c:pt>
                <c:pt idx="52">
                  <c:v>'860'</c:v>
                </c:pt>
                <c:pt idx="53">
                  <c:v>'869'</c:v>
                </c:pt>
                <c:pt idx="54">
                  <c:v>'879'</c:v>
                </c:pt>
              </c:strCache>
            </c:strRef>
          </c:cat>
          <c:val>
            <c:numRef>
              <c:f>Sheet8!$B$2:$B$56</c:f>
              <c:numCache>
                <c:formatCode>General</c:formatCode>
                <c:ptCount val="55"/>
                <c:pt idx="0">
                  <c:v>4036</c:v>
                </c:pt>
                <c:pt idx="1">
                  <c:v>93469</c:v>
                </c:pt>
                <c:pt idx="2">
                  <c:v>53974</c:v>
                </c:pt>
                <c:pt idx="3">
                  <c:v>38781</c:v>
                </c:pt>
                <c:pt idx="4">
                  <c:v>8230</c:v>
                </c:pt>
                <c:pt idx="5">
                  <c:v>9585</c:v>
                </c:pt>
                <c:pt idx="6">
                  <c:v>2093</c:v>
                </c:pt>
                <c:pt idx="7">
                  <c:v>2450</c:v>
                </c:pt>
                <c:pt idx="8">
                  <c:v>13639</c:v>
                </c:pt>
                <c:pt idx="9">
                  <c:v>501</c:v>
                </c:pt>
                <c:pt idx="10">
                  <c:v>10706</c:v>
                </c:pt>
                <c:pt idx="11">
                  <c:v>10320</c:v>
                </c:pt>
                <c:pt idx="12">
                  <c:v>391</c:v>
                </c:pt>
                <c:pt idx="13">
                  <c:v>25</c:v>
                </c:pt>
                <c:pt idx="14">
                  <c:v>13008</c:v>
                </c:pt>
                <c:pt idx="15">
                  <c:v>5952</c:v>
                </c:pt>
                <c:pt idx="16">
                  <c:v>4991</c:v>
                </c:pt>
                <c:pt idx="17">
                  <c:v>50</c:v>
                </c:pt>
                <c:pt idx="18">
                  <c:v>150</c:v>
                </c:pt>
                <c:pt idx="19">
                  <c:v>9984</c:v>
                </c:pt>
                <c:pt idx="20">
                  <c:v>75</c:v>
                </c:pt>
                <c:pt idx="21">
                  <c:v>11162</c:v>
                </c:pt>
                <c:pt idx="22">
                  <c:v>3913</c:v>
                </c:pt>
                <c:pt idx="23">
                  <c:v>25</c:v>
                </c:pt>
                <c:pt idx="24">
                  <c:v>308</c:v>
                </c:pt>
                <c:pt idx="25">
                  <c:v>462</c:v>
                </c:pt>
                <c:pt idx="26">
                  <c:v>924</c:v>
                </c:pt>
                <c:pt idx="27">
                  <c:v>616</c:v>
                </c:pt>
                <c:pt idx="28">
                  <c:v>1694</c:v>
                </c:pt>
                <c:pt idx="29">
                  <c:v>10164</c:v>
                </c:pt>
                <c:pt idx="30">
                  <c:v>540</c:v>
                </c:pt>
                <c:pt idx="31">
                  <c:v>438</c:v>
                </c:pt>
                <c:pt idx="32">
                  <c:v>26460</c:v>
                </c:pt>
                <c:pt idx="33">
                  <c:v>540</c:v>
                </c:pt>
                <c:pt idx="34">
                  <c:v>38814</c:v>
                </c:pt>
                <c:pt idx="35">
                  <c:v>4050</c:v>
                </c:pt>
                <c:pt idx="36">
                  <c:v>13359</c:v>
                </c:pt>
                <c:pt idx="37">
                  <c:v>1620</c:v>
                </c:pt>
                <c:pt idx="38">
                  <c:v>270</c:v>
                </c:pt>
                <c:pt idx="39">
                  <c:v>270</c:v>
                </c:pt>
                <c:pt idx="40">
                  <c:v>810</c:v>
                </c:pt>
                <c:pt idx="41">
                  <c:v>270</c:v>
                </c:pt>
                <c:pt idx="42">
                  <c:v>1620</c:v>
                </c:pt>
                <c:pt idx="43">
                  <c:v>1890</c:v>
                </c:pt>
                <c:pt idx="44">
                  <c:v>2160</c:v>
                </c:pt>
                <c:pt idx="45">
                  <c:v>1620</c:v>
                </c:pt>
                <c:pt idx="46">
                  <c:v>540</c:v>
                </c:pt>
                <c:pt idx="47">
                  <c:v>270</c:v>
                </c:pt>
                <c:pt idx="48">
                  <c:v>270</c:v>
                </c:pt>
                <c:pt idx="49">
                  <c:v>810</c:v>
                </c:pt>
                <c:pt idx="50">
                  <c:v>3780</c:v>
                </c:pt>
                <c:pt idx="51">
                  <c:v>3219</c:v>
                </c:pt>
                <c:pt idx="52">
                  <c:v>540</c:v>
                </c:pt>
                <c:pt idx="53">
                  <c:v>13578</c:v>
                </c:pt>
                <c:pt idx="54">
                  <c:v>6570</c:v>
                </c:pt>
              </c:numCache>
            </c:numRef>
          </c:val>
          <c:extLst>
            <c:ext xmlns:c16="http://schemas.microsoft.com/office/drawing/2014/chart" uri="{C3380CC4-5D6E-409C-BE32-E72D297353CC}">
              <c16:uniqueId val="{00000000-AF7B-D443-85A7-2076E5E085D0}"/>
            </c:ext>
          </c:extLst>
        </c:ser>
        <c:dLbls>
          <c:showLegendKey val="0"/>
          <c:showVal val="0"/>
          <c:showCatName val="0"/>
          <c:showSerName val="0"/>
          <c:showPercent val="0"/>
          <c:showBubbleSize val="0"/>
        </c:dLbls>
        <c:gapWidth val="150"/>
        <c:shape val="box"/>
        <c:axId val="502331760"/>
        <c:axId val="1"/>
        <c:axId val="0"/>
      </c:bar3DChart>
      <c:catAx>
        <c:axId val="5023317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2331760"/>
        <c:crosses val="autoZero"/>
        <c:crossBetween val="between"/>
      </c:valAx>
      <c:spPr>
        <a:noFill/>
        <a:ln w="25400">
          <a:noFill/>
        </a:ln>
      </c:spPr>
    </c:plotArea>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a:ln w="9525" cap="flat" cmpd="sng" algn="ctr">
      <a:noFill/>
      <a:round/>
    </a:ln>
    <a:effectLst/>
  </c:spPr>
  <c:txPr>
    <a:bodyPr/>
    <a:lstStyle/>
    <a:p>
      <a:pPr>
        <a:defRPr>
          <a:solidFill>
            <a:schemeClr val="bg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a:t>Avalibility vs Months</a:t>
            </a:r>
          </a:p>
        </c:rich>
      </c:tx>
      <c:overlay val="0"/>
      <c:spPr>
        <a:noFill/>
        <a:ln>
          <a:noFill/>
        </a:ln>
        <a:effectLst/>
      </c:spPr>
    </c:title>
    <c:autoTitleDeleted val="0"/>
    <c:plotArea>
      <c:layout/>
      <c:lineChart>
        <c:grouping val="standard"/>
        <c:varyColors val="0"/>
        <c:ser>
          <c:idx val="0"/>
          <c:order val="0"/>
          <c:tx>
            <c:strRef>
              <c:f>Sheet10!$B$1</c:f>
              <c:strCache>
                <c:ptCount val="1"/>
                <c:pt idx="0">
                  <c:v>Avalible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Sheet10!$A$2:$A$13</c:f>
              <c:numCache>
                <c:formatCode>General</c:formatCode>
                <c:ptCount val="12"/>
                <c:pt idx="0">
                  <c:v>12</c:v>
                </c:pt>
                <c:pt idx="1">
                  <c:v>1</c:v>
                </c:pt>
                <c:pt idx="2">
                  <c:v>2</c:v>
                </c:pt>
                <c:pt idx="3">
                  <c:v>3</c:v>
                </c:pt>
                <c:pt idx="4">
                  <c:v>4</c:v>
                </c:pt>
                <c:pt idx="5">
                  <c:v>5</c:v>
                </c:pt>
                <c:pt idx="6">
                  <c:v>6</c:v>
                </c:pt>
                <c:pt idx="7">
                  <c:v>7</c:v>
                </c:pt>
                <c:pt idx="8">
                  <c:v>8</c:v>
                </c:pt>
                <c:pt idx="9">
                  <c:v>9</c:v>
                </c:pt>
                <c:pt idx="10">
                  <c:v>10</c:v>
                </c:pt>
                <c:pt idx="11">
                  <c:v>11</c:v>
                </c:pt>
              </c:numCache>
            </c:numRef>
          </c:cat>
          <c:val>
            <c:numRef>
              <c:f>Sheet10!$B$2:$B$13</c:f>
              <c:numCache>
                <c:formatCode>General</c:formatCode>
                <c:ptCount val="12"/>
                <c:pt idx="0">
                  <c:v>301242</c:v>
                </c:pt>
                <c:pt idx="1">
                  <c:v>410227</c:v>
                </c:pt>
                <c:pt idx="2">
                  <c:v>426620</c:v>
                </c:pt>
                <c:pt idx="3">
                  <c:v>469812</c:v>
                </c:pt>
                <c:pt idx="4">
                  <c:v>445986</c:v>
                </c:pt>
                <c:pt idx="5">
                  <c:v>478536</c:v>
                </c:pt>
                <c:pt idx="6">
                  <c:v>435373</c:v>
                </c:pt>
                <c:pt idx="7">
                  <c:v>450317</c:v>
                </c:pt>
                <c:pt idx="8">
                  <c:v>453420</c:v>
                </c:pt>
                <c:pt idx="9">
                  <c:v>427895</c:v>
                </c:pt>
                <c:pt idx="10">
                  <c:v>441433</c:v>
                </c:pt>
                <c:pt idx="11">
                  <c:v>421429</c:v>
                </c:pt>
              </c:numCache>
            </c:numRef>
          </c:val>
          <c:smooth val="0"/>
          <c:extLst>
            <c:ext xmlns:c16="http://schemas.microsoft.com/office/drawing/2014/chart" uri="{C3380CC4-5D6E-409C-BE32-E72D297353CC}">
              <c16:uniqueId val="{00000000-2225-0C43-8892-42BF66DB2FB0}"/>
            </c:ext>
          </c:extLst>
        </c:ser>
        <c:ser>
          <c:idx val="1"/>
          <c:order val="1"/>
          <c:tx>
            <c:strRef>
              <c:f>Sheet10!$C$1</c:f>
              <c:strCache>
                <c:ptCount val="1"/>
                <c:pt idx="0">
                  <c:v>Not_avalible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Sheet10!$A$2:$A$13</c:f>
              <c:numCache>
                <c:formatCode>General</c:formatCode>
                <c:ptCount val="12"/>
                <c:pt idx="0">
                  <c:v>12</c:v>
                </c:pt>
                <c:pt idx="1">
                  <c:v>1</c:v>
                </c:pt>
                <c:pt idx="2">
                  <c:v>2</c:v>
                </c:pt>
                <c:pt idx="3">
                  <c:v>3</c:v>
                </c:pt>
                <c:pt idx="4">
                  <c:v>4</c:v>
                </c:pt>
                <c:pt idx="5">
                  <c:v>5</c:v>
                </c:pt>
                <c:pt idx="6">
                  <c:v>6</c:v>
                </c:pt>
                <c:pt idx="7">
                  <c:v>7</c:v>
                </c:pt>
                <c:pt idx="8">
                  <c:v>8</c:v>
                </c:pt>
                <c:pt idx="9">
                  <c:v>9</c:v>
                </c:pt>
                <c:pt idx="10">
                  <c:v>10</c:v>
                </c:pt>
                <c:pt idx="11">
                  <c:v>11</c:v>
                </c:pt>
              </c:numCache>
            </c:numRef>
          </c:cat>
          <c:val>
            <c:numRef>
              <c:f>Sheet10!$C$2:$C$13</c:f>
              <c:numCache>
                <c:formatCode>General</c:formatCode>
                <c:ptCount val="12"/>
                <c:pt idx="0">
                  <c:v>462083</c:v>
                </c:pt>
                <c:pt idx="1">
                  <c:v>353086</c:v>
                </c:pt>
                <c:pt idx="2">
                  <c:v>262824</c:v>
                </c:pt>
                <c:pt idx="3">
                  <c:v>293501</c:v>
                </c:pt>
                <c:pt idx="4">
                  <c:v>292704</c:v>
                </c:pt>
                <c:pt idx="5">
                  <c:v>284777</c:v>
                </c:pt>
                <c:pt idx="6">
                  <c:v>303302</c:v>
                </c:pt>
                <c:pt idx="7">
                  <c:v>312965</c:v>
                </c:pt>
                <c:pt idx="8">
                  <c:v>309862</c:v>
                </c:pt>
                <c:pt idx="9">
                  <c:v>310765</c:v>
                </c:pt>
                <c:pt idx="10">
                  <c:v>321849</c:v>
                </c:pt>
                <c:pt idx="11">
                  <c:v>317243</c:v>
                </c:pt>
              </c:numCache>
            </c:numRef>
          </c:val>
          <c:smooth val="0"/>
          <c:extLst>
            <c:ext xmlns:c16="http://schemas.microsoft.com/office/drawing/2014/chart" uri="{C3380CC4-5D6E-409C-BE32-E72D297353CC}">
              <c16:uniqueId val="{00000001-2225-0C43-8892-42BF66DB2FB0}"/>
            </c:ext>
          </c:extLst>
        </c:ser>
        <c:dLbls>
          <c:showLegendKey val="0"/>
          <c:showVal val="0"/>
          <c:showCatName val="0"/>
          <c:showSerName val="0"/>
          <c:showPercent val="0"/>
          <c:showBubbleSize val="0"/>
        </c:dLbls>
        <c:marker val="1"/>
        <c:smooth val="0"/>
        <c:axId val="502364608"/>
        <c:axId val="1"/>
      </c:lineChart>
      <c:catAx>
        <c:axId val="5023646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02364608"/>
        <c:crosses val="autoZero"/>
        <c:crossBetween val="between"/>
      </c:valAx>
      <c:spPr>
        <a:noFill/>
        <a:ln w="25400">
          <a:noFill/>
        </a:ln>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chart>
  <c:spPr>
    <a:gradFill>
      <a:gsLst>
        <a:gs pos="0">
          <a:schemeClr val="dk1">
            <a:lumMod val="65000"/>
            <a:lumOff val="35000"/>
          </a:schemeClr>
        </a:gs>
        <a:gs pos="100000">
          <a:schemeClr val="dk1">
            <a:lumMod val="85000"/>
            <a:lumOff val="15000"/>
          </a:schemeClr>
        </a:gs>
      </a:gsLst>
      <a:path path="circle">
        <a:fillToRect l="50000" t="50000" r="50000" b="50000"/>
      </a:path>
    </a:gradFill>
    <a:ln w="9525" cap="flat" cmpd="sng" algn="ctr">
      <a:noFill/>
      <a:round/>
    </a:ln>
    <a:effectLst/>
  </c:spPr>
  <c:txPr>
    <a:bodyPr/>
    <a:lstStyle/>
    <a:p>
      <a:pPr>
        <a:defRPr>
          <a:solidFill>
            <a:schemeClr val="bg1"/>
          </a:solidFil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4A0B8-F594-2B43-8A51-34D71ED262AD}" type="datetimeFigureOut">
              <a:rPr lang="en-US" smtClean="0"/>
              <a:t>6/12/22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3DDD4-2110-7F42-8A34-A8F709800FCA}" type="slidenum">
              <a:rPr lang="en-US" smtClean="0"/>
              <a:t>‹#›</a:t>
            </a:fld>
            <a:endParaRPr lang="en-US"/>
          </a:p>
        </p:txBody>
      </p:sp>
    </p:spTree>
    <p:extLst>
      <p:ext uri="{BB962C8B-B14F-4D97-AF65-F5344CB8AC3E}">
        <p14:creationId xmlns:p14="http://schemas.microsoft.com/office/powerpoint/2010/main" val="1252778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price of the entire home/apt is is more then the double as compared with the rest of the room type</a:t>
            </a:r>
          </a:p>
          <a:p>
            <a:endParaRPr lang="en-US" dirty="0"/>
          </a:p>
        </p:txBody>
      </p:sp>
      <p:sp>
        <p:nvSpPr>
          <p:cNvPr id="4" name="Slide Number Placeholder 3"/>
          <p:cNvSpPr>
            <a:spLocks noGrp="1"/>
          </p:cNvSpPr>
          <p:nvPr>
            <p:ph type="sldNum" sz="quarter" idx="5"/>
          </p:nvPr>
        </p:nvSpPr>
        <p:spPr/>
        <p:txBody>
          <a:bodyPr/>
          <a:lstStyle/>
          <a:p>
            <a:fld id="{8313DDD4-2110-7F42-8A34-A8F709800FCA}" type="slidenum">
              <a:rPr lang="en-US" smtClean="0"/>
              <a:t>5</a:t>
            </a:fld>
            <a:endParaRPr lang="en-US"/>
          </a:p>
        </p:txBody>
      </p:sp>
    </p:spTree>
    <p:extLst>
      <p:ext uri="{BB962C8B-B14F-4D97-AF65-F5344CB8AC3E}">
        <p14:creationId xmlns:p14="http://schemas.microsoft.com/office/powerpoint/2010/main" val="2455537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13DDD4-2110-7F42-8A34-A8F709800FCA}" type="slidenum">
              <a:rPr lang="en-US" smtClean="0"/>
              <a:t>16</a:t>
            </a:fld>
            <a:endParaRPr lang="en-US"/>
          </a:p>
        </p:txBody>
      </p:sp>
    </p:spTree>
    <p:extLst>
      <p:ext uri="{BB962C8B-B14F-4D97-AF65-F5344CB8AC3E}">
        <p14:creationId xmlns:p14="http://schemas.microsoft.com/office/powerpoint/2010/main" val="2766329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DF83-ED3D-F2FD-659F-B6D478AB48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7376D59-DF01-7D53-9854-6EED40C0B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6B4BB34-5E15-F425-3A3E-7395CCC1121E}"/>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5" name="Footer Placeholder 4">
            <a:extLst>
              <a:ext uri="{FF2B5EF4-FFF2-40B4-BE49-F238E27FC236}">
                <a16:creationId xmlns:a16="http://schemas.microsoft.com/office/drawing/2014/main" id="{35155663-4EAC-9ADF-80E5-2EC0F433E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C9CAD-7AB0-0837-5BBE-B8F8626D453E}"/>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100052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3B5E-98F4-6AF2-E33B-549AE7A4A56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29AEB9-BC21-0FE2-9186-7501F1EF05C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108249-507A-316A-3078-55501ADEB827}"/>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5" name="Footer Placeholder 4">
            <a:extLst>
              <a:ext uri="{FF2B5EF4-FFF2-40B4-BE49-F238E27FC236}">
                <a16:creationId xmlns:a16="http://schemas.microsoft.com/office/drawing/2014/main" id="{964A04FA-12EC-A268-87A4-636AEB70B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8DCA2-6140-E400-4357-EC4F399B7D0E}"/>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318732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C9729-F617-3426-99E6-7DB347E8BD2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EF2F508-78A3-13D9-CB1D-E19D9DA81E0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348C21-C816-14FB-D003-51DA8B2C25EB}"/>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5" name="Footer Placeholder 4">
            <a:extLst>
              <a:ext uri="{FF2B5EF4-FFF2-40B4-BE49-F238E27FC236}">
                <a16:creationId xmlns:a16="http://schemas.microsoft.com/office/drawing/2014/main" id="{A1414D2E-053E-C33F-8FD2-CD23F0ED0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3327BC-C4C5-7694-F58B-DE887348A4B7}"/>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275814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33086-F11D-E83B-B02F-A2A44BEA9CD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E50957-1571-D1F6-D39C-7F3B31AF1B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CBA1AD-DEC6-BC04-2BB6-3FBCC0E4E4CB}"/>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5" name="Footer Placeholder 4">
            <a:extLst>
              <a:ext uri="{FF2B5EF4-FFF2-40B4-BE49-F238E27FC236}">
                <a16:creationId xmlns:a16="http://schemas.microsoft.com/office/drawing/2014/main" id="{6715C73C-8DC5-6CDF-4E9D-2FF4DD3C3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C281F-35AA-EE3A-82F3-FD0F12BBAA67}"/>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59550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9B583-49BB-05E5-2882-2C18680E57B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4210C36-F11A-15E2-6EFE-BA03A1A992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B8BE07C-D41F-74CC-AEBE-4BE6A9066BCC}"/>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5" name="Footer Placeholder 4">
            <a:extLst>
              <a:ext uri="{FF2B5EF4-FFF2-40B4-BE49-F238E27FC236}">
                <a16:creationId xmlns:a16="http://schemas.microsoft.com/office/drawing/2014/main" id="{77860756-54B7-3A09-008E-4D0E636D9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BB510-EDA8-3043-DD24-4341A1829D4E}"/>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123154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B6C1F-94DC-6CC0-1EC1-FA0F65CC77F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C94AB0E-74AF-5047-A80A-C00EB68FBE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13D2615-7E4D-6735-687A-4E0228CEE3C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F192FF3-6607-3BBD-C510-77DA7BC3A15B}"/>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6" name="Footer Placeholder 5">
            <a:extLst>
              <a:ext uri="{FF2B5EF4-FFF2-40B4-BE49-F238E27FC236}">
                <a16:creationId xmlns:a16="http://schemas.microsoft.com/office/drawing/2014/main" id="{A2DBAA4C-DF69-6363-F8FB-9F8A712A8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B6485-46CF-A887-7AE4-9BF6E5F08ED1}"/>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391070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052A-8838-142C-8725-72ECE9C33AA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AF9FC2B-9B7F-63E4-83D0-CE84AA5EAC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D35493-E8CE-1B9B-42B3-BF002BF831B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20B4DAF-9C68-FD6C-DA4F-F5CD350175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C79F57-4734-4B50-E0CD-82D17843D41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3EDA291-47BD-6C4B-3A39-6179AA4A852B}"/>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8" name="Footer Placeholder 7">
            <a:extLst>
              <a:ext uri="{FF2B5EF4-FFF2-40B4-BE49-F238E27FC236}">
                <a16:creationId xmlns:a16="http://schemas.microsoft.com/office/drawing/2014/main" id="{996509DC-32C6-F6C4-BFD8-E4DCDE9D95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F5199-0631-8920-CAC4-1E986EBD144A}"/>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388805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5E389-280B-F61D-C2D1-792FBF4F5C1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40A239-C649-33CE-D094-66735C6F83A9}"/>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4" name="Footer Placeholder 3">
            <a:extLst>
              <a:ext uri="{FF2B5EF4-FFF2-40B4-BE49-F238E27FC236}">
                <a16:creationId xmlns:a16="http://schemas.microsoft.com/office/drawing/2014/main" id="{7982CB62-04E5-8A41-F2FE-0A93B4E648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6712DE-AE2E-742F-816D-825F4BFB0E5A}"/>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190014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25FEDE-EB33-17D5-F2F9-0555A8566A28}"/>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3" name="Footer Placeholder 2">
            <a:extLst>
              <a:ext uri="{FF2B5EF4-FFF2-40B4-BE49-F238E27FC236}">
                <a16:creationId xmlns:a16="http://schemas.microsoft.com/office/drawing/2014/main" id="{3D8B7C79-E5BD-A2F3-3686-8453F44172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F7B837-0B11-F122-8862-E9F7D31CACD7}"/>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415494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98BD5-4BC1-6A33-697C-CA2DFDDA0F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6C6361A-7646-1D8B-4FC1-1C0D53F4F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C6D64D7-CA90-51E5-6E6C-43EF635E6C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674211-D060-7CC0-8F09-F5693FC5DA0B}"/>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6" name="Footer Placeholder 5">
            <a:extLst>
              <a:ext uri="{FF2B5EF4-FFF2-40B4-BE49-F238E27FC236}">
                <a16:creationId xmlns:a16="http://schemas.microsoft.com/office/drawing/2014/main" id="{6B0DB1AE-19AE-3DA3-267D-808E7ABB3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8EFD4-12E0-F98C-BBDA-8558FB3DC701}"/>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263207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8CC3-990F-B145-0606-A732DAB1B5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D9979F-8F2E-7EEA-D61C-59FB0514CC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F00034-1650-5B10-AE84-E33BD1CBA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3166B8-E6FB-2F85-0B8E-5CDE7FE97CD0}"/>
              </a:ext>
            </a:extLst>
          </p:cNvPr>
          <p:cNvSpPr>
            <a:spLocks noGrp="1"/>
          </p:cNvSpPr>
          <p:nvPr>
            <p:ph type="dt" sz="half" idx="10"/>
          </p:nvPr>
        </p:nvSpPr>
        <p:spPr/>
        <p:txBody>
          <a:bodyPr/>
          <a:lstStyle/>
          <a:p>
            <a:fld id="{D4C9503A-FC03-2943-B9EF-A2DCD4C3B775}" type="datetimeFigureOut">
              <a:rPr lang="en-US" smtClean="0"/>
              <a:t>6/12/22</a:t>
            </a:fld>
            <a:endParaRPr lang="en-US"/>
          </a:p>
        </p:txBody>
      </p:sp>
      <p:sp>
        <p:nvSpPr>
          <p:cNvPr id="6" name="Footer Placeholder 5">
            <a:extLst>
              <a:ext uri="{FF2B5EF4-FFF2-40B4-BE49-F238E27FC236}">
                <a16:creationId xmlns:a16="http://schemas.microsoft.com/office/drawing/2014/main" id="{1A43C197-C335-3974-6A77-BE2D8A9E8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E6E65-D212-953B-7DC6-6068A4F729EA}"/>
              </a:ext>
            </a:extLst>
          </p:cNvPr>
          <p:cNvSpPr>
            <a:spLocks noGrp="1"/>
          </p:cNvSpPr>
          <p:nvPr>
            <p:ph type="sldNum" sz="quarter" idx="12"/>
          </p:nvPr>
        </p:nvSpPr>
        <p:spPr/>
        <p:txBody>
          <a:bodyPr/>
          <a:lstStyle/>
          <a:p>
            <a:fld id="{6FFDBC01-F5F7-BC42-B69D-D866DFAFA6F9}" type="slidenum">
              <a:rPr lang="en-US" smtClean="0"/>
              <a:t>‹#›</a:t>
            </a:fld>
            <a:endParaRPr lang="en-US"/>
          </a:p>
        </p:txBody>
      </p:sp>
    </p:spTree>
    <p:extLst>
      <p:ext uri="{BB962C8B-B14F-4D97-AF65-F5344CB8AC3E}">
        <p14:creationId xmlns:p14="http://schemas.microsoft.com/office/powerpoint/2010/main" val="149975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76D1B4-8689-6479-42EE-77E54D26FA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7AF10F-203B-F6C3-BA2B-612FEEE4F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B7B5E4-956C-00CF-F56E-3FAAD295F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9503A-FC03-2943-B9EF-A2DCD4C3B775}" type="datetimeFigureOut">
              <a:rPr lang="en-US" smtClean="0"/>
              <a:t>6/12/22</a:t>
            </a:fld>
            <a:endParaRPr lang="en-US"/>
          </a:p>
        </p:txBody>
      </p:sp>
      <p:sp>
        <p:nvSpPr>
          <p:cNvPr id="5" name="Footer Placeholder 4">
            <a:extLst>
              <a:ext uri="{FF2B5EF4-FFF2-40B4-BE49-F238E27FC236}">
                <a16:creationId xmlns:a16="http://schemas.microsoft.com/office/drawing/2014/main" id="{A06201FB-707F-2E49-F11E-4D075CCAA5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1F54285-D400-A504-DC12-9B1A2F781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DBC01-F5F7-BC42-B69D-D866DFAFA6F9}" type="slidenum">
              <a:rPr lang="en-US" smtClean="0"/>
              <a:t>‹#›</a:t>
            </a:fld>
            <a:endParaRPr lang="en-US"/>
          </a:p>
        </p:txBody>
      </p:sp>
    </p:spTree>
    <p:extLst>
      <p:ext uri="{BB962C8B-B14F-4D97-AF65-F5344CB8AC3E}">
        <p14:creationId xmlns:p14="http://schemas.microsoft.com/office/powerpoint/2010/main" val="4170311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chart" Target="../charts/chart12.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chart" Target="../charts/chart1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body" idx="1"/>
          </p:nvPr>
        </p:nvSpPr>
        <p:spPr>
          <a:xfrm>
            <a:off x="288403" y="5110607"/>
            <a:ext cx="3200400" cy="146304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100000"/>
              </a:lnSpc>
              <a:spcBef>
                <a:spcPts val="0"/>
              </a:spcBef>
              <a:spcAft>
                <a:spcPts val="0"/>
              </a:spcAft>
              <a:buSzPct val="108108"/>
              <a:buNone/>
            </a:pPr>
            <a:r>
              <a:rPr lang="en-IN" sz="2400" b="1" dirty="0"/>
              <a:t>SQL PROJECT -</a:t>
            </a:r>
            <a:endParaRPr dirty="0"/>
          </a:p>
          <a:p>
            <a:pPr marL="0" lvl="0" indent="0" algn="l" rtl="0">
              <a:lnSpc>
                <a:spcPct val="100000"/>
              </a:lnSpc>
              <a:spcBef>
                <a:spcPts val="200"/>
              </a:spcBef>
              <a:spcAft>
                <a:spcPts val="0"/>
              </a:spcAft>
              <a:buSzPct val="108108"/>
              <a:buNone/>
            </a:pPr>
            <a:r>
              <a:rPr lang="en-IN" sz="2400" b="1" dirty="0"/>
              <a:t>PROPERTY LISTING ANALYSIS FOR PROPERTY RENTAL COMPANY</a:t>
            </a:r>
            <a:endParaRPr dirty="0"/>
          </a:p>
        </p:txBody>
      </p:sp>
      <p:pic>
        <p:nvPicPr>
          <p:cNvPr id="5" name="Picture 4">
            <a:extLst>
              <a:ext uri="{FF2B5EF4-FFF2-40B4-BE49-F238E27FC236}">
                <a16:creationId xmlns:a16="http://schemas.microsoft.com/office/drawing/2014/main" id="{9F5D6786-A4FA-1B59-62D4-1F7075ABCDE3}"/>
              </a:ext>
            </a:extLst>
          </p:cNvPr>
          <p:cNvPicPr>
            <a:picLocks noChangeAspect="1"/>
          </p:cNvPicPr>
          <p:nvPr/>
        </p:nvPicPr>
        <p:blipFill>
          <a:blip r:embed="rId3"/>
          <a:stretch>
            <a:fillRect/>
          </a:stretch>
        </p:blipFill>
        <p:spPr>
          <a:xfrm>
            <a:off x="0" y="0"/>
            <a:ext cx="12192000" cy="4960137"/>
          </a:xfrm>
          <a:prstGeom prst="rect">
            <a:avLst/>
          </a:prstGeom>
        </p:spPr>
      </p:pic>
      <p:sp>
        <p:nvSpPr>
          <p:cNvPr id="6" name="TextBox 5">
            <a:extLst>
              <a:ext uri="{FF2B5EF4-FFF2-40B4-BE49-F238E27FC236}">
                <a16:creationId xmlns:a16="http://schemas.microsoft.com/office/drawing/2014/main" id="{7E6747B6-F887-6E94-C746-162C0CBA0A3E}"/>
              </a:ext>
            </a:extLst>
          </p:cNvPr>
          <p:cNvSpPr txBox="1"/>
          <p:nvPr/>
        </p:nvSpPr>
        <p:spPr>
          <a:xfrm>
            <a:off x="9606987" y="5934670"/>
            <a:ext cx="4109013" cy="923330"/>
          </a:xfrm>
          <a:prstGeom prst="rect">
            <a:avLst/>
          </a:prstGeom>
          <a:noFill/>
        </p:spPr>
        <p:txBody>
          <a:bodyPr wrap="square" rtlCol="0">
            <a:spAutoFit/>
          </a:bodyPr>
          <a:lstStyle/>
          <a:p>
            <a:r>
              <a:rPr lang="en-US" dirty="0"/>
              <a:t>Presented By :</a:t>
            </a:r>
          </a:p>
          <a:p>
            <a:r>
              <a:rPr lang="en-US" dirty="0"/>
              <a:t>Hitesh Kumar Sharma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60A9-A664-F127-F68B-6BCF00CD94B5}"/>
              </a:ext>
            </a:extLst>
          </p:cNvPr>
          <p:cNvSpPr>
            <a:spLocks noGrp="1"/>
          </p:cNvSpPr>
          <p:nvPr>
            <p:ph type="title"/>
          </p:nvPr>
        </p:nvSpPr>
        <p:spPr/>
        <p:txBody>
          <a:bodyPr/>
          <a:lstStyle/>
          <a:p>
            <a:r>
              <a:rPr lang="en-US" dirty="0"/>
              <a:t>Communication :</a:t>
            </a:r>
          </a:p>
        </p:txBody>
      </p:sp>
      <p:pic>
        <p:nvPicPr>
          <p:cNvPr id="5" name="Content Placeholder 4">
            <a:extLst>
              <a:ext uri="{FF2B5EF4-FFF2-40B4-BE49-F238E27FC236}">
                <a16:creationId xmlns:a16="http://schemas.microsoft.com/office/drawing/2014/main" id="{58C05848-252E-E579-22D4-97FFF87A8665}"/>
              </a:ext>
            </a:extLst>
          </p:cNvPr>
          <p:cNvPicPr>
            <a:picLocks noGrp="1" noChangeAspect="1"/>
          </p:cNvPicPr>
          <p:nvPr>
            <p:ph idx="1"/>
          </p:nvPr>
        </p:nvPicPr>
        <p:blipFill>
          <a:blip r:embed="rId2"/>
          <a:stretch>
            <a:fillRect/>
          </a:stretch>
        </p:blipFill>
        <p:spPr>
          <a:xfrm>
            <a:off x="158002" y="1690687"/>
            <a:ext cx="6498454" cy="4902199"/>
          </a:xfrm>
        </p:spPr>
      </p:pic>
      <p:graphicFrame>
        <p:nvGraphicFramePr>
          <p:cNvPr id="6" name="Chart 5">
            <a:extLst>
              <a:ext uri="{FF2B5EF4-FFF2-40B4-BE49-F238E27FC236}">
                <a16:creationId xmlns:a16="http://schemas.microsoft.com/office/drawing/2014/main" id="{7049134A-EBC6-2C7C-CFD4-DCFBE5E38868}"/>
              </a:ext>
            </a:extLst>
          </p:cNvPr>
          <p:cNvGraphicFramePr>
            <a:graphicFrameLocks/>
          </p:cNvGraphicFramePr>
          <p:nvPr>
            <p:extLst>
              <p:ext uri="{D42A27DB-BD31-4B8C-83A1-F6EECF244321}">
                <p14:modId xmlns:p14="http://schemas.microsoft.com/office/powerpoint/2010/main" val="3130622398"/>
              </p:ext>
            </p:extLst>
          </p:nvPr>
        </p:nvGraphicFramePr>
        <p:xfrm>
          <a:off x="6656456" y="1690688"/>
          <a:ext cx="5377542" cy="4902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71EF0AD-CE32-7850-3549-3952F7A4DDCD}"/>
              </a:ext>
            </a:extLst>
          </p:cNvPr>
          <p:cNvSpPr txBox="1"/>
          <p:nvPr/>
        </p:nvSpPr>
        <p:spPr>
          <a:xfrm>
            <a:off x="7811910" y="1321356"/>
            <a:ext cx="5159065" cy="369332"/>
          </a:xfrm>
          <a:prstGeom prst="rect">
            <a:avLst/>
          </a:prstGeom>
          <a:noFill/>
        </p:spPr>
        <p:txBody>
          <a:bodyPr wrap="square" rtlCol="0">
            <a:spAutoFit/>
          </a:bodyPr>
          <a:lstStyle/>
          <a:p>
            <a:r>
              <a:rPr lang="en-US" dirty="0"/>
              <a:t>Average of the communication review score</a:t>
            </a:r>
          </a:p>
        </p:txBody>
      </p:sp>
    </p:spTree>
    <p:extLst>
      <p:ext uri="{BB962C8B-B14F-4D97-AF65-F5344CB8AC3E}">
        <p14:creationId xmlns:p14="http://schemas.microsoft.com/office/powerpoint/2010/main" val="3362500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8CFE-41A9-CBF8-2B08-25659D93B4F8}"/>
              </a:ext>
            </a:extLst>
          </p:cNvPr>
          <p:cNvSpPr>
            <a:spLocks noGrp="1"/>
          </p:cNvSpPr>
          <p:nvPr>
            <p:ph type="title"/>
          </p:nvPr>
        </p:nvSpPr>
        <p:spPr>
          <a:xfrm>
            <a:off x="838200" y="365126"/>
            <a:ext cx="10515600" cy="581932"/>
          </a:xfrm>
        </p:spPr>
        <p:txBody>
          <a:bodyPr>
            <a:normAutofit fontScale="90000"/>
          </a:bodyPr>
          <a:lstStyle/>
          <a:p>
            <a:r>
              <a:rPr lang="en-US" dirty="0"/>
              <a:t>Discount :</a:t>
            </a:r>
          </a:p>
        </p:txBody>
      </p:sp>
      <p:pic>
        <p:nvPicPr>
          <p:cNvPr id="5" name="Content Placeholder 4">
            <a:extLst>
              <a:ext uri="{FF2B5EF4-FFF2-40B4-BE49-F238E27FC236}">
                <a16:creationId xmlns:a16="http://schemas.microsoft.com/office/drawing/2014/main" id="{26F1457F-5B5D-A20B-13D7-7E8E99601202}"/>
              </a:ext>
            </a:extLst>
          </p:cNvPr>
          <p:cNvPicPr>
            <a:picLocks noGrp="1" noChangeAspect="1"/>
          </p:cNvPicPr>
          <p:nvPr>
            <p:ph idx="1"/>
          </p:nvPr>
        </p:nvPicPr>
        <p:blipFill>
          <a:blip r:embed="rId2"/>
          <a:stretch>
            <a:fillRect/>
          </a:stretch>
        </p:blipFill>
        <p:spPr>
          <a:xfrm>
            <a:off x="1" y="1041851"/>
            <a:ext cx="2993366" cy="5816147"/>
          </a:xfrm>
        </p:spPr>
      </p:pic>
      <p:pic>
        <p:nvPicPr>
          <p:cNvPr id="7" name="Picture 6">
            <a:extLst>
              <a:ext uri="{FF2B5EF4-FFF2-40B4-BE49-F238E27FC236}">
                <a16:creationId xmlns:a16="http://schemas.microsoft.com/office/drawing/2014/main" id="{04208A65-62C9-8C3D-7366-6008A566715B}"/>
              </a:ext>
            </a:extLst>
          </p:cNvPr>
          <p:cNvPicPr>
            <a:picLocks noChangeAspect="1"/>
          </p:cNvPicPr>
          <p:nvPr/>
        </p:nvPicPr>
        <p:blipFill>
          <a:blip r:embed="rId3"/>
          <a:stretch>
            <a:fillRect/>
          </a:stretch>
        </p:blipFill>
        <p:spPr>
          <a:xfrm>
            <a:off x="2993367" y="1041853"/>
            <a:ext cx="4073346" cy="5816147"/>
          </a:xfrm>
          <a:prstGeom prst="rect">
            <a:avLst/>
          </a:prstGeom>
        </p:spPr>
      </p:pic>
      <p:graphicFrame>
        <p:nvGraphicFramePr>
          <p:cNvPr id="8" name="Chart 7">
            <a:extLst>
              <a:ext uri="{FF2B5EF4-FFF2-40B4-BE49-F238E27FC236}">
                <a16:creationId xmlns:a16="http://schemas.microsoft.com/office/drawing/2014/main" id="{FD830269-4115-A12A-8D55-D8EF9A52F889}"/>
              </a:ext>
            </a:extLst>
          </p:cNvPr>
          <p:cNvGraphicFramePr>
            <a:graphicFrameLocks/>
          </p:cNvGraphicFramePr>
          <p:nvPr>
            <p:extLst>
              <p:ext uri="{D42A27DB-BD31-4B8C-83A1-F6EECF244321}">
                <p14:modId xmlns:p14="http://schemas.microsoft.com/office/powerpoint/2010/main" val="2001265750"/>
              </p:ext>
            </p:extLst>
          </p:nvPr>
        </p:nvGraphicFramePr>
        <p:xfrm>
          <a:off x="7066713" y="1041848"/>
          <a:ext cx="5125286" cy="28141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BA7EB46B-BD72-2DBA-D352-89FA1568B64B}"/>
              </a:ext>
            </a:extLst>
          </p:cNvPr>
          <p:cNvGraphicFramePr>
            <a:graphicFrameLocks/>
          </p:cNvGraphicFramePr>
          <p:nvPr>
            <p:extLst>
              <p:ext uri="{D42A27DB-BD31-4B8C-83A1-F6EECF244321}">
                <p14:modId xmlns:p14="http://schemas.microsoft.com/office/powerpoint/2010/main" val="2183090513"/>
              </p:ext>
            </p:extLst>
          </p:nvPr>
        </p:nvGraphicFramePr>
        <p:xfrm>
          <a:off x="7066713" y="3856006"/>
          <a:ext cx="5125286" cy="3001992"/>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78B4AA0C-5828-D8DF-64E0-B0DA2066EF2B}"/>
              </a:ext>
            </a:extLst>
          </p:cNvPr>
          <p:cNvSpPr txBox="1"/>
          <p:nvPr/>
        </p:nvSpPr>
        <p:spPr>
          <a:xfrm>
            <a:off x="8985956" y="625121"/>
            <a:ext cx="6208889" cy="369332"/>
          </a:xfrm>
          <a:prstGeom prst="rect">
            <a:avLst/>
          </a:prstGeom>
          <a:noFill/>
        </p:spPr>
        <p:txBody>
          <a:bodyPr wrap="square" rtlCol="0">
            <a:spAutoFit/>
          </a:bodyPr>
          <a:lstStyle/>
          <a:p>
            <a:r>
              <a:rPr lang="en-US" dirty="0"/>
              <a:t>Discount provided on the rooms</a:t>
            </a:r>
          </a:p>
        </p:txBody>
      </p:sp>
    </p:spTree>
    <p:extLst>
      <p:ext uri="{BB962C8B-B14F-4D97-AF65-F5344CB8AC3E}">
        <p14:creationId xmlns:p14="http://schemas.microsoft.com/office/powerpoint/2010/main" val="292238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E017-3B75-10FA-3354-54E435257AEA}"/>
              </a:ext>
            </a:extLst>
          </p:cNvPr>
          <p:cNvSpPr>
            <a:spLocks noGrp="1"/>
          </p:cNvSpPr>
          <p:nvPr>
            <p:ph type="title"/>
          </p:nvPr>
        </p:nvSpPr>
        <p:spPr/>
        <p:txBody>
          <a:bodyPr/>
          <a:lstStyle/>
          <a:p>
            <a:r>
              <a:rPr lang="en-US" dirty="0"/>
              <a:t>Availability :</a:t>
            </a:r>
          </a:p>
        </p:txBody>
      </p:sp>
      <p:pic>
        <p:nvPicPr>
          <p:cNvPr id="10" name="Content Placeholder 9">
            <a:extLst>
              <a:ext uri="{FF2B5EF4-FFF2-40B4-BE49-F238E27FC236}">
                <a16:creationId xmlns:a16="http://schemas.microsoft.com/office/drawing/2014/main" id="{C17EB359-D5B1-B818-3A76-125E1798E267}"/>
              </a:ext>
            </a:extLst>
          </p:cNvPr>
          <p:cNvPicPr>
            <a:picLocks noGrp="1" noChangeAspect="1"/>
          </p:cNvPicPr>
          <p:nvPr>
            <p:ph idx="1"/>
          </p:nvPr>
        </p:nvPicPr>
        <p:blipFill>
          <a:blip r:embed="rId2"/>
          <a:stretch>
            <a:fillRect/>
          </a:stretch>
        </p:blipFill>
        <p:spPr>
          <a:xfrm>
            <a:off x="1" y="1596094"/>
            <a:ext cx="6096000" cy="5261905"/>
          </a:xfrm>
        </p:spPr>
      </p:pic>
      <p:graphicFrame>
        <p:nvGraphicFramePr>
          <p:cNvPr id="11" name="Chart 10">
            <a:extLst>
              <a:ext uri="{FF2B5EF4-FFF2-40B4-BE49-F238E27FC236}">
                <a16:creationId xmlns:a16="http://schemas.microsoft.com/office/drawing/2014/main" id="{4FDC347F-2A81-968C-DED0-2073DF3F2439}"/>
              </a:ext>
            </a:extLst>
          </p:cNvPr>
          <p:cNvGraphicFramePr>
            <a:graphicFrameLocks/>
          </p:cNvGraphicFramePr>
          <p:nvPr>
            <p:extLst>
              <p:ext uri="{D42A27DB-BD31-4B8C-83A1-F6EECF244321}">
                <p14:modId xmlns:p14="http://schemas.microsoft.com/office/powerpoint/2010/main" val="2086079704"/>
              </p:ext>
            </p:extLst>
          </p:nvPr>
        </p:nvGraphicFramePr>
        <p:xfrm>
          <a:off x="6096000" y="1596093"/>
          <a:ext cx="6096000" cy="5261905"/>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96ACA4FD-B62D-DA0E-D398-5BF96ACFA4DA}"/>
              </a:ext>
            </a:extLst>
          </p:cNvPr>
          <p:cNvSpPr txBox="1"/>
          <p:nvPr/>
        </p:nvSpPr>
        <p:spPr>
          <a:xfrm>
            <a:off x="8350956" y="1027906"/>
            <a:ext cx="6005689" cy="646331"/>
          </a:xfrm>
          <a:prstGeom prst="rect">
            <a:avLst/>
          </a:prstGeom>
          <a:noFill/>
        </p:spPr>
        <p:txBody>
          <a:bodyPr wrap="square" rtlCol="0">
            <a:spAutoFit/>
          </a:bodyPr>
          <a:lstStyle/>
          <a:p>
            <a:r>
              <a:rPr lang="en-IN" dirty="0">
                <a:solidFill>
                  <a:srgbClr val="000000"/>
                </a:solidFill>
                <a:latin typeface="Twentieth Century"/>
                <a:ea typeface="Twentieth Century"/>
                <a:cs typeface="Twentieth Century"/>
                <a:sym typeface="Twentieth Century"/>
              </a:rPr>
              <a:t>Analysis of the correlation of availability </a:t>
            </a:r>
          </a:p>
          <a:p>
            <a:r>
              <a:rPr lang="en-IN" dirty="0">
                <a:solidFill>
                  <a:srgbClr val="000000"/>
                </a:solidFill>
                <a:latin typeface="Twentieth Century"/>
                <a:ea typeface="Twentieth Century"/>
                <a:cs typeface="Twentieth Century"/>
                <a:sym typeface="Twentieth Century"/>
              </a:rPr>
              <a:t>and months</a:t>
            </a:r>
            <a:endParaRPr lang="en-US" dirty="0"/>
          </a:p>
        </p:txBody>
      </p:sp>
    </p:spTree>
    <p:extLst>
      <p:ext uri="{BB962C8B-B14F-4D97-AF65-F5344CB8AC3E}">
        <p14:creationId xmlns:p14="http://schemas.microsoft.com/office/powerpoint/2010/main" val="259185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A297-B994-B885-234A-0A24DF561A43}"/>
              </a:ext>
            </a:extLst>
          </p:cNvPr>
          <p:cNvSpPr>
            <a:spLocks noGrp="1"/>
          </p:cNvSpPr>
          <p:nvPr>
            <p:ph type="title"/>
          </p:nvPr>
        </p:nvSpPr>
        <p:spPr>
          <a:xfrm>
            <a:off x="0" y="-309789"/>
            <a:ext cx="10515600" cy="1325563"/>
          </a:xfrm>
        </p:spPr>
        <p:txBody>
          <a:bodyPr/>
          <a:lstStyle/>
          <a:p>
            <a:r>
              <a:rPr lang="en-US" dirty="0"/>
              <a:t>Availability :</a:t>
            </a:r>
          </a:p>
        </p:txBody>
      </p:sp>
      <p:pic>
        <p:nvPicPr>
          <p:cNvPr id="11" name="Content Placeholder 10">
            <a:extLst>
              <a:ext uri="{FF2B5EF4-FFF2-40B4-BE49-F238E27FC236}">
                <a16:creationId xmlns:a16="http://schemas.microsoft.com/office/drawing/2014/main" id="{65B69ED8-99E5-C1D9-9A8B-2547C00C84B8}"/>
              </a:ext>
            </a:extLst>
          </p:cNvPr>
          <p:cNvPicPr>
            <a:picLocks noGrp="1" noChangeAspect="1"/>
          </p:cNvPicPr>
          <p:nvPr>
            <p:ph idx="1"/>
          </p:nvPr>
        </p:nvPicPr>
        <p:blipFill>
          <a:blip r:embed="rId2"/>
          <a:stretch>
            <a:fillRect/>
          </a:stretch>
        </p:blipFill>
        <p:spPr>
          <a:xfrm>
            <a:off x="1" y="926760"/>
            <a:ext cx="3541986" cy="3438411"/>
          </a:xfrm>
        </p:spPr>
      </p:pic>
      <p:pic>
        <p:nvPicPr>
          <p:cNvPr id="13" name="Picture 12">
            <a:extLst>
              <a:ext uri="{FF2B5EF4-FFF2-40B4-BE49-F238E27FC236}">
                <a16:creationId xmlns:a16="http://schemas.microsoft.com/office/drawing/2014/main" id="{5DF85539-4379-F97C-AEB5-98C22B9C48FE}"/>
              </a:ext>
            </a:extLst>
          </p:cNvPr>
          <p:cNvPicPr>
            <a:picLocks noChangeAspect="1"/>
          </p:cNvPicPr>
          <p:nvPr/>
        </p:nvPicPr>
        <p:blipFill>
          <a:blip r:embed="rId3"/>
          <a:stretch>
            <a:fillRect/>
          </a:stretch>
        </p:blipFill>
        <p:spPr>
          <a:xfrm>
            <a:off x="3541987" y="926760"/>
            <a:ext cx="4681921" cy="3438411"/>
          </a:xfrm>
          <a:prstGeom prst="rect">
            <a:avLst/>
          </a:prstGeom>
        </p:spPr>
      </p:pic>
      <p:pic>
        <p:nvPicPr>
          <p:cNvPr id="15" name="Picture 14">
            <a:extLst>
              <a:ext uri="{FF2B5EF4-FFF2-40B4-BE49-F238E27FC236}">
                <a16:creationId xmlns:a16="http://schemas.microsoft.com/office/drawing/2014/main" id="{B42082FE-588B-6128-3CB2-65CC431714EE}"/>
              </a:ext>
            </a:extLst>
          </p:cNvPr>
          <p:cNvPicPr>
            <a:picLocks noChangeAspect="1"/>
          </p:cNvPicPr>
          <p:nvPr/>
        </p:nvPicPr>
        <p:blipFill>
          <a:blip r:embed="rId4"/>
          <a:stretch>
            <a:fillRect/>
          </a:stretch>
        </p:blipFill>
        <p:spPr>
          <a:xfrm>
            <a:off x="8223908" y="926760"/>
            <a:ext cx="3968091" cy="3438411"/>
          </a:xfrm>
          <a:prstGeom prst="rect">
            <a:avLst/>
          </a:prstGeom>
        </p:spPr>
      </p:pic>
      <p:graphicFrame>
        <p:nvGraphicFramePr>
          <p:cNvPr id="16" name="Chart 15">
            <a:extLst>
              <a:ext uri="{FF2B5EF4-FFF2-40B4-BE49-F238E27FC236}">
                <a16:creationId xmlns:a16="http://schemas.microsoft.com/office/drawing/2014/main" id="{F56252E3-A950-6425-2E7A-30A5191DE424}"/>
              </a:ext>
            </a:extLst>
          </p:cNvPr>
          <p:cNvGraphicFramePr>
            <a:graphicFrameLocks/>
          </p:cNvGraphicFramePr>
          <p:nvPr>
            <p:extLst>
              <p:ext uri="{D42A27DB-BD31-4B8C-83A1-F6EECF244321}">
                <p14:modId xmlns:p14="http://schemas.microsoft.com/office/powerpoint/2010/main" val="1891936854"/>
              </p:ext>
            </p:extLst>
          </p:nvPr>
        </p:nvGraphicFramePr>
        <p:xfrm>
          <a:off x="0" y="4365171"/>
          <a:ext cx="3678621" cy="24928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7" name="Chart 16">
            <a:extLst>
              <a:ext uri="{FF2B5EF4-FFF2-40B4-BE49-F238E27FC236}">
                <a16:creationId xmlns:a16="http://schemas.microsoft.com/office/drawing/2014/main" id="{DECAF819-679B-7C3F-8816-26B3496DEF52}"/>
              </a:ext>
            </a:extLst>
          </p:cNvPr>
          <p:cNvGraphicFramePr>
            <a:graphicFrameLocks/>
          </p:cNvGraphicFramePr>
          <p:nvPr>
            <p:extLst>
              <p:ext uri="{D42A27DB-BD31-4B8C-83A1-F6EECF244321}">
                <p14:modId xmlns:p14="http://schemas.microsoft.com/office/powerpoint/2010/main" val="741637523"/>
              </p:ext>
            </p:extLst>
          </p:nvPr>
        </p:nvGraphicFramePr>
        <p:xfrm>
          <a:off x="3678620" y="4365171"/>
          <a:ext cx="4545287" cy="249282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8" name="Chart 17">
            <a:extLst>
              <a:ext uri="{FF2B5EF4-FFF2-40B4-BE49-F238E27FC236}">
                <a16:creationId xmlns:a16="http://schemas.microsoft.com/office/drawing/2014/main" id="{D504E55F-1CCD-046E-8309-44BE7EFCB88B}"/>
              </a:ext>
            </a:extLst>
          </p:cNvPr>
          <p:cNvGraphicFramePr>
            <a:graphicFrameLocks/>
          </p:cNvGraphicFramePr>
          <p:nvPr>
            <p:extLst>
              <p:ext uri="{D42A27DB-BD31-4B8C-83A1-F6EECF244321}">
                <p14:modId xmlns:p14="http://schemas.microsoft.com/office/powerpoint/2010/main" val="2877824397"/>
              </p:ext>
            </p:extLst>
          </p:nvPr>
        </p:nvGraphicFramePr>
        <p:xfrm>
          <a:off x="8223907" y="4365171"/>
          <a:ext cx="3968093" cy="2492829"/>
        </p:xfrm>
        <a:graphic>
          <a:graphicData uri="http://schemas.openxmlformats.org/drawingml/2006/chart">
            <c:chart xmlns:c="http://schemas.openxmlformats.org/drawingml/2006/chart" xmlns:r="http://schemas.openxmlformats.org/officeDocument/2006/relationships" r:id="rId7"/>
          </a:graphicData>
        </a:graphic>
      </p:graphicFrame>
      <p:sp>
        <p:nvSpPr>
          <p:cNvPr id="19" name="TextBox 18">
            <a:extLst>
              <a:ext uri="{FF2B5EF4-FFF2-40B4-BE49-F238E27FC236}">
                <a16:creationId xmlns:a16="http://schemas.microsoft.com/office/drawing/2014/main" id="{F79F6F7A-162A-7375-A627-347BD2BE2920}"/>
              </a:ext>
            </a:extLst>
          </p:cNvPr>
          <p:cNvSpPr txBox="1"/>
          <p:nvPr/>
        </p:nvSpPr>
        <p:spPr>
          <a:xfrm>
            <a:off x="5373511" y="280429"/>
            <a:ext cx="6965244" cy="646331"/>
          </a:xfrm>
          <a:prstGeom prst="rect">
            <a:avLst/>
          </a:prstGeom>
          <a:noFill/>
        </p:spPr>
        <p:txBody>
          <a:bodyPr wrap="square" rtlCol="0">
            <a:spAutoFit/>
          </a:bodyPr>
          <a:lstStyle/>
          <a:p>
            <a:r>
              <a:rPr lang="en-IN" dirty="0">
                <a:solidFill>
                  <a:srgbClr val="000000"/>
                </a:solidFill>
                <a:latin typeface="Twentieth Century"/>
                <a:ea typeface="Twentieth Century"/>
                <a:cs typeface="Twentieth Century"/>
                <a:sym typeface="Twentieth Century"/>
              </a:rPr>
              <a:t>Analyse what are the peak and off-peak time for the different categories of property type</a:t>
            </a:r>
            <a:endParaRPr lang="en-US" dirty="0"/>
          </a:p>
        </p:txBody>
      </p:sp>
    </p:spTree>
    <p:extLst>
      <p:ext uri="{BB962C8B-B14F-4D97-AF65-F5344CB8AC3E}">
        <p14:creationId xmlns:p14="http://schemas.microsoft.com/office/powerpoint/2010/main" val="576956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BD89-BCAC-DDA2-A398-B5EC06596F14}"/>
              </a:ext>
            </a:extLst>
          </p:cNvPr>
          <p:cNvSpPr>
            <a:spLocks noGrp="1"/>
          </p:cNvSpPr>
          <p:nvPr>
            <p:ph type="title"/>
          </p:nvPr>
        </p:nvSpPr>
        <p:spPr>
          <a:xfrm>
            <a:off x="91965" y="-86820"/>
            <a:ext cx="10515600" cy="1325563"/>
          </a:xfrm>
        </p:spPr>
        <p:txBody>
          <a:bodyPr/>
          <a:lstStyle/>
          <a:p>
            <a:r>
              <a:rPr lang="en-US" dirty="0"/>
              <a:t>Comments review :</a:t>
            </a:r>
          </a:p>
        </p:txBody>
      </p:sp>
      <p:pic>
        <p:nvPicPr>
          <p:cNvPr id="5" name="Content Placeholder 4">
            <a:extLst>
              <a:ext uri="{FF2B5EF4-FFF2-40B4-BE49-F238E27FC236}">
                <a16:creationId xmlns:a16="http://schemas.microsoft.com/office/drawing/2014/main" id="{EA5A2731-EEC6-B710-2D4C-57E896B2BC1C}"/>
              </a:ext>
            </a:extLst>
          </p:cNvPr>
          <p:cNvPicPr>
            <a:picLocks noGrp="1" noChangeAspect="1"/>
          </p:cNvPicPr>
          <p:nvPr>
            <p:ph idx="1"/>
          </p:nvPr>
        </p:nvPicPr>
        <p:blipFill>
          <a:blip r:embed="rId2"/>
          <a:stretch>
            <a:fillRect/>
          </a:stretch>
        </p:blipFill>
        <p:spPr>
          <a:xfrm>
            <a:off x="0" y="3429001"/>
            <a:ext cx="6906409" cy="3429000"/>
          </a:xfrm>
        </p:spPr>
      </p:pic>
      <p:graphicFrame>
        <p:nvGraphicFramePr>
          <p:cNvPr id="6" name="Chart 5">
            <a:extLst>
              <a:ext uri="{FF2B5EF4-FFF2-40B4-BE49-F238E27FC236}">
                <a16:creationId xmlns:a16="http://schemas.microsoft.com/office/drawing/2014/main" id="{8E8AD9B7-858F-8E67-5E27-E8EBE33F93D3}"/>
              </a:ext>
            </a:extLst>
          </p:cNvPr>
          <p:cNvGraphicFramePr>
            <a:graphicFrameLocks/>
          </p:cNvGraphicFramePr>
          <p:nvPr>
            <p:extLst>
              <p:ext uri="{D42A27DB-BD31-4B8C-83A1-F6EECF244321}">
                <p14:modId xmlns:p14="http://schemas.microsoft.com/office/powerpoint/2010/main" val="3831791275"/>
              </p:ext>
            </p:extLst>
          </p:nvPr>
        </p:nvGraphicFramePr>
        <p:xfrm>
          <a:off x="0" y="865571"/>
          <a:ext cx="6906409" cy="2563429"/>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57492E41-577E-F2A9-1013-0131BE8081DD}"/>
              </a:ext>
            </a:extLst>
          </p:cNvPr>
          <p:cNvPicPr>
            <a:picLocks noChangeAspect="1"/>
          </p:cNvPicPr>
          <p:nvPr/>
        </p:nvPicPr>
        <p:blipFill>
          <a:blip r:embed="rId4"/>
          <a:stretch>
            <a:fillRect/>
          </a:stretch>
        </p:blipFill>
        <p:spPr>
          <a:xfrm>
            <a:off x="6906408" y="3428998"/>
            <a:ext cx="5285591" cy="3429000"/>
          </a:xfrm>
          <a:prstGeom prst="rect">
            <a:avLst/>
          </a:prstGeom>
        </p:spPr>
      </p:pic>
      <p:graphicFrame>
        <p:nvGraphicFramePr>
          <p:cNvPr id="9" name="Chart 8">
            <a:extLst>
              <a:ext uri="{FF2B5EF4-FFF2-40B4-BE49-F238E27FC236}">
                <a16:creationId xmlns:a16="http://schemas.microsoft.com/office/drawing/2014/main" id="{0B36FEC9-B068-3827-9B76-7CA252E55743}"/>
              </a:ext>
            </a:extLst>
          </p:cNvPr>
          <p:cNvGraphicFramePr>
            <a:graphicFrameLocks/>
          </p:cNvGraphicFramePr>
          <p:nvPr>
            <p:extLst>
              <p:ext uri="{D42A27DB-BD31-4B8C-83A1-F6EECF244321}">
                <p14:modId xmlns:p14="http://schemas.microsoft.com/office/powerpoint/2010/main" val="774239319"/>
              </p:ext>
            </p:extLst>
          </p:nvPr>
        </p:nvGraphicFramePr>
        <p:xfrm>
          <a:off x="6906408" y="865566"/>
          <a:ext cx="5285591" cy="2563429"/>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3BD447D5-7294-BF81-D5A5-CADC1CCB2B1C}"/>
              </a:ext>
            </a:extLst>
          </p:cNvPr>
          <p:cNvSpPr txBox="1"/>
          <p:nvPr/>
        </p:nvSpPr>
        <p:spPr>
          <a:xfrm>
            <a:off x="6688298" y="219232"/>
            <a:ext cx="5721813" cy="646331"/>
          </a:xfrm>
          <a:prstGeom prst="rect">
            <a:avLst/>
          </a:prstGeom>
          <a:noFill/>
        </p:spPr>
        <p:txBody>
          <a:bodyPr wrap="square" rtlCol="0">
            <a:spAutoFit/>
          </a:bodyPr>
          <a:lstStyle/>
          <a:p>
            <a:r>
              <a:rPr lang="en-IN" dirty="0">
                <a:solidFill>
                  <a:srgbClr val="000000"/>
                </a:solidFill>
                <a:latin typeface="Twentieth Century"/>
                <a:ea typeface="Twentieth Century"/>
                <a:cs typeface="Twentieth Century"/>
                <a:sym typeface="Twentieth Century"/>
              </a:rPr>
              <a:t>Analysis of the comments of reviewers vary for listings of distinct categories</a:t>
            </a:r>
          </a:p>
        </p:txBody>
      </p:sp>
    </p:spTree>
    <p:extLst>
      <p:ext uri="{BB962C8B-B14F-4D97-AF65-F5344CB8AC3E}">
        <p14:creationId xmlns:p14="http://schemas.microsoft.com/office/powerpoint/2010/main" val="5991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58A6-B07A-9030-D869-4CA1171729EA}"/>
              </a:ext>
            </a:extLst>
          </p:cNvPr>
          <p:cNvSpPr>
            <a:spLocks noGrp="1"/>
          </p:cNvSpPr>
          <p:nvPr>
            <p:ph type="title"/>
          </p:nvPr>
        </p:nvSpPr>
        <p:spPr/>
        <p:txBody>
          <a:bodyPr>
            <a:normAutofit fontScale="90000"/>
          </a:bodyPr>
          <a:lstStyle/>
          <a:p>
            <a:r>
              <a:rPr lang="en-IN" dirty="0">
                <a:solidFill>
                  <a:srgbClr val="000000"/>
                </a:solidFill>
                <a:latin typeface="Twentieth Century"/>
                <a:ea typeface="Twentieth Century"/>
                <a:cs typeface="Twentieth Century"/>
                <a:sym typeface="Twentieth Century"/>
              </a:rPr>
              <a:t>Using the above analysis, suggest what is the best performing category for the company</a:t>
            </a:r>
            <a:br>
              <a:rPr lang="en-IN" dirty="0">
                <a:solidFill>
                  <a:srgbClr val="000000"/>
                </a:solidFill>
                <a:latin typeface="Twentieth Century"/>
                <a:ea typeface="Twentieth Century"/>
                <a:cs typeface="Twentieth Century"/>
                <a:sym typeface="Twentieth Century"/>
              </a:rPr>
            </a:br>
            <a:endParaRPr lang="en-US" dirty="0"/>
          </a:p>
        </p:txBody>
      </p:sp>
      <p:sp>
        <p:nvSpPr>
          <p:cNvPr id="3" name="Content Placeholder 2">
            <a:extLst>
              <a:ext uri="{FF2B5EF4-FFF2-40B4-BE49-F238E27FC236}">
                <a16:creationId xmlns:a16="http://schemas.microsoft.com/office/drawing/2014/main" id="{C9CF70AF-7A43-5813-5DAA-6758E56FBAC2}"/>
              </a:ext>
            </a:extLst>
          </p:cNvPr>
          <p:cNvSpPr>
            <a:spLocks noGrp="1"/>
          </p:cNvSpPr>
          <p:nvPr>
            <p:ph idx="1"/>
          </p:nvPr>
        </p:nvSpPr>
        <p:spPr/>
        <p:txBody>
          <a:bodyPr/>
          <a:lstStyle/>
          <a:p>
            <a:r>
              <a:rPr lang="en-US" dirty="0"/>
              <a:t>After comparing all the metrics form the above chats we can say that private room would be the best category for the company as the price for the private room are almost half as compared to the entire room/apt and other metrics are quiet similar as compared from the above analysis . One of the major metrics which is cleanliness is higher for the private room as compared to the entire room/apt and also the review score for the private room is higher than that of the other categories so on the basis of above analysis we can suggest that private rooms is the best performing category for the company . </a:t>
            </a:r>
          </a:p>
          <a:p>
            <a:endParaRPr lang="en-US" dirty="0"/>
          </a:p>
        </p:txBody>
      </p:sp>
    </p:spTree>
    <p:extLst>
      <p:ext uri="{BB962C8B-B14F-4D97-AF65-F5344CB8AC3E}">
        <p14:creationId xmlns:p14="http://schemas.microsoft.com/office/powerpoint/2010/main" val="2241572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A201-39D9-F34D-27A2-B2828E5B996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DCA01D4-230A-11BE-5524-FC6F57613F38}"/>
              </a:ext>
            </a:extLst>
          </p:cNvPr>
          <p:cNvPicPr>
            <a:picLocks noGrp="1" noChangeAspect="1"/>
          </p:cNvPicPr>
          <p:nvPr>
            <p:ph idx="1"/>
          </p:nvPr>
        </p:nvPicPr>
        <p:blipFill>
          <a:blip r:embed="rId3"/>
          <a:stretch>
            <a:fillRect/>
          </a:stretch>
        </p:blipFill>
        <p:spPr>
          <a:xfrm>
            <a:off x="0" y="0"/>
            <a:ext cx="12192000" cy="6858000"/>
          </a:xfrm>
        </p:spPr>
      </p:pic>
    </p:spTree>
    <p:extLst>
      <p:ext uri="{BB962C8B-B14F-4D97-AF65-F5344CB8AC3E}">
        <p14:creationId xmlns:p14="http://schemas.microsoft.com/office/powerpoint/2010/main" val="5180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IN"/>
              <a:t>DATA OVERVIEW</a:t>
            </a:r>
            <a:endParaRPr/>
          </a:p>
        </p:txBody>
      </p:sp>
      <p:pic>
        <p:nvPicPr>
          <p:cNvPr id="94" name="Google Shape;94;p2"/>
          <p:cNvPicPr preferRelativeResize="0"/>
          <p:nvPr/>
        </p:nvPicPr>
        <p:blipFill rotWithShape="1">
          <a:blip r:embed="rId3">
            <a:alphaModFix/>
          </a:blip>
          <a:srcRect/>
          <a:stretch/>
        </p:blipFill>
        <p:spPr>
          <a:xfrm>
            <a:off x="1527632" y="2084832"/>
            <a:ext cx="8499738" cy="3968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6A66-3FEE-1ABC-5DA1-0DA465D58CE4}"/>
              </a:ext>
            </a:extLst>
          </p:cNvPr>
          <p:cNvSpPr>
            <a:spLocks noGrp="1"/>
          </p:cNvSpPr>
          <p:nvPr>
            <p:ph type="title"/>
          </p:nvPr>
        </p:nvSpPr>
        <p:spPr/>
        <p:txBody>
          <a:bodyPr/>
          <a:lstStyle/>
          <a:p>
            <a:r>
              <a:rPr lang="en-US" dirty="0"/>
              <a:t>POINT OF ANALYSIS</a:t>
            </a:r>
          </a:p>
        </p:txBody>
      </p:sp>
      <p:sp>
        <p:nvSpPr>
          <p:cNvPr id="3" name="Content Placeholder 2">
            <a:extLst>
              <a:ext uri="{FF2B5EF4-FFF2-40B4-BE49-F238E27FC236}">
                <a16:creationId xmlns:a16="http://schemas.microsoft.com/office/drawing/2014/main" id="{9EAEE571-B2C4-6D75-622B-371DA8485CBF}"/>
              </a:ext>
            </a:extLst>
          </p:cNvPr>
          <p:cNvSpPr>
            <a:spLocks noGrp="1"/>
          </p:cNvSpPr>
          <p:nvPr>
            <p:ph idx="1"/>
          </p:nvPr>
        </p:nvSpPr>
        <p:spPr/>
        <p:txBody>
          <a:bodyPr>
            <a:normAutofit/>
          </a:bodyPr>
          <a:lstStyle/>
          <a:p>
            <a:r>
              <a:rPr lang="en-IN" sz="2000" dirty="0">
                <a:solidFill>
                  <a:srgbClr val="000000"/>
                </a:solidFill>
                <a:latin typeface="Twentieth Century"/>
                <a:ea typeface="Twentieth Century"/>
                <a:cs typeface="Twentieth Century"/>
                <a:sym typeface="Twentieth Century"/>
              </a:rPr>
              <a:t> Analyse different </a:t>
            </a:r>
            <a:r>
              <a:rPr lang="en-IN" sz="2000" dirty="0">
                <a:latin typeface="Twentieth Century"/>
                <a:ea typeface="Twentieth Century"/>
                <a:cs typeface="Twentieth Century"/>
                <a:sym typeface="Twentieth Century"/>
              </a:rPr>
              <a:t>metrics</a:t>
            </a:r>
            <a:r>
              <a:rPr lang="en-IN" sz="2000" dirty="0">
                <a:solidFill>
                  <a:srgbClr val="000000"/>
                </a:solidFill>
                <a:latin typeface="Twentieth Century"/>
                <a:ea typeface="Twentieth Century"/>
                <a:cs typeface="Twentieth Century"/>
                <a:sym typeface="Twentieth Century"/>
              </a:rPr>
              <a:t> to draw the distinction between the different types of property along with their price listings</a:t>
            </a:r>
          </a:p>
          <a:p>
            <a:r>
              <a:rPr lang="en-IN" sz="2000" dirty="0">
                <a:solidFill>
                  <a:srgbClr val="000000"/>
                </a:solidFill>
                <a:latin typeface="Twentieth Century"/>
                <a:ea typeface="Twentieth Century"/>
                <a:cs typeface="Twentieth Century"/>
                <a:sym typeface="Twentieth Century"/>
              </a:rPr>
              <a:t>Study the trends of the different categories and provide insights on same</a:t>
            </a:r>
          </a:p>
          <a:p>
            <a:r>
              <a:rPr lang="en-US" sz="2000" dirty="0"/>
              <a:t> </a:t>
            </a:r>
            <a:r>
              <a:rPr lang="en-IN" sz="2000" dirty="0">
                <a:solidFill>
                  <a:srgbClr val="000000"/>
                </a:solidFill>
                <a:latin typeface="Twentieth Century"/>
                <a:ea typeface="Twentieth Century"/>
                <a:cs typeface="Twentieth Century"/>
                <a:sym typeface="Twentieth Century"/>
              </a:rPr>
              <a:t>Using the above analysis, identify top 2 crucial metrics which makes different property types along their listing price stand ahead of other categories</a:t>
            </a:r>
          </a:p>
          <a:p>
            <a:r>
              <a:rPr lang="en-IN" sz="2000" dirty="0">
                <a:solidFill>
                  <a:srgbClr val="000000"/>
                </a:solidFill>
                <a:latin typeface="Twentieth Century"/>
                <a:ea typeface="Twentieth Century"/>
                <a:cs typeface="Twentieth Century"/>
                <a:sym typeface="Twentieth Century"/>
              </a:rPr>
              <a:t>Analyse how does the comments of reviewers vary for listings of distinct categories</a:t>
            </a:r>
          </a:p>
          <a:p>
            <a:r>
              <a:rPr lang="en-IN" sz="2000" b="0" i="0" u="none" strike="noStrike" cap="none" dirty="0">
                <a:solidFill>
                  <a:srgbClr val="000000"/>
                </a:solidFill>
                <a:latin typeface="Twentieth Century"/>
                <a:ea typeface="Twentieth Century"/>
                <a:cs typeface="Twentieth Century"/>
                <a:sym typeface="Twentieth Century"/>
              </a:rPr>
              <a:t>Analyse if there is any correlation between property type and their availability across the months</a:t>
            </a:r>
          </a:p>
          <a:p>
            <a:r>
              <a:rPr lang="en-IN" sz="2000" b="0" i="0" u="none" strike="noStrike" cap="none" dirty="0">
                <a:solidFill>
                  <a:srgbClr val="000000"/>
                </a:solidFill>
                <a:latin typeface="Twentieth Century"/>
                <a:ea typeface="Twentieth Century"/>
                <a:cs typeface="Twentieth Century"/>
                <a:sym typeface="Twentieth Century"/>
              </a:rPr>
              <a:t>Analyse what are the peak and off-peak time for the different categories of property type and their listings. Do we see some commonalities in the trend or is it dependent on the category</a:t>
            </a:r>
          </a:p>
          <a:p>
            <a:r>
              <a:rPr lang="en-IN" sz="2000" b="0" i="0" u="none" strike="noStrike" cap="none" dirty="0">
                <a:solidFill>
                  <a:srgbClr val="000000"/>
                </a:solidFill>
                <a:latin typeface="Twentieth Century"/>
                <a:ea typeface="Twentieth Century"/>
                <a:cs typeface="Twentieth Century"/>
                <a:sym typeface="Twentieth Century"/>
              </a:rPr>
              <a:t>Using the above analysis, suggest what is the best performing category for the company</a:t>
            </a:r>
          </a:p>
          <a:p>
            <a:endParaRPr lang="en-US" sz="1600" dirty="0"/>
          </a:p>
        </p:txBody>
      </p:sp>
    </p:spTree>
    <p:extLst>
      <p:ext uri="{BB962C8B-B14F-4D97-AF65-F5344CB8AC3E}">
        <p14:creationId xmlns:p14="http://schemas.microsoft.com/office/powerpoint/2010/main" val="1847896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1932-3178-9CC2-9FA1-85F49E10F7D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D361350-9B5C-3A7A-B34A-FED006900CCA}"/>
              </a:ext>
            </a:extLst>
          </p:cNvPr>
          <p:cNvSpPr>
            <a:spLocks noGrp="1"/>
          </p:cNvSpPr>
          <p:nvPr>
            <p:ph idx="1"/>
          </p:nvPr>
        </p:nvSpPr>
        <p:spPr/>
        <p:txBody>
          <a:bodyPr>
            <a:normAutofit fontScale="85000" lnSpcReduction="20000"/>
          </a:bodyPr>
          <a:lstStyle/>
          <a:p>
            <a:pPr marL="0" indent="0">
              <a:buNone/>
            </a:pPr>
            <a:r>
              <a:rPr lang="en-US" sz="2000" dirty="0">
                <a:latin typeface="+mj-lt"/>
              </a:rPr>
              <a:t>The analysis of the Property rental company. This is the analysis of three categories of rooms which are  hotel room , entire room/apt and private room .</a:t>
            </a:r>
          </a:p>
          <a:p>
            <a:pPr marL="0" indent="0">
              <a:buNone/>
            </a:pPr>
            <a:endParaRPr lang="en-US" sz="2000" dirty="0">
              <a:latin typeface="+mj-lt"/>
            </a:endParaRPr>
          </a:p>
          <a:p>
            <a:pPr marL="0" indent="0">
              <a:buNone/>
            </a:pPr>
            <a:r>
              <a:rPr lang="en-US" sz="2000" dirty="0">
                <a:latin typeface="+mj-lt"/>
              </a:rPr>
              <a:t>The analysis is for the country Italy for the city Rome.</a:t>
            </a:r>
          </a:p>
          <a:p>
            <a:pPr marL="0" indent="0">
              <a:buNone/>
            </a:pPr>
            <a:endParaRPr lang="en-US" sz="2000" dirty="0">
              <a:latin typeface="+mj-lt"/>
            </a:endParaRPr>
          </a:p>
          <a:p>
            <a:pPr marL="0" indent="0">
              <a:buNone/>
            </a:pPr>
            <a:r>
              <a:rPr lang="en-US" sz="2000" dirty="0">
                <a:latin typeface="+mj-lt"/>
              </a:rPr>
              <a:t>The Primary insights are as follows:</a:t>
            </a:r>
          </a:p>
          <a:p>
            <a:pPr marL="0" indent="0">
              <a:buNone/>
            </a:pPr>
            <a:endParaRPr lang="en-US" sz="2000" dirty="0">
              <a:latin typeface="+mj-lt"/>
            </a:endParaRPr>
          </a:p>
          <a:p>
            <a:pPr marL="0" indent="0">
              <a:buNone/>
            </a:pPr>
            <a:r>
              <a:rPr lang="en-US" sz="2000" dirty="0">
                <a:latin typeface="+mj-lt"/>
              </a:rPr>
              <a:t>There is a host table which have 79 records.</a:t>
            </a:r>
          </a:p>
          <a:p>
            <a:pPr marL="0" indent="0">
              <a:buNone/>
            </a:pPr>
            <a:endParaRPr lang="en-US" sz="2000" dirty="0">
              <a:latin typeface="+mj-lt"/>
            </a:endParaRPr>
          </a:p>
          <a:p>
            <a:pPr marL="0" indent="0">
              <a:buNone/>
            </a:pPr>
            <a:r>
              <a:rPr lang="en-US" sz="2000" dirty="0">
                <a:latin typeface="+mj-lt"/>
              </a:rPr>
              <a:t>The listing table have 582 records.</a:t>
            </a:r>
          </a:p>
          <a:p>
            <a:pPr marL="0" indent="0">
              <a:buNone/>
            </a:pPr>
            <a:endParaRPr lang="en-US" sz="2000" dirty="0">
              <a:latin typeface="+mj-lt"/>
            </a:endParaRPr>
          </a:p>
          <a:p>
            <a:pPr marL="0" indent="0">
              <a:buNone/>
            </a:pPr>
            <a:r>
              <a:rPr lang="en-US" sz="2000" dirty="0">
                <a:latin typeface="+mj-lt"/>
              </a:rPr>
              <a:t>The availability table have 8987251 records. </a:t>
            </a:r>
          </a:p>
          <a:p>
            <a:pPr marL="0" indent="0">
              <a:buNone/>
            </a:pPr>
            <a:endParaRPr lang="en-US" sz="2000" dirty="0">
              <a:latin typeface="+mj-lt"/>
            </a:endParaRPr>
          </a:p>
          <a:p>
            <a:pPr marL="0" indent="0">
              <a:buNone/>
            </a:pPr>
            <a:r>
              <a:rPr lang="en-US" sz="2000" dirty="0">
                <a:latin typeface="+mj-lt"/>
              </a:rPr>
              <a:t>The review table have 953439 records.</a:t>
            </a:r>
          </a:p>
          <a:p>
            <a:pPr marL="0" indent="0">
              <a:buNone/>
            </a:pPr>
            <a:endParaRPr lang="en-US" sz="2000" dirty="0"/>
          </a:p>
        </p:txBody>
      </p:sp>
    </p:spTree>
    <p:extLst>
      <p:ext uri="{BB962C8B-B14F-4D97-AF65-F5344CB8AC3E}">
        <p14:creationId xmlns:p14="http://schemas.microsoft.com/office/powerpoint/2010/main" val="426728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3E6F-452F-7FF8-1055-72E1315CAE4F}"/>
              </a:ext>
            </a:extLst>
          </p:cNvPr>
          <p:cNvSpPr>
            <a:spLocks noGrp="1"/>
          </p:cNvSpPr>
          <p:nvPr>
            <p:ph type="title"/>
          </p:nvPr>
        </p:nvSpPr>
        <p:spPr/>
        <p:txBody>
          <a:bodyPr/>
          <a:lstStyle/>
          <a:p>
            <a:r>
              <a:rPr lang="en-US" dirty="0"/>
              <a:t>Analysis of the different metrics for the different room categories </a:t>
            </a:r>
          </a:p>
        </p:txBody>
      </p:sp>
      <p:sp>
        <p:nvSpPr>
          <p:cNvPr id="3" name="Content Placeholder 2">
            <a:extLst>
              <a:ext uri="{FF2B5EF4-FFF2-40B4-BE49-F238E27FC236}">
                <a16:creationId xmlns:a16="http://schemas.microsoft.com/office/drawing/2014/main" id="{8EA396F6-C7A1-3EBB-3B27-A3914325B70C}"/>
              </a:ext>
            </a:extLst>
          </p:cNvPr>
          <p:cNvSpPr>
            <a:spLocks noGrp="1"/>
          </p:cNvSpPr>
          <p:nvPr>
            <p:ph idx="1"/>
          </p:nvPr>
        </p:nvSpPr>
        <p:spPr/>
        <p:txBody>
          <a:bodyPr/>
          <a:lstStyle/>
          <a:p>
            <a:pPr marL="0" indent="0">
              <a:buNone/>
            </a:pPr>
            <a:r>
              <a:rPr lang="en-US" dirty="0"/>
              <a:t>Average price for all the three room categories :</a:t>
            </a:r>
          </a:p>
          <a:p>
            <a:pPr marL="0" indent="0">
              <a:buNone/>
            </a:pPr>
            <a:endParaRPr lang="en-US" dirty="0"/>
          </a:p>
        </p:txBody>
      </p:sp>
      <p:pic>
        <p:nvPicPr>
          <p:cNvPr id="6" name="Picture 5">
            <a:extLst>
              <a:ext uri="{FF2B5EF4-FFF2-40B4-BE49-F238E27FC236}">
                <a16:creationId xmlns:a16="http://schemas.microsoft.com/office/drawing/2014/main" id="{19375F15-C472-CD46-466C-8DDFC7B32009}"/>
              </a:ext>
            </a:extLst>
          </p:cNvPr>
          <p:cNvPicPr>
            <a:picLocks noChangeAspect="1"/>
          </p:cNvPicPr>
          <p:nvPr/>
        </p:nvPicPr>
        <p:blipFill>
          <a:blip r:embed="rId3"/>
          <a:stretch>
            <a:fillRect/>
          </a:stretch>
        </p:blipFill>
        <p:spPr>
          <a:xfrm>
            <a:off x="943741" y="2354536"/>
            <a:ext cx="5656756" cy="4356100"/>
          </a:xfrm>
          <a:prstGeom prst="rect">
            <a:avLst/>
          </a:prstGeom>
        </p:spPr>
      </p:pic>
      <p:graphicFrame>
        <p:nvGraphicFramePr>
          <p:cNvPr id="7" name="Chart 6">
            <a:extLst>
              <a:ext uri="{FF2B5EF4-FFF2-40B4-BE49-F238E27FC236}">
                <a16:creationId xmlns:a16="http://schemas.microsoft.com/office/drawing/2014/main" id="{D27F6CAC-FC44-B21D-83F3-6FB0A76B5231}"/>
              </a:ext>
            </a:extLst>
          </p:cNvPr>
          <p:cNvGraphicFramePr>
            <a:graphicFrameLocks/>
          </p:cNvGraphicFramePr>
          <p:nvPr>
            <p:extLst>
              <p:ext uri="{D42A27DB-BD31-4B8C-83A1-F6EECF244321}">
                <p14:modId xmlns:p14="http://schemas.microsoft.com/office/powerpoint/2010/main" val="1981828346"/>
              </p:ext>
            </p:extLst>
          </p:nvPr>
        </p:nvGraphicFramePr>
        <p:xfrm>
          <a:off x="6600497" y="2354536"/>
          <a:ext cx="4780454" cy="4351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1902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AF76-C59B-F359-A2AD-3837D4E67313}"/>
              </a:ext>
            </a:extLst>
          </p:cNvPr>
          <p:cNvSpPr>
            <a:spLocks noGrp="1"/>
          </p:cNvSpPr>
          <p:nvPr>
            <p:ph type="title"/>
          </p:nvPr>
        </p:nvSpPr>
        <p:spPr/>
        <p:txBody>
          <a:bodyPr/>
          <a:lstStyle/>
          <a:p>
            <a:r>
              <a:rPr lang="en-US" dirty="0"/>
              <a:t>Review score </a:t>
            </a:r>
          </a:p>
        </p:txBody>
      </p:sp>
      <p:pic>
        <p:nvPicPr>
          <p:cNvPr id="5" name="Content Placeholder 4">
            <a:extLst>
              <a:ext uri="{FF2B5EF4-FFF2-40B4-BE49-F238E27FC236}">
                <a16:creationId xmlns:a16="http://schemas.microsoft.com/office/drawing/2014/main" id="{17446908-5907-268D-6D1C-2B098E53D559}"/>
              </a:ext>
            </a:extLst>
          </p:cNvPr>
          <p:cNvPicPr>
            <a:picLocks noGrp="1" noChangeAspect="1"/>
          </p:cNvPicPr>
          <p:nvPr>
            <p:ph idx="1"/>
          </p:nvPr>
        </p:nvPicPr>
        <p:blipFill>
          <a:blip r:embed="rId2"/>
          <a:stretch>
            <a:fillRect/>
          </a:stretch>
        </p:blipFill>
        <p:spPr>
          <a:xfrm>
            <a:off x="1108436" y="1920218"/>
            <a:ext cx="4987564" cy="4785381"/>
          </a:xfrm>
        </p:spPr>
      </p:pic>
      <p:graphicFrame>
        <p:nvGraphicFramePr>
          <p:cNvPr id="6" name="Chart 5">
            <a:extLst>
              <a:ext uri="{FF2B5EF4-FFF2-40B4-BE49-F238E27FC236}">
                <a16:creationId xmlns:a16="http://schemas.microsoft.com/office/drawing/2014/main" id="{C34B219F-B457-5241-C13C-466B786B1A2D}"/>
              </a:ext>
            </a:extLst>
          </p:cNvPr>
          <p:cNvGraphicFramePr>
            <a:graphicFrameLocks/>
          </p:cNvGraphicFramePr>
          <p:nvPr>
            <p:extLst>
              <p:ext uri="{D42A27DB-BD31-4B8C-83A1-F6EECF244321}">
                <p14:modId xmlns:p14="http://schemas.microsoft.com/office/powerpoint/2010/main" val="3465886891"/>
              </p:ext>
            </p:extLst>
          </p:nvPr>
        </p:nvGraphicFramePr>
        <p:xfrm>
          <a:off x="6096000" y="1920217"/>
          <a:ext cx="5257800" cy="478538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ACB72363-5D52-0211-7332-395FFD83FC7B}"/>
              </a:ext>
            </a:extLst>
          </p:cNvPr>
          <p:cNvSpPr txBox="1"/>
          <p:nvPr/>
        </p:nvSpPr>
        <p:spPr>
          <a:xfrm>
            <a:off x="6096000" y="1570816"/>
            <a:ext cx="7631289" cy="369332"/>
          </a:xfrm>
          <a:prstGeom prst="rect">
            <a:avLst/>
          </a:prstGeom>
          <a:noFill/>
        </p:spPr>
        <p:txBody>
          <a:bodyPr wrap="square" rtlCol="0">
            <a:spAutoFit/>
          </a:bodyPr>
          <a:lstStyle/>
          <a:p>
            <a:r>
              <a:rPr lang="en-US" dirty="0"/>
              <a:t>Average review score for the three different room type</a:t>
            </a:r>
          </a:p>
        </p:txBody>
      </p:sp>
    </p:spTree>
    <p:extLst>
      <p:ext uri="{BB962C8B-B14F-4D97-AF65-F5344CB8AC3E}">
        <p14:creationId xmlns:p14="http://schemas.microsoft.com/office/powerpoint/2010/main" val="112563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DFA7-429E-025B-AE11-9ABE62918E94}"/>
              </a:ext>
            </a:extLst>
          </p:cNvPr>
          <p:cNvSpPr>
            <a:spLocks noGrp="1"/>
          </p:cNvSpPr>
          <p:nvPr>
            <p:ph type="title"/>
          </p:nvPr>
        </p:nvSpPr>
        <p:spPr/>
        <p:txBody>
          <a:bodyPr/>
          <a:lstStyle/>
          <a:p>
            <a:r>
              <a:rPr lang="en-US" dirty="0"/>
              <a:t>Cleanliness</a:t>
            </a:r>
          </a:p>
        </p:txBody>
      </p:sp>
      <p:pic>
        <p:nvPicPr>
          <p:cNvPr id="5" name="Content Placeholder 4">
            <a:extLst>
              <a:ext uri="{FF2B5EF4-FFF2-40B4-BE49-F238E27FC236}">
                <a16:creationId xmlns:a16="http://schemas.microsoft.com/office/drawing/2014/main" id="{DAFC6EFD-7882-FF0C-BA09-F707186DE1D9}"/>
              </a:ext>
            </a:extLst>
          </p:cNvPr>
          <p:cNvPicPr>
            <a:picLocks noGrp="1" noChangeAspect="1"/>
          </p:cNvPicPr>
          <p:nvPr>
            <p:ph idx="1"/>
          </p:nvPr>
        </p:nvPicPr>
        <p:blipFill>
          <a:blip r:embed="rId2"/>
          <a:stretch>
            <a:fillRect/>
          </a:stretch>
        </p:blipFill>
        <p:spPr>
          <a:xfrm>
            <a:off x="620486" y="1491343"/>
            <a:ext cx="5475514" cy="5001532"/>
          </a:xfrm>
        </p:spPr>
      </p:pic>
      <p:graphicFrame>
        <p:nvGraphicFramePr>
          <p:cNvPr id="6" name="Chart 5">
            <a:extLst>
              <a:ext uri="{FF2B5EF4-FFF2-40B4-BE49-F238E27FC236}">
                <a16:creationId xmlns:a16="http://schemas.microsoft.com/office/drawing/2014/main" id="{F810C8A6-661B-F0C5-55FC-788673C2DECF}"/>
              </a:ext>
            </a:extLst>
          </p:cNvPr>
          <p:cNvGraphicFramePr>
            <a:graphicFrameLocks/>
          </p:cNvGraphicFramePr>
          <p:nvPr>
            <p:extLst>
              <p:ext uri="{D42A27DB-BD31-4B8C-83A1-F6EECF244321}">
                <p14:modId xmlns:p14="http://schemas.microsoft.com/office/powerpoint/2010/main" val="2454092819"/>
              </p:ext>
            </p:extLst>
          </p:nvPr>
        </p:nvGraphicFramePr>
        <p:xfrm>
          <a:off x="6096000" y="1491342"/>
          <a:ext cx="5638800" cy="500153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02882358-5E3C-A301-C4C3-F2BC03C6DAF4}"/>
              </a:ext>
            </a:extLst>
          </p:cNvPr>
          <p:cNvSpPr txBox="1"/>
          <p:nvPr/>
        </p:nvSpPr>
        <p:spPr>
          <a:xfrm>
            <a:off x="7316611" y="1136691"/>
            <a:ext cx="7354711" cy="369332"/>
          </a:xfrm>
          <a:prstGeom prst="rect">
            <a:avLst/>
          </a:prstGeom>
          <a:noFill/>
        </p:spPr>
        <p:txBody>
          <a:bodyPr wrap="square" rtlCol="0">
            <a:spAutoFit/>
          </a:bodyPr>
          <a:lstStyle/>
          <a:p>
            <a:r>
              <a:rPr lang="en-US" dirty="0"/>
              <a:t>Average cleanliness score different room type </a:t>
            </a:r>
          </a:p>
        </p:txBody>
      </p:sp>
    </p:spTree>
    <p:extLst>
      <p:ext uri="{BB962C8B-B14F-4D97-AF65-F5344CB8AC3E}">
        <p14:creationId xmlns:p14="http://schemas.microsoft.com/office/powerpoint/2010/main" val="3671916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A37A-CFA6-9648-A1C1-8250DF29B9FD}"/>
              </a:ext>
            </a:extLst>
          </p:cNvPr>
          <p:cNvSpPr>
            <a:spLocks noGrp="1"/>
          </p:cNvSpPr>
          <p:nvPr>
            <p:ph type="title"/>
          </p:nvPr>
        </p:nvSpPr>
        <p:spPr/>
        <p:txBody>
          <a:bodyPr/>
          <a:lstStyle/>
          <a:p>
            <a:r>
              <a:rPr lang="en-US" dirty="0"/>
              <a:t>Nights</a:t>
            </a:r>
          </a:p>
        </p:txBody>
      </p:sp>
      <p:graphicFrame>
        <p:nvGraphicFramePr>
          <p:cNvPr id="6" name="Chart 5">
            <a:extLst>
              <a:ext uri="{FF2B5EF4-FFF2-40B4-BE49-F238E27FC236}">
                <a16:creationId xmlns:a16="http://schemas.microsoft.com/office/drawing/2014/main" id="{7B576B84-379C-B600-A639-6A6F52CE925E}"/>
              </a:ext>
            </a:extLst>
          </p:cNvPr>
          <p:cNvGraphicFramePr>
            <a:graphicFrameLocks/>
          </p:cNvGraphicFramePr>
          <p:nvPr>
            <p:extLst>
              <p:ext uri="{D42A27DB-BD31-4B8C-83A1-F6EECF244321}">
                <p14:modId xmlns:p14="http://schemas.microsoft.com/office/powerpoint/2010/main" val="1139094376"/>
              </p:ext>
            </p:extLst>
          </p:nvPr>
        </p:nvGraphicFramePr>
        <p:xfrm>
          <a:off x="6096000" y="1607910"/>
          <a:ext cx="5334000" cy="4884965"/>
        </p:xfrm>
        <a:graphic>
          <a:graphicData uri="http://schemas.openxmlformats.org/drawingml/2006/chart">
            <c:chart xmlns:c="http://schemas.openxmlformats.org/drawingml/2006/chart" xmlns:r="http://schemas.openxmlformats.org/officeDocument/2006/relationships" r:id="rId2"/>
          </a:graphicData>
        </a:graphic>
      </p:graphicFrame>
      <p:pic>
        <p:nvPicPr>
          <p:cNvPr id="10" name="Content Placeholder 9">
            <a:extLst>
              <a:ext uri="{FF2B5EF4-FFF2-40B4-BE49-F238E27FC236}">
                <a16:creationId xmlns:a16="http://schemas.microsoft.com/office/drawing/2014/main" id="{C993AFAE-2D8D-F9FC-80D3-2ADDEC9FD162}"/>
              </a:ext>
            </a:extLst>
          </p:cNvPr>
          <p:cNvPicPr>
            <a:picLocks noGrp="1" noChangeAspect="1"/>
          </p:cNvPicPr>
          <p:nvPr>
            <p:ph idx="1"/>
          </p:nvPr>
        </p:nvPicPr>
        <p:blipFill>
          <a:blip r:embed="rId3"/>
          <a:stretch>
            <a:fillRect/>
          </a:stretch>
        </p:blipFill>
        <p:spPr>
          <a:xfrm>
            <a:off x="453424" y="1607909"/>
            <a:ext cx="5642576" cy="4884966"/>
          </a:xfrm>
        </p:spPr>
      </p:pic>
      <p:sp>
        <p:nvSpPr>
          <p:cNvPr id="11" name="TextBox 10">
            <a:extLst>
              <a:ext uri="{FF2B5EF4-FFF2-40B4-BE49-F238E27FC236}">
                <a16:creationId xmlns:a16="http://schemas.microsoft.com/office/drawing/2014/main" id="{1F74E2F1-5289-6214-9C3A-2F04DECA1242}"/>
              </a:ext>
            </a:extLst>
          </p:cNvPr>
          <p:cNvSpPr txBox="1"/>
          <p:nvPr/>
        </p:nvSpPr>
        <p:spPr>
          <a:xfrm>
            <a:off x="7382933" y="1238577"/>
            <a:ext cx="6728178" cy="369332"/>
          </a:xfrm>
          <a:prstGeom prst="rect">
            <a:avLst/>
          </a:prstGeom>
          <a:noFill/>
        </p:spPr>
        <p:txBody>
          <a:bodyPr wrap="square" rtlCol="0">
            <a:spAutoFit/>
          </a:bodyPr>
          <a:lstStyle/>
          <a:p>
            <a:r>
              <a:rPr lang="en-US" dirty="0"/>
              <a:t>Average of Minimum and maximum nights </a:t>
            </a:r>
          </a:p>
        </p:txBody>
      </p:sp>
    </p:spTree>
    <p:extLst>
      <p:ext uri="{BB962C8B-B14F-4D97-AF65-F5344CB8AC3E}">
        <p14:creationId xmlns:p14="http://schemas.microsoft.com/office/powerpoint/2010/main" val="197510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3381-0430-B7B6-89B1-A5851246419C}"/>
              </a:ext>
            </a:extLst>
          </p:cNvPr>
          <p:cNvSpPr>
            <a:spLocks noGrp="1"/>
          </p:cNvSpPr>
          <p:nvPr>
            <p:ph type="title"/>
          </p:nvPr>
        </p:nvSpPr>
        <p:spPr/>
        <p:txBody>
          <a:bodyPr/>
          <a:lstStyle/>
          <a:p>
            <a:r>
              <a:rPr lang="en-US" dirty="0"/>
              <a:t>Instant bookable</a:t>
            </a:r>
          </a:p>
        </p:txBody>
      </p:sp>
      <p:pic>
        <p:nvPicPr>
          <p:cNvPr id="5" name="Content Placeholder 4">
            <a:extLst>
              <a:ext uri="{FF2B5EF4-FFF2-40B4-BE49-F238E27FC236}">
                <a16:creationId xmlns:a16="http://schemas.microsoft.com/office/drawing/2014/main" id="{CB71713D-E236-ED8D-9DF0-CB374CCADB6C}"/>
              </a:ext>
            </a:extLst>
          </p:cNvPr>
          <p:cNvPicPr>
            <a:picLocks noGrp="1" noChangeAspect="1"/>
          </p:cNvPicPr>
          <p:nvPr>
            <p:ph idx="1"/>
          </p:nvPr>
        </p:nvPicPr>
        <p:blipFill>
          <a:blip r:embed="rId2"/>
          <a:stretch>
            <a:fillRect/>
          </a:stretch>
        </p:blipFill>
        <p:spPr>
          <a:xfrm>
            <a:off x="667633" y="1607911"/>
            <a:ext cx="6255681" cy="5043260"/>
          </a:xfrm>
        </p:spPr>
      </p:pic>
      <p:graphicFrame>
        <p:nvGraphicFramePr>
          <p:cNvPr id="6" name="Chart 5">
            <a:extLst>
              <a:ext uri="{FF2B5EF4-FFF2-40B4-BE49-F238E27FC236}">
                <a16:creationId xmlns:a16="http://schemas.microsoft.com/office/drawing/2014/main" id="{8B7222D4-F1F4-632D-8FEE-5C4CB8B554AB}"/>
              </a:ext>
            </a:extLst>
          </p:cNvPr>
          <p:cNvGraphicFramePr>
            <a:graphicFrameLocks/>
          </p:cNvGraphicFramePr>
          <p:nvPr>
            <p:extLst>
              <p:ext uri="{D42A27DB-BD31-4B8C-83A1-F6EECF244321}">
                <p14:modId xmlns:p14="http://schemas.microsoft.com/office/powerpoint/2010/main" val="1050249167"/>
              </p:ext>
            </p:extLst>
          </p:nvPr>
        </p:nvGraphicFramePr>
        <p:xfrm>
          <a:off x="6923314" y="1607911"/>
          <a:ext cx="5181600" cy="504326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1A0478B-FABE-156D-F8F9-7A40E9850F3E}"/>
              </a:ext>
            </a:extLst>
          </p:cNvPr>
          <p:cNvSpPr txBox="1"/>
          <p:nvPr/>
        </p:nvSpPr>
        <p:spPr>
          <a:xfrm>
            <a:off x="7224889" y="1238579"/>
            <a:ext cx="6242755" cy="369332"/>
          </a:xfrm>
          <a:prstGeom prst="rect">
            <a:avLst/>
          </a:prstGeom>
          <a:noFill/>
        </p:spPr>
        <p:txBody>
          <a:bodyPr wrap="square" rtlCol="0">
            <a:spAutoFit/>
          </a:bodyPr>
          <a:lstStyle/>
          <a:p>
            <a:r>
              <a:rPr lang="en-US" dirty="0"/>
              <a:t>Whether the room type is instant bookable or not </a:t>
            </a:r>
          </a:p>
        </p:txBody>
      </p:sp>
    </p:spTree>
    <p:extLst>
      <p:ext uri="{BB962C8B-B14F-4D97-AF65-F5344CB8AC3E}">
        <p14:creationId xmlns:p14="http://schemas.microsoft.com/office/powerpoint/2010/main" val="3827126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549</Words>
  <Application>Microsoft Macintosh PowerPoint</Application>
  <PresentationFormat>Widescreen</PresentationFormat>
  <Paragraphs>67</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Twentieth Century</vt:lpstr>
      <vt:lpstr>Office Theme</vt:lpstr>
      <vt:lpstr>PowerPoint Presentation</vt:lpstr>
      <vt:lpstr>DATA OVERVIEW</vt:lpstr>
      <vt:lpstr>POINT OF ANALYSIS</vt:lpstr>
      <vt:lpstr>INTRODUCTION</vt:lpstr>
      <vt:lpstr>Analysis of the different metrics for the different room categories </vt:lpstr>
      <vt:lpstr>Review score </vt:lpstr>
      <vt:lpstr>Cleanliness</vt:lpstr>
      <vt:lpstr>Nights</vt:lpstr>
      <vt:lpstr>Instant bookable</vt:lpstr>
      <vt:lpstr>Communication :</vt:lpstr>
      <vt:lpstr>Discount :</vt:lpstr>
      <vt:lpstr>Availability :</vt:lpstr>
      <vt:lpstr>Availability :</vt:lpstr>
      <vt:lpstr>Comments review :</vt:lpstr>
      <vt:lpstr>Using the above analysis, suggest what is the best performing category for the company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hitesh sharma</dc:creator>
  <cp:lastModifiedBy>hitesh sharma</cp:lastModifiedBy>
  <cp:revision>3</cp:revision>
  <dcterms:created xsi:type="dcterms:W3CDTF">2022-06-12T02:36:14Z</dcterms:created>
  <dcterms:modified xsi:type="dcterms:W3CDTF">2022-06-12T12:40:22Z</dcterms:modified>
</cp:coreProperties>
</file>