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90" r:id="rId2"/>
  </p:sldMasterIdLst>
  <p:notesMasterIdLst>
    <p:notesMasterId r:id="rId1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89" r:id="rId11"/>
    <p:sldId id="290" r:id="rId12"/>
    <p:sldId id="292" r:id="rId13"/>
    <p:sldId id="271" r:id="rId14"/>
    <p:sldId id="291" r:id="rId15"/>
    <p:sldId id="294" r:id="rId16"/>
    <p:sldId id="288" r:id="rId17"/>
  </p:sldIdLst>
  <p:sldSz cx="12192000" cy="6858000"/>
  <p:notesSz cx="6858000" cy="9144000"/>
  <p:embeddedFontLst>
    <p:embeddedFont>
      <p:font typeface="Bahnschrift SemiBold" panose="020B0502040204020203" pitchFamily="34" charset="0"/>
      <p:bold r:id="rId19"/>
    </p:embeddedFont>
    <p:embeddedFont>
      <p:font typeface="Biome" panose="020B0503030204020804" pitchFamily="34" charset="0"/>
      <p:regular r:id="rId20"/>
      <p:italic r:id="rId21"/>
    </p:embeddedFont>
    <p:embeddedFont>
      <p:font typeface="Cabin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orbel" panose="020B0503020204020204" pitchFamily="34" charset="0"/>
      <p:regular r:id="rId34"/>
      <p:bold r:id="rId35"/>
      <p:italic r:id="rId36"/>
      <p:boldItalic r:id="rId37"/>
    </p:embeddedFont>
    <p:embeddedFont>
      <p:font typeface="Raleway" pitchFamily="2" charset="0"/>
      <p:regular r:id="rId38"/>
      <p:bold r:id="rId39"/>
      <p:italic r:id="rId40"/>
      <p:boldItalic r:id="rId41"/>
    </p:embeddedFont>
    <p:embeddedFont>
      <p:font typeface="Roboto Mono Medium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T0qnvZ4KBgRSXY5rrmB0FnRGr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0D8C64-3778-4FE4-B492-478E97658857}">
  <a:tblStyle styleId="{EE0D8C64-3778-4FE4-B492-478E97658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59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5afd55f4_1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5afd55f4_11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265afd55f4_1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39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112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97ccf31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2697ccf31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97ccf31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2697ccf31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3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97ccf31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2697ccf31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932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65afd55f4_11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65afd55f4_11_9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1265afd55f4_11_9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5afd55f4_1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265afd55f4_1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65afd55f4_11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265afd55f4_11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65afd55f4_11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265afd55f4_11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65afd55f4_11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265afd55f4_11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5afd55f4_11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265afd55f4_11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5afd55f4_1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265afd55f4_1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65afd55f4_1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265afd55f4_1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3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8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68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74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2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61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02166" y="6262345"/>
            <a:ext cx="300089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93561" y="6262345"/>
            <a:ext cx="5204878" cy="525634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4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43E5B4-67DD-EA05-1FA3-6BF77F7C282A}"/>
              </a:ext>
            </a:extLst>
          </p:cNvPr>
          <p:cNvSpPr txBox="1">
            <a:spLocks/>
          </p:cNvSpPr>
          <p:nvPr userDrawn="1"/>
        </p:nvSpPr>
        <p:spPr>
          <a:xfrm>
            <a:off x="3493561" y="6262345"/>
            <a:ext cx="5204878" cy="5256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/>
                </a:solidFill>
                <a:latin typeface="Biome" panose="020B0502040204020203" pitchFamily="34" charset="0"/>
                <a:ea typeface="Arial"/>
                <a:cs typeface="Biome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87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3D80EE9-13A6-596C-4DB9-B619F603E297}"/>
              </a:ext>
            </a:extLst>
          </p:cNvPr>
          <p:cNvSpPr txBox="1">
            <a:spLocks/>
          </p:cNvSpPr>
          <p:nvPr userDrawn="1"/>
        </p:nvSpPr>
        <p:spPr>
          <a:xfrm>
            <a:off x="3493561" y="6262345"/>
            <a:ext cx="5204878" cy="5256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/>
                </a:solidFill>
                <a:latin typeface="Biome" panose="020B0502040204020203" pitchFamily="34" charset="0"/>
                <a:ea typeface="Arial"/>
                <a:cs typeface="Biome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06738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2F585A4-F1BB-0BE3-B898-58BFDC36CF33}"/>
              </a:ext>
            </a:extLst>
          </p:cNvPr>
          <p:cNvSpPr txBox="1">
            <a:spLocks/>
          </p:cNvSpPr>
          <p:nvPr userDrawn="1"/>
        </p:nvSpPr>
        <p:spPr>
          <a:xfrm>
            <a:off x="3493561" y="6262345"/>
            <a:ext cx="5204878" cy="5256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/>
                </a:solidFill>
                <a:latin typeface="Biome" panose="020B0502040204020203" pitchFamily="34" charset="0"/>
                <a:ea typeface="Arial"/>
                <a:cs typeface="Biome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192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E96A6F8-8023-EF8B-27B7-FB3B0D609CB1}"/>
              </a:ext>
            </a:extLst>
          </p:cNvPr>
          <p:cNvSpPr txBox="1">
            <a:spLocks/>
          </p:cNvSpPr>
          <p:nvPr userDrawn="1"/>
        </p:nvSpPr>
        <p:spPr>
          <a:xfrm>
            <a:off x="3493561" y="6262345"/>
            <a:ext cx="5204878" cy="5256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/>
                </a:solidFill>
                <a:latin typeface="Biome" panose="020B0502040204020203" pitchFamily="34" charset="0"/>
                <a:ea typeface="Arial"/>
                <a:cs typeface="Biome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112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ade">
  <p:cSld name="2_Fad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5afd55f4_11_959"/>
          <p:cNvSpPr>
            <a:spLocks noGrp="1"/>
          </p:cNvSpPr>
          <p:nvPr>
            <p:ph type="pic" idx="2"/>
          </p:nvPr>
        </p:nvSpPr>
        <p:spPr>
          <a:xfrm>
            <a:off x="469595" y="1306607"/>
            <a:ext cx="3867000" cy="429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g1265afd55f4_11_95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68346B2-EE1E-20C5-5CD9-F69D8DF6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3561" y="6262345"/>
            <a:ext cx="5204878" cy="525634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0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32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A6B7A0D0-96EF-CAB5-BB6E-8C3B09E8965E}"/>
              </a:ext>
            </a:extLst>
          </p:cNvPr>
          <p:cNvSpPr txBox="1"/>
          <p:nvPr/>
        </p:nvSpPr>
        <p:spPr>
          <a:xfrm>
            <a:off x="278971" y="3009935"/>
            <a:ext cx="101668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Robotic Process Automation using UiPath </a:t>
            </a:r>
            <a:r>
              <a:rPr lang="en-IN" sz="6000" b="1" dirty="0" err="1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StudioX</a:t>
            </a:r>
            <a:endParaRPr lang="en-IN" sz="6000" b="1" dirty="0">
              <a:solidFill>
                <a:schemeClr val="tx1"/>
              </a:solidFill>
              <a:latin typeface="Bahnschrift SemiBold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87C0AA8-5727-2F3F-336D-BBC980C95C07}"/>
              </a:ext>
            </a:extLst>
          </p:cNvPr>
          <p:cNvSpPr/>
          <p:nvPr/>
        </p:nvSpPr>
        <p:spPr>
          <a:xfrm>
            <a:off x="10013976" y="4305313"/>
            <a:ext cx="1781647" cy="183227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4" name="Google Shape;270;g1265afd55f4_11_482">
            <a:extLst>
              <a:ext uri="{FF2B5EF4-FFF2-40B4-BE49-F238E27FC236}">
                <a16:creationId xmlns:a16="http://schemas.microsoft.com/office/drawing/2014/main" id="{2A493C23-EE98-DC1D-4DF9-94AC5455C309}"/>
              </a:ext>
            </a:extLst>
          </p:cNvPr>
          <p:cNvSpPr/>
          <p:nvPr/>
        </p:nvSpPr>
        <p:spPr>
          <a:xfrm>
            <a:off x="9617602" y="6443924"/>
            <a:ext cx="2574398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Technical Instructor &amp; Consultant</a:t>
            </a:r>
            <a:endParaRPr b="1" i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269;g1265afd55f4_11_482">
            <a:extLst>
              <a:ext uri="{FF2B5EF4-FFF2-40B4-BE49-F238E27FC236}">
                <a16:creationId xmlns:a16="http://schemas.microsoft.com/office/drawing/2014/main" id="{4470A146-582C-E5B4-A8AC-E5494ADA0682}"/>
              </a:ext>
            </a:extLst>
          </p:cNvPr>
          <p:cNvSpPr/>
          <p:nvPr/>
        </p:nvSpPr>
        <p:spPr>
          <a:xfrm>
            <a:off x="9726929" y="6171401"/>
            <a:ext cx="2355743" cy="52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HITESH KUMAR SHARMA</a:t>
            </a:r>
            <a:endParaRPr sz="16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6705600" y="2286000"/>
            <a:ext cx="480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2DFABA4-8B72-4F5F-9320-82B4B29D3F14}" type="datetime1">
              <a:rPr lang="en-US" smtClean="0"/>
              <a:t>11/15/2022</a:t>
            </a:fld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4" name="Google Shape;358;g1265afd55f4_12_18">
            <a:extLst>
              <a:ext uri="{FF2B5EF4-FFF2-40B4-BE49-F238E27FC236}">
                <a16:creationId xmlns:a16="http://schemas.microsoft.com/office/drawing/2014/main" id="{A6B4991D-7DED-9572-1712-D659B6D18C2A}"/>
              </a:ext>
            </a:extLst>
          </p:cNvPr>
          <p:cNvSpPr/>
          <p:nvPr/>
        </p:nvSpPr>
        <p:spPr>
          <a:xfrm>
            <a:off x="601925" y="669600"/>
            <a:ext cx="1098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Industry Scenarios of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RPA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7E0199-3C12-1005-820C-C506860E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990" y="1568316"/>
            <a:ext cx="8282905" cy="452147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7B642D2A-983C-4598-F086-BBB4699E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6705600" y="2286000"/>
            <a:ext cx="480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2DFABA4-8B72-4F5F-9320-82B4B29D3F14}" type="datetime1">
              <a:rPr lang="en-US" smtClean="0"/>
              <a:t>11/15/2022</a:t>
            </a:fld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4" name="Google Shape;358;g1265afd55f4_12_18">
            <a:extLst>
              <a:ext uri="{FF2B5EF4-FFF2-40B4-BE49-F238E27FC236}">
                <a16:creationId xmlns:a16="http://schemas.microsoft.com/office/drawing/2014/main" id="{A6B4991D-7DED-9572-1712-D659B6D18C2A}"/>
              </a:ext>
            </a:extLst>
          </p:cNvPr>
          <p:cNvSpPr/>
          <p:nvPr/>
        </p:nvSpPr>
        <p:spPr>
          <a:xfrm>
            <a:off x="601925" y="669600"/>
            <a:ext cx="1098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Industry Scenarios of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RPA (Contd..)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7B642D2A-983C-4598-F086-BBB4699E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  <p:sp>
        <p:nvSpPr>
          <p:cNvPr id="2" name="Google Shape;276;p30">
            <a:extLst>
              <a:ext uri="{FF2B5EF4-FFF2-40B4-BE49-F238E27FC236}">
                <a16:creationId xmlns:a16="http://schemas.microsoft.com/office/drawing/2014/main" id="{212E05D8-FB14-143F-0317-4BE833B61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925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BFSI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Telecom Industry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Health Sector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Financial Services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Logistics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Capital Market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Utilities &amp; Energy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FC18B-79C8-BDE8-2F46-927B5CB4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04" y="1917244"/>
            <a:ext cx="6595885" cy="37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697ccf315_0_25"/>
          <p:cNvSpPr/>
          <p:nvPr/>
        </p:nvSpPr>
        <p:spPr>
          <a:xfrm>
            <a:off x="395206" y="313139"/>
            <a:ext cx="728936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RPA 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TOOLS/PLATFORMS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g12697ccf315_0_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6150" name="Picture 6" descr="UiPath vs BluePrism vs Automation Anywhere – RPA Tools Comparison">
            <a:extLst>
              <a:ext uri="{FF2B5EF4-FFF2-40B4-BE49-F238E27FC236}">
                <a16:creationId xmlns:a16="http://schemas.microsoft.com/office/drawing/2014/main" id="{A05C2634-38F4-ACB4-4603-3CD5AF4C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62" y="1373842"/>
            <a:ext cx="7840818" cy="411031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A4A83-3A62-4E27-E53A-75DA53C0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697ccf315_0_25"/>
          <p:cNvSpPr/>
          <p:nvPr/>
        </p:nvSpPr>
        <p:spPr>
          <a:xfrm>
            <a:off x="149816" y="313139"/>
            <a:ext cx="932673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REVIEWS ON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TOOLS/PLATFORMS (Contd..)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g12697ccf315_0_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A4A83-3A62-4E27-E53A-75DA53C0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  <p:pic>
        <p:nvPicPr>
          <p:cNvPr id="2" name="Google Shape;259;p28">
            <a:extLst>
              <a:ext uri="{FF2B5EF4-FFF2-40B4-BE49-F238E27FC236}">
                <a16:creationId xmlns:a16="http://schemas.microsoft.com/office/drawing/2014/main" id="{2AD6868D-E800-58C7-A9BC-BE060DCCE5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084" y="1215971"/>
            <a:ext cx="9326735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3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697ccf315_0_25"/>
          <p:cNvSpPr/>
          <p:nvPr/>
        </p:nvSpPr>
        <p:spPr>
          <a:xfrm>
            <a:off x="273803" y="492036"/>
            <a:ext cx="1103996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DOMAIN SPECIFIC APPLICATION 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UiPath StudioX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g12697ccf315_0_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A4A83-3A62-4E27-E53A-75DA53C0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  <p:pic>
        <p:nvPicPr>
          <p:cNvPr id="7170" name="Picture 2" descr="Why RPA UiPath is unique RPA software? | Zarantech">
            <a:extLst>
              <a:ext uri="{FF2B5EF4-FFF2-40B4-BE49-F238E27FC236}">
                <a16:creationId xmlns:a16="http://schemas.microsoft.com/office/drawing/2014/main" id="{B6746055-3B4A-A0F0-47DA-E6DE16FB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45" y="1682760"/>
            <a:ext cx="7240300" cy="41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1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65afd55f4_11_941"/>
          <p:cNvSpPr/>
          <p:nvPr/>
        </p:nvSpPr>
        <p:spPr>
          <a:xfrm>
            <a:off x="1346200" y="2336800"/>
            <a:ext cx="10845900" cy="2336700"/>
          </a:xfrm>
          <a:prstGeom prst="rect">
            <a:avLst/>
          </a:prstGeom>
          <a:solidFill>
            <a:schemeClr val="bg2">
              <a:lumMod val="50000"/>
              <a:alpha val="803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265afd55f4_11_941"/>
          <p:cNvSpPr txBox="1"/>
          <p:nvPr/>
        </p:nvSpPr>
        <p:spPr>
          <a:xfrm>
            <a:off x="2414435" y="2751894"/>
            <a:ext cx="73632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</a:t>
            </a:r>
            <a:r>
              <a:rPr lang="en-IN" sz="8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</a:t>
            </a:r>
            <a:endParaRPr/>
          </a:p>
        </p:txBody>
      </p:sp>
      <p:sp>
        <p:nvSpPr>
          <p:cNvPr id="3" name="Google Shape;372;g12697ccf315_0_25">
            <a:extLst>
              <a:ext uri="{FF2B5EF4-FFF2-40B4-BE49-F238E27FC236}">
                <a16:creationId xmlns:a16="http://schemas.microsoft.com/office/drawing/2014/main" id="{E59D5315-992A-59F0-E05B-0BFA04495D77}"/>
              </a:ext>
            </a:extLst>
          </p:cNvPr>
          <p:cNvSpPr/>
          <p:nvPr/>
        </p:nvSpPr>
        <p:spPr>
          <a:xfrm>
            <a:off x="1432632" y="514618"/>
            <a:ext cx="932673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</a:t>
            </a:r>
            <a:endParaRPr sz="3600" b="1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65afd55f4_11_482"/>
          <p:cNvSpPr/>
          <p:nvPr/>
        </p:nvSpPr>
        <p:spPr>
          <a:xfrm>
            <a:off x="3296563" y="1500746"/>
            <a:ext cx="823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8" name="Google Shape;268;g1265afd55f4_11_482"/>
          <p:cNvCxnSpPr/>
          <p:nvPr/>
        </p:nvCxnSpPr>
        <p:spPr>
          <a:xfrm>
            <a:off x="2934613" y="1500746"/>
            <a:ext cx="0" cy="4226700"/>
          </a:xfrm>
          <a:prstGeom prst="straightConnector1">
            <a:avLst/>
          </a:prstGeom>
          <a:noFill/>
          <a:ln w="9525" cap="flat" cmpd="sng">
            <a:solidFill>
              <a:srgbClr val="4552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g1265afd55f4_11_482"/>
          <p:cNvSpPr/>
          <p:nvPr/>
        </p:nvSpPr>
        <p:spPr>
          <a:xfrm>
            <a:off x="706000" y="3524981"/>
            <a:ext cx="2186100" cy="16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HITESH 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KUMAR SHARMA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265afd55f4_11_482"/>
          <p:cNvSpPr/>
          <p:nvPr/>
        </p:nvSpPr>
        <p:spPr>
          <a:xfrm>
            <a:off x="649250" y="5472146"/>
            <a:ext cx="18384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Technical Instructor &amp; Consultant</a:t>
            </a:r>
            <a:endParaRPr b="1" i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65afd55f4_11_482"/>
          <p:cNvSpPr/>
          <p:nvPr/>
        </p:nvSpPr>
        <p:spPr>
          <a:xfrm>
            <a:off x="3296549" y="2277283"/>
            <a:ext cx="8544151" cy="395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 Experience: </a:t>
            </a: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Years ( 3 Years in RPA, 5 Years in Data Analytics &amp; 5 years in DevOps )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22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700"/>
              <a:buFont typeface="Arial"/>
              <a:buChar char="•"/>
            </a:pP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Technical Domains: </a:t>
            </a: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UiPath RPA, DevOps, Cloud Computing, Data Analytics</a:t>
            </a:r>
          </a:p>
          <a:p>
            <a:pPr marL="228600" indent="-2222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700"/>
              <a:buFont typeface="Arial"/>
              <a:buChar char="•"/>
            </a:pP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Qualifications</a:t>
            </a: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Ph.D. (CSE), </a:t>
            </a:r>
            <a:r>
              <a:rPr lang="en-IN" sz="17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M.Tech</a:t>
            </a: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(CSE)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Certifications: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UiPath RPA Certified Associate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Certified Associate</a:t>
            </a:r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Neo4J Certified Associate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Certified Professional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Books Published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 Patents Published</a:t>
            </a:r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I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 Copyright Published</a:t>
            </a:r>
            <a:endParaRPr sz="17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265afd55f4_11_4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D61205-9B3D-90A0-469C-DE4FF2158969}"/>
              </a:ext>
            </a:extLst>
          </p:cNvPr>
          <p:cNvSpPr/>
          <p:nvPr/>
        </p:nvSpPr>
        <p:spPr>
          <a:xfrm>
            <a:off x="706000" y="1500746"/>
            <a:ext cx="1781647" cy="183227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g1265afd55f4_11_582"/>
          <p:cNvCxnSpPr/>
          <p:nvPr/>
        </p:nvCxnSpPr>
        <p:spPr>
          <a:xfrm>
            <a:off x="3696613" y="1028700"/>
            <a:ext cx="0" cy="5194200"/>
          </a:xfrm>
          <a:prstGeom prst="straightConnector1">
            <a:avLst/>
          </a:prstGeom>
          <a:noFill/>
          <a:ln w="9525" cap="flat" cmpd="sng">
            <a:solidFill>
              <a:srgbClr val="4552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g1265afd55f4_11_5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279" name="Google Shape;279;g1265afd55f4_11_582"/>
          <p:cNvSpPr/>
          <p:nvPr/>
        </p:nvSpPr>
        <p:spPr>
          <a:xfrm rot="-5400000">
            <a:off x="792900" y="2656500"/>
            <a:ext cx="5150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1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0" name="Google Shape;280;g1265afd55f4_11_582"/>
          <p:cNvPicPr preferRelativeResize="0"/>
          <p:nvPr/>
        </p:nvPicPr>
        <p:blipFill rotWithShape="1">
          <a:blip r:embed="rId3">
            <a:alphaModFix/>
          </a:blip>
          <a:srcRect l="34608" r="33564"/>
          <a:stretch/>
        </p:blipFill>
        <p:spPr>
          <a:xfrm>
            <a:off x="1122700" y="792375"/>
            <a:ext cx="1598451" cy="55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265afd55f4_11_582"/>
          <p:cNvSpPr/>
          <p:nvPr/>
        </p:nvSpPr>
        <p:spPr>
          <a:xfrm>
            <a:off x="4154036" y="1418320"/>
            <a:ext cx="7651499" cy="409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rgbClr val="FFC000"/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Introduction to RPA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StudioX Citizen Developer Journey and Working with StudioX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Activity Recording, UI Automation in StudioX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Decisions, Iterations, and Scenarios in StudioX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File, Folder Automation in StudioX: Microsoft Excel Automation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Email Automation in StudioX 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Handle Errors in StudioX 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6F7120C-50BA-9EF3-B7C1-085EB2D2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g1265afd55f4_11_698"/>
          <p:cNvCxnSpPr/>
          <p:nvPr/>
        </p:nvCxnSpPr>
        <p:spPr>
          <a:xfrm>
            <a:off x="1909763" y="1586146"/>
            <a:ext cx="0" cy="4226700"/>
          </a:xfrm>
          <a:prstGeom prst="straightConnector1">
            <a:avLst/>
          </a:prstGeom>
          <a:noFill/>
          <a:ln w="9525" cap="flat" cmpd="sng">
            <a:solidFill>
              <a:srgbClr val="4552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g1265afd55f4_11_6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290" name="Google Shape;290;g1265afd55f4_11_698"/>
          <p:cNvSpPr txBox="1"/>
          <p:nvPr/>
        </p:nvSpPr>
        <p:spPr>
          <a:xfrm>
            <a:off x="2456083" y="1149488"/>
            <a:ext cx="6964944" cy="523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8 Hours Daily of Instructor-Led Training</a:t>
            </a:r>
            <a:endParaRPr sz="2000" dirty="0">
              <a:solidFill>
                <a:srgbClr val="4A4A4A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Slides Based Content</a:t>
            </a:r>
            <a:endParaRPr sz="2000" dirty="0">
              <a:solidFill>
                <a:srgbClr val="4A4A4A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Whiteboard/ Pen Tab based Interaction </a:t>
            </a:r>
            <a:endParaRPr sz="2000" dirty="0">
              <a:solidFill>
                <a:srgbClr val="4A4A4A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Hands-on Live Demo</a:t>
            </a:r>
          </a:p>
          <a:p>
            <a:pPr marL="457200" lvl="0" indent="-355600">
              <a:lnSpc>
                <a:spcPct val="150000"/>
              </a:lnSpc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Daily Recap</a:t>
            </a:r>
          </a:p>
          <a:p>
            <a:pPr marL="457200" lvl="0" indent="-355600">
              <a:lnSpc>
                <a:spcPct val="150000"/>
              </a:lnSpc>
              <a:spcBef>
                <a:spcPts val="100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Daily Session Slides</a:t>
            </a:r>
          </a:p>
          <a:p>
            <a:pPr marL="457200" lvl="0" indent="-355600">
              <a:lnSpc>
                <a:spcPct val="150000"/>
              </a:lnSpc>
              <a:spcBef>
                <a:spcPts val="100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Lesson-End Assignment</a:t>
            </a:r>
          </a:p>
          <a:p>
            <a:pPr marL="457200" lvl="0" indent="-355600">
              <a:lnSpc>
                <a:spcPct val="150000"/>
              </a:lnSpc>
              <a:spcBef>
                <a:spcPts val="100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Course-End Projects 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endParaRPr sz="2000" dirty="0">
              <a:solidFill>
                <a:srgbClr val="4A4A4A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91" name="Google Shape;291;g1265afd55f4_11_698"/>
          <p:cNvSpPr/>
          <p:nvPr/>
        </p:nvSpPr>
        <p:spPr>
          <a:xfrm rot="-5400000">
            <a:off x="-1058225" y="3363400"/>
            <a:ext cx="482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DELIVERY 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1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9EE0591-F107-33AA-DBD7-49AE84C4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g1265afd55f4_11_721"/>
          <p:cNvCxnSpPr/>
          <p:nvPr/>
        </p:nvCxnSpPr>
        <p:spPr>
          <a:xfrm>
            <a:off x="1909763" y="1586146"/>
            <a:ext cx="0" cy="4226700"/>
          </a:xfrm>
          <a:prstGeom prst="straightConnector1">
            <a:avLst/>
          </a:prstGeom>
          <a:noFill/>
          <a:ln w="9525" cap="flat" cmpd="sng">
            <a:solidFill>
              <a:srgbClr val="4552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8" name="Google Shape;298;g1265afd55f4_11_7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299" name="Google Shape;299;g1265afd55f4_11_721"/>
          <p:cNvSpPr txBox="1"/>
          <p:nvPr/>
        </p:nvSpPr>
        <p:spPr>
          <a:xfrm>
            <a:off x="2382850" y="2482575"/>
            <a:ext cx="71805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Knowledge of Excel</a:t>
            </a:r>
            <a:endParaRPr sz="2000" dirty="0">
              <a:solidFill>
                <a:srgbClr val="4A4A4A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Knowledge of E-Mail </a:t>
            </a:r>
            <a:r>
              <a:rPr lang="en-US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Handling</a:t>
            </a:r>
            <a:endParaRPr sz="2000" dirty="0">
              <a:solidFill>
                <a:srgbClr val="4A4A4A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Basic Knowledge of Working on a Software</a:t>
            </a:r>
            <a:endParaRPr sz="2000" dirty="0">
              <a:solidFill>
                <a:srgbClr val="4A4A4A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00" name="Google Shape;300;g1265afd55f4_11_721"/>
          <p:cNvSpPr/>
          <p:nvPr/>
        </p:nvSpPr>
        <p:spPr>
          <a:xfrm rot="-5400000">
            <a:off x="-1058225" y="3363400"/>
            <a:ext cx="482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REQUISITES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1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42F9D3C-2CB2-25A7-687C-F185A041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65afd55f4_11_713"/>
          <p:cNvSpPr/>
          <p:nvPr/>
        </p:nvSpPr>
        <p:spPr>
          <a:xfrm>
            <a:off x="1003300" y="669603"/>
            <a:ext cx="888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HANDS-ON 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ENVIRONMENT</a:t>
            </a:r>
          </a:p>
        </p:txBody>
      </p:sp>
      <p:sp>
        <p:nvSpPr>
          <p:cNvPr id="306" name="Google Shape;306;g1265afd55f4_11_7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pic>
        <p:nvPicPr>
          <p:cNvPr id="2052" name="Picture 4" descr="How to migrate from UiPath Studio to UiPath Studio Pro – andersjensenorg">
            <a:extLst>
              <a:ext uri="{FF2B5EF4-FFF2-40B4-BE49-F238E27FC236}">
                <a16:creationId xmlns:a16="http://schemas.microsoft.com/office/drawing/2014/main" id="{B07398E8-EE1C-E169-60C6-91A67E13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2" y="2128894"/>
            <a:ext cx="5925518" cy="3316637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 Code Platform - No Code Drag &amp; Drop Automation | UiPath">
            <a:extLst>
              <a:ext uri="{FF2B5EF4-FFF2-40B4-BE49-F238E27FC236}">
                <a16:creationId xmlns:a16="http://schemas.microsoft.com/office/drawing/2014/main" id="{7014DE31-F778-BB4E-829D-3B679F07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97" y="2128895"/>
            <a:ext cx="5925517" cy="33166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BA2BE4E-F8CA-F80E-01D5-2A101DF1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5afd55f4_11_737"/>
          <p:cNvSpPr/>
          <p:nvPr/>
        </p:nvSpPr>
        <p:spPr>
          <a:xfrm>
            <a:off x="1003300" y="669603"/>
            <a:ext cx="888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1. Introduction to RPA </a:t>
            </a:r>
            <a:endParaRPr sz="3600" b="1" dirty="0">
              <a:solidFill>
                <a:schemeClr val="bg2">
                  <a:lumMod val="50000"/>
                </a:schemeClr>
              </a:solidFill>
              <a:latin typeface="Century Gothic"/>
              <a:sym typeface="Century Gothic"/>
            </a:endParaRPr>
          </a:p>
        </p:txBody>
      </p:sp>
      <p:sp>
        <p:nvSpPr>
          <p:cNvPr id="314" name="Google Shape;314;g1265afd55f4_11_7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315" name="Google Shape;315;g1265afd55f4_11_737"/>
          <p:cNvSpPr txBox="1"/>
          <p:nvPr/>
        </p:nvSpPr>
        <p:spPr>
          <a:xfrm>
            <a:off x="1192427" y="1810623"/>
            <a:ext cx="9466500" cy="323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</a:rPr>
              <a:t>What is RPA?</a:t>
            </a:r>
          </a:p>
          <a:p>
            <a:pPr marL="457200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</a:rPr>
              <a:t>Industrial Scenario</a:t>
            </a:r>
          </a:p>
          <a:p>
            <a:pPr marL="457200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</a:rPr>
              <a:t>Reviews on Tools/Platforms</a:t>
            </a:r>
          </a:p>
          <a:p>
            <a:pPr marL="457200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</a:rPr>
              <a:t>UiPath StudioX Use Cases</a:t>
            </a:r>
          </a:p>
          <a:p>
            <a:pPr marL="457200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2000" dirty="0">
                <a:solidFill>
                  <a:srgbClr val="4A4A4A"/>
                </a:solidFill>
                <a:latin typeface="Roboto Mono Medium"/>
                <a:ea typeface="Roboto Mono Medium"/>
              </a:rPr>
              <a:t>Domain Specific Applications using UiPath StudioX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B179D1-476B-A590-E59D-05669EF4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65afd55f4_12_18"/>
          <p:cNvSpPr/>
          <p:nvPr/>
        </p:nvSpPr>
        <p:spPr>
          <a:xfrm>
            <a:off x="601925" y="669600"/>
            <a:ext cx="1098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RPA?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g1265afd55f4_12_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4098" name="Picture 2" descr="2-Day RPA with UiPath to Automate Your Repetitive Tasks">
            <a:extLst>
              <a:ext uri="{FF2B5EF4-FFF2-40B4-BE49-F238E27FC236}">
                <a16:creationId xmlns:a16="http://schemas.microsoft.com/office/drawing/2014/main" id="{D7F58EAF-636C-E95E-321E-BF4977673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06" y="1937289"/>
            <a:ext cx="7867790" cy="36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85E04-A3A4-F17B-8B6A-BA1655BB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984120" y="138012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Manual System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3"/>
          </p:nvPr>
        </p:nvSpPr>
        <p:spPr>
          <a:xfrm>
            <a:off x="6633864" y="136143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RPA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1" name="Google Shape;161;p18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9627" y="2917208"/>
            <a:ext cx="3209100" cy="277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28725" y="3396838"/>
            <a:ext cx="3209100" cy="26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6705600" y="2286000"/>
            <a:ext cx="4800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647796" y="2114550"/>
            <a:ext cx="4800600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lang="en-IN" sz="185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RPA replaces Human Intervention by software robots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lang="en-IN" sz="185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Bots feed the number and calculator perform operations</a:t>
            </a:r>
            <a:endParaRPr sz="185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743605" y="2051380"/>
            <a:ext cx="480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•"/>
            </a:pPr>
            <a:r>
              <a:rPr lang="en-IN" sz="185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Human feeds the number and calculator perform operations</a:t>
            </a:r>
            <a:endParaRPr sz="1572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014392" y="5726917"/>
            <a:ext cx="1434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HUMAN</a:t>
            </a:r>
            <a:endParaRPr sz="18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8803532" y="6061624"/>
            <a:ext cx="891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</a:t>
            </a:r>
            <a:endParaRPr sz="18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2DFABA4-8B72-4F5F-9320-82B4B29D3F14}" type="datetime1">
              <a:rPr lang="en-US" smtClean="0"/>
              <a:t>11/15/2022</a:t>
            </a:fld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4" name="Google Shape;358;g1265afd55f4_12_18">
            <a:extLst>
              <a:ext uri="{FF2B5EF4-FFF2-40B4-BE49-F238E27FC236}">
                <a16:creationId xmlns:a16="http://schemas.microsoft.com/office/drawing/2014/main" id="{A6B4991D-7DED-9572-1712-D659B6D18C2A}"/>
              </a:ext>
            </a:extLst>
          </p:cNvPr>
          <p:cNvSpPr/>
          <p:nvPr/>
        </p:nvSpPr>
        <p:spPr>
          <a:xfrm>
            <a:off x="601925" y="669600"/>
            <a:ext cx="1098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RPA?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1770299-9CE0-3E58-F6ED-2713FC4D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355</Words>
  <Application>Microsoft Office PowerPoint</Application>
  <PresentationFormat>Widescreen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</vt:lpstr>
      <vt:lpstr>Roboto Mono Medium</vt:lpstr>
      <vt:lpstr>Bahnschrift SemiBold</vt:lpstr>
      <vt:lpstr>Wingdings</vt:lpstr>
      <vt:lpstr>Cabin</vt:lpstr>
      <vt:lpstr>Arial</vt:lpstr>
      <vt:lpstr>Biome</vt:lpstr>
      <vt:lpstr>Corbel</vt:lpstr>
      <vt:lpstr>Century Gothic</vt:lpstr>
      <vt:lpstr>Raleway</vt:lpstr>
      <vt:lpstr>Office Theme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Hitesh Kumar Sharma</dc:creator>
  <cp:lastModifiedBy>Dr. Hitesh Kumar Sharma</cp:lastModifiedBy>
  <cp:revision>34</cp:revision>
  <dcterms:created xsi:type="dcterms:W3CDTF">2020-11-09T02:20:30Z</dcterms:created>
  <dcterms:modified xsi:type="dcterms:W3CDTF">2022-11-15T12:01:42Z</dcterms:modified>
</cp:coreProperties>
</file>