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90" r:id="rId2"/>
  </p:sldMasterIdLst>
  <p:notesMasterIdLst>
    <p:notesMasterId r:id="rId18"/>
  </p:notesMasterIdLst>
  <p:sldIdLst>
    <p:sldId id="256" r:id="rId3"/>
    <p:sldId id="259" r:id="rId4"/>
    <p:sldId id="263" r:id="rId5"/>
    <p:sldId id="299" r:id="rId6"/>
    <p:sldId id="300" r:id="rId7"/>
    <p:sldId id="301" r:id="rId8"/>
    <p:sldId id="302" r:id="rId9"/>
    <p:sldId id="303" r:id="rId10"/>
    <p:sldId id="307" r:id="rId11"/>
    <p:sldId id="304" r:id="rId12"/>
    <p:sldId id="305" r:id="rId13"/>
    <p:sldId id="309" r:id="rId14"/>
    <p:sldId id="310" r:id="rId15"/>
    <p:sldId id="311" r:id="rId16"/>
    <p:sldId id="288" r:id="rId17"/>
  </p:sldIdLst>
  <p:sldSz cx="12192000" cy="6858000"/>
  <p:notesSz cx="6858000" cy="9144000"/>
  <p:embeddedFontLst>
    <p:embeddedFont>
      <p:font typeface="Bahnschrift SemiBold" panose="020B0502040204020203" pitchFamily="34" charset="0"/>
      <p:bold r:id="rId19"/>
    </p:embeddedFont>
    <p:embeddedFont>
      <p:font typeface="Biome" panose="020B0503030204020804" pitchFamily="34" charset="0"/>
      <p:regular r:id="rId20"/>
      <p:italic r:id="rId21"/>
    </p:embeddedFon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Corbel" panose="020B0503020204020204" pitchFamily="34" charset="0"/>
      <p:regular r:id="rId30"/>
      <p:bold r:id="rId31"/>
      <p:italic r:id="rId32"/>
      <p:boldItalic r:id="rId33"/>
    </p:embeddedFont>
    <p:embeddedFont>
      <p:font typeface="Raleway" pitchFamily="2" charset="0"/>
      <p:regular r:id="rId34"/>
      <p:bold r:id="rId35"/>
      <p:italic r:id="rId36"/>
      <p:boldItalic r:id="rId37"/>
    </p:embeddedFont>
    <p:embeddedFont>
      <p:font typeface="Roboto Mono Medium"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T0qnvZ4KBgRSXY5rrmB0FnRGr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0D8C64-3778-4FE4-B492-478E97658857}">
  <a:tblStyle styleId="{EE0D8C64-3778-4FE4-B492-478E976588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8"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59" Type="http://schemas.openxmlformats.org/officeDocument/2006/relationships/presProps" Target="presProps.xml"/><Relationship Id="rId20" Type="http://schemas.openxmlformats.org/officeDocument/2006/relationships/font" Target="fonts/font2.fntdata"/><Relationship Id="rId41" Type="http://schemas.openxmlformats.org/officeDocument/2006/relationships/font" Target="fonts/font23.fntdata"/><Relationship Id="rId6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65afd55f4_11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65afd55f4_11_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1265afd55f4_11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58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872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81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00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653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265afd55f4_11_9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265afd55f4_11_9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g1265afd55f4_11_9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65afd55f4_11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265afd55f4_11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42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11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71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45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09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58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88535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80384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6116847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43574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00925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84361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02166" y="6262345"/>
            <a:ext cx="3000894" cy="365125"/>
          </a:xfrm>
        </p:spPr>
        <p:txBody>
          <a:bodyPr/>
          <a:lstStyle/>
          <a:p>
            <a:endParaRPr lang="en-IN"/>
          </a:p>
        </p:txBody>
      </p:sp>
      <p:sp>
        <p:nvSpPr>
          <p:cNvPr id="3" name="Footer Placeholder 2"/>
          <p:cNvSpPr>
            <a:spLocks noGrp="1"/>
          </p:cNvSpPr>
          <p:nvPr>
            <p:ph type="ftr" sz="quarter" idx="11"/>
          </p:nvPr>
        </p:nvSpPr>
        <p:spPr>
          <a:xfrm>
            <a:off x="3493561" y="6262345"/>
            <a:ext cx="5204878" cy="525634"/>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a:t>HITESH KUMAR SHARMA (INSTRUCTOR)</a:t>
            </a:r>
            <a:endParaRPr lang="en-IN"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72249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 name="Footer Placeholder 2">
            <a:extLst>
              <a:ext uri="{FF2B5EF4-FFF2-40B4-BE49-F238E27FC236}">
                <a16:creationId xmlns:a16="http://schemas.microsoft.com/office/drawing/2014/main" id="{4443E5B4-67DD-EA05-1FA3-6BF77F7C282A}"/>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119187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
        <p:nvSpPr>
          <p:cNvPr id="2" name="Footer Placeholder 2">
            <a:extLst>
              <a:ext uri="{FF2B5EF4-FFF2-40B4-BE49-F238E27FC236}">
                <a16:creationId xmlns:a16="http://schemas.microsoft.com/office/drawing/2014/main" id="{D3D80EE9-13A6-596C-4DB9-B619F603E297}"/>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38850673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7" name="Footer Placeholder 2">
            <a:extLst>
              <a:ext uri="{FF2B5EF4-FFF2-40B4-BE49-F238E27FC236}">
                <a16:creationId xmlns:a16="http://schemas.microsoft.com/office/drawing/2014/main" id="{62F585A4-F1BB-0BE3-B898-58BFDC36CF33}"/>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286419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8" name="Footer Placeholder 2">
            <a:extLst>
              <a:ext uri="{FF2B5EF4-FFF2-40B4-BE49-F238E27FC236}">
                <a16:creationId xmlns:a16="http://schemas.microsoft.com/office/drawing/2014/main" id="{6E96A6F8-8023-EF8B-27B7-FB3B0D609CB1}"/>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1775112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Fade">
  <p:cSld name="2_Fade">
    <p:spTree>
      <p:nvGrpSpPr>
        <p:cNvPr id="1" name="Shape 166"/>
        <p:cNvGrpSpPr/>
        <p:nvPr/>
      </p:nvGrpSpPr>
      <p:grpSpPr>
        <a:xfrm>
          <a:off x="0" y="0"/>
          <a:ext cx="0" cy="0"/>
          <a:chOff x="0" y="0"/>
          <a:chExt cx="0" cy="0"/>
        </a:xfrm>
      </p:grpSpPr>
      <p:sp>
        <p:nvSpPr>
          <p:cNvPr id="167" name="Google Shape;167;g1265afd55f4_11_959"/>
          <p:cNvSpPr>
            <a:spLocks noGrp="1"/>
          </p:cNvSpPr>
          <p:nvPr>
            <p:ph type="pic" idx="2"/>
          </p:nvPr>
        </p:nvSpPr>
        <p:spPr>
          <a:xfrm>
            <a:off x="469595" y="1306607"/>
            <a:ext cx="3867000" cy="4290000"/>
          </a:xfrm>
          <a:prstGeom prst="rect">
            <a:avLst/>
          </a:prstGeom>
          <a:solidFill>
            <a:schemeClr val="dk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Raleway"/>
                <a:ea typeface="Raleway"/>
                <a:cs typeface="Raleway"/>
                <a:sym typeface="Raleway"/>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68" name="Google Shape;168;g1265afd55f4_11_95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IN"/>
              <a:t>‹#›</a:t>
            </a:fld>
            <a:endParaRPr/>
          </a:p>
        </p:txBody>
      </p:sp>
      <p:sp>
        <p:nvSpPr>
          <p:cNvPr id="2" name="Footer Placeholder 2">
            <a:extLst>
              <a:ext uri="{FF2B5EF4-FFF2-40B4-BE49-F238E27FC236}">
                <a16:creationId xmlns:a16="http://schemas.microsoft.com/office/drawing/2014/main" id="{C68346B2-EE1E-20C5-5CD9-F69D8DF69576}"/>
              </a:ext>
            </a:extLst>
          </p:cNvPr>
          <p:cNvSpPr>
            <a:spLocks noGrp="1"/>
          </p:cNvSpPr>
          <p:nvPr>
            <p:ph type="ftr" sz="quarter" idx="11"/>
          </p:nvPr>
        </p:nvSpPr>
        <p:spPr>
          <a:xfrm>
            <a:off x="3493561" y="6262345"/>
            <a:ext cx="5204878" cy="525634"/>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a:t>HITESH KUMAR SHARMA (INSTRUCTOR)</a:t>
            </a:r>
            <a:endParaRPr lang="en-IN" dirty="0"/>
          </a:p>
        </p:txBody>
      </p:sp>
    </p:spTree>
    <p:extLst>
      <p:ext uri="{BB962C8B-B14F-4D97-AF65-F5344CB8AC3E}">
        <p14:creationId xmlns:p14="http://schemas.microsoft.com/office/powerpoint/2010/main" val="375700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1000"/>
                                        <p:tgtEl>
                                          <p:spTgt spid="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91432679"/>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www.rpasamples.com/opportunities"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242"/>
        <p:cNvGrpSpPr/>
        <p:nvPr/>
      </p:nvGrpSpPr>
      <p:grpSpPr>
        <a:xfrm>
          <a:off x="0" y="0"/>
          <a:ext cx="0" cy="0"/>
          <a:chOff x="0" y="0"/>
          <a:chExt cx="0" cy="0"/>
        </a:xfrm>
      </p:grpSpPr>
      <p:sp>
        <p:nvSpPr>
          <p:cNvPr id="63" name="TextBox 62">
            <a:extLst>
              <a:ext uri="{FF2B5EF4-FFF2-40B4-BE49-F238E27FC236}">
                <a16:creationId xmlns:a16="http://schemas.microsoft.com/office/drawing/2014/main" id="{A6B7A0D0-96EF-CAB5-BB6E-8C3B09E8965E}"/>
              </a:ext>
            </a:extLst>
          </p:cNvPr>
          <p:cNvSpPr txBox="1"/>
          <p:nvPr/>
        </p:nvSpPr>
        <p:spPr>
          <a:xfrm>
            <a:off x="170482" y="459806"/>
            <a:ext cx="6183823" cy="1200329"/>
          </a:xfrm>
          <a:prstGeom prst="rect">
            <a:avLst/>
          </a:prstGeom>
          <a:noFill/>
        </p:spPr>
        <p:txBody>
          <a:bodyPr wrap="square">
            <a:spAutoFit/>
          </a:bodyPr>
          <a:lstStyle/>
          <a:p>
            <a:r>
              <a:rPr lang="en-IN" sz="3600" b="1" dirty="0">
                <a:solidFill>
                  <a:schemeClr val="bg2">
                    <a:lumMod val="50000"/>
                  </a:schemeClr>
                </a:solidFill>
                <a:effectLst/>
                <a:latin typeface="Bahnschrift SemiBold" panose="020B0502040204020203" pitchFamily="34" charset="0"/>
                <a:ea typeface="Calibri" panose="020F0502020204030204" pitchFamily="34" charset="0"/>
                <a:cs typeface="Biome" panose="020B0502040204020203" pitchFamily="34" charset="0"/>
              </a:rPr>
              <a:t>Robotic Process Automation using UiPath </a:t>
            </a:r>
            <a:endParaRPr lang="en-IN" sz="3600" b="1" dirty="0">
              <a:solidFill>
                <a:schemeClr val="bg2">
                  <a:lumMod val="50000"/>
                </a:schemeClr>
              </a:solidFill>
              <a:latin typeface="Bahnschrift SemiBold" panose="020B0502040204020203" pitchFamily="34" charset="0"/>
              <a:cs typeface="Biome" panose="020B0502040204020203" pitchFamily="34" charset="0"/>
            </a:endParaRPr>
          </a:p>
        </p:txBody>
      </p:sp>
      <p:sp>
        <p:nvSpPr>
          <p:cNvPr id="193" name="Oval 192">
            <a:extLst>
              <a:ext uri="{FF2B5EF4-FFF2-40B4-BE49-F238E27FC236}">
                <a16:creationId xmlns:a16="http://schemas.microsoft.com/office/drawing/2014/main" id="{A87C0AA8-5727-2F3F-336D-BBC980C95C07}"/>
              </a:ext>
            </a:extLst>
          </p:cNvPr>
          <p:cNvSpPr/>
          <p:nvPr/>
        </p:nvSpPr>
        <p:spPr>
          <a:xfrm>
            <a:off x="10013976" y="4305313"/>
            <a:ext cx="1781647" cy="1832273"/>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4" name="Google Shape;270;g1265afd55f4_11_482">
            <a:extLst>
              <a:ext uri="{FF2B5EF4-FFF2-40B4-BE49-F238E27FC236}">
                <a16:creationId xmlns:a16="http://schemas.microsoft.com/office/drawing/2014/main" id="{2A493C23-EE98-DC1D-4DF9-94AC5455C309}"/>
              </a:ext>
            </a:extLst>
          </p:cNvPr>
          <p:cNvSpPr/>
          <p:nvPr/>
        </p:nvSpPr>
        <p:spPr>
          <a:xfrm>
            <a:off x="9617602" y="6443924"/>
            <a:ext cx="2574398" cy="510600"/>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None/>
            </a:pPr>
            <a:r>
              <a:rPr lang="en-IN" b="1" i="1" dirty="0">
                <a:solidFill>
                  <a:schemeClr val="tx1"/>
                </a:solidFill>
                <a:latin typeface="Calibri"/>
                <a:ea typeface="Calibri"/>
                <a:cs typeface="Calibri"/>
                <a:sym typeface="Calibri"/>
              </a:rPr>
              <a:t>Technical Instructor &amp; Consultant</a:t>
            </a:r>
            <a:endParaRPr b="1" i="1" dirty="0">
              <a:solidFill>
                <a:schemeClr val="tx1"/>
              </a:solidFill>
              <a:latin typeface="Calibri"/>
              <a:ea typeface="Calibri"/>
              <a:cs typeface="Calibri"/>
              <a:sym typeface="Calibri"/>
            </a:endParaRPr>
          </a:p>
        </p:txBody>
      </p:sp>
      <p:sp>
        <p:nvSpPr>
          <p:cNvPr id="195" name="Google Shape;269;g1265afd55f4_11_482">
            <a:extLst>
              <a:ext uri="{FF2B5EF4-FFF2-40B4-BE49-F238E27FC236}">
                <a16:creationId xmlns:a16="http://schemas.microsoft.com/office/drawing/2014/main" id="{4470A146-582C-E5B4-A8AC-E5494ADA0682}"/>
              </a:ext>
            </a:extLst>
          </p:cNvPr>
          <p:cNvSpPr/>
          <p:nvPr/>
        </p:nvSpPr>
        <p:spPr>
          <a:xfrm>
            <a:off x="9726929" y="6171401"/>
            <a:ext cx="2355743" cy="5236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600" b="1" dirty="0">
                <a:solidFill>
                  <a:schemeClr val="tx1"/>
                </a:solidFill>
                <a:latin typeface="Century Gothic"/>
                <a:ea typeface="Century Gothic"/>
                <a:cs typeface="Century Gothic"/>
                <a:sym typeface="Century Gothic"/>
              </a:rPr>
              <a:t>HITESH KUMAR SHARMA</a:t>
            </a:r>
            <a:endParaRPr sz="1600" b="1" dirty="0">
              <a:solidFill>
                <a:schemeClr val="tx1"/>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27521C1F-E478-D4EB-0364-31F6A8C163F5}"/>
              </a:ext>
            </a:extLst>
          </p:cNvPr>
          <p:cNvSpPr txBox="1"/>
          <p:nvPr/>
        </p:nvSpPr>
        <p:spPr>
          <a:xfrm>
            <a:off x="242519" y="3070471"/>
            <a:ext cx="11226227" cy="1077218"/>
          </a:xfrm>
          <a:prstGeom prst="rect">
            <a:avLst/>
          </a:prstGeom>
          <a:noFill/>
        </p:spPr>
        <p:txBody>
          <a:bodyPr wrap="square">
            <a:spAutoFit/>
          </a:bodyPr>
          <a:lstStyle/>
          <a:p>
            <a:r>
              <a:rPr lang="en-IN" sz="3600" b="1" dirty="0">
                <a:solidFill>
                  <a:schemeClr val="bg1">
                    <a:lumMod val="10000"/>
                    <a:lumOff val="90000"/>
                  </a:schemeClr>
                </a:solidFill>
                <a:effectLst/>
                <a:latin typeface="Bahnschrift SemiBold" panose="020B0502040204020203" pitchFamily="34" charset="0"/>
                <a:ea typeface="Calibri" panose="020F0502020204030204" pitchFamily="34" charset="0"/>
                <a:cs typeface="Biome" panose="020B0502040204020203" pitchFamily="34" charset="0"/>
              </a:rPr>
              <a:t>Topic 3- </a:t>
            </a:r>
            <a:r>
              <a:rPr lang="en-IN" sz="3600" b="1" dirty="0">
                <a:solidFill>
                  <a:schemeClr val="bg1">
                    <a:lumMod val="10000"/>
                    <a:lumOff val="90000"/>
                  </a:schemeClr>
                </a:solidFill>
                <a:latin typeface="Bahnschrift SemiBold" panose="020B0502040204020203" pitchFamily="34" charset="0"/>
                <a:cs typeface="Biome" panose="020B0502040204020203" pitchFamily="34" charset="0"/>
              </a:rPr>
              <a:t>Activity Recording, UI Automation in StudioX </a:t>
            </a:r>
          </a:p>
          <a:p>
            <a:endParaRPr lang="en-IN" sz="2800" b="1" dirty="0">
              <a:solidFill>
                <a:schemeClr val="bg1">
                  <a:lumMod val="10000"/>
                  <a:lumOff val="90000"/>
                </a:schemeClr>
              </a:solidFill>
              <a:latin typeface="Bahnschrift SemiBold" panose="020B0502040204020203" pitchFamily="34" charset="0"/>
              <a:cs typeface="Biome"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139981"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RECORDING</a:t>
            </a:r>
            <a:r>
              <a:rPr lang="en-IN" sz="3200" dirty="0">
                <a:solidFill>
                  <a:schemeClr val="bg2">
                    <a:lumMod val="50000"/>
                  </a:schemeClr>
                </a:solidFill>
                <a:latin typeface="Century Gothic"/>
              </a:rPr>
              <a:t> UI AUTOMATION (Hand-On)</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10</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07879929-2C26-2640-599B-73CC19EE02EE}"/>
              </a:ext>
            </a:extLst>
          </p:cNvPr>
          <p:cNvSpPr txBox="1"/>
          <p:nvPr/>
        </p:nvSpPr>
        <p:spPr>
          <a:xfrm>
            <a:off x="518946" y="1087968"/>
            <a:ext cx="11086245" cy="2308324"/>
          </a:xfrm>
          <a:prstGeom prst="rect">
            <a:avLst/>
          </a:prstGeom>
          <a:noFill/>
        </p:spPr>
        <p:txBody>
          <a:bodyPr wrap="square">
            <a:spAutoFit/>
          </a:bodyPr>
          <a:lstStyle/>
          <a:p>
            <a:pPr algn="just" fontAlgn="base"/>
            <a:r>
              <a:rPr lang="en-US" sz="1800" b="0" i="0" dirty="0">
                <a:solidFill>
                  <a:srgbClr val="313537"/>
                </a:solidFill>
                <a:effectLst/>
                <a:latin typeface="Inter"/>
              </a:rPr>
              <a:t>Let's pay a visit to Jude, the Financial Clerk who needs our help with building an automation. A weekly task of theirs is to get the transaction numbers for transactions documented in a spreadsheet. In building the automation, we'll use the spreadsheet provided below.</a:t>
            </a:r>
          </a:p>
          <a:p>
            <a:pPr algn="just" fontAlgn="base"/>
            <a:endParaRPr lang="en-US" sz="1800" b="0" i="0" dirty="0">
              <a:solidFill>
                <a:srgbClr val="313537"/>
              </a:solidFill>
              <a:effectLst/>
              <a:latin typeface="Inter"/>
            </a:endParaRPr>
          </a:p>
          <a:p>
            <a:pPr algn="just" fontAlgn="base"/>
            <a:r>
              <a:rPr lang="en-US" sz="1800" b="0" i="0" dirty="0">
                <a:solidFill>
                  <a:srgbClr val="313537"/>
                </a:solidFill>
                <a:effectLst/>
                <a:latin typeface="Inter"/>
              </a:rPr>
              <a:t>To perform their task, they use the Double UI App, where they input the information from the spreadsheet. The application generates the numbers, which then Jude must retrieve to the same spreadsheet, in a dedicated column.</a:t>
            </a:r>
          </a:p>
          <a:p>
            <a:pPr algn="just" fontAlgn="base"/>
            <a:r>
              <a:rPr lang="en-US" sz="1800" b="0" i="0" dirty="0">
                <a:solidFill>
                  <a:srgbClr val="313537"/>
                </a:solidFill>
                <a:effectLst/>
                <a:latin typeface="Inter"/>
              </a:rPr>
              <a:t>In this lesson, you'll record the steps Jude performs for this task with the help of the </a:t>
            </a:r>
            <a:r>
              <a:rPr lang="en-US" sz="1800" b="1" i="0" dirty="0">
                <a:solidFill>
                  <a:srgbClr val="313537"/>
                </a:solidFill>
                <a:effectLst/>
                <a:latin typeface="var(--font-family-body)"/>
              </a:rPr>
              <a:t>Recorder</a:t>
            </a:r>
            <a:r>
              <a:rPr lang="en-US" sz="1800" b="0" i="0" dirty="0">
                <a:solidFill>
                  <a:srgbClr val="313537"/>
                </a:solidFill>
                <a:effectLst/>
                <a:latin typeface="Inter"/>
              </a:rPr>
              <a:t>, exploring the features of the tool.</a:t>
            </a:r>
          </a:p>
        </p:txBody>
      </p:sp>
      <p:sp>
        <p:nvSpPr>
          <p:cNvPr id="8" name="TextBox 7">
            <a:extLst>
              <a:ext uri="{FF2B5EF4-FFF2-40B4-BE49-F238E27FC236}">
                <a16:creationId xmlns:a16="http://schemas.microsoft.com/office/drawing/2014/main" id="{FA132F17-7EA7-3F7D-4743-967F05E3AAC9}"/>
              </a:ext>
            </a:extLst>
          </p:cNvPr>
          <p:cNvSpPr txBox="1"/>
          <p:nvPr/>
        </p:nvSpPr>
        <p:spPr>
          <a:xfrm>
            <a:off x="518946" y="3511473"/>
            <a:ext cx="10945674" cy="1477328"/>
          </a:xfrm>
          <a:prstGeom prst="rect">
            <a:avLst/>
          </a:prstGeom>
          <a:noFill/>
        </p:spPr>
        <p:txBody>
          <a:bodyPr wrap="square">
            <a:spAutoFit/>
          </a:bodyPr>
          <a:lstStyle/>
          <a:p>
            <a:pPr algn="just" fontAlgn="base"/>
            <a:r>
              <a:rPr lang="en-US" sz="1800" b="0" i="0" dirty="0">
                <a:solidFill>
                  <a:srgbClr val="313537"/>
                </a:solidFill>
                <a:effectLst/>
                <a:latin typeface="Inter"/>
              </a:rPr>
              <a:t>In developing the automation you'll use the following input files, websites, and applications:</a:t>
            </a:r>
          </a:p>
          <a:p>
            <a:pPr algn="just" fontAlgn="base"/>
            <a:endParaRPr lang="en-US" sz="1800" b="0" i="0" dirty="0">
              <a:solidFill>
                <a:srgbClr val="313537"/>
              </a:solidFill>
              <a:effectLst/>
              <a:latin typeface="Inter"/>
            </a:endParaRPr>
          </a:p>
          <a:p>
            <a:pPr algn="just" fontAlgn="base">
              <a:buFont typeface="+mj-lt"/>
              <a:buAutoNum type="arabicPeriod"/>
            </a:pPr>
            <a:r>
              <a:rPr lang="en-US" sz="1800" b="0" i="0" dirty="0">
                <a:solidFill>
                  <a:srgbClr val="FA4616"/>
                </a:solidFill>
                <a:effectLst/>
                <a:latin typeface="var(--font-family-body)"/>
              </a:rPr>
              <a:t>The Double UI App</a:t>
            </a:r>
            <a:r>
              <a:rPr lang="en-US" sz="1800" b="0" i="0" dirty="0">
                <a:solidFill>
                  <a:srgbClr val="313537"/>
                </a:solidFill>
                <a:effectLst/>
                <a:latin typeface="var(--font-family-body)"/>
              </a:rPr>
              <a:t> - this is the dummy bank teller app we'll be using to get the transaction numbers.</a:t>
            </a:r>
          </a:p>
          <a:p>
            <a:pPr algn="just" fontAlgn="base">
              <a:buFont typeface="+mj-lt"/>
              <a:buAutoNum type="arabicPeriod"/>
            </a:pPr>
            <a:r>
              <a:rPr lang="en-US" sz="1800" b="0" i="0" dirty="0">
                <a:solidFill>
                  <a:srgbClr val="FA4616"/>
                </a:solidFill>
                <a:effectLst/>
                <a:latin typeface="var(--font-family-body)"/>
              </a:rPr>
              <a:t>UI Automation - Input File</a:t>
            </a:r>
            <a:r>
              <a:rPr lang="en-US" sz="1800" b="0" i="0" dirty="0">
                <a:solidFill>
                  <a:srgbClr val="313537"/>
                </a:solidFill>
                <a:effectLst/>
                <a:latin typeface="var(--font-family-body)"/>
              </a:rPr>
              <a:t> - this is the spreadsheet we'll be working with, containing information about the transactions and needing to be filled with the transactions' numbers.</a:t>
            </a:r>
          </a:p>
        </p:txBody>
      </p:sp>
    </p:spTree>
    <p:extLst>
      <p:ext uri="{BB962C8B-B14F-4D97-AF65-F5344CB8AC3E}">
        <p14:creationId xmlns:p14="http://schemas.microsoft.com/office/powerpoint/2010/main" val="245746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2" y="411223"/>
            <a:ext cx="10139981" cy="554100"/>
          </a:xfrm>
          <a:prstGeom prst="rect">
            <a:avLst/>
          </a:prstGeom>
          <a:noFill/>
          <a:ln>
            <a:noFill/>
          </a:ln>
        </p:spPr>
        <p:txBody>
          <a:bodyPr spcFirstLastPara="1" wrap="square" lIns="0" tIns="0" rIns="0" bIns="0" anchor="t" anchorCtr="0">
            <a:noAutofit/>
          </a:bodyPr>
          <a:lstStyle/>
          <a:p>
            <a:r>
              <a:rPr lang="en-IN" sz="3200" dirty="0">
                <a:solidFill>
                  <a:schemeClr val="bg2">
                    <a:lumMod val="50000"/>
                  </a:schemeClr>
                </a:solidFill>
                <a:latin typeface="Century Gothic"/>
              </a:rPr>
              <a:t>THE UI </a:t>
            </a:r>
            <a:r>
              <a:rPr lang="en-IN" sz="3200" b="1" dirty="0">
                <a:solidFill>
                  <a:schemeClr val="bg2">
                    <a:lumMod val="50000"/>
                  </a:schemeClr>
                </a:solidFill>
                <a:latin typeface="Century Gothic"/>
              </a:rPr>
              <a:t>AUTOMATION ACTIVITIES</a:t>
            </a:r>
          </a:p>
          <a:p>
            <a:endParaRPr lang="en-IN" sz="3200" b="1" dirty="0">
              <a:solidFill>
                <a:schemeClr val="bg2">
                  <a:lumMod val="50000"/>
                </a:schemeClr>
              </a:solidFill>
              <a:latin typeface="Century Gothic"/>
            </a:endParaRP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11</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5" name="TextBox 4">
            <a:extLst>
              <a:ext uri="{FF2B5EF4-FFF2-40B4-BE49-F238E27FC236}">
                <a16:creationId xmlns:a16="http://schemas.microsoft.com/office/drawing/2014/main" id="{7ECBF8AC-6A6C-1E75-C9FA-22E2C25874CE}"/>
              </a:ext>
            </a:extLst>
          </p:cNvPr>
          <p:cNvSpPr txBox="1"/>
          <p:nvPr/>
        </p:nvSpPr>
        <p:spPr>
          <a:xfrm>
            <a:off x="348462" y="1502377"/>
            <a:ext cx="10825814" cy="1015663"/>
          </a:xfrm>
          <a:prstGeom prst="rect">
            <a:avLst/>
          </a:prstGeom>
          <a:noFill/>
        </p:spPr>
        <p:txBody>
          <a:bodyPr wrap="square">
            <a:spAutoFit/>
          </a:bodyPr>
          <a:lstStyle/>
          <a:p>
            <a:pPr algn="just"/>
            <a:r>
              <a:rPr lang="en-US" sz="2000" b="0" i="0" dirty="0">
                <a:solidFill>
                  <a:srgbClr val="313537"/>
                </a:solidFill>
                <a:effectLst/>
                <a:latin typeface="Inter"/>
              </a:rPr>
              <a:t>You can find the UI automation activities in the Activity panel in StudioX, under the App/Web Automation category. The specific resource, as mentioned before, is </a:t>
            </a:r>
            <a:r>
              <a:rPr lang="en-US" sz="2000" b="1" i="0" dirty="0">
                <a:solidFill>
                  <a:srgbClr val="313537"/>
                </a:solidFill>
                <a:effectLst/>
                <a:latin typeface="Inter"/>
              </a:rPr>
              <a:t>Use Application/Browser</a:t>
            </a:r>
            <a:r>
              <a:rPr lang="en-US" sz="2000" b="0" i="0" dirty="0">
                <a:solidFill>
                  <a:srgbClr val="313537"/>
                </a:solidFill>
                <a:effectLst/>
                <a:latin typeface="Inter"/>
              </a:rPr>
              <a:t>, which will indicate to the robot which UI is the object of the automation project.</a:t>
            </a:r>
            <a:endParaRPr lang="en-IN" sz="1600" dirty="0"/>
          </a:p>
        </p:txBody>
      </p:sp>
      <p:sp>
        <p:nvSpPr>
          <p:cNvPr id="13" name="TextBox 12">
            <a:extLst>
              <a:ext uri="{FF2B5EF4-FFF2-40B4-BE49-F238E27FC236}">
                <a16:creationId xmlns:a16="http://schemas.microsoft.com/office/drawing/2014/main" id="{F0F03D7C-B9A8-35F2-9B3B-C52F887D13E8}"/>
              </a:ext>
            </a:extLst>
          </p:cNvPr>
          <p:cNvSpPr txBox="1"/>
          <p:nvPr/>
        </p:nvSpPr>
        <p:spPr>
          <a:xfrm>
            <a:off x="461075" y="3055094"/>
            <a:ext cx="8959952" cy="1660134"/>
          </a:xfrm>
          <a:prstGeom prst="rect">
            <a:avLst/>
          </a:prstGeom>
          <a:noFill/>
        </p:spPr>
        <p:txBody>
          <a:bodyPr wrap="square">
            <a:spAutoFit/>
          </a:bodyPr>
          <a:lstStyle/>
          <a:p>
            <a:pPr fontAlgn="base">
              <a:lnSpc>
                <a:spcPct val="107000"/>
              </a:lnSpc>
              <a:spcAft>
                <a:spcPts val="800"/>
              </a:spcAft>
            </a:pPr>
            <a:r>
              <a:rPr lang="en-IN" sz="2800" b="1" dirty="0">
                <a:solidFill>
                  <a:srgbClr val="FFC000"/>
                </a:solidFill>
                <a:effectLst/>
                <a:latin typeface="var(--font-family-head)"/>
                <a:ea typeface="Times New Roman" panose="02020603050405020304" pitchFamily="18" charset="0"/>
                <a:cs typeface="Times New Roman" panose="02020603050405020304" pitchFamily="18" charset="0"/>
              </a:rPr>
              <a:t>Hardware Events</a:t>
            </a:r>
            <a:endParaRPr lang="en-IN" sz="2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b="1" dirty="0" err="1">
                <a:effectLst/>
                <a:latin typeface="var(--font-family-head)"/>
                <a:ea typeface="Times New Roman" panose="02020603050405020304" pitchFamily="18" charset="0"/>
                <a:cs typeface="Times New Roman" panose="02020603050405020304" pitchFamily="18" charset="0"/>
              </a:rPr>
              <a:t>SendWindowMessages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b="1" dirty="0">
                <a:solidFill>
                  <a:srgbClr val="FFC000"/>
                </a:solidFill>
                <a:effectLst/>
                <a:latin typeface="var(--font-family-head)"/>
                <a:ea typeface="Times New Roman" panose="02020603050405020304" pitchFamily="18" charset="0"/>
                <a:cs typeface="Times New Roman" panose="02020603050405020304" pitchFamily="18" charset="0"/>
              </a:rPr>
              <a:t>Simulate</a:t>
            </a:r>
            <a:endParaRPr lang="en-IN" sz="2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84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IN" sz="3200" dirty="0">
                <a:solidFill>
                  <a:schemeClr val="bg2">
                    <a:lumMod val="50000"/>
                  </a:schemeClr>
                </a:solidFill>
                <a:latin typeface="Century Gothic"/>
              </a:rPr>
              <a:t>THE UI </a:t>
            </a:r>
            <a:r>
              <a:rPr lang="en-IN" sz="3200" b="1" dirty="0">
                <a:solidFill>
                  <a:schemeClr val="bg2">
                    <a:lumMod val="50000"/>
                  </a:schemeClr>
                </a:solidFill>
                <a:latin typeface="Century Gothic"/>
              </a:rPr>
              <a:t>AUTOMATION ACTIVITIES (Hands-on)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12</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348463" y="1516532"/>
            <a:ext cx="10949800" cy="1015663"/>
          </a:xfrm>
          <a:prstGeom prst="rect">
            <a:avLst/>
          </a:prstGeom>
          <a:noFill/>
        </p:spPr>
        <p:txBody>
          <a:bodyPr wrap="square">
            <a:spAutoFit/>
          </a:bodyPr>
          <a:lstStyle/>
          <a:p>
            <a:pPr algn="just" fontAlgn="base"/>
            <a:r>
              <a:rPr lang="en-US" sz="2000" b="0" i="0" dirty="0">
                <a:solidFill>
                  <a:srgbClr val="313537"/>
                </a:solidFill>
                <a:effectLst/>
                <a:latin typeface="Inter"/>
              </a:rPr>
              <a:t>In this one, we added</a:t>
            </a:r>
            <a:r>
              <a:rPr lang="en-US" sz="2000" b="1" i="0" dirty="0">
                <a:solidFill>
                  <a:srgbClr val="313537"/>
                </a:solidFill>
                <a:effectLst/>
                <a:latin typeface="var(--font-family-body)"/>
              </a:rPr>
              <a:t> a twist</a:t>
            </a:r>
            <a:r>
              <a:rPr lang="en-US" sz="2000" b="0" i="0" dirty="0">
                <a:solidFill>
                  <a:srgbClr val="313537"/>
                </a:solidFill>
                <a:effectLst/>
                <a:latin typeface="Inter"/>
              </a:rPr>
              <a:t>. Instead of the Double UI App, we'll use the UI Demo one, very similar to what you are used to. The difference is that the UI Demo requires authentication. So, in this demo, you'll also learn how to automate a login process. </a:t>
            </a:r>
          </a:p>
        </p:txBody>
      </p:sp>
      <p:sp>
        <p:nvSpPr>
          <p:cNvPr id="7" name="TextBox 6">
            <a:extLst>
              <a:ext uri="{FF2B5EF4-FFF2-40B4-BE49-F238E27FC236}">
                <a16:creationId xmlns:a16="http://schemas.microsoft.com/office/drawing/2014/main" id="{6B5A620A-B1AE-65B3-CB05-607B7FB15961}"/>
              </a:ext>
            </a:extLst>
          </p:cNvPr>
          <p:cNvSpPr txBox="1"/>
          <p:nvPr/>
        </p:nvSpPr>
        <p:spPr>
          <a:xfrm>
            <a:off x="365376" y="2936557"/>
            <a:ext cx="10949801" cy="1631216"/>
          </a:xfrm>
          <a:prstGeom prst="rect">
            <a:avLst/>
          </a:prstGeom>
          <a:noFill/>
        </p:spPr>
        <p:txBody>
          <a:bodyPr wrap="square">
            <a:spAutoFit/>
          </a:bodyPr>
          <a:lstStyle/>
          <a:p>
            <a:pPr algn="just" fontAlgn="base"/>
            <a:r>
              <a:rPr lang="en-US" sz="2000" b="0" i="0" dirty="0">
                <a:solidFill>
                  <a:srgbClr val="313537"/>
                </a:solidFill>
                <a:effectLst/>
                <a:latin typeface="Inter"/>
              </a:rPr>
              <a:t>In developing the automation you'll use the following input files, websites, and applications:</a:t>
            </a:r>
          </a:p>
          <a:p>
            <a:pPr algn="just" fontAlgn="base"/>
            <a:endParaRPr lang="en-US" sz="2000" b="0" i="0" dirty="0">
              <a:solidFill>
                <a:srgbClr val="313537"/>
              </a:solidFill>
              <a:effectLst/>
              <a:latin typeface="Inter"/>
            </a:endParaRPr>
          </a:p>
          <a:p>
            <a:pPr algn="just" fontAlgn="base">
              <a:buFont typeface="+mj-lt"/>
              <a:buAutoNum type="arabicPeriod"/>
            </a:pPr>
            <a:r>
              <a:rPr lang="en-US" sz="2000" b="0" i="0" dirty="0">
                <a:solidFill>
                  <a:srgbClr val="FA4616"/>
                </a:solidFill>
                <a:effectLst/>
                <a:latin typeface="var(--font-family-body)"/>
              </a:rPr>
              <a:t>The UI Demo App </a:t>
            </a:r>
            <a:r>
              <a:rPr lang="en-US" sz="2000" b="0" i="0" dirty="0">
                <a:solidFill>
                  <a:srgbClr val="313537"/>
                </a:solidFill>
                <a:effectLst/>
                <a:latin typeface="var(--font-family-body)"/>
              </a:rPr>
              <a:t>- this is the dummy bank teller app we'll be using to get the transaction numbers.</a:t>
            </a:r>
          </a:p>
          <a:p>
            <a:pPr algn="just" fontAlgn="base">
              <a:buFont typeface="+mj-lt"/>
              <a:buAutoNum type="arabicPeriod"/>
            </a:pPr>
            <a:r>
              <a:rPr lang="en-US" sz="2000" b="0" i="0" dirty="0">
                <a:solidFill>
                  <a:srgbClr val="FA4616"/>
                </a:solidFill>
                <a:effectLst/>
                <a:latin typeface="var(--font-family-body)"/>
              </a:rPr>
              <a:t>UI Automation - Input File</a:t>
            </a:r>
            <a:r>
              <a:rPr lang="en-US" sz="2000" b="0" i="0" dirty="0">
                <a:solidFill>
                  <a:srgbClr val="313537"/>
                </a:solidFill>
                <a:effectLst/>
                <a:latin typeface="var(--font-family-body)"/>
              </a:rPr>
              <a:t> - this is the spreadsheet we'll be working with, containing information about the transactions and needing to be filled with the transactions' numbers.</a:t>
            </a:r>
          </a:p>
        </p:txBody>
      </p:sp>
    </p:spTree>
    <p:extLst>
      <p:ext uri="{BB962C8B-B14F-4D97-AF65-F5344CB8AC3E}">
        <p14:creationId xmlns:p14="http://schemas.microsoft.com/office/powerpoint/2010/main" val="49480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2" y="411223"/>
            <a:ext cx="10139981" cy="554100"/>
          </a:xfrm>
          <a:prstGeom prst="rect">
            <a:avLst/>
          </a:prstGeom>
          <a:noFill/>
          <a:ln>
            <a:noFill/>
          </a:ln>
        </p:spPr>
        <p:txBody>
          <a:bodyPr spcFirstLastPara="1" wrap="square" lIns="0" tIns="0" rIns="0" bIns="0" anchor="t" anchorCtr="0">
            <a:noAutofit/>
          </a:bodyPr>
          <a:lstStyle/>
          <a:p>
            <a:r>
              <a:rPr lang="en-US" sz="3200" b="1" dirty="0">
                <a:solidFill>
                  <a:schemeClr val="bg2">
                    <a:lumMod val="50000"/>
                  </a:schemeClr>
                </a:solidFill>
                <a:latin typeface="Century Gothic"/>
              </a:rPr>
              <a:t>EXTRACTING DATA </a:t>
            </a:r>
            <a:r>
              <a:rPr lang="en-US" sz="3200" dirty="0">
                <a:solidFill>
                  <a:schemeClr val="bg2">
                    <a:lumMod val="50000"/>
                  </a:schemeClr>
                </a:solidFill>
                <a:latin typeface="Century Gothic"/>
              </a:rPr>
              <a:t>FROM AN APPLICATION</a:t>
            </a:r>
          </a:p>
          <a:p>
            <a:endParaRPr lang="en-US" sz="3200" b="1" dirty="0">
              <a:solidFill>
                <a:schemeClr val="bg2">
                  <a:lumMod val="50000"/>
                </a:schemeClr>
              </a:solidFill>
              <a:latin typeface="Century Gothic"/>
            </a:endParaRPr>
          </a:p>
          <a:p>
            <a:endParaRPr lang="en-US" sz="3200" b="1" dirty="0">
              <a:solidFill>
                <a:schemeClr val="bg2">
                  <a:lumMod val="50000"/>
                </a:schemeClr>
              </a:solidFill>
              <a:latin typeface="Century Gothic"/>
            </a:endParaRPr>
          </a:p>
          <a:p>
            <a:endParaRPr lang="en-US"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US"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US"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13</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5" name="TextBox 4">
            <a:extLst>
              <a:ext uri="{FF2B5EF4-FFF2-40B4-BE49-F238E27FC236}">
                <a16:creationId xmlns:a16="http://schemas.microsoft.com/office/drawing/2014/main" id="{7ECBF8AC-6A6C-1E75-C9FA-22E2C25874CE}"/>
              </a:ext>
            </a:extLst>
          </p:cNvPr>
          <p:cNvSpPr txBox="1"/>
          <p:nvPr/>
        </p:nvSpPr>
        <p:spPr>
          <a:xfrm>
            <a:off x="166760" y="1398879"/>
            <a:ext cx="10825814" cy="1015663"/>
          </a:xfrm>
          <a:prstGeom prst="rect">
            <a:avLst/>
          </a:prstGeom>
          <a:noFill/>
        </p:spPr>
        <p:txBody>
          <a:bodyPr wrap="square">
            <a:spAutoFit/>
          </a:bodyPr>
          <a:lstStyle/>
          <a:p>
            <a:pPr algn="just"/>
            <a:r>
              <a:rPr lang="en-US" sz="2000" b="0" i="0" dirty="0">
                <a:solidFill>
                  <a:srgbClr val="313537"/>
                </a:solidFill>
                <a:effectLst/>
                <a:latin typeface="Inter"/>
              </a:rPr>
              <a:t>Table Extraction refers to data scraping. This means that StudioX will recognize structured data already found in a table in the target application or data that has a pattern. Upon recognizing the target information, it will be separated from the rest of the UI components and then saved. </a:t>
            </a:r>
            <a:endParaRPr lang="en-IN" sz="1200" dirty="0"/>
          </a:p>
        </p:txBody>
      </p:sp>
      <p:sp>
        <p:nvSpPr>
          <p:cNvPr id="4" name="TextBox 3">
            <a:extLst>
              <a:ext uri="{FF2B5EF4-FFF2-40B4-BE49-F238E27FC236}">
                <a16:creationId xmlns:a16="http://schemas.microsoft.com/office/drawing/2014/main" id="{38EF0B87-D8A6-8CDE-3351-5C092B0F4B01}"/>
              </a:ext>
            </a:extLst>
          </p:cNvPr>
          <p:cNvSpPr txBox="1"/>
          <p:nvPr/>
        </p:nvSpPr>
        <p:spPr>
          <a:xfrm>
            <a:off x="348461" y="2848099"/>
            <a:ext cx="4372827" cy="2062103"/>
          </a:xfrm>
          <a:prstGeom prst="rect">
            <a:avLst/>
          </a:prstGeom>
          <a:noFill/>
        </p:spPr>
        <p:txBody>
          <a:bodyPr wrap="square">
            <a:spAutoFit/>
          </a:bodyPr>
          <a:lstStyle/>
          <a:p>
            <a:pPr algn="just"/>
            <a:r>
              <a:rPr lang="en-US" sz="1600" b="0" i="0" dirty="0">
                <a:solidFill>
                  <a:srgbClr val="313537"/>
                </a:solidFill>
                <a:effectLst/>
                <a:latin typeface="Inter"/>
              </a:rPr>
              <a:t>Among the UI automation activities, we can find the </a:t>
            </a:r>
            <a:r>
              <a:rPr lang="en-US" sz="1600" b="1" i="0" dirty="0">
                <a:solidFill>
                  <a:srgbClr val="313537"/>
                </a:solidFill>
                <a:effectLst/>
                <a:latin typeface="Inter"/>
              </a:rPr>
              <a:t>Extract Table Data</a:t>
            </a:r>
            <a:r>
              <a:rPr lang="en-US" sz="1600" b="0" i="0" dirty="0">
                <a:solidFill>
                  <a:srgbClr val="313537"/>
                </a:solidFill>
                <a:effectLst/>
                <a:latin typeface="Inter"/>
              </a:rPr>
              <a:t> activity, which will launch the </a:t>
            </a:r>
            <a:r>
              <a:rPr lang="en-US" sz="1600" b="1" i="0" dirty="0">
                <a:solidFill>
                  <a:srgbClr val="313537"/>
                </a:solidFill>
                <a:effectLst/>
                <a:latin typeface="Inter"/>
              </a:rPr>
              <a:t>Table Extraction wizard</a:t>
            </a:r>
            <a:r>
              <a:rPr lang="en-US" sz="1600" b="0" i="0" dirty="0">
                <a:solidFill>
                  <a:srgbClr val="313537"/>
                </a:solidFill>
                <a:effectLst/>
                <a:latin typeface="Inter"/>
              </a:rPr>
              <a:t>. The wizard can also be activated from the </a:t>
            </a:r>
            <a:r>
              <a:rPr lang="en-US" sz="1600" b="0" i="0" u="sng" dirty="0">
                <a:solidFill>
                  <a:srgbClr val="313537"/>
                </a:solidFill>
                <a:effectLst/>
                <a:latin typeface="Inter"/>
              </a:rPr>
              <a:t>Ribbon Menu</a:t>
            </a:r>
            <a:r>
              <a:rPr lang="en-US" sz="1600" b="0" i="0" dirty="0">
                <a:solidFill>
                  <a:srgbClr val="313537"/>
                </a:solidFill>
                <a:effectLst/>
                <a:latin typeface="Inter"/>
              </a:rPr>
              <a:t>, similarly to the Recorder tool. After the extraction, the information can be stored in a variable or transferred to a spreadsheet, including the possibility of a .csv file.</a:t>
            </a:r>
            <a:endParaRPr lang="en-IN" sz="1600" dirty="0"/>
          </a:p>
        </p:txBody>
      </p:sp>
      <p:pic>
        <p:nvPicPr>
          <p:cNvPr id="7" name="Picture 6">
            <a:extLst>
              <a:ext uri="{FF2B5EF4-FFF2-40B4-BE49-F238E27FC236}">
                <a16:creationId xmlns:a16="http://schemas.microsoft.com/office/drawing/2014/main" id="{5E6212AA-443B-286A-E400-DB0880A1646A}"/>
              </a:ext>
            </a:extLst>
          </p:cNvPr>
          <p:cNvPicPr>
            <a:picLocks noChangeAspect="1"/>
          </p:cNvPicPr>
          <p:nvPr/>
        </p:nvPicPr>
        <p:blipFill>
          <a:blip r:embed="rId3"/>
          <a:stretch>
            <a:fillRect/>
          </a:stretch>
        </p:blipFill>
        <p:spPr>
          <a:xfrm>
            <a:off x="5199612" y="2487663"/>
            <a:ext cx="3743092" cy="4300316"/>
          </a:xfrm>
          <a:prstGeom prst="rect">
            <a:avLst/>
          </a:prstGeom>
          <a:ln>
            <a:solidFill>
              <a:schemeClr val="bg2">
                <a:lumMod val="50000"/>
              </a:schemeClr>
            </a:solidFill>
          </a:ln>
        </p:spPr>
      </p:pic>
    </p:spTree>
    <p:extLst>
      <p:ext uri="{BB962C8B-B14F-4D97-AF65-F5344CB8AC3E}">
        <p14:creationId xmlns:p14="http://schemas.microsoft.com/office/powerpoint/2010/main" val="426168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256728" cy="554100"/>
          </a:xfrm>
          <a:prstGeom prst="rect">
            <a:avLst/>
          </a:prstGeom>
          <a:noFill/>
          <a:ln>
            <a:noFill/>
          </a:ln>
        </p:spPr>
        <p:txBody>
          <a:bodyPr spcFirstLastPara="1" wrap="square" lIns="0" tIns="0" rIns="0" bIns="0" anchor="t" anchorCtr="0">
            <a:noAutofit/>
          </a:bodyPr>
          <a:lstStyle/>
          <a:p>
            <a:r>
              <a:rPr lang="en-US" sz="3200" b="1" dirty="0">
                <a:solidFill>
                  <a:schemeClr val="bg2">
                    <a:lumMod val="50000"/>
                  </a:schemeClr>
                </a:solidFill>
                <a:latin typeface="Century Gothic"/>
              </a:rPr>
              <a:t>EXTRACTING DATA </a:t>
            </a:r>
            <a:r>
              <a:rPr lang="en-US" sz="3200" dirty="0">
                <a:solidFill>
                  <a:schemeClr val="bg2">
                    <a:lumMod val="50000"/>
                  </a:schemeClr>
                </a:solidFill>
                <a:latin typeface="Century Gothic"/>
              </a:rPr>
              <a:t>FROM AN APPLICATION </a:t>
            </a:r>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14</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177981" y="1785899"/>
            <a:ext cx="5106941" cy="3785652"/>
          </a:xfrm>
          <a:prstGeom prst="rect">
            <a:avLst/>
          </a:prstGeom>
          <a:noFill/>
        </p:spPr>
        <p:txBody>
          <a:bodyPr wrap="square">
            <a:spAutoFit/>
          </a:bodyPr>
          <a:lstStyle/>
          <a:p>
            <a:pPr algn="l" fontAlgn="base"/>
            <a:r>
              <a:rPr lang="en-US" sz="2000" b="0" i="0" dirty="0">
                <a:solidFill>
                  <a:srgbClr val="313537"/>
                </a:solidFill>
                <a:effectLst/>
                <a:latin typeface="Inter"/>
              </a:rPr>
              <a:t>In the following demo, we'll help out Jayden with the generation of a report. They work as a Sales Representative and the task for the day is to create a Sales Opportunities report.</a:t>
            </a:r>
          </a:p>
          <a:p>
            <a:pPr algn="l" fontAlgn="base"/>
            <a:endParaRPr lang="en-US" sz="2000" b="0" i="0" dirty="0">
              <a:solidFill>
                <a:srgbClr val="313537"/>
              </a:solidFill>
              <a:effectLst/>
              <a:latin typeface="Inter"/>
            </a:endParaRPr>
          </a:p>
          <a:p>
            <a:pPr algn="just" fontAlgn="base"/>
            <a:r>
              <a:rPr lang="en-US" sz="2000" b="0" i="0" dirty="0">
                <a:solidFill>
                  <a:srgbClr val="313537"/>
                </a:solidFill>
                <a:effectLst/>
                <a:latin typeface="Inter"/>
              </a:rPr>
              <a:t>The raw data is already available at </a:t>
            </a:r>
            <a:r>
              <a:rPr lang="en-US" sz="2000" b="0" i="0" dirty="0">
                <a:solidFill>
                  <a:srgbClr val="313537"/>
                </a:solidFill>
                <a:effectLst/>
                <a:latin typeface="var(--font-family-body)"/>
                <a:hlinkClick r:id="rId3"/>
              </a:rPr>
              <a:t>rpasamples.com/opportunities</a:t>
            </a:r>
            <a:r>
              <a:rPr lang="en-US" sz="2000" b="0" i="0" dirty="0">
                <a:solidFill>
                  <a:srgbClr val="313537"/>
                </a:solidFill>
                <a:effectLst/>
                <a:latin typeface="Inter"/>
              </a:rPr>
              <a:t> in the form of a table, but they need to manipulate it further in an Excel file. Instead of copying and pasting each element separately, we'll show Jayden how they can prep their analysis in no time, with the help of the table extraction tool!</a:t>
            </a:r>
          </a:p>
        </p:txBody>
      </p:sp>
      <p:pic>
        <p:nvPicPr>
          <p:cNvPr id="6" name="Picture 5">
            <a:extLst>
              <a:ext uri="{FF2B5EF4-FFF2-40B4-BE49-F238E27FC236}">
                <a16:creationId xmlns:a16="http://schemas.microsoft.com/office/drawing/2014/main" id="{90FF2BF5-3662-AE20-4B7F-CE198EF1477F}"/>
              </a:ext>
            </a:extLst>
          </p:cNvPr>
          <p:cNvPicPr>
            <a:picLocks noChangeAspect="1"/>
          </p:cNvPicPr>
          <p:nvPr/>
        </p:nvPicPr>
        <p:blipFill>
          <a:blip r:embed="rId4"/>
          <a:stretch>
            <a:fillRect/>
          </a:stretch>
        </p:blipFill>
        <p:spPr>
          <a:xfrm>
            <a:off x="5290976" y="1243660"/>
            <a:ext cx="6729097" cy="4870130"/>
          </a:xfrm>
          <a:prstGeom prst="rect">
            <a:avLst/>
          </a:prstGeom>
        </p:spPr>
      </p:pic>
    </p:spTree>
    <p:extLst>
      <p:ext uri="{BB962C8B-B14F-4D97-AF65-F5344CB8AC3E}">
        <p14:creationId xmlns:p14="http://schemas.microsoft.com/office/powerpoint/2010/main" val="59723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490"/>
        <p:cNvGrpSpPr/>
        <p:nvPr/>
      </p:nvGrpSpPr>
      <p:grpSpPr>
        <a:xfrm>
          <a:off x="0" y="0"/>
          <a:ext cx="0" cy="0"/>
          <a:chOff x="0" y="0"/>
          <a:chExt cx="0" cy="0"/>
        </a:xfrm>
      </p:grpSpPr>
      <p:sp>
        <p:nvSpPr>
          <p:cNvPr id="493" name="Google Shape;493;g1265afd55f4_11_941"/>
          <p:cNvSpPr/>
          <p:nvPr/>
        </p:nvSpPr>
        <p:spPr>
          <a:xfrm>
            <a:off x="1346200" y="2336800"/>
            <a:ext cx="10845900" cy="2336700"/>
          </a:xfrm>
          <a:prstGeom prst="rect">
            <a:avLst/>
          </a:prstGeom>
          <a:solidFill>
            <a:schemeClr val="bg2">
              <a:lumMod val="50000"/>
              <a:alpha val="803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97" name="Google Shape;497;g1265afd55f4_11_941"/>
          <p:cNvSpPr txBox="1"/>
          <p:nvPr/>
        </p:nvSpPr>
        <p:spPr>
          <a:xfrm>
            <a:off x="2414435" y="2751894"/>
            <a:ext cx="7363200" cy="1354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8800" b="1">
                <a:solidFill>
                  <a:schemeClr val="lt1"/>
                </a:solidFill>
                <a:latin typeface="Century Gothic"/>
                <a:ea typeface="Century Gothic"/>
                <a:cs typeface="Century Gothic"/>
                <a:sym typeface="Century Gothic"/>
              </a:rPr>
              <a:t>THANK </a:t>
            </a:r>
            <a:r>
              <a:rPr lang="en-IN" sz="8800">
                <a:solidFill>
                  <a:schemeClr val="lt1"/>
                </a:solidFill>
                <a:latin typeface="Century Gothic"/>
                <a:ea typeface="Century Gothic"/>
                <a:cs typeface="Century Gothic"/>
                <a:sym typeface="Century Gothic"/>
              </a:rPr>
              <a:t>YOU</a:t>
            </a:r>
            <a:endParaRPr/>
          </a:p>
        </p:txBody>
      </p:sp>
      <p:sp>
        <p:nvSpPr>
          <p:cNvPr id="3" name="Google Shape;372;g12697ccf315_0_25">
            <a:extLst>
              <a:ext uri="{FF2B5EF4-FFF2-40B4-BE49-F238E27FC236}">
                <a16:creationId xmlns:a16="http://schemas.microsoft.com/office/drawing/2014/main" id="{E59D5315-992A-59F0-E05B-0BFA04495D77}"/>
              </a:ext>
            </a:extLst>
          </p:cNvPr>
          <p:cNvSpPr/>
          <p:nvPr/>
        </p:nvSpPr>
        <p:spPr>
          <a:xfrm>
            <a:off x="1432632" y="514618"/>
            <a:ext cx="9326735"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3600" dirty="0">
                <a:solidFill>
                  <a:schemeClr val="bg2">
                    <a:lumMod val="50000"/>
                  </a:schemeClr>
                </a:solidFill>
                <a:latin typeface="Century Gothic"/>
                <a:ea typeface="Century Gothic"/>
                <a:cs typeface="Century Gothic"/>
                <a:sym typeface="Century Gothic"/>
              </a:rPr>
              <a:t> </a:t>
            </a:r>
            <a:r>
              <a:rPr lang="en-US" sz="3600" b="1" dirty="0">
                <a:solidFill>
                  <a:schemeClr val="bg2">
                    <a:lumMod val="50000"/>
                  </a:schemeClr>
                </a:solidFill>
                <a:latin typeface="Century Gothic"/>
                <a:ea typeface="Century Gothic"/>
                <a:cs typeface="Century Gothic"/>
                <a:sym typeface="Century Gothic"/>
              </a:rPr>
              <a:t>TOPIC 3</a:t>
            </a:r>
          </a:p>
          <a:p>
            <a:pPr marL="0" marR="0" lvl="0" indent="0" algn="ctr" rtl="0">
              <a:lnSpc>
                <a:spcPct val="100000"/>
              </a:lnSpc>
              <a:spcBef>
                <a:spcPts val="0"/>
              </a:spcBef>
              <a:spcAft>
                <a:spcPts val="0"/>
              </a:spcAft>
              <a:buNone/>
            </a:pPr>
            <a:r>
              <a:rPr lang="en-US" sz="3600" dirty="0">
                <a:solidFill>
                  <a:schemeClr val="bg2">
                    <a:lumMod val="50000"/>
                  </a:schemeClr>
                </a:solidFill>
                <a:latin typeface="Century Gothic"/>
                <a:ea typeface="Century Gothic"/>
                <a:cs typeface="Century Gothic"/>
                <a:sym typeface="Century Gothic"/>
              </a:rPr>
              <a:t>END</a:t>
            </a:r>
            <a:endParaRPr sz="3600" b="1" dirty="0">
              <a:solidFill>
                <a:schemeClr val="bg2">
                  <a:lumMod val="50000"/>
                </a:schemeClr>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3600" dirty="0">
              <a:solidFill>
                <a:schemeClr val="bg2">
                  <a:lumMod val="50000"/>
                </a:schemeClr>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3600" dirty="0">
              <a:solidFill>
                <a:schemeClr val="bg2">
                  <a:lumMod val="50000"/>
                </a:schemeClr>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cxnSp>
        <p:nvCxnSpPr>
          <p:cNvPr id="277" name="Google Shape;277;g1265afd55f4_11_582"/>
          <p:cNvCxnSpPr/>
          <p:nvPr/>
        </p:nvCxnSpPr>
        <p:spPr>
          <a:xfrm>
            <a:off x="3696613" y="1028700"/>
            <a:ext cx="0" cy="5194200"/>
          </a:xfrm>
          <a:prstGeom prst="straightConnector1">
            <a:avLst/>
          </a:prstGeom>
          <a:noFill/>
          <a:ln w="9525" cap="flat" cmpd="sng">
            <a:solidFill>
              <a:srgbClr val="455262"/>
            </a:solidFill>
            <a:prstDash val="solid"/>
            <a:miter lim="800000"/>
            <a:headEnd type="none" w="sm" len="sm"/>
            <a:tailEnd type="none" w="sm" len="sm"/>
          </a:ln>
        </p:spPr>
      </p:cxnSp>
      <p:sp>
        <p:nvSpPr>
          <p:cNvPr id="278" name="Google Shape;278;g1265afd55f4_11_58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IN"/>
              <a:t>2</a:t>
            </a:fld>
            <a:endParaRPr/>
          </a:p>
        </p:txBody>
      </p:sp>
      <p:sp>
        <p:nvSpPr>
          <p:cNvPr id="279" name="Google Shape;279;g1265afd55f4_11_582"/>
          <p:cNvSpPr/>
          <p:nvPr/>
        </p:nvSpPr>
        <p:spPr>
          <a:xfrm rot="-5400000">
            <a:off x="792900" y="2656500"/>
            <a:ext cx="5150100" cy="554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COURSE </a:t>
            </a:r>
            <a:r>
              <a:rPr lang="en-IN" sz="3600" dirty="0">
                <a:solidFill>
                  <a:schemeClr val="bg2">
                    <a:lumMod val="50000"/>
                  </a:schemeClr>
                </a:solidFill>
                <a:latin typeface="Century Gothic"/>
                <a:ea typeface="Century Gothic"/>
                <a:cs typeface="Century Gothic"/>
                <a:sym typeface="Century Gothic"/>
              </a:rPr>
              <a:t>OBJECTIVES</a:t>
            </a:r>
            <a:endParaRPr sz="3600" dirty="0">
              <a:solidFill>
                <a:schemeClr val="bg2">
                  <a:lumMod val="50000"/>
                </a:schemeClr>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 </a:t>
            </a:r>
            <a:endParaRPr sz="3600" b="1" dirty="0">
              <a:solidFill>
                <a:schemeClr val="bg2">
                  <a:lumMod val="50000"/>
                </a:schemeClr>
              </a:solidFill>
              <a:latin typeface="Century Gothic"/>
              <a:ea typeface="Century Gothic"/>
              <a:cs typeface="Century Gothic"/>
              <a:sym typeface="Century Gothic"/>
            </a:endParaRPr>
          </a:p>
        </p:txBody>
      </p:sp>
      <p:pic>
        <p:nvPicPr>
          <p:cNvPr id="280" name="Google Shape;280;g1265afd55f4_11_582"/>
          <p:cNvPicPr preferRelativeResize="0"/>
          <p:nvPr/>
        </p:nvPicPr>
        <p:blipFill rotWithShape="1">
          <a:blip r:embed="rId3">
            <a:alphaModFix/>
          </a:blip>
          <a:srcRect l="34608" r="33564"/>
          <a:stretch/>
        </p:blipFill>
        <p:spPr>
          <a:xfrm>
            <a:off x="1122700" y="792375"/>
            <a:ext cx="1598451" cy="5558349"/>
          </a:xfrm>
          <a:prstGeom prst="rect">
            <a:avLst/>
          </a:prstGeom>
          <a:noFill/>
          <a:ln>
            <a:noFill/>
          </a:ln>
        </p:spPr>
      </p:pic>
      <p:sp>
        <p:nvSpPr>
          <p:cNvPr id="281" name="Google Shape;281;g1265afd55f4_11_582"/>
          <p:cNvSpPr/>
          <p:nvPr/>
        </p:nvSpPr>
        <p:spPr>
          <a:xfrm>
            <a:off x="4154036" y="1418320"/>
            <a:ext cx="7651499" cy="4090280"/>
          </a:xfrm>
          <a:prstGeom prst="rect">
            <a:avLst/>
          </a:prstGeom>
          <a:noFill/>
          <a:ln>
            <a:noFill/>
          </a:ln>
        </p:spPr>
        <p:txBody>
          <a:bodyPr spcFirstLastPara="1" wrap="square" lIns="0" tIns="0" rIns="0" bIns="0" anchor="ctr" anchorCtr="0">
            <a:noAutofit/>
          </a:bodyPr>
          <a:lstStyle/>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Introduction to RPA</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StudioX Citizen Developer Journey and Working with StudioX </a:t>
            </a:r>
          </a:p>
          <a:p>
            <a:pPr marL="342900" lvl="0" indent="-342900">
              <a:lnSpc>
                <a:spcPct val="200000"/>
              </a:lnSpc>
              <a:buFont typeface="Wingdings" panose="05000000000000000000" pitchFamily="2" charset="2"/>
              <a:buChar char=""/>
            </a:pPr>
            <a:r>
              <a:rPr lang="en-IN" sz="2000" dirty="0">
                <a:solidFill>
                  <a:srgbClr val="FFC000"/>
                </a:solidFill>
                <a:effectLst/>
                <a:latin typeface="Bahnschrift SemiBold" panose="020B0502040204020203" pitchFamily="34" charset="0"/>
                <a:ea typeface="Roboto Mono Medium" panose="020B0604020202020204" charset="0"/>
              </a:rPr>
              <a:t>Activity Recording, UI Automation in StudioX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Decisions, Iterations, and Scenarios in StudioX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File, Folder Automation in StudioX: Microsoft Excel Automation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Email &amp; SAP Automation in StudioX </a:t>
            </a:r>
          </a:p>
          <a:p>
            <a:pPr marL="342900" lvl="0" indent="-342900">
              <a:lnSpc>
                <a:spcPct val="200000"/>
              </a:lnSpc>
              <a:spcAft>
                <a:spcPts val="800"/>
              </a:spcAft>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Handle Errors in StudioX </a:t>
            </a:r>
          </a:p>
        </p:txBody>
      </p:sp>
      <p:sp>
        <p:nvSpPr>
          <p:cNvPr id="2" name="Footer Placeholder 2">
            <a:extLst>
              <a:ext uri="{FF2B5EF4-FFF2-40B4-BE49-F238E27FC236}">
                <a16:creationId xmlns:a16="http://schemas.microsoft.com/office/drawing/2014/main" id="{E6F7120C-50BA-9EF3-B7C1-085EB2D216F1}"/>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fade">
                                      <p:cBhvr>
                                        <p:cTn id="7" dur="500"/>
                                        <p:tgtEl>
                                          <p:spTgt spid="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xEl>
                                              <p:pRg st="1" end="1"/>
                                            </p:txEl>
                                          </p:spTgt>
                                        </p:tgtEl>
                                        <p:attrNameLst>
                                          <p:attrName>style.visibility</p:attrName>
                                        </p:attrNameLst>
                                      </p:cBhvr>
                                      <p:to>
                                        <p:strVal val="visible"/>
                                      </p:to>
                                    </p:set>
                                    <p:animEffect transition="in" filter="fade">
                                      <p:cBhvr>
                                        <p:cTn id="12" dur="500"/>
                                        <p:tgtEl>
                                          <p:spTgt spid="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xEl>
                                              <p:pRg st="2" end="2"/>
                                            </p:txEl>
                                          </p:spTgt>
                                        </p:tgtEl>
                                        <p:attrNameLst>
                                          <p:attrName>style.visibility</p:attrName>
                                        </p:attrNameLst>
                                      </p:cBhvr>
                                      <p:to>
                                        <p:strVal val="visible"/>
                                      </p:to>
                                    </p:set>
                                    <p:animEffect transition="in" filter="fade">
                                      <p:cBhvr>
                                        <p:cTn id="17" dur="500"/>
                                        <p:tgtEl>
                                          <p:spTgt spid="2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
                                            <p:txEl>
                                              <p:pRg st="3" end="3"/>
                                            </p:txEl>
                                          </p:spTgt>
                                        </p:tgtEl>
                                        <p:attrNameLst>
                                          <p:attrName>style.visibility</p:attrName>
                                        </p:attrNameLst>
                                      </p:cBhvr>
                                      <p:to>
                                        <p:strVal val="visible"/>
                                      </p:to>
                                    </p:set>
                                    <p:animEffect transition="in" filter="fade">
                                      <p:cBhvr>
                                        <p:cTn id="22" dur="500"/>
                                        <p:tgtEl>
                                          <p:spTgt spid="2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1">
                                            <p:txEl>
                                              <p:pRg st="4" end="4"/>
                                            </p:txEl>
                                          </p:spTgt>
                                        </p:tgtEl>
                                        <p:attrNameLst>
                                          <p:attrName>style.visibility</p:attrName>
                                        </p:attrNameLst>
                                      </p:cBhvr>
                                      <p:to>
                                        <p:strVal val="visible"/>
                                      </p:to>
                                    </p:set>
                                    <p:animEffect transition="in" filter="fade">
                                      <p:cBhvr>
                                        <p:cTn id="27" dur="500"/>
                                        <p:tgtEl>
                                          <p:spTgt spid="2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1">
                                            <p:txEl>
                                              <p:pRg st="5" end="5"/>
                                            </p:txEl>
                                          </p:spTgt>
                                        </p:tgtEl>
                                        <p:attrNameLst>
                                          <p:attrName>style.visibility</p:attrName>
                                        </p:attrNameLst>
                                      </p:cBhvr>
                                      <p:to>
                                        <p:strVal val="visible"/>
                                      </p:to>
                                    </p:set>
                                    <p:animEffect transition="in" filter="fade">
                                      <p:cBhvr>
                                        <p:cTn id="32" dur="500"/>
                                        <p:tgtEl>
                                          <p:spTgt spid="2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1">
                                            <p:txEl>
                                              <p:pRg st="6" end="6"/>
                                            </p:txEl>
                                          </p:spTgt>
                                        </p:tgtEl>
                                        <p:attrNameLst>
                                          <p:attrName>style.visibility</p:attrName>
                                        </p:attrNameLst>
                                      </p:cBhvr>
                                      <p:to>
                                        <p:strVal val="visible"/>
                                      </p:to>
                                    </p:set>
                                    <p:animEffect transition="in" filter="fade">
                                      <p:cBhvr>
                                        <p:cTn id="37" dur="500"/>
                                        <p:tgtEl>
                                          <p:spTgt spid="2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1003299" y="669603"/>
            <a:ext cx="10139981" cy="554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3200" b="1" dirty="0">
                <a:solidFill>
                  <a:schemeClr val="bg2">
                    <a:lumMod val="50000"/>
                  </a:schemeClr>
                </a:solidFill>
                <a:latin typeface="Century Gothic"/>
              </a:rPr>
              <a:t>3. Activity Recording, UI Automation in StudioX </a:t>
            </a: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3</a:t>
            </a:fld>
            <a:endParaRPr/>
          </a:p>
        </p:txBody>
      </p:sp>
      <p:sp>
        <p:nvSpPr>
          <p:cNvPr id="315" name="Google Shape;315;g1265afd55f4_11_737"/>
          <p:cNvSpPr txBox="1"/>
          <p:nvPr/>
        </p:nvSpPr>
        <p:spPr>
          <a:xfrm>
            <a:off x="1192427" y="2225550"/>
            <a:ext cx="9466500" cy="2626330"/>
          </a:xfrm>
          <a:prstGeom prst="rect">
            <a:avLst/>
          </a:prstGeom>
          <a:noFill/>
          <a:ln>
            <a:noFill/>
          </a:ln>
        </p:spPr>
        <p:txBody>
          <a:bodyPr spcFirstLastPara="1" wrap="square" lIns="91425" tIns="91425" rIns="91425" bIns="91425" anchor="ctr" anchorCtr="0">
            <a:spAutoFit/>
          </a:bodyPr>
          <a:lstStyle/>
          <a:p>
            <a:pPr marL="457200" indent="-355600">
              <a:lnSpc>
                <a:spcPct val="115000"/>
              </a:lnSpc>
              <a:spcBef>
                <a:spcPts val="1000"/>
              </a:spcBef>
              <a:spcAft>
                <a:spcPts val="1000"/>
              </a:spcAft>
              <a:buClr>
                <a:srgbClr val="4A4A4A"/>
              </a:buClr>
              <a:buSzPts val="2000"/>
              <a:buFont typeface="Roboto Mono Medium"/>
              <a:buChar char="❏"/>
            </a:pPr>
            <a:r>
              <a:rPr lang="en-IN" sz="2000" dirty="0">
                <a:solidFill>
                  <a:srgbClr val="4A4A4A"/>
                </a:solidFill>
                <a:latin typeface="Roboto Mono Medium"/>
                <a:ea typeface="Roboto Mono Medium"/>
              </a:rPr>
              <a:t>Introduction to UI automation</a:t>
            </a:r>
          </a:p>
          <a:p>
            <a:pPr marL="457200" indent="-355600">
              <a:lnSpc>
                <a:spcPct val="115000"/>
              </a:lnSpc>
              <a:spcBef>
                <a:spcPts val="1000"/>
              </a:spcBef>
              <a:spcAft>
                <a:spcPts val="1000"/>
              </a:spcAft>
              <a:buClr>
                <a:srgbClr val="4A4A4A"/>
              </a:buClr>
              <a:buSzPts val="2000"/>
              <a:buFont typeface="Roboto Mono Medium"/>
              <a:buChar char="❏"/>
            </a:pPr>
            <a:r>
              <a:rPr lang="en-IN" sz="2000" dirty="0">
                <a:solidFill>
                  <a:srgbClr val="4A4A4A"/>
                </a:solidFill>
                <a:latin typeface="Roboto Mono Medium"/>
                <a:ea typeface="Roboto Mono Medium"/>
              </a:rPr>
              <a:t>Recording UI interactions</a:t>
            </a:r>
          </a:p>
          <a:p>
            <a:pPr marL="457200" indent="-355600">
              <a:lnSpc>
                <a:spcPct val="115000"/>
              </a:lnSpc>
              <a:spcBef>
                <a:spcPts val="1000"/>
              </a:spcBef>
              <a:spcAft>
                <a:spcPts val="1000"/>
              </a:spcAft>
              <a:buClr>
                <a:srgbClr val="4A4A4A"/>
              </a:buClr>
              <a:buSzPts val="2000"/>
              <a:buFont typeface="Roboto Mono Medium"/>
              <a:buChar char="❏"/>
            </a:pPr>
            <a:r>
              <a:rPr lang="en-IN" sz="2000" dirty="0">
                <a:solidFill>
                  <a:srgbClr val="4A4A4A"/>
                </a:solidFill>
                <a:latin typeface="Roboto Mono Medium"/>
                <a:ea typeface="Roboto Mono Medium"/>
              </a:rPr>
              <a:t>The UI automation activities</a:t>
            </a:r>
          </a:p>
          <a:p>
            <a:pPr marL="457200" indent="-355600">
              <a:lnSpc>
                <a:spcPct val="115000"/>
              </a:lnSpc>
              <a:spcBef>
                <a:spcPts val="1000"/>
              </a:spcBef>
              <a:spcAft>
                <a:spcPts val="1000"/>
              </a:spcAft>
              <a:buClr>
                <a:srgbClr val="4A4A4A"/>
              </a:buClr>
              <a:buSzPts val="2000"/>
              <a:buFont typeface="Roboto Mono Medium"/>
              <a:buChar char="❏"/>
            </a:pPr>
            <a:r>
              <a:rPr lang="en-IN" sz="2000" dirty="0">
                <a:solidFill>
                  <a:srgbClr val="4A4A4A"/>
                </a:solidFill>
                <a:latin typeface="Roboto Mono Medium"/>
                <a:ea typeface="Roboto Mono Medium"/>
              </a:rPr>
              <a:t>Extracting data from an application</a:t>
            </a: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animEffect transition="in" filter="fade">
                                      <p:cBhvr>
                                        <p:cTn id="7" dur="500"/>
                                        <p:tgtEl>
                                          <p:spTgt spid="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xEl>
                                              <p:pRg st="1" end="1"/>
                                            </p:txEl>
                                          </p:spTgt>
                                        </p:tgtEl>
                                        <p:attrNameLst>
                                          <p:attrName>style.visibility</p:attrName>
                                        </p:attrNameLst>
                                      </p:cBhvr>
                                      <p:to>
                                        <p:strVal val="visible"/>
                                      </p:to>
                                    </p:set>
                                    <p:animEffect transition="in" filter="fade">
                                      <p:cBhvr>
                                        <p:cTn id="12" dur="500"/>
                                        <p:tgtEl>
                                          <p:spTgt spid="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xEl>
                                              <p:pRg st="2" end="2"/>
                                            </p:txEl>
                                          </p:spTgt>
                                        </p:tgtEl>
                                        <p:attrNameLst>
                                          <p:attrName>style.visibility</p:attrName>
                                        </p:attrNameLst>
                                      </p:cBhvr>
                                      <p:to>
                                        <p:strVal val="visible"/>
                                      </p:to>
                                    </p:set>
                                    <p:animEffect transition="in" filter="fade">
                                      <p:cBhvr>
                                        <p:cTn id="17" dur="500"/>
                                        <p:tgtEl>
                                          <p:spTgt spid="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5">
                                            <p:txEl>
                                              <p:pRg st="3" end="3"/>
                                            </p:txEl>
                                          </p:spTgt>
                                        </p:tgtEl>
                                        <p:attrNameLst>
                                          <p:attrName>style.visibility</p:attrName>
                                        </p:attrNameLst>
                                      </p:cBhvr>
                                      <p:to>
                                        <p:strVal val="visible"/>
                                      </p:to>
                                    </p:set>
                                    <p:animEffect transition="in" filter="fade">
                                      <p:cBhvr>
                                        <p:cTn id="22" dur="500"/>
                                        <p:tgtEl>
                                          <p:spTgt spid="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139981" cy="554100"/>
          </a:xfrm>
          <a:prstGeom prst="rect">
            <a:avLst/>
          </a:prstGeom>
          <a:noFill/>
          <a:ln>
            <a:noFill/>
          </a:ln>
        </p:spPr>
        <p:txBody>
          <a:bodyPr spcFirstLastPara="1" wrap="square" lIns="0" tIns="0" rIns="0" bIns="0" anchor="t" anchorCtr="0">
            <a:noAutofit/>
          </a:bodyPr>
          <a:lstStyle/>
          <a:p>
            <a:r>
              <a:rPr lang="en-IN" sz="3200" dirty="0">
                <a:solidFill>
                  <a:schemeClr val="bg2">
                    <a:lumMod val="50000"/>
                  </a:schemeClr>
                </a:solidFill>
                <a:latin typeface="Century Gothic"/>
              </a:rPr>
              <a:t>INTRODUCTION TO </a:t>
            </a:r>
            <a:r>
              <a:rPr lang="en-IN" sz="3200" b="1" dirty="0">
                <a:solidFill>
                  <a:schemeClr val="bg2">
                    <a:lumMod val="50000"/>
                  </a:schemeClr>
                </a:solidFill>
                <a:latin typeface="Century Gothic"/>
              </a:rPr>
              <a:t>UI AUTOMATION</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4</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FB4838DD-D025-050B-22DF-E55E89121317}"/>
              </a:ext>
            </a:extLst>
          </p:cNvPr>
          <p:cNvSpPr txBox="1"/>
          <p:nvPr/>
        </p:nvSpPr>
        <p:spPr>
          <a:xfrm>
            <a:off x="518945" y="2495565"/>
            <a:ext cx="11086244" cy="584775"/>
          </a:xfrm>
          <a:prstGeom prst="rect">
            <a:avLst/>
          </a:prstGeom>
          <a:noFill/>
        </p:spPr>
        <p:txBody>
          <a:bodyPr wrap="square">
            <a:spAutoFit/>
          </a:bodyPr>
          <a:lstStyle/>
          <a:p>
            <a:pPr algn="just"/>
            <a:r>
              <a:rPr lang="en-US" sz="1600" b="0" i="0" dirty="0">
                <a:solidFill>
                  <a:srgbClr val="313537"/>
                </a:solidFill>
                <a:effectLst/>
                <a:latin typeface="Inter"/>
              </a:rPr>
              <a:t>A user interface (or UI) is a point of interaction between computers and human users. With its help, humans can communicate with computers and other digital systems, be it applications or a webpage.</a:t>
            </a:r>
            <a:endParaRPr lang="en-IN" sz="1600" dirty="0"/>
          </a:p>
        </p:txBody>
      </p:sp>
      <p:sp>
        <p:nvSpPr>
          <p:cNvPr id="6" name="TextBox 5">
            <a:extLst>
              <a:ext uri="{FF2B5EF4-FFF2-40B4-BE49-F238E27FC236}">
                <a16:creationId xmlns:a16="http://schemas.microsoft.com/office/drawing/2014/main" id="{F07E7F8A-46EF-9558-4B27-DCA5B80AD5DA}"/>
              </a:ext>
            </a:extLst>
          </p:cNvPr>
          <p:cNvSpPr txBox="1"/>
          <p:nvPr/>
        </p:nvSpPr>
        <p:spPr>
          <a:xfrm>
            <a:off x="518945" y="3870221"/>
            <a:ext cx="11086245" cy="830997"/>
          </a:xfrm>
          <a:prstGeom prst="rect">
            <a:avLst/>
          </a:prstGeom>
          <a:noFill/>
        </p:spPr>
        <p:txBody>
          <a:bodyPr wrap="square">
            <a:spAutoFit/>
          </a:bodyPr>
          <a:lstStyle/>
          <a:p>
            <a:pPr algn="just"/>
            <a:r>
              <a:rPr lang="en-US" sz="1600" b="0" i="0" dirty="0">
                <a:solidFill>
                  <a:srgbClr val="313537"/>
                </a:solidFill>
                <a:effectLst/>
                <a:latin typeface="Inter"/>
              </a:rPr>
              <a:t>StudioX offers a dedicated activity pack for UI automation: </a:t>
            </a:r>
            <a:r>
              <a:rPr lang="en-US" sz="1600" b="1" i="0" dirty="0">
                <a:solidFill>
                  <a:srgbClr val="313537"/>
                </a:solidFill>
                <a:effectLst/>
                <a:latin typeface="Inter"/>
              </a:rPr>
              <a:t>App &amp; Web Automation</a:t>
            </a:r>
            <a:r>
              <a:rPr lang="en-US" sz="1600" b="0" i="0" dirty="0">
                <a:solidFill>
                  <a:srgbClr val="313537"/>
                </a:solidFill>
                <a:effectLst/>
                <a:latin typeface="Inter"/>
              </a:rPr>
              <a:t>. Moreover, you can also make use of a variety of tools that we'll cover in the next lessons, one by one, including the activity pack: the</a:t>
            </a:r>
            <a:r>
              <a:rPr lang="en-US" sz="1600" b="1" i="0" dirty="0">
                <a:solidFill>
                  <a:srgbClr val="313537"/>
                </a:solidFill>
                <a:effectLst/>
                <a:latin typeface="Inter"/>
              </a:rPr>
              <a:t> Recorder</a:t>
            </a:r>
            <a:r>
              <a:rPr lang="en-US" sz="1600" b="0" i="0" dirty="0">
                <a:solidFill>
                  <a:srgbClr val="313537"/>
                </a:solidFill>
                <a:effectLst/>
                <a:latin typeface="Inter"/>
              </a:rPr>
              <a:t>, the </a:t>
            </a:r>
            <a:r>
              <a:rPr lang="en-US" sz="1600" b="1" i="0" dirty="0">
                <a:solidFill>
                  <a:srgbClr val="313537"/>
                </a:solidFill>
                <a:effectLst/>
                <a:latin typeface="Inter"/>
              </a:rPr>
              <a:t>Object Repository</a:t>
            </a:r>
            <a:r>
              <a:rPr lang="en-US" sz="1600" b="0" i="0" dirty="0">
                <a:solidFill>
                  <a:srgbClr val="313537"/>
                </a:solidFill>
                <a:effectLst/>
                <a:latin typeface="Inter"/>
              </a:rPr>
              <a:t>, the</a:t>
            </a:r>
            <a:r>
              <a:rPr lang="en-US" sz="1600" b="1" i="0" dirty="0">
                <a:solidFill>
                  <a:srgbClr val="313537"/>
                </a:solidFill>
                <a:effectLst/>
                <a:latin typeface="Inter"/>
              </a:rPr>
              <a:t> UI Activities</a:t>
            </a:r>
            <a:r>
              <a:rPr lang="en-US" sz="1600" b="0" i="0" dirty="0">
                <a:solidFill>
                  <a:srgbClr val="313537"/>
                </a:solidFill>
                <a:effectLst/>
                <a:latin typeface="Inter"/>
              </a:rPr>
              <a:t>, and the</a:t>
            </a:r>
            <a:r>
              <a:rPr lang="en-US" sz="1600" b="1" i="0" dirty="0">
                <a:solidFill>
                  <a:srgbClr val="313537"/>
                </a:solidFill>
                <a:effectLst/>
                <a:latin typeface="Inter"/>
              </a:rPr>
              <a:t> Table Extraction tool</a:t>
            </a:r>
            <a:r>
              <a:rPr lang="en-US" sz="1600" b="0" i="0" dirty="0">
                <a:solidFill>
                  <a:srgbClr val="313537"/>
                </a:solidFill>
                <a:effectLst/>
                <a:latin typeface="Inter"/>
              </a:rPr>
              <a:t>.</a:t>
            </a:r>
            <a:endParaRPr lang="en-IN" sz="1600" dirty="0"/>
          </a:p>
        </p:txBody>
      </p:sp>
    </p:spTree>
    <p:extLst>
      <p:ext uri="{BB962C8B-B14F-4D97-AF65-F5344CB8AC3E}">
        <p14:creationId xmlns:p14="http://schemas.microsoft.com/office/powerpoint/2010/main" val="92046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139981" cy="554100"/>
          </a:xfrm>
          <a:prstGeom prst="rect">
            <a:avLst/>
          </a:prstGeom>
          <a:noFill/>
          <a:ln>
            <a:noFill/>
          </a:ln>
        </p:spPr>
        <p:txBody>
          <a:bodyPr spcFirstLastPara="1" wrap="square" lIns="0" tIns="0" rIns="0" bIns="0" anchor="t" anchorCtr="0">
            <a:noAutofit/>
          </a:bodyPr>
          <a:lstStyle/>
          <a:p>
            <a:r>
              <a:rPr lang="en-IN" sz="3200" dirty="0">
                <a:solidFill>
                  <a:schemeClr val="bg2">
                    <a:lumMod val="50000"/>
                  </a:schemeClr>
                </a:solidFill>
                <a:latin typeface="Century Gothic"/>
              </a:rPr>
              <a:t>INTRODUCTION TO </a:t>
            </a:r>
            <a:r>
              <a:rPr lang="en-IN" sz="3200" b="1" dirty="0">
                <a:solidFill>
                  <a:schemeClr val="bg2">
                    <a:lumMod val="50000"/>
                  </a:schemeClr>
                </a:solidFill>
                <a:latin typeface="Century Gothic"/>
              </a:rPr>
              <a:t>UI AUTOMATION (Contd..)</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5</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5" name="TextBox 4">
            <a:extLst>
              <a:ext uri="{FF2B5EF4-FFF2-40B4-BE49-F238E27FC236}">
                <a16:creationId xmlns:a16="http://schemas.microsoft.com/office/drawing/2014/main" id="{0A33D1B9-7905-8511-3056-EAC220D1713A}"/>
              </a:ext>
            </a:extLst>
          </p:cNvPr>
          <p:cNvSpPr txBox="1"/>
          <p:nvPr/>
        </p:nvSpPr>
        <p:spPr>
          <a:xfrm>
            <a:off x="662707" y="1391781"/>
            <a:ext cx="10469352" cy="4527393"/>
          </a:xfrm>
          <a:prstGeom prst="rect">
            <a:avLst/>
          </a:prstGeom>
          <a:noFill/>
        </p:spPr>
        <p:txBody>
          <a:bodyPr wrap="square">
            <a:spAutoFit/>
          </a:bodyPr>
          <a:lstStyle/>
          <a:p>
            <a:pPr fontAlgn="base">
              <a:lnSpc>
                <a:spcPct val="107000"/>
              </a:lnSpc>
              <a:spcAft>
                <a:spcPts val="800"/>
              </a:spcAft>
            </a:pPr>
            <a:r>
              <a:rPr lang="en-IN" sz="1800" b="1" dirty="0">
                <a:effectLst/>
                <a:latin typeface="var(--font-family-head)"/>
                <a:ea typeface="Times New Roman" panose="02020603050405020304" pitchFamily="18" charset="0"/>
                <a:cs typeface="Times New Roman" panose="02020603050405020304" pitchFamily="18" charset="0"/>
              </a:rPr>
              <a:t>Input activities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dirty="0">
                <a:effectLst/>
                <a:latin typeface="var(--font-family-body)"/>
                <a:ea typeface="Times New Roman" panose="02020603050405020304" pitchFamily="18" charset="0"/>
                <a:cs typeface="Times New Roman" panose="02020603050405020304" pitchFamily="18" charset="0"/>
              </a:rPr>
              <a:t>The input activities send information (or input) to UI elements we wish to interact with.</a:t>
            </a:r>
            <a:br>
              <a:rPr lang="en-IN" sz="1800" dirty="0">
                <a:effectLst/>
                <a:latin typeface="var(--font-family-body)"/>
                <a:ea typeface="Times New Roman" panose="02020603050405020304" pitchFamily="18" charset="0"/>
                <a:cs typeface="Times New Roman" panose="02020603050405020304" pitchFamily="18" charset="0"/>
              </a:rPr>
            </a:br>
            <a:r>
              <a:rPr lang="en-IN" sz="1800" dirty="0">
                <a:effectLst/>
                <a:latin typeface="var(--font-family-body)"/>
                <a:ea typeface="Times New Roman" panose="02020603050405020304" pitchFamily="18" charset="0"/>
                <a:cs typeface="Times New Roman" panose="02020603050405020304" pitchFamily="18" charset="0"/>
              </a:rPr>
              <a:t>A few examples: </a:t>
            </a:r>
            <a:r>
              <a:rPr lang="en-IN" sz="1800" b="1" dirty="0">
                <a:effectLst/>
                <a:latin typeface="var(--font-family-body)"/>
                <a:ea typeface="Times New Roman" panose="02020603050405020304" pitchFamily="18" charset="0"/>
                <a:cs typeface="Times New Roman" panose="02020603050405020304" pitchFamily="18" charset="0"/>
              </a:rPr>
              <a:t>Click</a:t>
            </a:r>
            <a:r>
              <a:rPr lang="en-IN" sz="1800" dirty="0">
                <a:effectLst/>
                <a:latin typeface="var(--font-family-body)"/>
                <a:ea typeface="Times New Roman" panose="02020603050405020304" pitchFamily="18" charset="0"/>
                <a:cs typeface="Times New Roman" panose="02020603050405020304" pitchFamily="18" charset="0"/>
              </a:rPr>
              <a:t>, </a:t>
            </a:r>
            <a:r>
              <a:rPr lang="en-IN" sz="1800" b="1" dirty="0">
                <a:effectLst/>
                <a:latin typeface="var(--font-family-body)"/>
                <a:ea typeface="Times New Roman" panose="02020603050405020304" pitchFamily="18" charset="0"/>
                <a:cs typeface="Times New Roman" panose="02020603050405020304" pitchFamily="18" charset="0"/>
              </a:rPr>
              <a:t>Type Into</a:t>
            </a:r>
            <a:r>
              <a:rPr lang="en-IN" sz="1800" dirty="0">
                <a:effectLst/>
                <a:latin typeface="var(--font-family-body)"/>
                <a:ea typeface="Times New Roman" panose="02020603050405020304" pitchFamily="18" charset="0"/>
                <a:cs typeface="Times New Roman" panose="02020603050405020304" pitchFamily="18" charset="0"/>
              </a:rPr>
              <a:t>, </a:t>
            </a:r>
            <a:r>
              <a:rPr lang="en-IN" sz="1800" b="1" dirty="0">
                <a:effectLst/>
                <a:latin typeface="var(--font-family-body)"/>
                <a:ea typeface="Times New Roman" panose="02020603050405020304" pitchFamily="18" charset="0"/>
                <a:cs typeface="Times New Roman" panose="02020603050405020304" pitchFamily="18" charset="0"/>
              </a:rPr>
              <a:t>Check/Uncheck</a:t>
            </a:r>
            <a:r>
              <a:rPr lang="en-IN" sz="1800" dirty="0">
                <a:effectLst/>
                <a:latin typeface="var(--font-family-body)"/>
                <a:ea typeface="Times New Roman" panose="02020603050405020304" pitchFamily="18" charset="0"/>
                <a:cs typeface="Times New Roman" panose="02020603050405020304" pitchFamily="18" charset="0"/>
              </a:rPr>
              <a:t>, </a:t>
            </a:r>
            <a:r>
              <a:rPr lang="en-IN" sz="1800" b="1" dirty="0">
                <a:effectLst/>
                <a:latin typeface="var(--font-family-body)"/>
                <a:ea typeface="Times New Roman" panose="02020603050405020304" pitchFamily="18" charset="0"/>
                <a:cs typeface="Times New Roman" panose="02020603050405020304" pitchFamily="18" charset="0"/>
              </a:rPr>
              <a:t>Keyboard Shortcuts</a:t>
            </a:r>
            <a:r>
              <a:rPr lang="en-IN" sz="1800" dirty="0">
                <a:effectLst/>
                <a:latin typeface="var(--font-family-body)"/>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800" b="1" dirty="0">
              <a:effectLst/>
              <a:latin typeface="var(--font-family-head)"/>
              <a:ea typeface="Times New Roman" panose="02020603050405020304" pitchFamily="18" charset="0"/>
              <a:cs typeface="Times New Roman" panose="02020603050405020304" pitchFamily="18" charset="0"/>
            </a:endParaRPr>
          </a:p>
          <a:p>
            <a:pPr fontAlgn="base">
              <a:lnSpc>
                <a:spcPct val="107000"/>
              </a:lnSpc>
              <a:spcAft>
                <a:spcPts val="800"/>
              </a:spcAft>
            </a:pPr>
            <a:r>
              <a:rPr lang="en-IN" sz="1800" b="1" dirty="0">
                <a:effectLst/>
                <a:latin typeface="var(--font-family-head)"/>
                <a:ea typeface="Times New Roman" panose="02020603050405020304" pitchFamily="18" charset="0"/>
                <a:cs typeface="Times New Roman" panose="02020603050405020304" pitchFamily="18" charset="0"/>
              </a:rPr>
              <a:t>Output activities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dirty="0">
                <a:effectLst/>
                <a:latin typeface="var(--font-family-body)"/>
                <a:ea typeface="Times New Roman" panose="02020603050405020304" pitchFamily="18" charset="0"/>
                <a:cs typeface="Times New Roman" panose="02020603050405020304" pitchFamily="18" charset="0"/>
              </a:rPr>
              <a:t>This type of activity retrieves information from a UI, in various forms: text, structured data or images.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dirty="0">
                <a:effectLst/>
                <a:latin typeface="var(--font-family-body)"/>
                <a:ea typeface="Times New Roman" panose="02020603050405020304" pitchFamily="18" charset="0"/>
                <a:cs typeface="Times New Roman" panose="02020603050405020304" pitchFamily="18" charset="0"/>
              </a:rPr>
              <a:t>A few examples: </a:t>
            </a:r>
            <a:r>
              <a:rPr lang="en-IN" sz="1800" b="1" dirty="0">
                <a:effectLst/>
                <a:latin typeface="var(--font-family-body)"/>
                <a:ea typeface="Times New Roman" panose="02020603050405020304" pitchFamily="18" charset="0"/>
                <a:cs typeface="Times New Roman" panose="02020603050405020304" pitchFamily="18" charset="0"/>
              </a:rPr>
              <a:t>Get Text</a:t>
            </a:r>
            <a:r>
              <a:rPr lang="en-IN" sz="1800" dirty="0">
                <a:effectLst/>
                <a:latin typeface="var(--font-family-body)"/>
                <a:ea typeface="Times New Roman" panose="02020603050405020304" pitchFamily="18" charset="0"/>
                <a:cs typeface="Times New Roman" panose="02020603050405020304" pitchFamily="18" charset="0"/>
              </a:rPr>
              <a:t>, </a:t>
            </a:r>
            <a:r>
              <a:rPr lang="en-IN" sz="1800" b="1" dirty="0">
                <a:effectLst/>
                <a:latin typeface="var(--font-family-body)"/>
                <a:ea typeface="Times New Roman" panose="02020603050405020304" pitchFamily="18" charset="0"/>
                <a:cs typeface="Times New Roman" panose="02020603050405020304" pitchFamily="18" charset="0"/>
              </a:rPr>
              <a:t>Extract Table Data</a:t>
            </a:r>
            <a:r>
              <a:rPr lang="en-IN" sz="1800" dirty="0">
                <a:effectLst/>
                <a:latin typeface="var(--font-family-body)"/>
                <a:ea typeface="Times New Roman" panose="02020603050405020304" pitchFamily="18" charset="0"/>
                <a:cs typeface="Times New Roman" panose="02020603050405020304" pitchFamily="18" charset="0"/>
              </a:rPr>
              <a:t>, </a:t>
            </a:r>
            <a:r>
              <a:rPr lang="en-IN" sz="1800" b="1" dirty="0">
                <a:effectLst/>
                <a:latin typeface="var(--font-family-body)"/>
                <a:ea typeface="Times New Roman" panose="02020603050405020304" pitchFamily="18" charset="0"/>
                <a:cs typeface="Times New Roman" panose="02020603050405020304" pitchFamily="18" charset="0"/>
              </a:rPr>
              <a:t>Get URL</a:t>
            </a:r>
            <a:r>
              <a:rPr lang="en-IN" sz="1800" dirty="0">
                <a:effectLst/>
                <a:latin typeface="var(--font-family-body)"/>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800" b="1" dirty="0">
              <a:effectLst/>
              <a:latin typeface="var(--font-family-head)"/>
              <a:ea typeface="Times New Roman" panose="02020603050405020304" pitchFamily="18" charset="0"/>
              <a:cs typeface="Times New Roman" panose="02020603050405020304" pitchFamily="18" charset="0"/>
            </a:endParaRPr>
          </a:p>
          <a:p>
            <a:pPr fontAlgn="base">
              <a:lnSpc>
                <a:spcPct val="107000"/>
              </a:lnSpc>
              <a:spcAft>
                <a:spcPts val="800"/>
              </a:spcAft>
            </a:pPr>
            <a:r>
              <a:rPr lang="en-IN" sz="1800" b="1" dirty="0">
                <a:effectLst/>
                <a:latin typeface="var(--font-family-head)"/>
                <a:ea typeface="Times New Roman" panose="02020603050405020304" pitchFamily="18" charset="0"/>
                <a:cs typeface="Times New Roman" panose="02020603050405020304" pitchFamily="18" charset="0"/>
              </a:rPr>
              <a:t>Synchronizing activities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dirty="0">
                <a:effectLst/>
                <a:latin typeface="var(--font-family-body)"/>
                <a:ea typeface="Times New Roman" panose="02020603050405020304" pitchFamily="18" charset="0"/>
                <a:cs typeface="Times New Roman" panose="02020603050405020304" pitchFamily="18" charset="0"/>
              </a:rPr>
              <a:t>The synchronizing activities tell the robot when to execute an action, based on certain triggers. This can come in very handy when the UI changes or needs time to change during an automation.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dirty="0">
                <a:effectLst/>
                <a:latin typeface="var(--font-family-body)"/>
                <a:ea typeface="Times New Roman" panose="02020603050405020304" pitchFamily="18" charset="0"/>
                <a:cs typeface="Times New Roman" panose="02020603050405020304" pitchFamily="18" charset="0"/>
              </a:rPr>
              <a:t> A few examples: </a:t>
            </a:r>
            <a:r>
              <a:rPr lang="en-IN" sz="1800" b="1" dirty="0">
                <a:effectLst/>
                <a:latin typeface="var(--font-family-body)"/>
                <a:ea typeface="Times New Roman" panose="02020603050405020304" pitchFamily="18" charset="0"/>
                <a:cs typeface="Times New Roman" panose="02020603050405020304" pitchFamily="18" charset="0"/>
              </a:rPr>
              <a:t>Wait for Download</a:t>
            </a:r>
            <a:r>
              <a:rPr lang="en-IN" sz="1800" dirty="0">
                <a:effectLst/>
                <a:latin typeface="var(--font-family-body)"/>
                <a:ea typeface="Times New Roman" panose="02020603050405020304" pitchFamily="18" charset="0"/>
                <a:cs typeface="Times New Roman" panose="02020603050405020304" pitchFamily="18" charset="0"/>
              </a:rPr>
              <a:t>, </a:t>
            </a:r>
            <a:r>
              <a:rPr lang="en-IN" sz="1800" b="1" dirty="0">
                <a:effectLst/>
                <a:latin typeface="var(--font-family-body)"/>
                <a:ea typeface="Times New Roman" panose="02020603050405020304" pitchFamily="18" charset="0"/>
                <a:cs typeface="Times New Roman" panose="02020603050405020304" pitchFamily="18" charset="0"/>
              </a:rPr>
              <a:t>Check App State</a:t>
            </a:r>
            <a:r>
              <a:rPr lang="en-IN" sz="1800" dirty="0">
                <a:effectLst/>
                <a:latin typeface="var(--font-family-body)"/>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282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139981" cy="554100"/>
          </a:xfrm>
          <a:prstGeom prst="rect">
            <a:avLst/>
          </a:prstGeom>
          <a:noFill/>
          <a:ln>
            <a:noFill/>
          </a:ln>
        </p:spPr>
        <p:txBody>
          <a:bodyPr spcFirstLastPara="1" wrap="square" lIns="0" tIns="0" rIns="0" bIns="0" anchor="t" anchorCtr="0">
            <a:noAutofit/>
          </a:bodyPr>
          <a:lstStyle/>
          <a:p>
            <a:r>
              <a:rPr lang="en-IN" sz="3200" dirty="0">
                <a:solidFill>
                  <a:schemeClr val="bg2">
                    <a:lumMod val="50000"/>
                  </a:schemeClr>
                </a:solidFill>
                <a:latin typeface="Century Gothic"/>
              </a:rPr>
              <a:t>INTRODUCTION TO </a:t>
            </a:r>
            <a:r>
              <a:rPr lang="en-IN" sz="3200" b="1" dirty="0">
                <a:solidFill>
                  <a:schemeClr val="bg2">
                    <a:lumMod val="50000"/>
                  </a:schemeClr>
                </a:solidFill>
                <a:latin typeface="Century Gothic"/>
              </a:rPr>
              <a:t>UI AUTOMATION (Contd..)</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6</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12445359-94E9-38E5-4E65-7DDF3C0EA096}"/>
              </a:ext>
            </a:extLst>
          </p:cNvPr>
          <p:cNvSpPr txBox="1"/>
          <p:nvPr/>
        </p:nvSpPr>
        <p:spPr>
          <a:xfrm>
            <a:off x="379460" y="1175244"/>
            <a:ext cx="11086245" cy="1077218"/>
          </a:xfrm>
          <a:prstGeom prst="rect">
            <a:avLst/>
          </a:prstGeom>
          <a:noFill/>
        </p:spPr>
        <p:txBody>
          <a:bodyPr wrap="square">
            <a:spAutoFit/>
          </a:bodyPr>
          <a:lstStyle/>
          <a:p>
            <a:pPr algn="just"/>
            <a:r>
              <a:rPr lang="en-US" sz="1600" b="0" i="0" dirty="0">
                <a:solidFill>
                  <a:srgbClr val="313537"/>
                </a:solidFill>
                <a:effectLst/>
                <a:latin typeface="Inter"/>
              </a:rPr>
              <a:t>One of the most important aspects you need to know when it comes to UI automation is targeting. This can be done through </a:t>
            </a:r>
            <a:r>
              <a:rPr lang="en-US" sz="1600" b="1" i="0" dirty="0">
                <a:solidFill>
                  <a:srgbClr val="FA4616"/>
                </a:solidFill>
                <a:effectLst/>
                <a:latin typeface="var(--font-family-body)"/>
              </a:rPr>
              <a:t>targets</a:t>
            </a:r>
            <a:r>
              <a:rPr lang="en-US" sz="1600" b="0" i="0" dirty="0">
                <a:solidFill>
                  <a:srgbClr val="313537"/>
                </a:solidFill>
                <a:effectLst/>
                <a:latin typeface="Inter"/>
              </a:rPr>
              <a:t> and </a:t>
            </a:r>
            <a:r>
              <a:rPr lang="en-US" sz="1600" b="1" i="0" dirty="0">
                <a:solidFill>
                  <a:srgbClr val="FA4616"/>
                </a:solidFill>
                <a:effectLst/>
                <a:latin typeface="var(--font-family-body)"/>
              </a:rPr>
              <a:t>anchors</a:t>
            </a:r>
            <a:r>
              <a:rPr lang="en-US" sz="1600" b="0" i="0" dirty="0">
                <a:solidFill>
                  <a:srgbClr val="313537"/>
                </a:solidFill>
                <a:effectLst/>
                <a:latin typeface="Inter"/>
              </a:rPr>
              <a:t>. With their help, we indicate the target applications or elements on the screen with which we want the automation to interact. These elements are called targets and they can be fixed or dynamic. Anchors are fixed elements near targets, with which the automation can identify unique targets.</a:t>
            </a:r>
            <a:endParaRPr lang="en-IN" sz="1600" dirty="0"/>
          </a:p>
        </p:txBody>
      </p:sp>
      <p:pic>
        <p:nvPicPr>
          <p:cNvPr id="2050" name="Picture 2">
            <a:extLst>
              <a:ext uri="{FF2B5EF4-FFF2-40B4-BE49-F238E27FC236}">
                <a16:creationId xmlns:a16="http://schemas.microsoft.com/office/drawing/2014/main" id="{6AB7A3AF-C990-AB6A-0A13-081652F9B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70" y="2361152"/>
            <a:ext cx="5226210" cy="39895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754D566-9D60-B20C-5955-18ECCE628D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582" y="2361152"/>
            <a:ext cx="5696224" cy="3989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74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139981"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RECORDING</a:t>
            </a:r>
            <a:r>
              <a:rPr lang="en-IN" sz="3200" dirty="0">
                <a:solidFill>
                  <a:schemeClr val="bg2">
                    <a:lumMod val="50000"/>
                  </a:schemeClr>
                </a:solidFill>
                <a:latin typeface="Century Gothic"/>
              </a:rPr>
              <a:t> UI AUTOMATION</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7</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7" name="TextBox 6">
            <a:extLst>
              <a:ext uri="{FF2B5EF4-FFF2-40B4-BE49-F238E27FC236}">
                <a16:creationId xmlns:a16="http://schemas.microsoft.com/office/drawing/2014/main" id="{F084764C-73CF-7A3C-084F-BBC1E53EFFF4}"/>
              </a:ext>
            </a:extLst>
          </p:cNvPr>
          <p:cNvSpPr txBox="1"/>
          <p:nvPr/>
        </p:nvSpPr>
        <p:spPr>
          <a:xfrm>
            <a:off x="689427" y="2085818"/>
            <a:ext cx="10578894" cy="1569660"/>
          </a:xfrm>
          <a:prstGeom prst="rect">
            <a:avLst/>
          </a:prstGeom>
          <a:noFill/>
        </p:spPr>
        <p:txBody>
          <a:bodyPr wrap="square">
            <a:spAutoFit/>
          </a:bodyPr>
          <a:lstStyle/>
          <a:p>
            <a:pPr algn="just"/>
            <a:r>
              <a:rPr lang="en-US" sz="2400" b="0" i="0" dirty="0">
                <a:solidFill>
                  <a:srgbClr val="313537"/>
                </a:solidFill>
                <a:effectLst/>
                <a:latin typeface="Inter"/>
              </a:rPr>
              <a:t>With the help of the Recorder, we can capture a set of actions on screen when working with an application. The tool will automatically translate them into StudioX activities, for faster development. We can also configure the activities directly while using the Recorder.</a:t>
            </a:r>
            <a:endParaRPr lang="en-IN" sz="2400" dirty="0"/>
          </a:p>
        </p:txBody>
      </p:sp>
    </p:spTree>
    <p:extLst>
      <p:ext uri="{BB962C8B-B14F-4D97-AF65-F5344CB8AC3E}">
        <p14:creationId xmlns:p14="http://schemas.microsoft.com/office/powerpoint/2010/main" val="267628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139981"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RECORDING</a:t>
            </a:r>
            <a:r>
              <a:rPr lang="en-IN" sz="3200" dirty="0">
                <a:solidFill>
                  <a:schemeClr val="bg2">
                    <a:lumMod val="50000"/>
                  </a:schemeClr>
                </a:solidFill>
                <a:latin typeface="Century Gothic"/>
              </a:rPr>
              <a:t> UI AUTOMATION (Using Recorder)</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8</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pic>
        <p:nvPicPr>
          <p:cNvPr id="3074" name="Picture 2">
            <a:extLst>
              <a:ext uri="{FF2B5EF4-FFF2-40B4-BE49-F238E27FC236}">
                <a16:creationId xmlns:a16="http://schemas.microsoft.com/office/drawing/2014/main" id="{78347E9E-F36F-C213-40EB-DF4822610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42" y="1658319"/>
            <a:ext cx="7572315" cy="4259427"/>
          </a:xfrm>
          <a:prstGeom prst="rect">
            <a:avLst/>
          </a:prstGeom>
          <a:noFill/>
          <a:ln>
            <a:solidFill>
              <a:schemeClr val="bg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62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139981"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RECORDING</a:t>
            </a:r>
            <a:r>
              <a:rPr lang="en-IN" sz="3200" dirty="0">
                <a:solidFill>
                  <a:schemeClr val="bg2">
                    <a:lumMod val="50000"/>
                  </a:schemeClr>
                </a:solidFill>
                <a:latin typeface="Century Gothic"/>
              </a:rPr>
              <a:t> UI AUTOMATION (Demo Application)</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9</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pic>
        <p:nvPicPr>
          <p:cNvPr id="4" name="Picture 3">
            <a:extLst>
              <a:ext uri="{FF2B5EF4-FFF2-40B4-BE49-F238E27FC236}">
                <a16:creationId xmlns:a16="http://schemas.microsoft.com/office/drawing/2014/main" id="{B33D22F2-7C47-8412-1BD0-11D7A6CB38E3}"/>
              </a:ext>
            </a:extLst>
          </p:cNvPr>
          <p:cNvPicPr>
            <a:picLocks noChangeAspect="1"/>
          </p:cNvPicPr>
          <p:nvPr/>
        </p:nvPicPr>
        <p:blipFill>
          <a:blip r:embed="rId3"/>
          <a:stretch>
            <a:fillRect/>
          </a:stretch>
        </p:blipFill>
        <p:spPr>
          <a:xfrm>
            <a:off x="3062215" y="1181781"/>
            <a:ext cx="5508348" cy="5270087"/>
          </a:xfrm>
          <a:prstGeom prst="rect">
            <a:avLst/>
          </a:prstGeom>
        </p:spPr>
      </p:pic>
    </p:spTree>
    <p:extLst>
      <p:ext uri="{BB962C8B-B14F-4D97-AF65-F5344CB8AC3E}">
        <p14:creationId xmlns:p14="http://schemas.microsoft.com/office/powerpoint/2010/main" val="288162551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1158</Words>
  <Application>Microsoft Office PowerPoint</Application>
  <PresentationFormat>Widescreen</PresentationFormat>
  <Paragraphs>103</Paragraphs>
  <Slides>15</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Wingdings</vt:lpstr>
      <vt:lpstr>Bahnschrift SemiBold</vt:lpstr>
      <vt:lpstr>Inter</vt:lpstr>
      <vt:lpstr>Biome</vt:lpstr>
      <vt:lpstr>Corbel</vt:lpstr>
      <vt:lpstr>Raleway</vt:lpstr>
      <vt:lpstr>Century Gothic</vt:lpstr>
      <vt:lpstr>Arial</vt:lpstr>
      <vt:lpstr>Calibri</vt:lpstr>
      <vt:lpstr>var(--font-family-body)</vt:lpstr>
      <vt:lpstr>Roboto Mono Medium</vt:lpstr>
      <vt:lpstr>var(--font-family-head)</vt:lpstr>
      <vt:lpstr>Office Theme</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Hitesh Kumar Sharma</dc:creator>
  <cp:lastModifiedBy>Dr. Hitesh Kumar Sharma</cp:lastModifiedBy>
  <cp:revision>64</cp:revision>
  <dcterms:created xsi:type="dcterms:W3CDTF">2020-11-09T02:20:30Z</dcterms:created>
  <dcterms:modified xsi:type="dcterms:W3CDTF">2022-12-01T22:59:51Z</dcterms:modified>
</cp:coreProperties>
</file>