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90" r:id="rId2"/>
  </p:sldMasterIdLst>
  <p:notesMasterIdLst>
    <p:notesMasterId r:id="rId16"/>
  </p:notesMasterIdLst>
  <p:sldIdLst>
    <p:sldId id="256" r:id="rId3"/>
    <p:sldId id="259" r:id="rId4"/>
    <p:sldId id="263" r:id="rId5"/>
    <p:sldId id="299" r:id="rId6"/>
    <p:sldId id="312" r:id="rId7"/>
    <p:sldId id="309" r:id="rId8"/>
    <p:sldId id="313" r:id="rId9"/>
    <p:sldId id="314" r:id="rId10"/>
    <p:sldId id="315" r:id="rId11"/>
    <p:sldId id="316" r:id="rId12"/>
    <p:sldId id="317" r:id="rId13"/>
    <p:sldId id="318" r:id="rId14"/>
    <p:sldId id="288" r:id="rId15"/>
  </p:sldIdLst>
  <p:sldSz cx="12192000" cy="6858000"/>
  <p:notesSz cx="6858000" cy="9144000"/>
  <p:embeddedFontLst>
    <p:embeddedFont>
      <p:font typeface="Bahnschrift SemiBold" panose="020B0502040204020203" pitchFamily="34" charset="0"/>
      <p:bold r:id="rId17"/>
    </p:embeddedFon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
      <p:font typeface="Corbel" panose="020B0503020204020204" pitchFamily="34" charset="0"/>
      <p:regular r:id="rId26"/>
      <p:bold r:id="rId27"/>
      <p:italic r:id="rId28"/>
      <p:boldItalic r:id="rId29"/>
    </p:embeddedFont>
    <p:embeddedFont>
      <p:font typeface="Raleway" pitchFamily="2" charset="0"/>
      <p:regular r:id="rId30"/>
      <p:bold r:id="rId31"/>
      <p:italic r:id="rId32"/>
      <p:boldItalic r:id="rId33"/>
    </p:embeddedFont>
    <p:embeddedFont>
      <p:font typeface="Roboto Mono Medium"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gT0qnvZ4KBgRSXY5rrmB0FnRGr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0D8C64-3778-4FE4-B492-478E97658857}">
  <a:tblStyle styleId="{EE0D8C64-3778-4FE4-B492-478E976588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58"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65afd55f4_11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65afd55f4_11_9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1265afd55f4_11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44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838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7553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265afd55f4_11_9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265afd55f4_11_94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9" name="Google Shape;489;g1265afd55f4_11_9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IN"/>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265afd55f4_11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1265afd55f4_11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420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9947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819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0624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3804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8214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88535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80384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61168479"/>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43574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00925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84361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02166" y="6262345"/>
            <a:ext cx="3000894" cy="365125"/>
          </a:xfrm>
        </p:spPr>
        <p:txBody>
          <a:bodyPr/>
          <a:lstStyle/>
          <a:p>
            <a:endParaRPr lang="en-IN"/>
          </a:p>
        </p:txBody>
      </p:sp>
      <p:sp>
        <p:nvSpPr>
          <p:cNvPr id="3" name="Footer Placeholder 2"/>
          <p:cNvSpPr>
            <a:spLocks noGrp="1"/>
          </p:cNvSpPr>
          <p:nvPr>
            <p:ph type="ftr" sz="quarter" idx="11"/>
          </p:nvPr>
        </p:nvSpPr>
        <p:spPr>
          <a:xfrm>
            <a:off x="3493561" y="6262345"/>
            <a:ext cx="5204878" cy="525634"/>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a:t>HITESH KUMAR SHARMA (INSTRUCTOR)</a:t>
            </a:r>
            <a:endParaRPr lang="en-IN"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72249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 name="Footer Placeholder 2">
            <a:extLst>
              <a:ext uri="{FF2B5EF4-FFF2-40B4-BE49-F238E27FC236}">
                <a16:creationId xmlns:a16="http://schemas.microsoft.com/office/drawing/2014/main" id="{4443E5B4-67DD-EA05-1FA3-6BF77F7C282A}"/>
              </a:ext>
            </a:extLst>
          </p:cNvPr>
          <p:cNvSpPr txBox="1">
            <a:spLocks/>
          </p:cNvSpPr>
          <p:nvPr userDrawn="1"/>
        </p:nvSpPr>
        <p:spPr>
          <a:xfrm>
            <a:off x="3493561" y="6262345"/>
            <a:ext cx="5204878" cy="525634"/>
          </a:xfrm>
          <a:prstGeom prst="rect">
            <a:avLst/>
          </a:prstGeom>
          <a:solidFill>
            <a:schemeClr val="bg2">
              <a:lumMod val="50000"/>
            </a:schemeClr>
          </a:solidFill>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600" b="0" i="0" u="none" strike="noStrike" cap="none">
                <a:solidFill>
                  <a:schemeClr val="tx1"/>
                </a:solidFill>
                <a:latin typeface="Biome" panose="020B0502040204020203" pitchFamily="34" charset="0"/>
                <a:ea typeface="Arial"/>
                <a:cs typeface="Biome"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HITESH KUMAR SHARMA (INSTRUCTOR)</a:t>
            </a:r>
            <a:endParaRPr lang="en-IN" dirty="0"/>
          </a:p>
        </p:txBody>
      </p:sp>
    </p:spTree>
    <p:extLst>
      <p:ext uri="{BB962C8B-B14F-4D97-AF65-F5344CB8AC3E}">
        <p14:creationId xmlns:p14="http://schemas.microsoft.com/office/powerpoint/2010/main" val="119187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
        <p:nvSpPr>
          <p:cNvPr id="2" name="Footer Placeholder 2">
            <a:extLst>
              <a:ext uri="{FF2B5EF4-FFF2-40B4-BE49-F238E27FC236}">
                <a16:creationId xmlns:a16="http://schemas.microsoft.com/office/drawing/2014/main" id="{D3D80EE9-13A6-596C-4DB9-B619F603E297}"/>
              </a:ext>
            </a:extLst>
          </p:cNvPr>
          <p:cNvSpPr txBox="1">
            <a:spLocks/>
          </p:cNvSpPr>
          <p:nvPr userDrawn="1"/>
        </p:nvSpPr>
        <p:spPr>
          <a:xfrm>
            <a:off x="3493561" y="6262345"/>
            <a:ext cx="5204878" cy="525634"/>
          </a:xfrm>
          <a:prstGeom prst="rect">
            <a:avLst/>
          </a:prstGeom>
          <a:solidFill>
            <a:schemeClr val="bg2">
              <a:lumMod val="50000"/>
            </a:schemeClr>
          </a:solidFill>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600" b="0" i="0" u="none" strike="noStrike" cap="none">
                <a:solidFill>
                  <a:schemeClr val="tx1"/>
                </a:solidFill>
                <a:latin typeface="Biome" panose="020B0502040204020203" pitchFamily="34" charset="0"/>
                <a:ea typeface="Arial"/>
                <a:cs typeface="Biome"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HITESH KUMAR SHARMA (INSTRUCTOR)</a:t>
            </a:r>
            <a:endParaRPr lang="en-IN" dirty="0"/>
          </a:p>
        </p:txBody>
      </p:sp>
    </p:spTree>
    <p:extLst>
      <p:ext uri="{BB962C8B-B14F-4D97-AF65-F5344CB8AC3E}">
        <p14:creationId xmlns:p14="http://schemas.microsoft.com/office/powerpoint/2010/main" val="38850673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7" name="Footer Placeholder 2">
            <a:extLst>
              <a:ext uri="{FF2B5EF4-FFF2-40B4-BE49-F238E27FC236}">
                <a16:creationId xmlns:a16="http://schemas.microsoft.com/office/drawing/2014/main" id="{62F585A4-F1BB-0BE3-B898-58BFDC36CF33}"/>
              </a:ext>
            </a:extLst>
          </p:cNvPr>
          <p:cNvSpPr txBox="1">
            <a:spLocks/>
          </p:cNvSpPr>
          <p:nvPr userDrawn="1"/>
        </p:nvSpPr>
        <p:spPr>
          <a:xfrm>
            <a:off x="3493561" y="6262345"/>
            <a:ext cx="5204878" cy="525634"/>
          </a:xfrm>
          <a:prstGeom prst="rect">
            <a:avLst/>
          </a:prstGeom>
          <a:solidFill>
            <a:schemeClr val="bg2">
              <a:lumMod val="50000"/>
            </a:schemeClr>
          </a:solidFill>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600" b="0" i="0" u="none" strike="noStrike" cap="none">
                <a:solidFill>
                  <a:schemeClr val="tx1"/>
                </a:solidFill>
                <a:latin typeface="Biome" panose="020B0502040204020203" pitchFamily="34" charset="0"/>
                <a:ea typeface="Arial"/>
                <a:cs typeface="Biome"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HITESH KUMAR SHARMA (INSTRUCTOR)</a:t>
            </a:r>
            <a:endParaRPr lang="en-IN" dirty="0"/>
          </a:p>
        </p:txBody>
      </p:sp>
    </p:spTree>
    <p:extLst>
      <p:ext uri="{BB962C8B-B14F-4D97-AF65-F5344CB8AC3E}">
        <p14:creationId xmlns:p14="http://schemas.microsoft.com/office/powerpoint/2010/main" val="2864192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8" name="Footer Placeholder 2">
            <a:extLst>
              <a:ext uri="{FF2B5EF4-FFF2-40B4-BE49-F238E27FC236}">
                <a16:creationId xmlns:a16="http://schemas.microsoft.com/office/drawing/2014/main" id="{6E96A6F8-8023-EF8B-27B7-FB3B0D609CB1}"/>
              </a:ext>
            </a:extLst>
          </p:cNvPr>
          <p:cNvSpPr txBox="1">
            <a:spLocks/>
          </p:cNvSpPr>
          <p:nvPr userDrawn="1"/>
        </p:nvSpPr>
        <p:spPr>
          <a:xfrm>
            <a:off x="3493561" y="6262345"/>
            <a:ext cx="5204878" cy="525634"/>
          </a:xfrm>
          <a:prstGeom prst="rect">
            <a:avLst/>
          </a:prstGeom>
          <a:solidFill>
            <a:schemeClr val="bg2">
              <a:lumMod val="50000"/>
            </a:schemeClr>
          </a:solidFill>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600" b="0" i="0" u="none" strike="noStrike" cap="none">
                <a:solidFill>
                  <a:schemeClr val="tx1"/>
                </a:solidFill>
                <a:latin typeface="Biome" panose="020B0502040204020203" pitchFamily="34" charset="0"/>
                <a:ea typeface="Arial"/>
                <a:cs typeface="Biome"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HITESH KUMAR SHARMA (INSTRUCTOR)</a:t>
            </a:r>
            <a:endParaRPr lang="en-IN" dirty="0"/>
          </a:p>
        </p:txBody>
      </p:sp>
    </p:spTree>
    <p:extLst>
      <p:ext uri="{BB962C8B-B14F-4D97-AF65-F5344CB8AC3E}">
        <p14:creationId xmlns:p14="http://schemas.microsoft.com/office/powerpoint/2010/main" val="1775112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Fade">
  <p:cSld name="2_Fade">
    <p:spTree>
      <p:nvGrpSpPr>
        <p:cNvPr id="1" name="Shape 166"/>
        <p:cNvGrpSpPr/>
        <p:nvPr/>
      </p:nvGrpSpPr>
      <p:grpSpPr>
        <a:xfrm>
          <a:off x="0" y="0"/>
          <a:ext cx="0" cy="0"/>
          <a:chOff x="0" y="0"/>
          <a:chExt cx="0" cy="0"/>
        </a:xfrm>
      </p:grpSpPr>
      <p:sp>
        <p:nvSpPr>
          <p:cNvPr id="167" name="Google Shape;167;g1265afd55f4_11_959"/>
          <p:cNvSpPr>
            <a:spLocks noGrp="1"/>
          </p:cNvSpPr>
          <p:nvPr>
            <p:ph type="pic" idx="2"/>
          </p:nvPr>
        </p:nvSpPr>
        <p:spPr>
          <a:xfrm>
            <a:off x="469595" y="1306607"/>
            <a:ext cx="3867000" cy="4290000"/>
          </a:xfrm>
          <a:prstGeom prst="rect">
            <a:avLst/>
          </a:prstGeom>
          <a:solidFill>
            <a:schemeClr val="dk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Raleway"/>
                <a:ea typeface="Raleway"/>
                <a:cs typeface="Raleway"/>
                <a:sym typeface="Raleway"/>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68" name="Google Shape;168;g1265afd55f4_11_95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IN"/>
              <a:t>‹#›</a:t>
            </a:fld>
            <a:endParaRPr/>
          </a:p>
        </p:txBody>
      </p:sp>
      <p:sp>
        <p:nvSpPr>
          <p:cNvPr id="2" name="Footer Placeholder 2">
            <a:extLst>
              <a:ext uri="{FF2B5EF4-FFF2-40B4-BE49-F238E27FC236}">
                <a16:creationId xmlns:a16="http://schemas.microsoft.com/office/drawing/2014/main" id="{C68346B2-EE1E-20C5-5CD9-F69D8DF69576}"/>
              </a:ext>
            </a:extLst>
          </p:cNvPr>
          <p:cNvSpPr>
            <a:spLocks noGrp="1"/>
          </p:cNvSpPr>
          <p:nvPr>
            <p:ph type="ftr" sz="quarter" idx="11"/>
          </p:nvPr>
        </p:nvSpPr>
        <p:spPr>
          <a:xfrm>
            <a:off x="3493561" y="6262345"/>
            <a:ext cx="5204878" cy="525634"/>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a:t>HITESH KUMAR SHARMA (INSTRUCTOR)</a:t>
            </a:r>
            <a:endParaRPr lang="en-IN" dirty="0"/>
          </a:p>
        </p:txBody>
      </p:sp>
    </p:spTree>
    <p:extLst>
      <p:ext uri="{BB962C8B-B14F-4D97-AF65-F5344CB8AC3E}">
        <p14:creationId xmlns:p14="http://schemas.microsoft.com/office/powerpoint/2010/main" val="375700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7"/>
                                        </p:tgtEl>
                                        <p:attrNameLst>
                                          <p:attrName>style.visibility</p:attrName>
                                        </p:attrNameLst>
                                      </p:cBhvr>
                                      <p:to>
                                        <p:strVal val="visible"/>
                                      </p:to>
                                    </p:set>
                                    <p:anim calcmode="lin" valueType="num">
                                      <p:cBhvr additive="base">
                                        <p:cTn id="7" dur="1000"/>
                                        <p:tgtEl>
                                          <p:spTgt spid="1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91432679"/>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242"/>
        <p:cNvGrpSpPr/>
        <p:nvPr/>
      </p:nvGrpSpPr>
      <p:grpSpPr>
        <a:xfrm>
          <a:off x="0" y="0"/>
          <a:ext cx="0" cy="0"/>
          <a:chOff x="0" y="0"/>
          <a:chExt cx="0" cy="0"/>
        </a:xfrm>
      </p:grpSpPr>
      <p:pic>
        <p:nvPicPr>
          <p:cNvPr id="61" name="Picture 60">
            <a:extLst>
              <a:ext uri="{FF2B5EF4-FFF2-40B4-BE49-F238E27FC236}">
                <a16:creationId xmlns:a16="http://schemas.microsoft.com/office/drawing/2014/main" id="{F34B1E30-92E9-75B2-ABD1-0265A565AB96}"/>
              </a:ext>
            </a:extLst>
          </p:cNvPr>
          <p:cNvPicPr>
            <a:picLocks noChangeAspect="1"/>
          </p:cNvPicPr>
          <p:nvPr/>
        </p:nvPicPr>
        <p:blipFill>
          <a:blip r:embed="rId3"/>
          <a:stretch>
            <a:fillRect/>
          </a:stretch>
        </p:blipFill>
        <p:spPr>
          <a:xfrm>
            <a:off x="7718157" y="686599"/>
            <a:ext cx="4161618" cy="764745"/>
          </a:xfrm>
          <a:prstGeom prst="rect">
            <a:avLst/>
          </a:prstGeom>
        </p:spPr>
      </p:pic>
      <p:sp>
        <p:nvSpPr>
          <p:cNvPr id="63" name="TextBox 62">
            <a:extLst>
              <a:ext uri="{FF2B5EF4-FFF2-40B4-BE49-F238E27FC236}">
                <a16:creationId xmlns:a16="http://schemas.microsoft.com/office/drawing/2014/main" id="{A6B7A0D0-96EF-CAB5-BB6E-8C3B09E8965E}"/>
              </a:ext>
            </a:extLst>
          </p:cNvPr>
          <p:cNvSpPr txBox="1"/>
          <p:nvPr/>
        </p:nvSpPr>
        <p:spPr>
          <a:xfrm>
            <a:off x="170482" y="459806"/>
            <a:ext cx="6183823" cy="1200329"/>
          </a:xfrm>
          <a:prstGeom prst="rect">
            <a:avLst/>
          </a:prstGeom>
          <a:noFill/>
        </p:spPr>
        <p:txBody>
          <a:bodyPr wrap="square">
            <a:spAutoFit/>
          </a:bodyPr>
          <a:lstStyle/>
          <a:p>
            <a:r>
              <a:rPr lang="en-IN" sz="3600" b="1" dirty="0">
                <a:solidFill>
                  <a:schemeClr val="bg2">
                    <a:lumMod val="50000"/>
                  </a:schemeClr>
                </a:solidFill>
                <a:effectLst/>
                <a:latin typeface="Bahnschrift SemiBold" panose="020B0502040204020203" pitchFamily="34" charset="0"/>
                <a:ea typeface="Calibri" panose="020F0502020204030204" pitchFamily="34" charset="0"/>
                <a:cs typeface="Biome" panose="020B0502040204020203" pitchFamily="34" charset="0"/>
              </a:rPr>
              <a:t>Robotic Process Automation using UiPath </a:t>
            </a:r>
            <a:endParaRPr lang="en-IN" sz="3600" b="1" dirty="0">
              <a:solidFill>
                <a:schemeClr val="bg2">
                  <a:lumMod val="50000"/>
                </a:schemeClr>
              </a:solidFill>
              <a:latin typeface="Bahnschrift SemiBold" panose="020B0502040204020203" pitchFamily="34" charset="0"/>
              <a:cs typeface="Biome" panose="020B0502040204020203" pitchFamily="34" charset="0"/>
            </a:endParaRPr>
          </a:p>
        </p:txBody>
      </p:sp>
      <p:sp>
        <p:nvSpPr>
          <p:cNvPr id="193" name="Oval 192">
            <a:extLst>
              <a:ext uri="{FF2B5EF4-FFF2-40B4-BE49-F238E27FC236}">
                <a16:creationId xmlns:a16="http://schemas.microsoft.com/office/drawing/2014/main" id="{A87C0AA8-5727-2F3F-336D-BBC980C95C07}"/>
              </a:ext>
            </a:extLst>
          </p:cNvPr>
          <p:cNvSpPr/>
          <p:nvPr/>
        </p:nvSpPr>
        <p:spPr>
          <a:xfrm>
            <a:off x="10013976" y="4305313"/>
            <a:ext cx="1781647" cy="1832273"/>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94" name="Google Shape;270;g1265afd55f4_11_482">
            <a:extLst>
              <a:ext uri="{FF2B5EF4-FFF2-40B4-BE49-F238E27FC236}">
                <a16:creationId xmlns:a16="http://schemas.microsoft.com/office/drawing/2014/main" id="{2A493C23-EE98-DC1D-4DF9-94AC5455C309}"/>
              </a:ext>
            </a:extLst>
          </p:cNvPr>
          <p:cNvSpPr/>
          <p:nvPr/>
        </p:nvSpPr>
        <p:spPr>
          <a:xfrm>
            <a:off x="9617602" y="6443924"/>
            <a:ext cx="2574398" cy="510600"/>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None/>
            </a:pPr>
            <a:r>
              <a:rPr lang="en-IN" b="1" i="1" dirty="0">
                <a:solidFill>
                  <a:schemeClr val="tx1"/>
                </a:solidFill>
                <a:latin typeface="Calibri"/>
                <a:ea typeface="Calibri"/>
                <a:cs typeface="Calibri"/>
                <a:sym typeface="Calibri"/>
              </a:rPr>
              <a:t>Technical Instructor &amp; Consultant</a:t>
            </a:r>
            <a:endParaRPr b="1" i="1" dirty="0">
              <a:solidFill>
                <a:schemeClr val="tx1"/>
              </a:solidFill>
              <a:latin typeface="Calibri"/>
              <a:ea typeface="Calibri"/>
              <a:cs typeface="Calibri"/>
              <a:sym typeface="Calibri"/>
            </a:endParaRPr>
          </a:p>
        </p:txBody>
      </p:sp>
      <p:sp>
        <p:nvSpPr>
          <p:cNvPr id="195" name="Google Shape;269;g1265afd55f4_11_482">
            <a:extLst>
              <a:ext uri="{FF2B5EF4-FFF2-40B4-BE49-F238E27FC236}">
                <a16:creationId xmlns:a16="http://schemas.microsoft.com/office/drawing/2014/main" id="{4470A146-582C-E5B4-A8AC-E5494ADA0682}"/>
              </a:ext>
            </a:extLst>
          </p:cNvPr>
          <p:cNvSpPr/>
          <p:nvPr/>
        </p:nvSpPr>
        <p:spPr>
          <a:xfrm>
            <a:off x="9726929" y="6171401"/>
            <a:ext cx="2355743" cy="52369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600" b="1" dirty="0">
                <a:solidFill>
                  <a:schemeClr val="tx1"/>
                </a:solidFill>
                <a:latin typeface="Century Gothic"/>
                <a:ea typeface="Century Gothic"/>
                <a:cs typeface="Century Gothic"/>
                <a:sym typeface="Century Gothic"/>
              </a:rPr>
              <a:t>HITESH KUMAR SHARMA</a:t>
            </a:r>
            <a:endParaRPr sz="1600" b="1" dirty="0">
              <a:solidFill>
                <a:schemeClr val="tx1"/>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27521C1F-E478-D4EB-0364-31F6A8C163F5}"/>
              </a:ext>
            </a:extLst>
          </p:cNvPr>
          <p:cNvSpPr txBox="1"/>
          <p:nvPr/>
        </p:nvSpPr>
        <p:spPr>
          <a:xfrm>
            <a:off x="242519" y="3070471"/>
            <a:ext cx="11637256" cy="1631216"/>
          </a:xfrm>
          <a:prstGeom prst="rect">
            <a:avLst/>
          </a:prstGeom>
          <a:noFill/>
        </p:spPr>
        <p:txBody>
          <a:bodyPr wrap="square">
            <a:spAutoFit/>
          </a:bodyPr>
          <a:lstStyle/>
          <a:p>
            <a:r>
              <a:rPr lang="en-IN" sz="3600" b="1" dirty="0">
                <a:solidFill>
                  <a:schemeClr val="bg1">
                    <a:lumMod val="10000"/>
                    <a:lumOff val="90000"/>
                  </a:schemeClr>
                </a:solidFill>
                <a:effectLst/>
                <a:latin typeface="Bahnschrift SemiBold" panose="020B0502040204020203" pitchFamily="34" charset="0"/>
                <a:ea typeface="Calibri" panose="020F0502020204030204" pitchFamily="34" charset="0"/>
                <a:cs typeface="Biome" panose="020B0502040204020203" pitchFamily="34" charset="0"/>
              </a:rPr>
              <a:t>Topic 4- </a:t>
            </a:r>
            <a:r>
              <a:rPr lang="en-IN" sz="3600" b="1" dirty="0">
                <a:solidFill>
                  <a:schemeClr val="bg1">
                    <a:lumMod val="10000"/>
                    <a:lumOff val="90000"/>
                  </a:schemeClr>
                </a:solidFill>
                <a:latin typeface="Bahnschrift SemiBold" panose="020B0502040204020203" pitchFamily="34" charset="0"/>
                <a:cs typeface="Biome" panose="020B0502040204020203" pitchFamily="34" charset="0"/>
              </a:rPr>
              <a:t>Decisions, Iterations, and Scenarios in StudioX </a:t>
            </a:r>
          </a:p>
          <a:p>
            <a:r>
              <a:rPr lang="en-IN" sz="3600" b="1" dirty="0">
                <a:solidFill>
                  <a:schemeClr val="bg1">
                    <a:lumMod val="10000"/>
                    <a:lumOff val="90000"/>
                  </a:schemeClr>
                </a:solidFill>
                <a:latin typeface="Bahnschrift SemiBold" panose="020B0502040204020203" pitchFamily="34" charset="0"/>
                <a:cs typeface="Biome" panose="020B0502040204020203" pitchFamily="34" charset="0"/>
              </a:rPr>
              <a:t> </a:t>
            </a:r>
          </a:p>
          <a:p>
            <a:endParaRPr lang="en-IN" sz="2800" b="1" dirty="0">
              <a:solidFill>
                <a:schemeClr val="bg1">
                  <a:lumMod val="10000"/>
                  <a:lumOff val="90000"/>
                </a:schemeClr>
              </a:solidFill>
              <a:latin typeface="Bahnschrift SemiBold" panose="020B0502040204020203" pitchFamily="34" charset="0"/>
              <a:cs typeface="Biome"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372664" y="388257"/>
            <a:ext cx="11086245"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SCENARIOS </a:t>
            </a: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10</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pic>
        <p:nvPicPr>
          <p:cNvPr id="5" name="Picture 4">
            <a:extLst>
              <a:ext uri="{FF2B5EF4-FFF2-40B4-BE49-F238E27FC236}">
                <a16:creationId xmlns:a16="http://schemas.microsoft.com/office/drawing/2014/main" id="{44B6BE18-1731-3B28-255C-F8F1DF19FBB9}"/>
              </a:ext>
            </a:extLst>
          </p:cNvPr>
          <p:cNvPicPr>
            <a:picLocks noChangeAspect="1"/>
          </p:cNvPicPr>
          <p:nvPr/>
        </p:nvPicPr>
        <p:blipFill>
          <a:blip r:embed="rId3"/>
          <a:stretch>
            <a:fillRect/>
          </a:stretch>
        </p:blipFill>
        <p:spPr>
          <a:xfrm>
            <a:off x="7131865" y="1014487"/>
            <a:ext cx="4327044" cy="5084299"/>
          </a:xfrm>
          <a:prstGeom prst="rect">
            <a:avLst/>
          </a:prstGeom>
        </p:spPr>
      </p:pic>
      <p:sp>
        <p:nvSpPr>
          <p:cNvPr id="7" name="TextBox 6">
            <a:extLst>
              <a:ext uri="{FF2B5EF4-FFF2-40B4-BE49-F238E27FC236}">
                <a16:creationId xmlns:a16="http://schemas.microsoft.com/office/drawing/2014/main" id="{72936C98-C8BB-B123-E043-06392A23E394}"/>
              </a:ext>
            </a:extLst>
          </p:cNvPr>
          <p:cNvSpPr txBox="1"/>
          <p:nvPr/>
        </p:nvSpPr>
        <p:spPr>
          <a:xfrm>
            <a:off x="372664" y="1839943"/>
            <a:ext cx="6245112" cy="738664"/>
          </a:xfrm>
          <a:prstGeom prst="rect">
            <a:avLst/>
          </a:prstGeom>
          <a:noFill/>
        </p:spPr>
        <p:txBody>
          <a:bodyPr wrap="square">
            <a:spAutoFit/>
          </a:bodyPr>
          <a:lstStyle/>
          <a:p>
            <a:pPr algn="just"/>
            <a:r>
              <a:rPr lang="en-US" b="0" i="0" dirty="0">
                <a:solidFill>
                  <a:srgbClr val="313537"/>
                </a:solidFill>
                <a:effectLst/>
                <a:latin typeface="Inter"/>
              </a:rPr>
              <a:t>If the word "scenarios" makes you think about different cases or courses of action one might take, you're on the right path! Scenarios in automation describe different cases defined by an expression, in which the robot takes the proper steps.</a:t>
            </a:r>
            <a:endParaRPr lang="en-IN" dirty="0"/>
          </a:p>
        </p:txBody>
      </p:sp>
      <p:sp>
        <p:nvSpPr>
          <p:cNvPr id="11" name="TextBox 10">
            <a:extLst>
              <a:ext uri="{FF2B5EF4-FFF2-40B4-BE49-F238E27FC236}">
                <a16:creationId xmlns:a16="http://schemas.microsoft.com/office/drawing/2014/main" id="{3632002F-A7E5-50BC-D7CA-7CD07D3CB26E}"/>
              </a:ext>
            </a:extLst>
          </p:cNvPr>
          <p:cNvSpPr txBox="1"/>
          <p:nvPr/>
        </p:nvSpPr>
        <p:spPr>
          <a:xfrm>
            <a:off x="462367" y="3156009"/>
            <a:ext cx="6098582" cy="2246769"/>
          </a:xfrm>
          <a:prstGeom prst="rect">
            <a:avLst/>
          </a:prstGeom>
          <a:noFill/>
        </p:spPr>
        <p:txBody>
          <a:bodyPr wrap="square">
            <a:spAutoFit/>
          </a:bodyPr>
          <a:lstStyle/>
          <a:p>
            <a:pPr algn="just" fontAlgn="base"/>
            <a:r>
              <a:rPr lang="en-US" b="0" i="0" dirty="0">
                <a:solidFill>
                  <a:srgbClr val="313537"/>
                </a:solidFill>
                <a:effectLst/>
                <a:latin typeface="Inter"/>
              </a:rPr>
              <a:t>For instance, after having decided which credit requests are eligible, there are several scenarios that can take place, depending on a given criterion.</a:t>
            </a:r>
          </a:p>
          <a:p>
            <a:pPr algn="just" fontAlgn="base"/>
            <a:r>
              <a:rPr lang="en-US" b="0" i="0" dirty="0">
                <a:solidFill>
                  <a:srgbClr val="313537"/>
                </a:solidFill>
                <a:effectLst/>
                <a:latin typeface="Inter"/>
              </a:rPr>
              <a:t>In this situation, the transactions are classified into 3 categories that follow different processing protocols:</a:t>
            </a:r>
          </a:p>
          <a:p>
            <a:pPr algn="just" fontAlgn="base">
              <a:buFont typeface="Arial" panose="020B0604020202020204" pitchFamily="34" charset="0"/>
              <a:buChar char="•"/>
            </a:pPr>
            <a:r>
              <a:rPr lang="en-US" b="1" i="0" dirty="0">
                <a:solidFill>
                  <a:srgbClr val="313537"/>
                </a:solidFill>
                <a:effectLst/>
                <a:latin typeface="var(--font-family-body)"/>
              </a:rPr>
              <a:t>Fast Approval:</a:t>
            </a:r>
            <a:r>
              <a:rPr lang="en-US" b="0" i="0" dirty="0">
                <a:solidFill>
                  <a:srgbClr val="313537"/>
                </a:solidFill>
                <a:effectLst/>
                <a:latin typeface="var(--font-family-body)"/>
              </a:rPr>
              <a:t> a robot compares the request information against a checklist, and then it approves the credit if the request meets all the requirements.</a:t>
            </a:r>
          </a:p>
          <a:p>
            <a:pPr algn="just" fontAlgn="base">
              <a:buFont typeface="Arial" panose="020B0604020202020204" pitchFamily="34" charset="0"/>
              <a:buChar char="•"/>
            </a:pPr>
            <a:r>
              <a:rPr lang="en-US" b="1" i="0" dirty="0">
                <a:solidFill>
                  <a:srgbClr val="313537"/>
                </a:solidFill>
                <a:effectLst/>
                <a:latin typeface="var(--font-family-body)"/>
              </a:rPr>
              <a:t>Due Diligence:</a:t>
            </a:r>
            <a:r>
              <a:rPr lang="en-US" b="0" i="0" dirty="0">
                <a:solidFill>
                  <a:srgbClr val="313537"/>
                </a:solidFill>
                <a:effectLst/>
                <a:latin typeface="var(--font-family-body)"/>
              </a:rPr>
              <a:t> a robot writes the request information in another document and sends it to the Loan Officers team.</a:t>
            </a:r>
          </a:p>
          <a:p>
            <a:pPr algn="just" fontAlgn="base">
              <a:buFont typeface="Arial" panose="020B0604020202020204" pitchFamily="34" charset="0"/>
              <a:buChar char="•"/>
            </a:pPr>
            <a:r>
              <a:rPr lang="en-US" b="1" i="0" dirty="0">
                <a:solidFill>
                  <a:srgbClr val="313537"/>
                </a:solidFill>
                <a:effectLst/>
                <a:latin typeface="var(--font-family-body)"/>
              </a:rPr>
              <a:t>Upper Level:</a:t>
            </a:r>
            <a:r>
              <a:rPr lang="en-US" b="0" i="0" dirty="0">
                <a:solidFill>
                  <a:srgbClr val="313537"/>
                </a:solidFill>
                <a:effectLst/>
                <a:latin typeface="var(--font-family-body)"/>
              </a:rPr>
              <a:t> a robot writes the request information in another document and sends it to the Credit Administration team.</a:t>
            </a:r>
          </a:p>
        </p:txBody>
      </p:sp>
    </p:spTree>
    <p:extLst>
      <p:ext uri="{BB962C8B-B14F-4D97-AF65-F5344CB8AC3E}">
        <p14:creationId xmlns:p14="http://schemas.microsoft.com/office/powerpoint/2010/main" val="18421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1086245"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SCENARIOS</a:t>
            </a: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11</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pic>
        <p:nvPicPr>
          <p:cNvPr id="3074" name="Picture 2">
            <a:extLst>
              <a:ext uri="{FF2B5EF4-FFF2-40B4-BE49-F238E27FC236}">
                <a16:creationId xmlns:a16="http://schemas.microsoft.com/office/drawing/2014/main" id="{15E8ECA7-22A6-65FE-1F72-B2DE4232F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2068" y="1092061"/>
            <a:ext cx="5477774" cy="52586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4105D2-8EA2-0772-B3EE-2B2F98DB7B2A}"/>
              </a:ext>
            </a:extLst>
          </p:cNvPr>
          <p:cNvSpPr txBox="1"/>
          <p:nvPr/>
        </p:nvSpPr>
        <p:spPr>
          <a:xfrm>
            <a:off x="518946" y="2224317"/>
            <a:ext cx="5243300" cy="2862322"/>
          </a:xfrm>
          <a:prstGeom prst="rect">
            <a:avLst/>
          </a:prstGeom>
          <a:noFill/>
        </p:spPr>
        <p:txBody>
          <a:bodyPr wrap="square">
            <a:spAutoFit/>
          </a:bodyPr>
          <a:lstStyle/>
          <a:p>
            <a:pPr algn="just" fontAlgn="base"/>
            <a:r>
              <a:rPr lang="en-US" sz="1800" b="0" i="0" dirty="0">
                <a:solidFill>
                  <a:srgbClr val="313537"/>
                </a:solidFill>
                <a:effectLst/>
                <a:latin typeface="Inter"/>
              </a:rPr>
              <a:t>When configuring the </a:t>
            </a:r>
            <a:r>
              <a:rPr lang="en-US" sz="1800" b="1" i="0" dirty="0">
                <a:solidFill>
                  <a:srgbClr val="313537"/>
                </a:solidFill>
                <a:effectLst/>
                <a:latin typeface="var(--font-family-body)"/>
              </a:rPr>
              <a:t>Switch</a:t>
            </a:r>
            <a:r>
              <a:rPr lang="en-US" sz="1800" b="0" i="0" dirty="0">
                <a:solidFill>
                  <a:srgbClr val="313537"/>
                </a:solidFill>
                <a:effectLst/>
                <a:latin typeface="Inter"/>
              </a:rPr>
              <a:t> activity, the </a:t>
            </a:r>
            <a:r>
              <a:rPr lang="en-US" sz="1800" b="0" i="0" dirty="0">
                <a:solidFill>
                  <a:srgbClr val="FA4616"/>
                </a:solidFill>
                <a:effectLst/>
                <a:latin typeface="var(--font-family-body)"/>
              </a:rPr>
              <a:t>expression</a:t>
            </a:r>
            <a:r>
              <a:rPr lang="en-US" sz="1800" b="0" i="0" dirty="0">
                <a:solidFill>
                  <a:srgbClr val="313537"/>
                </a:solidFill>
                <a:effectLst/>
                <a:latin typeface="Inter"/>
              </a:rPr>
              <a:t> will be the Category, and the </a:t>
            </a:r>
            <a:r>
              <a:rPr lang="en-US" sz="1800" b="0" i="0" dirty="0">
                <a:solidFill>
                  <a:srgbClr val="FA4616"/>
                </a:solidFill>
                <a:effectLst/>
                <a:latin typeface="var(--font-family-body)"/>
              </a:rPr>
              <a:t>cases</a:t>
            </a:r>
            <a:r>
              <a:rPr lang="en-US" sz="1800" b="0" i="0" dirty="0">
                <a:solidFill>
                  <a:srgbClr val="313537"/>
                </a:solidFill>
                <a:effectLst/>
                <a:latin typeface="Inter"/>
              </a:rPr>
              <a:t> will be the expression's values: Fast Approval, Due Diligence, Upper Level, and Default.</a:t>
            </a:r>
          </a:p>
          <a:p>
            <a:pPr algn="just" fontAlgn="base"/>
            <a:endParaRPr lang="en-US" sz="1800" b="0" i="0" dirty="0">
              <a:solidFill>
                <a:srgbClr val="313537"/>
              </a:solidFill>
              <a:effectLst/>
              <a:latin typeface="Inter"/>
            </a:endParaRPr>
          </a:p>
          <a:p>
            <a:pPr algn="just" fontAlgn="base"/>
            <a:r>
              <a:rPr lang="en-US" sz="1800" b="0" i="0" dirty="0">
                <a:solidFill>
                  <a:srgbClr val="313537"/>
                </a:solidFill>
                <a:effectLst/>
                <a:latin typeface="Inter"/>
              </a:rPr>
              <a:t>The Default case corresponds to any value other than the ones defined, for instance: Pending, Needs Attention, SOS or bananas.</a:t>
            </a:r>
          </a:p>
          <a:p>
            <a:pPr algn="just" fontAlgn="base"/>
            <a:endParaRPr lang="en-US" sz="1800" b="0" i="0" dirty="0">
              <a:solidFill>
                <a:srgbClr val="313537"/>
              </a:solidFill>
              <a:effectLst/>
              <a:latin typeface="Inter"/>
            </a:endParaRPr>
          </a:p>
          <a:p>
            <a:pPr algn="just" fontAlgn="base"/>
            <a:r>
              <a:rPr lang="en-US" sz="1800" b="0" i="0" dirty="0">
                <a:solidFill>
                  <a:srgbClr val="313537"/>
                </a:solidFill>
                <a:effectLst/>
                <a:latin typeface="Inter"/>
              </a:rPr>
              <a:t>Within each case, there are steps to be followed.</a:t>
            </a:r>
          </a:p>
        </p:txBody>
      </p:sp>
    </p:spTree>
    <p:extLst>
      <p:ext uri="{BB962C8B-B14F-4D97-AF65-F5344CB8AC3E}">
        <p14:creationId xmlns:p14="http://schemas.microsoft.com/office/powerpoint/2010/main" val="68995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348463" y="452627"/>
            <a:ext cx="11523239"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SCENARIOS (Hands-on)</a:t>
            </a:r>
          </a:p>
          <a:p>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12</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4" name="TextBox 3">
            <a:extLst>
              <a:ext uri="{FF2B5EF4-FFF2-40B4-BE49-F238E27FC236}">
                <a16:creationId xmlns:a16="http://schemas.microsoft.com/office/drawing/2014/main" id="{DFCA5577-50D9-7F74-B163-260538E496A8}"/>
              </a:ext>
            </a:extLst>
          </p:cNvPr>
          <p:cNvSpPr txBox="1"/>
          <p:nvPr/>
        </p:nvSpPr>
        <p:spPr>
          <a:xfrm>
            <a:off x="348462" y="1612716"/>
            <a:ext cx="10949800" cy="1323439"/>
          </a:xfrm>
          <a:prstGeom prst="rect">
            <a:avLst/>
          </a:prstGeom>
          <a:noFill/>
        </p:spPr>
        <p:txBody>
          <a:bodyPr wrap="square">
            <a:spAutoFit/>
          </a:bodyPr>
          <a:lstStyle/>
          <a:p>
            <a:pPr algn="just" fontAlgn="base"/>
            <a:r>
              <a:rPr lang="en-US" sz="2000" b="0" i="0" dirty="0">
                <a:solidFill>
                  <a:srgbClr val="313537"/>
                </a:solidFill>
                <a:effectLst/>
                <a:latin typeface="Inter"/>
              </a:rPr>
              <a:t>Switching to Jude's situation, things have recently changed. They must now process several types of transactions, with different steps to be executed.</a:t>
            </a:r>
          </a:p>
          <a:p>
            <a:pPr algn="just" fontAlgn="base"/>
            <a:r>
              <a:rPr lang="en-US" sz="2000" b="0" i="0" dirty="0">
                <a:solidFill>
                  <a:srgbClr val="313537"/>
                </a:solidFill>
                <a:effectLst/>
                <a:latin typeface="Inter"/>
              </a:rPr>
              <a:t>Using the </a:t>
            </a:r>
            <a:r>
              <a:rPr lang="en-US" sz="2000" b="1" i="0" dirty="0">
                <a:solidFill>
                  <a:srgbClr val="313537"/>
                </a:solidFill>
                <a:effectLst/>
                <a:latin typeface="var(--font-family-body)"/>
              </a:rPr>
              <a:t>Switch </a:t>
            </a:r>
            <a:r>
              <a:rPr lang="en-US" sz="2000" b="0" i="0" dirty="0">
                <a:solidFill>
                  <a:srgbClr val="313537"/>
                </a:solidFill>
                <a:effectLst/>
                <a:latin typeface="Inter"/>
              </a:rPr>
              <a:t>activity, you will define a case for each transaction type, indicating the different courses of action the robot must take to accomplish Jude's task.</a:t>
            </a:r>
          </a:p>
        </p:txBody>
      </p:sp>
      <p:sp>
        <p:nvSpPr>
          <p:cNvPr id="7" name="TextBox 6">
            <a:extLst>
              <a:ext uri="{FF2B5EF4-FFF2-40B4-BE49-F238E27FC236}">
                <a16:creationId xmlns:a16="http://schemas.microsoft.com/office/drawing/2014/main" id="{6B5A620A-B1AE-65B3-CB05-607B7FB15961}"/>
              </a:ext>
            </a:extLst>
          </p:cNvPr>
          <p:cNvSpPr txBox="1"/>
          <p:nvPr/>
        </p:nvSpPr>
        <p:spPr>
          <a:xfrm>
            <a:off x="348461" y="3420097"/>
            <a:ext cx="10949801" cy="1323439"/>
          </a:xfrm>
          <a:prstGeom prst="rect">
            <a:avLst/>
          </a:prstGeom>
          <a:noFill/>
        </p:spPr>
        <p:txBody>
          <a:bodyPr wrap="square">
            <a:spAutoFit/>
          </a:bodyPr>
          <a:lstStyle/>
          <a:p>
            <a:pPr algn="l" fontAlgn="base"/>
            <a:r>
              <a:rPr lang="en-US" sz="2000" b="0" i="0" dirty="0">
                <a:solidFill>
                  <a:srgbClr val="313537"/>
                </a:solidFill>
                <a:effectLst/>
                <a:latin typeface="Inter"/>
              </a:rPr>
              <a:t>In developing the automation you'll use the following input files, websites, and applications:</a:t>
            </a:r>
          </a:p>
          <a:p>
            <a:pPr algn="l" fontAlgn="base"/>
            <a:endParaRPr lang="en-US" sz="2000" b="0" i="0" dirty="0">
              <a:solidFill>
                <a:srgbClr val="313537"/>
              </a:solidFill>
              <a:effectLst/>
              <a:latin typeface="Inter"/>
            </a:endParaRPr>
          </a:p>
          <a:p>
            <a:pPr algn="l" fontAlgn="base">
              <a:buFont typeface="+mj-lt"/>
              <a:buAutoNum type="arabicPeriod"/>
            </a:pPr>
            <a:r>
              <a:rPr lang="en-US" sz="2000" b="0" i="0" dirty="0">
                <a:solidFill>
                  <a:srgbClr val="FA4516"/>
                </a:solidFill>
                <a:effectLst/>
                <a:latin typeface="var(--font-family-body)"/>
              </a:rPr>
              <a:t>The "Total transactions - May2022" spreadsheet</a:t>
            </a:r>
            <a:r>
              <a:rPr lang="en-US" sz="2000" b="0" i="0" dirty="0">
                <a:solidFill>
                  <a:srgbClr val="313537"/>
                </a:solidFill>
                <a:effectLst/>
                <a:latin typeface="var(--font-family-body)"/>
              </a:rPr>
              <a:t> - all transactions are documented here.</a:t>
            </a:r>
          </a:p>
          <a:p>
            <a:pPr algn="l" fontAlgn="base">
              <a:buFont typeface="+mj-lt"/>
              <a:buAutoNum type="arabicPeriod"/>
            </a:pPr>
            <a:r>
              <a:rPr lang="en-US" sz="2000" b="0" i="0" dirty="0">
                <a:solidFill>
                  <a:srgbClr val="FA4616"/>
                </a:solidFill>
                <a:effectLst/>
                <a:latin typeface="var(--font-family-body)"/>
              </a:rPr>
              <a:t>The Double UI app</a:t>
            </a:r>
            <a:r>
              <a:rPr lang="en-US" sz="2000" b="0" i="0" dirty="0">
                <a:solidFill>
                  <a:srgbClr val="313537"/>
                </a:solidFill>
                <a:effectLst/>
                <a:latin typeface="var(--font-family-body)"/>
              </a:rPr>
              <a:t> - this is the transaction processing tool.</a:t>
            </a:r>
          </a:p>
        </p:txBody>
      </p:sp>
    </p:spTree>
    <p:extLst>
      <p:ext uri="{BB962C8B-B14F-4D97-AF65-F5344CB8AC3E}">
        <p14:creationId xmlns:p14="http://schemas.microsoft.com/office/powerpoint/2010/main" val="391278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490"/>
        <p:cNvGrpSpPr/>
        <p:nvPr/>
      </p:nvGrpSpPr>
      <p:grpSpPr>
        <a:xfrm>
          <a:off x="0" y="0"/>
          <a:ext cx="0" cy="0"/>
          <a:chOff x="0" y="0"/>
          <a:chExt cx="0" cy="0"/>
        </a:xfrm>
      </p:grpSpPr>
      <p:sp>
        <p:nvSpPr>
          <p:cNvPr id="493" name="Google Shape;493;g1265afd55f4_11_941"/>
          <p:cNvSpPr/>
          <p:nvPr/>
        </p:nvSpPr>
        <p:spPr>
          <a:xfrm>
            <a:off x="1346200" y="2336800"/>
            <a:ext cx="10845900" cy="2336700"/>
          </a:xfrm>
          <a:prstGeom prst="rect">
            <a:avLst/>
          </a:prstGeom>
          <a:solidFill>
            <a:schemeClr val="bg2">
              <a:lumMod val="50000"/>
              <a:alpha val="8039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97" name="Google Shape;497;g1265afd55f4_11_941"/>
          <p:cNvSpPr txBox="1"/>
          <p:nvPr/>
        </p:nvSpPr>
        <p:spPr>
          <a:xfrm>
            <a:off x="2414435" y="2751894"/>
            <a:ext cx="7363200" cy="13542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IN" sz="8800" b="1">
                <a:solidFill>
                  <a:schemeClr val="lt1"/>
                </a:solidFill>
                <a:latin typeface="Century Gothic"/>
                <a:ea typeface="Century Gothic"/>
                <a:cs typeface="Century Gothic"/>
                <a:sym typeface="Century Gothic"/>
              </a:rPr>
              <a:t>THANK </a:t>
            </a:r>
            <a:r>
              <a:rPr lang="en-IN" sz="8800">
                <a:solidFill>
                  <a:schemeClr val="lt1"/>
                </a:solidFill>
                <a:latin typeface="Century Gothic"/>
                <a:ea typeface="Century Gothic"/>
                <a:cs typeface="Century Gothic"/>
                <a:sym typeface="Century Gothic"/>
              </a:rPr>
              <a:t>YOU</a:t>
            </a:r>
            <a:endParaRPr/>
          </a:p>
        </p:txBody>
      </p:sp>
      <p:sp>
        <p:nvSpPr>
          <p:cNvPr id="3" name="Google Shape;372;g12697ccf315_0_25">
            <a:extLst>
              <a:ext uri="{FF2B5EF4-FFF2-40B4-BE49-F238E27FC236}">
                <a16:creationId xmlns:a16="http://schemas.microsoft.com/office/drawing/2014/main" id="{E59D5315-992A-59F0-E05B-0BFA04495D77}"/>
              </a:ext>
            </a:extLst>
          </p:cNvPr>
          <p:cNvSpPr/>
          <p:nvPr/>
        </p:nvSpPr>
        <p:spPr>
          <a:xfrm>
            <a:off x="1432632" y="514618"/>
            <a:ext cx="9326735" cy="55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3600" dirty="0">
                <a:solidFill>
                  <a:schemeClr val="bg2">
                    <a:lumMod val="50000"/>
                  </a:schemeClr>
                </a:solidFill>
                <a:latin typeface="Century Gothic"/>
                <a:ea typeface="Century Gothic"/>
                <a:cs typeface="Century Gothic"/>
                <a:sym typeface="Century Gothic"/>
              </a:rPr>
              <a:t> </a:t>
            </a:r>
            <a:r>
              <a:rPr lang="en-US" sz="3600" b="1" dirty="0">
                <a:solidFill>
                  <a:schemeClr val="bg2">
                    <a:lumMod val="50000"/>
                  </a:schemeClr>
                </a:solidFill>
                <a:latin typeface="Century Gothic"/>
                <a:ea typeface="Century Gothic"/>
                <a:cs typeface="Century Gothic"/>
                <a:sym typeface="Century Gothic"/>
              </a:rPr>
              <a:t>TOPIC 4</a:t>
            </a:r>
          </a:p>
          <a:p>
            <a:pPr marL="0" marR="0" lvl="0" indent="0" algn="ctr" rtl="0">
              <a:lnSpc>
                <a:spcPct val="100000"/>
              </a:lnSpc>
              <a:spcBef>
                <a:spcPts val="0"/>
              </a:spcBef>
              <a:spcAft>
                <a:spcPts val="0"/>
              </a:spcAft>
              <a:buNone/>
            </a:pPr>
            <a:r>
              <a:rPr lang="en-US" sz="3600" dirty="0">
                <a:solidFill>
                  <a:schemeClr val="bg2">
                    <a:lumMod val="50000"/>
                  </a:schemeClr>
                </a:solidFill>
                <a:latin typeface="Century Gothic"/>
                <a:ea typeface="Century Gothic"/>
                <a:cs typeface="Century Gothic"/>
                <a:sym typeface="Century Gothic"/>
              </a:rPr>
              <a:t>END</a:t>
            </a:r>
            <a:endParaRPr sz="3600" b="1" dirty="0">
              <a:solidFill>
                <a:schemeClr val="bg2">
                  <a:lumMod val="50000"/>
                </a:schemeClr>
              </a:solidFill>
              <a:latin typeface="Century Gothic"/>
              <a:ea typeface="Century Gothic"/>
              <a:cs typeface="Century Gothic"/>
              <a:sym typeface="Century Gothic"/>
            </a:endParaRPr>
          </a:p>
          <a:p>
            <a:pPr marL="0" marR="0" lvl="0" indent="0" algn="ctr" rtl="0">
              <a:lnSpc>
                <a:spcPct val="100000"/>
              </a:lnSpc>
              <a:spcBef>
                <a:spcPts val="0"/>
              </a:spcBef>
              <a:spcAft>
                <a:spcPts val="0"/>
              </a:spcAft>
              <a:buNone/>
            </a:pPr>
            <a:endParaRPr sz="3600" dirty="0">
              <a:solidFill>
                <a:schemeClr val="bg2">
                  <a:lumMod val="50000"/>
                </a:schemeClr>
              </a:solidFill>
              <a:latin typeface="Century Gothic"/>
              <a:ea typeface="Century Gothic"/>
              <a:cs typeface="Century Gothic"/>
              <a:sym typeface="Century Gothic"/>
            </a:endParaRPr>
          </a:p>
          <a:p>
            <a:pPr marL="0" marR="0" lvl="0" indent="0" algn="ctr" rtl="0">
              <a:lnSpc>
                <a:spcPct val="100000"/>
              </a:lnSpc>
              <a:spcBef>
                <a:spcPts val="0"/>
              </a:spcBef>
              <a:spcAft>
                <a:spcPts val="0"/>
              </a:spcAft>
              <a:buNone/>
            </a:pPr>
            <a:endParaRPr sz="3600" dirty="0">
              <a:solidFill>
                <a:schemeClr val="bg2">
                  <a:lumMod val="50000"/>
                </a:schemeClr>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cxnSp>
        <p:nvCxnSpPr>
          <p:cNvPr id="277" name="Google Shape;277;g1265afd55f4_11_582"/>
          <p:cNvCxnSpPr/>
          <p:nvPr/>
        </p:nvCxnSpPr>
        <p:spPr>
          <a:xfrm>
            <a:off x="3696613" y="1028700"/>
            <a:ext cx="0" cy="5194200"/>
          </a:xfrm>
          <a:prstGeom prst="straightConnector1">
            <a:avLst/>
          </a:prstGeom>
          <a:noFill/>
          <a:ln w="9525" cap="flat" cmpd="sng">
            <a:solidFill>
              <a:srgbClr val="455262"/>
            </a:solidFill>
            <a:prstDash val="solid"/>
            <a:miter lim="800000"/>
            <a:headEnd type="none" w="sm" len="sm"/>
            <a:tailEnd type="none" w="sm" len="sm"/>
          </a:ln>
        </p:spPr>
      </p:cxnSp>
      <p:sp>
        <p:nvSpPr>
          <p:cNvPr id="278" name="Google Shape;278;g1265afd55f4_11_582"/>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IN"/>
              <a:t>2</a:t>
            </a:fld>
            <a:endParaRPr/>
          </a:p>
        </p:txBody>
      </p:sp>
      <p:sp>
        <p:nvSpPr>
          <p:cNvPr id="279" name="Google Shape;279;g1265afd55f4_11_582"/>
          <p:cNvSpPr/>
          <p:nvPr/>
        </p:nvSpPr>
        <p:spPr>
          <a:xfrm rot="-5400000">
            <a:off x="792900" y="2656500"/>
            <a:ext cx="5150100" cy="554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3600" b="1" dirty="0">
                <a:solidFill>
                  <a:schemeClr val="bg2">
                    <a:lumMod val="50000"/>
                  </a:schemeClr>
                </a:solidFill>
                <a:latin typeface="Century Gothic"/>
                <a:ea typeface="Century Gothic"/>
                <a:cs typeface="Century Gothic"/>
                <a:sym typeface="Century Gothic"/>
              </a:rPr>
              <a:t>COURSE </a:t>
            </a:r>
            <a:r>
              <a:rPr lang="en-IN" sz="3600" dirty="0">
                <a:solidFill>
                  <a:schemeClr val="bg2">
                    <a:lumMod val="50000"/>
                  </a:schemeClr>
                </a:solidFill>
                <a:latin typeface="Century Gothic"/>
                <a:ea typeface="Century Gothic"/>
                <a:cs typeface="Century Gothic"/>
                <a:sym typeface="Century Gothic"/>
              </a:rPr>
              <a:t>OBJECTIVES</a:t>
            </a:r>
            <a:endParaRPr sz="3600" dirty="0">
              <a:solidFill>
                <a:schemeClr val="bg2">
                  <a:lumMod val="50000"/>
                </a:schemeClr>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IN" sz="3600" b="1" dirty="0">
                <a:solidFill>
                  <a:schemeClr val="bg2">
                    <a:lumMod val="50000"/>
                  </a:schemeClr>
                </a:solidFill>
                <a:latin typeface="Century Gothic"/>
                <a:ea typeface="Century Gothic"/>
                <a:cs typeface="Century Gothic"/>
                <a:sym typeface="Century Gothic"/>
              </a:rPr>
              <a:t> </a:t>
            </a:r>
            <a:endParaRPr sz="3600" b="1" dirty="0">
              <a:solidFill>
                <a:schemeClr val="bg2">
                  <a:lumMod val="50000"/>
                </a:schemeClr>
              </a:solidFill>
              <a:latin typeface="Century Gothic"/>
              <a:ea typeface="Century Gothic"/>
              <a:cs typeface="Century Gothic"/>
              <a:sym typeface="Century Gothic"/>
            </a:endParaRPr>
          </a:p>
        </p:txBody>
      </p:sp>
      <p:pic>
        <p:nvPicPr>
          <p:cNvPr id="280" name="Google Shape;280;g1265afd55f4_11_582"/>
          <p:cNvPicPr preferRelativeResize="0"/>
          <p:nvPr/>
        </p:nvPicPr>
        <p:blipFill rotWithShape="1">
          <a:blip r:embed="rId3">
            <a:alphaModFix/>
          </a:blip>
          <a:srcRect l="34608" r="33564"/>
          <a:stretch/>
        </p:blipFill>
        <p:spPr>
          <a:xfrm>
            <a:off x="1122700" y="792375"/>
            <a:ext cx="1598451" cy="5558349"/>
          </a:xfrm>
          <a:prstGeom prst="rect">
            <a:avLst/>
          </a:prstGeom>
          <a:noFill/>
          <a:ln>
            <a:noFill/>
          </a:ln>
        </p:spPr>
      </p:pic>
      <p:sp>
        <p:nvSpPr>
          <p:cNvPr id="281" name="Google Shape;281;g1265afd55f4_11_582"/>
          <p:cNvSpPr/>
          <p:nvPr/>
        </p:nvSpPr>
        <p:spPr>
          <a:xfrm>
            <a:off x="4154036" y="1418320"/>
            <a:ext cx="7651499" cy="4090280"/>
          </a:xfrm>
          <a:prstGeom prst="rect">
            <a:avLst/>
          </a:prstGeom>
          <a:noFill/>
          <a:ln>
            <a:noFill/>
          </a:ln>
        </p:spPr>
        <p:txBody>
          <a:bodyPr spcFirstLastPara="1" wrap="square" lIns="0" tIns="0" rIns="0" bIns="0" anchor="ctr" anchorCtr="0">
            <a:noAutofit/>
          </a:bodyPr>
          <a:lstStyle/>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Introduction to RPA</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StudioX Citizen Developer Journey and Working with StudioX </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Activity Recording, UI Automation in StudioX </a:t>
            </a:r>
          </a:p>
          <a:p>
            <a:pPr marL="342900" lvl="0" indent="-342900">
              <a:lnSpc>
                <a:spcPct val="200000"/>
              </a:lnSpc>
              <a:buFont typeface="Wingdings" panose="05000000000000000000" pitchFamily="2" charset="2"/>
              <a:buChar char=""/>
            </a:pPr>
            <a:r>
              <a:rPr lang="en-IN" sz="2000" b="1" dirty="0">
                <a:solidFill>
                  <a:srgbClr val="FFC000"/>
                </a:solidFill>
                <a:effectLst/>
                <a:latin typeface="Bahnschrift SemiBold" panose="020B0502040204020203" pitchFamily="34" charset="0"/>
                <a:ea typeface="Roboto Mono Medium" panose="020B0604020202020204" charset="0"/>
              </a:rPr>
              <a:t>Decisions, Iterations, and Scenarios in StudioX </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File, Folder Automation in StudioX: Microsoft Excel Automation </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Email &amp; SAP Automation in StudioX </a:t>
            </a:r>
          </a:p>
          <a:p>
            <a:pPr marL="342900" lvl="0" indent="-342900">
              <a:lnSpc>
                <a:spcPct val="200000"/>
              </a:lnSpc>
              <a:spcAft>
                <a:spcPts val="800"/>
              </a:spcAft>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Handle Errors in StudioX </a:t>
            </a:r>
          </a:p>
        </p:txBody>
      </p:sp>
      <p:sp>
        <p:nvSpPr>
          <p:cNvPr id="2" name="Footer Placeholder 2">
            <a:extLst>
              <a:ext uri="{FF2B5EF4-FFF2-40B4-BE49-F238E27FC236}">
                <a16:creationId xmlns:a16="http://schemas.microsoft.com/office/drawing/2014/main" id="{E6F7120C-50BA-9EF3-B7C1-085EB2D216F1}"/>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animEffect transition="in" filter="fade">
                                      <p:cBhvr>
                                        <p:cTn id="7" dur="500"/>
                                        <p:tgtEl>
                                          <p:spTgt spid="2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1">
                                            <p:txEl>
                                              <p:pRg st="1" end="1"/>
                                            </p:txEl>
                                          </p:spTgt>
                                        </p:tgtEl>
                                        <p:attrNameLst>
                                          <p:attrName>style.visibility</p:attrName>
                                        </p:attrNameLst>
                                      </p:cBhvr>
                                      <p:to>
                                        <p:strVal val="visible"/>
                                      </p:to>
                                    </p:set>
                                    <p:animEffect transition="in" filter="fade">
                                      <p:cBhvr>
                                        <p:cTn id="12" dur="500"/>
                                        <p:tgtEl>
                                          <p:spTgt spid="2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1">
                                            <p:txEl>
                                              <p:pRg st="2" end="2"/>
                                            </p:txEl>
                                          </p:spTgt>
                                        </p:tgtEl>
                                        <p:attrNameLst>
                                          <p:attrName>style.visibility</p:attrName>
                                        </p:attrNameLst>
                                      </p:cBhvr>
                                      <p:to>
                                        <p:strVal val="visible"/>
                                      </p:to>
                                    </p:set>
                                    <p:animEffect transition="in" filter="fade">
                                      <p:cBhvr>
                                        <p:cTn id="17" dur="500"/>
                                        <p:tgtEl>
                                          <p:spTgt spid="2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1">
                                            <p:txEl>
                                              <p:pRg st="3" end="3"/>
                                            </p:txEl>
                                          </p:spTgt>
                                        </p:tgtEl>
                                        <p:attrNameLst>
                                          <p:attrName>style.visibility</p:attrName>
                                        </p:attrNameLst>
                                      </p:cBhvr>
                                      <p:to>
                                        <p:strVal val="visible"/>
                                      </p:to>
                                    </p:set>
                                    <p:animEffect transition="in" filter="fade">
                                      <p:cBhvr>
                                        <p:cTn id="22" dur="500"/>
                                        <p:tgtEl>
                                          <p:spTgt spid="2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1">
                                            <p:txEl>
                                              <p:pRg st="4" end="4"/>
                                            </p:txEl>
                                          </p:spTgt>
                                        </p:tgtEl>
                                        <p:attrNameLst>
                                          <p:attrName>style.visibility</p:attrName>
                                        </p:attrNameLst>
                                      </p:cBhvr>
                                      <p:to>
                                        <p:strVal val="visible"/>
                                      </p:to>
                                    </p:set>
                                    <p:animEffect transition="in" filter="fade">
                                      <p:cBhvr>
                                        <p:cTn id="27" dur="500"/>
                                        <p:tgtEl>
                                          <p:spTgt spid="2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1">
                                            <p:txEl>
                                              <p:pRg st="5" end="5"/>
                                            </p:txEl>
                                          </p:spTgt>
                                        </p:tgtEl>
                                        <p:attrNameLst>
                                          <p:attrName>style.visibility</p:attrName>
                                        </p:attrNameLst>
                                      </p:cBhvr>
                                      <p:to>
                                        <p:strVal val="visible"/>
                                      </p:to>
                                    </p:set>
                                    <p:animEffect transition="in" filter="fade">
                                      <p:cBhvr>
                                        <p:cTn id="32" dur="500"/>
                                        <p:tgtEl>
                                          <p:spTgt spid="28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1">
                                            <p:txEl>
                                              <p:pRg st="6" end="6"/>
                                            </p:txEl>
                                          </p:spTgt>
                                        </p:tgtEl>
                                        <p:attrNameLst>
                                          <p:attrName>style.visibility</p:attrName>
                                        </p:attrNameLst>
                                      </p:cBhvr>
                                      <p:to>
                                        <p:strVal val="visible"/>
                                      </p:to>
                                    </p:set>
                                    <p:animEffect transition="in" filter="fade">
                                      <p:cBhvr>
                                        <p:cTn id="37" dur="500"/>
                                        <p:tgtEl>
                                          <p:spTgt spid="2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1003299" y="669603"/>
            <a:ext cx="10139981"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4. Decisions, Iterations, and Scenarios in StudioX</a:t>
            </a:r>
            <a:r>
              <a:rPr lang="en-IN" sz="3200" b="1" dirty="0">
                <a:solidFill>
                  <a:srgbClr val="FFC000"/>
                </a:solidFill>
                <a:effectLst/>
                <a:latin typeface="Bahnschrift SemiBold" panose="020B0502040204020203" pitchFamily="34" charset="0"/>
                <a:ea typeface="Roboto Mono Medium" panose="020B0604020202020204" charset="0"/>
              </a:rPr>
              <a:t> </a:t>
            </a:r>
          </a:p>
          <a:p>
            <a:pPr marL="0" marR="0" lvl="0" indent="0" algn="l" rtl="0">
              <a:lnSpc>
                <a:spcPct val="100000"/>
              </a:lnSpc>
              <a:spcBef>
                <a:spcPts val="0"/>
              </a:spcBef>
              <a:spcAft>
                <a:spcPts val="0"/>
              </a:spcAft>
              <a:buNone/>
            </a:pPr>
            <a:r>
              <a:rPr lang="en-IN" sz="3200" b="1" dirty="0">
                <a:solidFill>
                  <a:schemeClr val="bg2">
                    <a:lumMod val="50000"/>
                  </a:schemeClr>
                </a:solidFill>
                <a:latin typeface="Century Gothic"/>
              </a:rPr>
              <a:t> </a:t>
            </a: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3</a:t>
            </a:fld>
            <a:endParaRPr/>
          </a:p>
        </p:txBody>
      </p:sp>
      <p:sp>
        <p:nvSpPr>
          <p:cNvPr id="315" name="Google Shape;315;g1265afd55f4_11_737"/>
          <p:cNvSpPr txBox="1"/>
          <p:nvPr/>
        </p:nvSpPr>
        <p:spPr>
          <a:xfrm>
            <a:off x="1192427" y="2530766"/>
            <a:ext cx="9466500" cy="2015906"/>
          </a:xfrm>
          <a:prstGeom prst="rect">
            <a:avLst/>
          </a:prstGeom>
          <a:noFill/>
          <a:ln>
            <a:noFill/>
          </a:ln>
        </p:spPr>
        <p:txBody>
          <a:bodyPr spcFirstLastPara="1" wrap="square" lIns="91425" tIns="91425" rIns="91425" bIns="91425" anchor="ctr" anchorCtr="0">
            <a:spAutoFit/>
          </a:bodyPr>
          <a:lstStyle/>
          <a:p>
            <a:pPr marL="457200" indent="-355600">
              <a:lnSpc>
                <a:spcPct val="115000"/>
              </a:lnSpc>
              <a:spcBef>
                <a:spcPts val="1000"/>
              </a:spcBef>
              <a:spcAft>
                <a:spcPts val="1000"/>
              </a:spcAft>
              <a:buClr>
                <a:srgbClr val="4A4A4A"/>
              </a:buClr>
              <a:buSzPts val="2000"/>
              <a:buFont typeface="Roboto Mono Medium"/>
              <a:buChar char="❏"/>
            </a:pPr>
            <a:r>
              <a:rPr lang="en-IN" sz="2000" dirty="0">
                <a:solidFill>
                  <a:srgbClr val="4A4A4A"/>
                </a:solidFill>
                <a:latin typeface="Roboto Mono Medium"/>
                <a:ea typeface="Roboto Mono Medium"/>
              </a:rPr>
              <a:t>If-the-else and Switch Activity</a:t>
            </a:r>
          </a:p>
          <a:p>
            <a:pPr marL="457200" indent="-355600">
              <a:lnSpc>
                <a:spcPct val="115000"/>
              </a:lnSpc>
              <a:spcBef>
                <a:spcPts val="1000"/>
              </a:spcBef>
              <a:spcAft>
                <a:spcPts val="1000"/>
              </a:spcAft>
              <a:buClr>
                <a:srgbClr val="4A4A4A"/>
              </a:buClr>
              <a:buSzPts val="2000"/>
              <a:buFont typeface="Roboto Mono Medium"/>
              <a:buChar char="❏"/>
            </a:pPr>
            <a:r>
              <a:rPr lang="en-IN" sz="2000" dirty="0">
                <a:solidFill>
                  <a:srgbClr val="4A4A4A"/>
                </a:solidFill>
                <a:latin typeface="Roboto Mono Medium"/>
                <a:ea typeface="Roboto Mono Medium"/>
              </a:rPr>
              <a:t>For Loop, For-each Loop and While Loop </a:t>
            </a:r>
          </a:p>
          <a:p>
            <a:pPr marL="457200" indent="-355600">
              <a:lnSpc>
                <a:spcPct val="115000"/>
              </a:lnSpc>
              <a:spcBef>
                <a:spcPts val="1000"/>
              </a:spcBef>
              <a:spcAft>
                <a:spcPts val="1000"/>
              </a:spcAft>
              <a:buClr>
                <a:srgbClr val="4A4A4A"/>
              </a:buClr>
              <a:buSzPts val="2000"/>
              <a:buFont typeface="Roboto Mono Medium"/>
              <a:buChar char="❏"/>
            </a:pPr>
            <a:r>
              <a:rPr lang="en-IN" sz="2000" dirty="0">
                <a:solidFill>
                  <a:srgbClr val="4A4A4A"/>
                </a:solidFill>
                <a:latin typeface="Roboto Mono Medium"/>
                <a:ea typeface="Roboto Mono Medium"/>
              </a:rPr>
              <a:t>Scenarios </a:t>
            </a: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xEl>
                                              <p:pRg st="0" end="0"/>
                                            </p:txEl>
                                          </p:spTgt>
                                        </p:tgtEl>
                                        <p:attrNameLst>
                                          <p:attrName>style.visibility</p:attrName>
                                        </p:attrNameLst>
                                      </p:cBhvr>
                                      <p:to>
                                        <p:strVal val="visible"/>
                                      </p:to>
                                    </p:set>
                                    <p:animEffect transition="in" filter="fade">
                                      <p:cBhvr>
                                        <p:cTn id="7" dur="500"/>
                                        <p:tgtEl>
                                          <p:spTgt spid="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5">
                                            <p:txEl>
                                              <p:pRg st="1" end="1"/>
                                            </p:txEl>
                                          </p:spTgt>
                                        </p:tgtEl>
                                        <p:attrNameLst>
                                          <p:attrName>style.visibility</p:attrName>
                                        </p:attrNameLst>
                                      </p:cBhvr>
                                      <p:to>
                                        <p:strVal val="visible"/>
                                      </p:to>
                                    </p:set>
                                    <p:animEffect transition="in" filter="fade">
                                      <p:cBhvr>
                                        <p:cTn id="12" dur="500"/>
                                        <p:tgtEl>
                                          <p:spTgt spid="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5">
                                            <p:txEl>
                                              <p:pRg st="2" end="2"/>
                                            </p:txEl>
                                          </p:spTgt>
                                        </p:tgtEl>
                                        <p:attrNameLst>
                                          <p:attrName>style.visibility</p:attrName>
                                        </p:attrNameLst>
                                      </p:cBhvr>
                                      <p:to>
                                        <p:strVal val="visible"/>
                                      </p:to>
                                    </p:set>
                                    <p:animEffect transition="in" filter="fade">
                                      <p:cBhvr>
                                        <p:cTn id="17" dur="500"/>
                                        <p:tgtEl>
                                          <p:spTgt spid="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701827"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DECISIONS (</a:t>
            </a:r>
            <a:r>
              <a:rPr lang="en-IN" sz="3200" dirty="0">
                <a:solidFill>
                  <a:srgbClr val="4A4A4A"/>
                </a:solidFill>
                <a:latin typeface="Roboto Mono Medium"/>
                <a:ea typeface="Roboto Mono Medium"/>
              </a:rPr>
              <a:t>If-the-else and Switch Activity</a:t>
            </a:r>
            <a:r>
              <a:rPr lang="en-IN" sz="3200" b="1" dirty="0">
                <a:solidFill>
                  <a:schemeClr val="bg2">
                    <a:lumMod val="50000"/>
                  </a:schemeClr>
                </a:solidFill>
                <a:latin typeface="Century Gothic"/>
              </a:rPr>
              <a:t>)</a:t>
            </a: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4</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pic>
        <p:nvPicPr>
          <p:cNvPr id="5" name="Picture 4">
            <a:extLst>
              <a:ext uri="{FF2B5EF4-FFF2-40B4-BE49-F238E27FC236}">
                <a16:creationId xmlns:a16="http://schemas.microsoft.com/office/drawing/2014/main" id="{49ADE590-1DB8-3E46-7AEB-122860DF7AC9}"/>
              </a:ext>
            </a:extLst>
          </p:cNvPr>
          <p:cNvPicPr>
            <a:picLocks noChangeAspect="1"/>
          </p:cNvPicPr>
          <p:nvPr/>
        </p:nvPicPr>
        <p:blipFill>
          <a:blip r:embed="rId3"/>
          <a:stretch>
            <a:fillRect/>
          </a:stretch>
        </p:blipFill>
        <p:spPr>
          <a:xfrm>
            <a:off x="6345549" y="1489590"/>
            <a:ext cx="5737965" cy="4331776"/>
          </a:xfrm>
          <a:prstGeom prst="rect">
            <a:avLst/>
          </a:prstGeom>
        </p:spPr>
      </p:pic>
      <p:sp>
        <p:nvSpPr>
          <p:cNvPr id="8" name="TextBox 7">
            <a:extLst>
              <a:ext uri="{FF2B5EF4-FFF2-40B4-BE49-F238E27FC236}">
                <a16:creationId xmlns:a16="http://schemas.microsoft.com/office/drawing/2014/main" id="{71AE3F14-0421-C9EB-D535-CF4B8E68317B}"/>
              </a:ext>
            </a:extLst>
          </p:cNvPr>
          <p:cNvSpPr txBox="1"/>
          <p:nvPr/>
        </p:nvSpPr>
        <p:spPr>
          <a:xfrm>
            <a:off x="518946" y="2056919"/>
            <a:ext cx="6098582" cy="954107"/>
          </a:xfrm>
          <a:prstGeom prst="rect">
            <a:avLst/>
          </a:prstGeom>
          <a:noFill/>
        </p:spPr>
        <p:txBody>
          <a:bodyPr wrap="square">
            <a:spAutoFit/>
          </a:bodyPr>
          <a:lstStyle/>
          <a:p>
            <a:pPr algn="just"/>
            <a:r>
              <a:rPr lang="en-US" b="0" i="0" dirty="0">
                <a:solidFill>
                  <a:srgbClr val="313537"/>
                </a:solidFill>
                <a:effectLst/>
                <a:latin typeface="Inter"/>
              </a:rPr>
              <a:t>When we speak about decisions in automation, we typically refer to finding a solution to a "</a:t>
            </a:r>
            <a:r>
              <a:rPr lang="en-US" b="0" i="0" dirty="0">
                <a:solidFill>
                  <a:srgbClr val="FA4616"/>
                </a:solidFill>
                <a:effectLst/>
                <a:latin typeface="Inter"/>
              </a:rPr>
              <a:t>True</a:t>
            </a:r>
            <a:r>
              <a:rPr lang="en-US" b="0" i="0" dirty="0">
                <a:solidFill>
                  <a:srgbClr val="313537"/>
                </a:solidFill>
                <a:effectLst/>
                <a:latin typeface="Inter"/>
              </a:rPr>
              <a:t>" (yes) or "</a:t>
            </a:r>
            <a:r>
              <a:rPr lang="en-US" b="0" i="0" dirty="0">
                <a:solidFill>
                  <a:srgbClr val="FA4616"/>
                </a:solidFill>
                <a:effectLst/>
                <a:latin typeface="Inter"/>
              </a:rPr>
              <a:t>False</a:t>
            </a:r>
            <a:r>
              <a:rPr lang="en-US" b="0" i="0" dirty="0">
                <a:solidFill>
                  <a:srgbClr val="313537"/>
                </a:solidFill>
                <a:effectLst/>
                <a:latin typeface="Inter"/>
              </a:rPr>
              <a:t>" (no) question that checks a </a:t>
            </a:r>
            <a:r>
              <a:rPr lang="en-US" b="0" i="0" dirty="0">
                <a:solidFill>
                  <a:srgbClr val="FA4616"/>
                </a:solidFill>
                <a:effectLst/>
                <a:latin typeface="Inter"/>
              </a:rPr>
              <a:t>condition</a:t>
            </a:r>
            <a:r>
              <a:rPr lang="en-US" b="0" i="0" dirty="0">
                <a:solidFill>
                  <a:srgbClr val="313537"/>
                </a:solidFill>
                <a:effectLst/>
                <a:latin typeface="Inter"/>
              </a:rPr>
              <a:t>. The robot is prompted to a course of action, based on whether the condition is met or not.</a:t>
            </a:r>
            <a:endParaRPr lang="en-IN" dirty="0"/>
          </a:p>
        </p:txBody>
      </p:sp>
      <p:sp>
        <p:nvSpPr>
          <p:cNvPr id="10" name="TextBox 9">
            <a:extLst>
              <a:ext uri="{FF2B5EF4-FFF2-40B4-BE49-F238E27FC236}">
                <a16:creationId xmlns:a16="http://schemas.microsoft.com/office/drawing/2014/main" id="{FC2E34C0-8801-B248-2F81-2052FD6EEB22}"/>
              </a:ext>
            </a:extLst>
          </p:cNvPr>
          <p:cNvSpPr txBox="1"/>
          <p:nvPr/>
        </p:nvSpPr>
        <p:spPr>
          <a:xfrm>
            <a:off x="518946" y="3540384"/>
            <a:ext cx="6098582" cy="738664"/>
          </a:xfrm>
          <a:prstGeom prst="rect">
            <a:avLst/>
          </a:prstGeom>
          <a:noFill/>
        </p:spPr>
        <p:txBody>
          <a:bodyPr wrap="square">
            <a:spAutoFit/>
          </a:bodyPr>
          <a:lstStyle/>
          <a:p>
            <a:pPr algn="just"/>
            <a:r>
              <a:rPr lang="en-US" b="0" i="0" dirty="0">
                <a:solidFill>
                  <a:srgbClr val="313537"/>
                </a:solidFill>
                <a:effectLst/>
                <a:latin typeface="Inter"/>
              </a:rPr>
              <a:t>An example of that would be:</a:t>
            </a:r>
            <a:r>
              <a:rPr lang="en-US" b="0" i="1" dirty="0">
                <a:solidFill>
                  <a:srgbClr val="313537"/>
                </a:solidFill>
                <a:effectLst/>
                <a:latin typeface="Inter"/>
              </a:rPr>
              <a:t> "Is this credit request eligible?"</a:t>
            </a:r>
            <a:r>
              <a:rPr lang="en-US" b="0" i="0" dirty="0">
                <a:solidFill>
                  <a:srgbClr val="313537"/>
                </a:solidFill>
                <a:effectLst/>
                <a:latin typeface="Inter"/>
              </a:rPr>
              <a:t>. If </a:t>
            </a:r>
            <a:r>
              <a:rPr lang="en-US" b="1" i="0" dirty="0">
                <a:solidFill>
                  <a:srgbClr val="313537"/>
                </a:solidFill>
                <a:effectLst/>
                <a:latin typeface="Inter"/>
              </a:rPr>
              <a:t>true</a:t>
            </a:r>
            <a:r>
              <a:rPr lang="en-US" b="0" i="0" dirty="0">
                <a:solidFill>
                  <a:srgbClr val="313537"/>
                </a:solidFill>
                <a:effectLst/>
                <a:latin typeface="Inter"/>
              </a:rPr>
              <a:t>, then the robot will have to perform a certain set of actions. If </a:t>
            </a:r>
            <a:r>
              <a:rPr lang="en-US" b="1" i="0" dirty="0">
                <a:solidFill>
                  <a:srgbClr val="313537"/>
                </a:solidFill>
                <a:effectLst/>
                <a:latin typeface="Inter"/>
              </a:rPr>
              <a:t>false</a:t>
            </a:r>
            <a:r>
              <a:rPr lang="en-US" b="0" i="0" dirty="0">
                <a:solidFill>
                  <a:srgbClr val="313537"/>
                </a:solidFill>
                <a:effectLst/>
                <a:latin typeface="Inter"/>
              </a:rPr>
              <a:t>, then the robot has another set of actions in store. </a:t>
            </a:r>
            <a:endParaRPr lang="en-IN" dirty="0"/>
          </a:p>
        </p:txBody>
      </p:sp>
    </p:spTree>
    <p:extLst>
      <p:ext uri="{BB962C8B-B14F-4D97-AF65-F5344CB8AC3E}">
        <p14:creationId xmlns:p14="http://schemas.microsoft.com/office/powerpoint/2010/main" val="92046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701827"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DECISIONS (</a:t>
            </a:r>
            <a:r>
              <a:rPr lang="en-IN" sz="3200" dirty="0">
                <a:solidFill>
                  <a:srgbClr val="4A4A4A"/>
                </a:solidFill>
                <a:latin typeface="Roboto Mono Medium"/>
                <a:ea typeface="Roboto Mono Medium"/>
              </a:rPr>
              <a:t>If-the-else and Switch Activity</a:t>
            </a:r>
            <a:r>
              <a:rPr lang="en-IN" sz="3200" b="1" dirty="0">
                <a:solidFill>
                  <a:schemeClr val="bg2">
                    <a:lumMod val="50000"/>
                  </a:schemeClr>
                </a:solidFill>
                <a:latin typeface="Century Gothic"/>
              </a:rPr>
              <a:t>)</a:t>
            </a: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5</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pic>
        <p:nvPicPr>
          <p:cNvPr id="4" name="Picture 3">
            <a:extLst>
              <a:ext uri="{FF2B5EF4-FFF2-40B4-BE49-F238E27FC236}">
                <a16:creationId xmlns:a16="http://schemas.microsoft.com/office/drawing/2014/main" id="{0021EE7E-9119-391A-DBD5-35963B125597}"/>
              </a:ext>
            </a:extLst>
          </p:cNvPr>
          <p:cNvPicPr>
            <a:picLocks noChangeAspect="1"/>
          </p:cNvPicPr>
          <p:nvPr/>
        </p:nvPicPr>
        <p:blipFill>
          <a:blip r:embed="rId3"/>
          <a:stretch>
            <a:fillRect/>
          </a:stretch>
        </p:blipFill>
        <p:spPr>
          <a:xfrm>
            <a:off x="6804127" y="1920726"/>
            <a:ext cx="5387873" cy="3977979"/>
          </a:xfrm>
          <a:prstGeom prst="rect">
            <a:avLst/>
          </a:prstGeom>
        </p:spPr>
      </p:pic>
      <p:sp>
        <p:nvSpPr>
          <p:cNvPr id="7" name="TextBox 6">
            <a:extLst>
              <a:ext uri="{FF2B5EF4-FFF2-40B4-BE49-F238E27FC236}">
                <a16:creationId xmlns:a16="http://schemas.microsoft.com/office/drawing/2014/main" id="{4203E92E-80FA-3DD5-5DCF-99CCFA433E50}"/>
              </a:ext>
            </a:extLst>
          </p:cNvPr>
          <p:cNvSpPr txBox="1"/>
          <p:nvPr/>
        </p:nvSpPr>
        <p:spPr>
          <a:xfrm>
            <a:off x="410458" y="2224566"/>
            <a:ext cx="6098582" cy="738664"/>
          </a:xfrm>
          <a:prstGeom prst="rect">
            <a:avLst/>
          </a:prstGeom>
          <a:noFill/>
        </p:spPr>
        <p:txBody>
          <a:bodyPr wrap="square">
            <a:spAutoFit/>
          </a:bodyPr>
          <a:lstStyle/>
          <a:p>
            <a:pPr algn="just"/>
            <a:r>
              <a:rPr lang="en-US" b="0" i="0" dirty="0">
                <a:solidFill>
                  <a:srgbClr val="313537"/>
                </a:solidFill>
                <a:effectLst/>
                <a:latin typeface="Inter"/>
              </a:rPr>
              <a:t>The basic activity when it comes to decisions in automation is the </a:t>
            </a:r>
            <a:r>
              <a:rPr lang="en-US" b="1" i="0" dirty="0">
                <a:solidFill>
                  <a:srgbClr val="313537"/>
                </a:solidFill>
                <a:effectLst/>
                <a:latin typeface="Inter"/>
              </a:rPr>
              <a:t>If</a:t>
            </a:r>
            <a:r>
              <a:rPr lang="en-US" b="0" i="0" dirty="0">
                <a:solidFill>
                  <a:srgbClr val="313537"/>
                </a:solidFill>
                <a:effectLst/>
                <a:latin typeface="Inter"/>
              </a:rPr>
              <a:t> activity. You can find it under the Common activities in StudioX, as you can pair it with any resource available.</a:t>
            </a:r>
            <a:endParaRPr lang="en-IN" dirty="0"/>
          </a:p>
        </p:txBody>
      </p:sp>
      <p:sp>
        <p:nvSpPr>
          <p:cNvPr id="11" name="TextBox 10">
            <a:extLst>
              <a:ext uri="{FF2B5EF4-FFF2-40B4-BE49-F238E27FC236}">
                <a16:creationId xmlns:a16="http://schemas.microsoft.com/office/drawing/2014/main" id="{8AF64ECA-0729-3749-0148-A016E4411820}"/>
              </a:ext>
            </a:extLst>
          </p:cNvPr>
          <p:cNvSpPr txBox="1"/>
          <p:nvPr/>
        </p:nvSpPr>
        <p:spPr>
          <a:xfrm>
            <a:off x="410458" y="3530474"/>
            <a:ext cx="6098582" cy="1815882"/>
          </a:xfrm>
          <a:prstGeom prst="rect">
            <a:avLst/>
          </a:prstGeom>
          <a:noFill/>
        </p:spPr>
        <p:txBody>
          <a:bodyPr wrap="square">
            <a:spAutoFit/>
          </a:bodyPr>
          <a:lstStyle/>
          <a:p>
            <a:pPr algn="just" fontAlgn="base"/>
            <a:r>
              <a:rPr lang="en-US" b="0" i="0" dirty="0">
                <a:solidFill>
                  <a:srgbClr val="313537"/>
                </a:solidFill>
                <a:effectLst/>
                <a:latin typeface="Inter"/>
              </a:rPr>
              <a:t>The </a:t>
            </a:r>
            <a:r>
              <a:rPr lang="en-US" b="1" i="0" dirty="0">
                <a:solidFill>
                  <a:srgbClr val="313537"/>
                </a:solidFill>
                <a:effectLst/>
                <a:latin typeface="var(--font-family-body)"/>
              </a:rPr>
              <a:t>If</a:t>
            </a:r>
            <a:r>
              <a:rPr lang="en-US" b="0" i="0" dirty="0">
                <a:solidFill>
                  <a:srgbClr val="313537"/>
                </a:solidFill>
                <a:effectLst/>
                <a:latin typeface="Inter"/>
              </a:rPr>
              <a:t> activity contains a statement or condition - what we have referred to as the question, and two branches. In the given example, the branches are the two courses of action the robot can take, depending on the characteristics of the statement. Is it </a:t>
            </a:r>
            <a:r>
              <a:rPr lang="en-US" b="1" i="0" dirty="0">
                <a:solidFill>
                  <a:srgbClr val="313537"/>
                </a:solidFill>
                <a:effectLst/>
                <a:latin typeface="var(--font-family-body)"/>
              </a:rPr>
              <a:t>true</a:t>
            </a:r>
            <a:r>
              <a:rPr lang="en-US" b="0" i="0" dirty="0">
                <a:solidFill>
                  <a:srgbClr val="313537"/>
                </a:solidFill>
                <a:effectLst/>
                <a:latin typeface="Inter"/>
              </a:rPr>
              <a:t> (yes - </a:t>
            </a:r>
            <a:r>
              <a:rPr lang="en-US" b="0" i="1" dirty="0">
                <a:solidFill>
                  <a:srgbClr val="313537"/>
                </a:solidFill>
                <a:effectLst/>
                <a:latin typeface="var(--font-family-body)"/>
              </a:rPr>
              <a:t>Then</a:t>
            </a:r>
            <a:r>
              <a:rPr lang="en-US" b="0" i="0" dirty="0">
                <a:solidFill>
                  <a:srgbClr val="313537"/>
                </a:solidFill>
                <a:effectLst/>
                <a:latin typeface="Inter"/>
              </a:rPr>
              <a:t>) or is it </a:t>
            </a:r>
            <a:r>
              <a:rPr lang="en-US" b="1" i="0" dirty="0">
                <a:solidFill>
                  <a:srgbClr val="313537"/>
                </a:solidFill>
                <a:effectLst/>
                <a:latin typeface="var(--font-family-body)"/>
              </a:rPr>
              <a:t>false</a:t>
            </a:r>
            <a:r>
              <a:rPr lang="en-US" b="0" i="0" dirty="0">
                <a:solidFill>
                  <a:srgbClr val="313537"/>
                </a:solidFill>
                <a:effectLst/>
                <a:latin typeface="Inter"/>
              </a:rPr>
              <a:t> (no - </a:t>
            </a:r>
            <a:r>
              <a:rPr lang="en-US" b="0" i="1" dirty="0">
                <a:solidFill>
                  <a:srgbClr val="313537"/>
                </a:solidFill>
                <a:effectLst/>
                <a:latin typeface="var(--font-family-body)"/>
              </a:rPr>
              <a:t>Else</a:t>
            </a:r>
            <a:r>
              <a:rPr lang="en-US" b="0" i="0" dirty="0">
                <a:solidFill>
                  <a:srgbClr val="313537"/>
                </a:solidFill>
                <a:effectLst/>
                <a:latin typeface="Inter"/>
              </a:rPr>
              <a:t>)?</a:t>
            </a:r>
          </a:p>
          <a:p>
            <a:pPr algn="just" fontAlgn="base"/>
            <a:r>
              <a:rPr lang="en-US" b="0" i="0" dirty="0">
                <a:solidFill>
                  <a:srgbClr val="313537"/>
                </a:solidFill>
                <a:effectLst/>
                <a:latin typeface="Inter"/>
              </a:rPr>
              <a:t>Let's assume all the credit requests are stored in a spreadsheet and the eligibility criterion is a threshold calculated in another cell.</a:t>
            </a:r>
          </a:p>
          <a:p>
            <a:pPr algn="just" fontAlgn="base"/>
            <a:r>
              <a:rPr lang="en-US" b="0" i="0" dirty="0">
                <a:solidFill>
                  <a:srgbClr val="313537"/>
                </a:solidFill>
                <a:effectLst/>
                <a:latin typeface="Inter"/>
              </a:rPr>
              <a:t>How do we translate this to the robot? </a:t>
            </a:r>
          </a:p>
          <a:p>
            <a:pPr algn="just" fontAlgn="base"/>
            <a:r>
              <a:rPr lang="en-US" b="1" i="1" dirty="0">
                <a:solidFill>
                  <a:srgbClr val="313537"/>
                </a:solidFill>
                <a:effectLst/>
                <a:latin typeface="var(--font-family-body)"/>
              </a:rPr>
              <a:t>If </a:t>
            </a:r>
            <a:r>
              <a:rPr lang="en-US" b="0" i="1" dirty="0">
                <a:solidFill>
                  <a:srgbClr val="313537"/>
                </a:solidFill>
                <a:effectLst/>
                <a:latin typeface="var(--font-family-body)"/>
              </a:rPr>
              <a:t>cell D3 </a:t>
            </a:r>
            <a:r>
              <a:rPr lang="en-US" b="0" i="0" dirty="0">
                <a:solidFill>
                  <a:srgbClr val="313537"/>
                </a:solidFill>
                <a:effectLst/>
                <a:latin typeface="Inter"/>
              </a:rPr>
              <a:t>(request value)</a:t>
            </a:r>
            <a:r>
              <a:rPr lang="en-US" b="0" i="1" dirty="0">
                <a:solidFill>
                  <a:srgbClr val="313537"/>
                </a:solidFill>
                <a:effectLst/>
                <a:latin typeface="var(--font-family-body)"/>
              </a:rPr>
              <a:t> is </a:t>
            </a:r>
            <a:r>
              <a:rPr lang="en-US" b="0" i="1" dirty="0">
                <a:solidFill>
                  <a:srgbClr val="FA4616"/>
                </a:solidFill>
                <a:effectLst/>
                <a:latin typeface="var(--font-family-body)"/>
              </a:rPr>
              <a:t>greater than</a:t>
            </a:r>
            <a:r>
              <a:rPr lang="en-US" b="1" i="1" dirty="0">
                <a:solidFill>
                  <a:srgbClr val="FA4616"/>
                </a:solidFill>
                <a:effectLst/>
                <a:latin typeface="var(--font-family-body)"/>
              </a:rPr>
              <a:t> </a:t>
            </a:r>
            <a:r>
              <a:rPr lang="en-US" b="0" i="1" dirty="0">
                <a:solidFill>
                  <a:srgbClr val="313537"/>
                </a:solidFill>
                <a:effectLst/>
                <a:latin typeface="var(--font-family-body)"/>
              </a:rPr>
              <a:t>cell C3 </a:t>
            </a:r>
            <a:r>
              <a:rPr lang="en-US" b="0" i="0" dirty="0">
                <a:solidFill>
                  <a:srgbClr val="313537"/>
                </a:solidFill>
                <a:effectLst/>
                <a:latin typeface="var(--font-family-body)"/>
              </a:rPr>
              <a:t>(threshold),</a:t>
            </a:r>
            <a:r>
              <a:rPr lang="en-US" b="1" i="1" dirty="0">
                <a:solidFill>
                  <a:srgbClr val="313537"/>
                </a:solidFill>
                <a:effectLst/>
                <a:latin typeface="var(--font-family-body)"/>
              </a:rPr>
              <a:t> then </a:t>
            </a:r>
            <a:r>
              <a:rPr lang="en-US" b="0" i="1" dirty="0">
                <a:solidFill>
                  <a:srgbClr val="313537"/>
                </a:solidFill>
                <a:effectLst/>
                <a:latin typeface="var(--font-family-body)"/>
              </a:rPr>
              <a:t>do...,</a:t>
            </a:r>
            <a:r>
              <a:rPr lang="en-US" b="1" i="1" dirty="0">
                <a:solidFill>
                  <a:srgbClr val="313537"/>
                </a:solidFill>
                <a:effectLst/>
                <a:latin typeface="var(--font-family-body)"/>
              </a:rPr>
              <a:t> else </a:t>
            </a:r>
            <a:r>
              <a:rPr lang="en-US" b="0" i="1" dirty="0">
                <a:solidFill>
                  <a:srgbClr val="313537"/>
                </a:solidFill>
                <a:effectLst/>
                <a:latin typeface="var(--font-family-body)"/>
              </a:rPr>
              <a:t>do...</a:t>
            </a:r>
            <a:endParaRPr lang="en-US" b="0" i="0" dirty="0">
              <a:solidFill>
                <a:srgbClr val="313537"/>
              </a:solidFill>
              <a:effectLst/>
              <a:latin typeface="Inter"/>
            </a:endParaRPr>
          </a:p>
        </p:txBody>
      </p:sp>
    </p:spTree>
    <p:extLst>
      <p:ext uri="{BB962C8B-B14F-4D97-AF65-F5344CB8AC3E}">
        <p14:creationId xmlns:p14="http://schemas.microsoft.com/office/powerpoint/2010/main" val="297720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348463" y="452627"/>
            <a:ext cx="11523239"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DECISIONS (</a:t>
            </a:r>
            <a:r>
              <a:rPr lang="en-IN" sz="3200" dirty="0">
                <a:solidFill>
                  <a:srgbClr val="4A4A4A"/>
                </a:solidFill>
                <a:latin typeface="Roboto Mono Medium"/>
                <a:ea typeface="Roboto Mono Medium"/>
              </a:rPr>
              <a:t>If-the-else and Switch Activity</a:t>
            </a:r>
            <a:r>
              <a:rPr lang="en-IN" sz="3200" b="1" dirty="0">
                <a:solidFill>
                  <a:schemeClr val="bg2">
                    <a:lumMod val="50000"/>
                  </a:schemeClr>
                </a:solidFill>
                <a:latin typeface="Century Gothic"/>
              </a:rPr>
              <a:t>)</a:t>
            </a:r>
          </a:p>
          <a:p>
            <a:r>
              <a:rPr lang="en-IN" sz="3200" b="1" dirty="0">
                <a:solidFill>
                  <a:schemeClr val="bg2">
                    <a:lumMod val="50000"/>
                  </a:schemeClr>
                </a:solidFill>
                <a:latin typeface="Century Gothic"/>
              </a:rPr>
              <a:t>(Hands-on)</a:t>
            </a:r>
          </a:p>
          <a:p>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6</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4" name="TextBox 3">
            <a:extLst>
              <a:ext uri="{FF2B5EF4-FFF2-40B4-BE49-F238E27FC236}">
                <a16:creationId xmlns:a16="http://schemas.microsoft.com/office/drawing/2014/main" id="{DFCA5577-50D9-7F74-B163-260538E496A8}"/>
              </a:ext>
            </a:extLst>
          </p:cNvPr>
          <p:cNvSpPr txBox="1"/>
          <p:nvPr/>
        </p:nvSpPr>
        <p:spPr>
          <a:xfrm>
            <a:off x="348462" y="1938738"/>
            <a:ext cx="10949800" cy="1323439"/>
          </a:xfrm>
          <a:prstGeom prst="rect">
            <a:avLst/>
          </a:prstGeom>
          <a:noFill/>
        </p:spPr>
        <p:txBody>
          <a:bodyPr wrap="square">
            <a:spAutoFit/>
          </a:bodyPr>
          <a:lstStyle/>
          <a:p>
            <a:pPr algn="just" fontAlgn="base"/>
            <a:r>
              <a:rPr lang="en-US" sz="2000" b="0" i="0" dirty="0">
                <a:solidFill>
                  <a:srgbClr val="313537"/>
                </a:solidFill>
                <a:effectLst/>
                <a:latin typeface="Inter"/>
              </a:rPr>
              <a:t>Let's now take another example and slip into the shoes of Jude, our Financial Clerk. Their task is to make sure all transactions in a spreadsheet are processed with the help of the Double UI dummy bank teller app. Sounds familiar? Well, there's a catch! This time, Jude has received a number of documented transactions, only some are processed, some are not.</a:t>
            </a:r>
            <a:endParaRPr lang="en-US" sz="1600" b="0" i="0" dirty="0">
              <a:solidFill>
                <a:srgbClr val="313537"/>
              </a:solidFill>
              <a:effectLst/>
              <a:latin typeface="Inter"/>
            </a:endParaRPr>
          </a:p>
        </p:txBody>
      </p:sp>
      <p:sp>
        <p:nvSpPr>
          <p:cNvPr id="7" name="TextBox 6">
            <a:extLst>
              <a:ext uri="{FF2B5EF4-FFF2-40B4-BE49-F238E27FC236}">
                <a16:creationId xmlns:a16="http://schemas.microsoft.com/office/drawing/2014/main" id="{6B5A620A-B1AE-65B3-CB05-607B7FB15961}"/>
              </a:ext>
            </a:extLst>
          </p:cNvPr>
          <p:cNvSpPr txBox="1"/>
          <p:nvPr/>
        </p:nvSpPr>
        <p:spPr>
          <a:xfrm>
            <a:off x="348461" y="3636466"/>
            <a:ext cx="10949801" cy="1323439"/>
          </a:xfrm>
          <a:prstGeom prst="rect">
            <a:avLst/>
          </a:prstGeom>
          <a:noFill/>
        </p:spPr>
        <p:txBody>
          <a:bodyPr wrap="square">
            <a:spAutoFit/>
          </a:bodyPr>
          <a:lstStyle/>
          <a:p>
            <a:pPr algn="just" fontAlgn="base"/>
            <a:r>
              <a:rPr lang="en-US" sz="2000" b="0" i="0" dirty="0">
                <a:solidFill>
                  <a:srgbClr val="313537"/>
                </a:solidFill>
                <a:effectLst/>
                <a:latin typeface="Inter"/>
              </a:rPr>
              <a:t>In developing the automation you'll use the following input files, websites, and applications:</a:t>
            </a:r>
          </a:p>
          <a:p>
            <a:pPr algn="just" fontAlgn="base"/>
            <a:endParaRPr lang="en-US" sz="2000" b="0" i="0" dirty="0">
              <a:solidFill>
                <a:srgbClr val="313537"/>
              </a:solidFill>
              <a:effectLst/>
              <a:latin typeface="Inter"/>
            </a:endParaRPr>
          </a:p>
          <a:p>
            <a:pPr algn="just" fontAlgn="base">
              <a:buFont typeface="+mj-lt"/>
              <a:buAutoNum type="arabicPeriod"/>
            </a:pPr>
            <a:r>
              <a:rPr lang="en-US" sz="2000" b="0" i="0" dirty="0">
                <a:solidFill>
                  <a:srgbClr val="FA4616"/>
                </a:solidFill>
                <a:effectLst/>
                <a:latin typeface="var(--font-family-body)"/>
              </a:rPr>
              <a:t>The "Transactions - May2022" spreadsheet</a:t>
            </a:r>
            <a:r>
              <a:rPr lang="en-US" sz="2000" b="0" i="0" dirty="0">
                <a:solidFill>
                  <a:srgbClr val="313537"/>
                </a:solidFill>
                <a:effectLst/>
                <a:latin typeface="var(--font-family-body)"/>
              </a:rPr>
              <a:t> - all transactions are documented here.</a:t>
            </a:r>
          </a:p>
          <a:p>
            <a:pPr algn="just" fontAlgn="base">
              <a:buFont typeface="+mj-lt"/>
              <a:buAutoNum type="arabicPeriod"/>
            </a:pPr>
            <a:r>
              <a:rPr lang="en-US" sz="2000" b="0" i="0" dirty="0">
                <a:solidFill>
                  <a:srgbClr val="FA4616"/>
                </a:solidFill>
                <a:effectLst/>
                <a:latin typeface="var(--font-family-body)"/>
              </a:rPr>
              <a:t>The Double UI app</a:t>
            </a:r>
            <a:r>
              <a:rPr lang="en-US" sz="2000" b="0" i="0" dirty="0">
                <a:solidFill>
                  <a:srgbClr val="313537"/>
                </a:solidFill>
                <a:effectLst/>
                <a:latin typeface="var(--font-family-body)"/>
              </a:rPr>
              <a:t> - this is the transaction processing tool.</a:t>
            </a:r>
          </a:p>
        </p:txBody>
      </p:sp>
    </p:spTree>
    <p:extLst>
      <p:ext uri="{BB962C8B-B14F-4D97-AF65-F5344CB8AC3E}">
        <p14:creationId xmlns:p14="http://schemas.microsoft.com/office/powerpoint/2010/main" val="49480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1086245"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ITERATIONS (</a:t>
            </a:r>
            <a:r>
              <a:rPr lang="en-IN" sz="3200" dirty="0">
                <a:solidFill>
                  <a:schemeClr val="bg2">
                    <a:lumMod val="50000"/>
                  </a:schemeClr>
                </a:solidFill>
                <a:latin typeface="Century Gothic"/>
              </a:rPr>
              <a:t>For Loop, For-each Loop and While Loop </a:t>
            </a:r>
            <a:r>
              <a:rPr lang="en-IN" sz="3200" b="1" dirty="0">
                <a:solidFill>
                  <a:schemeClr val="bg2">
                    <a:lumMod val="50000"/>
                  </a:schemeClr>
                </a:solidFill>
                <a:latin typeface="Century Gothic"/>
              </a:rPr>
              <a:t>)</a:t>
            </a: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7</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8" name="TextBox 7">
            <a:extLst>
              <a:ext uri="{FF2B5EF4-FFF2-40B4-BE49-F238E27FC236}">
                <a16:creationId xmlns:a16="http://schemas.microsoft.com/office/drawing/2014/main" id="{71AE3F14-0421-C9EB-D535-CF4B8E68317B}"/>
              </a:ext>
            </a:extLst>
          </p:cNvPr>
          <p:cNvSpPr txBox="1"/>
          <p:nvPr/>
        </p:nvSpPr>
        <p:spPr>
          <a:xfrm>
            <a:off x="518946" y="2056919"/>
            <a:ext cx="6098582" cy="738664"/>
          </a:xfrm>
          <a:prstGeom prst="rect">
            <a:avLst/>
          </a:prstGeom>
          <a:noFill/>
        </p:spPr>
        <p:txBody>
          <a:bodyPr wrap="square">
            <a:spAutoFit/>
          </a:bodyPr>
          <a:lstStyle/>
          <a:p>
            <a:pPr algn="just"/>
            <a:r>
              <a:rPr lang="en-US" b="0" i="0" dirty="0">
                <a:solidFill>
                  <a:srgbClr val="313537"/>
                </a:solidFill>
                <a:effectLst/>
                <a:latin typeface="Inter"/>
              </a:rPr>
              <a:t>Iterations in automation are repeating sets of steps that help users automate complete tasks. Many of the daily tasks any employee faces include at least an iteration.</a:t>
            </a:r>
            <a:endParaRPr lang="en-IN" dirty="0"/>
          </a:p>
        </p:txBody>
      </p:sp>
      <p:sp>
        <p:nvSpPr>
          <p:cNvPr id="10" name="TextBox 9">
            <a:extLst>
              <a:ext uri="{FF2B5EF4-FFF2-40B4-BE49-F238E27FC236}">
                <a16:creationId xmlns:a16="http://schemas.microsoft.com/office/drawing/2014/main" id="{FC2E34C0-8801-B248-2F81-2052FD6EEB22}"/>
              </a:ext>
            </a:extLst>
          </p:cNvPr>
          <p:cNvSpPr txBox="1"/>
          <p:nvPr/>
        </p:nvSpPr>
        <p:spPr>
          <a:xfrm>
            <a:off x="518946" y="3369920"/>
            <a:ext cx="6098582" cy="1384995"/>
          </a:xfrm>
          <a:prstGeom prst="rect">
            <a:avLst/>
          </a:prstGeom>
          <a:noFill/>
        </p:spPr>
        <p:txBody>
          <a:bodyPr wrap="square">
            <a:spAutoFit/>
          </a:bodyPr>
          <a:lstStyle/>
          <a:p>
            <a:pPr algn="just" fontAlgn="base"/>
            <a:r>
              <a:rPr lang="en-US" b="0" i="0" dirty="0">
                <a:solidFill>
                  <a:srgbClr val="313537"/>
                </a:solidFill>
                <a:effectLst/>
                <a:latin typeface="Inter"/>
              </a:rPr>
              <a:t>Let's circle back to the example with the credit requests. The robot had to decide in the previous lesson whether the credit request was eligible or not. At the present moment, there are over 300 credit requests in the backlog. </a:t>
            </a:r>
          </a:p>
          <a:p>
            <a:pPr algn="just" fontAlgn="base"/>
            <a:r>
              <a:rPr lang="en-US" b="0" i="1" dirty="0">
                <a:solidFill>
                  <a:srgbClr val="313537"/>
                </a:solidFill>
                <a:effectLst/>
                <a:latin typeface="var(--font-family-body)"/>
              </a:rPr>
              <a:t>How can we process them all without adding as many If activities?</a:t>
            </a:r>
            <a:r>
              <a:rPr lang="en-US" b="0" i="0" dirty="0">
                <a:solidFill>
                  <a:srgbClr val="313537"/>
                </a:solidFill>
                <a:effectLst/>
                <a:latin typeface="Inter"/>
              </a:rPr>
              <a:t> </a:t>
            </a:r>
          </a:p>
          <a:p>
            <a:pPr algn="just" fontAlgn="base"/>
            <a:r>
              <a:rPr lang="en-US" b="0" i="0" dirty="0">
                <a:solidFill>
                  <a:srgbClr val="313537"/>
                </a:solidFill>
                <a:effectLst/>
                <a:latin typeface="Inter"/>
              </a:rPr>
              <a:t>With a </a:t>
            </a:r>
            <a:r>
              <a:rPr lang="en-US" b="1" i="0" dirty="0">
                <a:solidFill>
                  <a:srgbClr val="313537"/>
                </a:solidFill>
                <a:effectLst/>
                <a:latin typeface="var(--font-family-body)"/>
              </a:rPr>
              <a:t>For Each activity</a:t>
            </a:r>
            <a:r>
              <a:rPr lang="en-US" b="0" i="0" dirty="0">
                <a:solidFill>
                  <a:srgbClr val="313537"/>
                </a:solidFill>
                <a:effectLst/>
                <a:latin typeface="Inter"/>
              </a:rPr>
              <a:t>! This way, the automation will go through each credit request there is in the indicated space.</a:t>
            </a:r>
          </a:p>
        </p:txBody>
      </p:sp>
      <p:pic>
        <p:nvPicPr>
          <p:cNvPr id="4" name="Picture 3">
            <a:extLst>
              <a:ext uri="{FF2B5EF4-FFF2-40B4-BE49-F238E27FC236}">
                <a16:creationId xmlns:a16="http://schemas.microsoft.com/office/drawing/2014/main" id="{233F8FE1-0F53-64B0-F1B2-C5292943417C}"/>
              </a:ext>
            </a:extLst>
          </p:cNvPr>
          <p:cNvPicPr>
            <a:picLocks noChangeAspect="1"/>
          </p:cNvPicPr>
          <p:nvPr/>
        </p:nvPicPr>
        <p:blipFill>
          <a:blip r:embed="rId3"/>
          <a:stretch>
            <a:fillRect/>
          </a:stretch>
        </p:blipFill>
        <p:spPr>
          <a:xfrm>
            <a:off x="7383144" y="1032362"/>
            <a:ext cx="4075765" cy="5138351"/>
          </a:xfrm>
          <a:prstGeom prst="rect">
            <a:avLst/>
          </a:prstGeom>
          <a:ln>
            <a:noFill/>
          </a:ln>
        </p:spPr>
      </p:pic>
    </p:spTree>
    <p:extLst>
      <p:ext uri="{BB962C8B-B14F-4D97-AF65-F5344CB8AC3E}">
        <p14:creationId xmlns:p14="http://schemas.microsoft.com/office/powerpoint/2010/main" val="402026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1086245"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ITERATIONS (</a:t>
            </a:r>
            <a:r>
              <a:rPr lang="en-IN" sz="3200" dirty="0">
                <a:solidFill>
                  <a:schemeClr val="bg2">
                    <a:lumMod val="50000"/>
                  </a:schemeClr>
                </a:solidFill>
                <a:latin typeface="Century Gothic"/>
              </a:rPr>
              <a:t>For Loop, For-each Loop and While Loop </a:t>
            </a:r>
            <a:r>
              <a:rPr lang="en-IN" sz="3200" b="1" dirty="0">
                <a:solidFill>
                  <a:schemeClr val="bg2">
                    <a:lumMod val="50000"/>
                  </a:schemeClr>
                </a:solidFill>
                <a:latin typeface="Century Gothic"/>
              </a:rPr>
              <a:t>)</a:t>
            </a: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8</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5" name="TextBox 4">
            <a:extLst>
              <a:ext uri="{FF2B5EF4-FFF2-40B4-BE49-F238E27FC236}">
                <a16:creationId xmlns:a16="http://schemas.microsoft.com/office/drawing/2014/main" id="{027E3BE6-09DF-20EF-2D7F-B73733994D3E}"/>
              </a:ext>
            </a:extLst>
          </p:cNvPr>
          <p:cNvSpPr txBox="1"/>
          <p:nvPr/>
        </p:nvSpPr>
        <p:spPr>
          <a:xfrm>
            <a:off x="391064" y="1364141"/>
            <a:ext cx="2593527" cy="4156779"/>
          </a:xfrm>
          <a:prstGeom prst="rect">
            <a:avLst/>
          </a:prstGeom>
          <a:noFill/>
        </p:spPr>
        <p:txBody>
          <a:bodyPr wrap="square">
            <a:spAutoFit/>
          </a:bodyPr>
          <a:lstStyle/>
          <a:p>
            <a:pPr fontAlgn="base">
              <a:lnSpc>
                <a:spcPct val="107000"/>
              </a:lnSpc>
              <a:spcAft>
                <a:spcPts val="800"/>
              </a:spcAft>
            </a:pPr>
            <a:r>
              <a:rPr lang="en-IN" sz="2000" b="1" dirty="0">
                <a:solidFill>
                  <a:srgbClr val="FFC000"/>
                </a:solidFill>
                <a:effectLst/>
                <a:latin typeface="var(--font-family-head)"/>
                <a:ea typeface="Times New Roman" panose="02020603050405020304" pitchFamily="18" charset="0"/>
                <a:cs typeface="Times New Roman" panose="02020603050405020304" pitchFamily="18" charset="0"/>
              </a:rPr>
              <a:t>Excel</a:t>
            </a:r>
            <a:endParaRPr lang="en-IN"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000" b="1" dirty="0">
                <a:effectLst/>
                <a:latin typeface="var(--font-family-body)"/>
                <a:ea typeface="Times New Roman" panose="02020603050405020304" pitchFamily="18" charset="0"/>
                <a:cs typeface="Times New Roman" panose="02020603050405020304" pitchFamily="18" charset="0"/>
              </a:rPr>
              <a:t>For Each Excel Row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000" b="1" dirty="0">
                <a:effectLst/>
                <a:latin typeface="var(--font-family-body)"/>
                <a:ea typeface="Times New Roman" panose="02020603050405020304" pitchFamily="18" charset="0"/>
                <a:cs typeface="Times New Roman" panose="02020603050405020304" pitchFamily="18" charset="0"/>
              </a:rPr>
              <a:t>For Each Excel Sheet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fontAlgn="base">
              <a:lnSpc>
                <a:spcPct val="107000"/>
              </a:lnSpc>
              <a:spcAft>
                <a:spcPts val="800"/>
              </a:spcAft>
            </a:pPr>
            <a:r>
              <a:rPr lang="en-IN" sz="2000" b="1" dirty="0">
                <a:solidFill>
                  <a:srgbClr val="FFC000"/>
                </a:solidFill>
                <a:effectLst/>
                <a:latin typeface="var(--font-family-head)"/>
                <a:ea typeface="Times New Roman" panose="02020603050405020304" pitchFamily="18" charset="0"/>
                <a:cs typeface="Times New Roman" panose="02020603050405020304" pitchFamily="18" charset="0"/>
              </a:rPr>
              <a:t>File/Folder</a:t>
            </a:r>
            <a:endParaRPr lang="en-IN"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r>
              <a:rPr lang="en-IN" sz="2000" b="1" dirty="0">
                <a:solidFill>
                  <a:srgbClr val="313537"/>
                </a:solidFill>
                <a:effectLst/>
                <a:latin typeface="var(--font-family-body)"/>
                <a:ea typeface="Times New Roman" panose="02020603050405020304" pitchFamily="18" charset="0"/>
              </a:rPr>
              <a:t>For Each File in Folder</a:t>
            </a:r>
            <a:endParaRPr lang="en-IN" sz="2000" dirty="0">
              <a:effectLst/>
              <a:latin typeface="Times New Roman" panose="02020603050405020304" pitchFamily="18" charset="0"/>
              <a:ea typeface="Times New Roman" panose="02020603050405020304" pitchFamily="18" charset="0"/>
            </a:endParaRPr>
          </a:p>
          <a:p>
            <a:pPr algn="l" fontAlgn="base"/>
            <a:r>
              <a:rPr lang="en-IN" sz="2000" b="1" dirty="0">
                <a:solidFill>
                  <a:srgbClr val="313537"/>
                </a:solidFill>
                <a:effectLst/>
                <a:latin typeface="var(--font-family-body)"/>
                <a:ea typeface="Times New Roman" panose="02020603050405020304" pitchFamily="18" charset="0"/>
              </a:rPr>
              <a:t>For Each Folder in Folder</a:t>
            </a:r>
            <a:endParaRPr lang="en-IN" sz="2000" dirty="0">
              <a:effectLst/>
              <a:latin typeface="Times New Roman" panose="02020603050405020304" pitchFamily="18" charset="0"/>
              <a:ea typeface="Times New Roman" panose="02020603050405020304" pitchFamily="18" charset="0"/>
            </a:endParaRPr>
          </a:p>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fontAlgn="base"/>
            <a:r>
              <a:rPr lang="en-IN" sz="2000" b="1" dirty="0">
                <a:solidFill>
                  <a:srgbClr val="FFC000"/>
                </a:solidFill>
                <a:effectLst/>
                <a:latin typeface="var(--font-family-body)"/>
                <a:ea typeface="Times New Roman" panose="02020603050405020304" pitchFamily="18" charset="0"/>
              </a:rPr>
              <a:t>Email</a:t>
            </a:r>
            <a:endParaRPr lang="en-IN" sz="2000" dirty="0">
              <a:solidFill>
                <a:srgbClr val="FFC000"/>
              </a:solidFill>
              <a:effectLst/>
              <a:latin typeface="Times New Roman" panose="02020603050405020304" pitchFamily="18" charset="0"/>
              <a:ea typeface="Times New Roman" panose="02020603050405020304" pitchFamily="18" charset="0"/>
            </a:endParaRPr>
          </a:p>
          <a:p>
            <a:pPr fontAlgn="base"/>
            <a:r>
              <a:rPr lang="en-IN" sz="2000" b="1" dirty="0">
                <a:solidFill>
                  <a:srgbClr val="313537"/>
                </a:solidFill>
                <a:effectLst/>
                <a:latin typeface="var(--font-family-body)"/>
                <a:ea typeface="Times New Roman" panose="02020603050405020304" pitchFamily="18" charset="0"/>
              </a:rPr>
              <a:t>For Each Email</a:t>
            </a:r>
            <a:endParaRPr lang="en-IN" sz="2000" dirty="0">
              <a:effectLst/>
              <a:latin typeface="Times New Roman" panose="02020603050405020304" pitchFamily="18" charset="0"/>
              <a:ea typeface="Times New Roman" panose="02020603050405020304" pitchFamily="18" charset="0"/>
            </a:endParaRPr>
          </a:p>
        </p:txBody>
      </p:sp>
      <p:pic>
        <p:nvPicPr>
          <p:cNvPr id="2050" name="Picture 2">
            <a:extLst>
              <a:ext uri="{FF2B5EF4-FFF2-40B4-BE49-F238E27FC236}">
                <a16:creationId xmlns:a16="http://schemas.microsoft.com/office/drawing/2014/main" id="{DE95B3A7-993B-417E-0C0E-DE622A0B9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044" y="1143687"/>
            <a:ext cx="3215024" cy="502358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4157FD5-1254-0C38-A99D-4F9CDE4279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4519" y="1143687"/>
            <a:ext cx="2992890" cy="502358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8D5360E-ED9A-7B8E-89A2-C2FF64E007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44956" y="2420453"/>
            <a:ext cx="2455980" cy="244884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33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Effect transition="in" filter="fade">
                                      <p:cBhvr>
                                        <p:cTn id="37" dur="500"/>
                                        <p:tgtEl>
                                          <p:spTgt spid="205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52"/>
                                        </p:tgtEl>
                                        <p:attrNameLst>
                                          <p:attrName>style.visibility</p:attrName>
                                        </p:attrNameLst>
                                      </p:cBhvr>
                                      <p:to>
                                        <p:strVal val="visible"/>
                                      </p:to>
                                    </p:set>
                                    <p:animEffect transition="in" filter="fade">
                                      <p:cBhvr>
                                        <p:cTn id="42" dur="500"/>
                                        <p:tgtEl>
                                          <p:spTgt spid="205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54"/>
                                        </p:tgtEl>
                                        <p:attrNameLst>
                                          <p:attrName>style.visibility</p:attrName>
                                        </p:attrNameLst>
                                      </p:cBhvr>
                                      <p:to>
                                        <p:strVal val="visible"/>
                                      </p:to>
                                    </p:set>
                                    <p:animEffect transition="in" filter="fade">
                                      <p:cBhvr>
                                        <p:cTn id="4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348463" y="452627"/>
            <a:ext cx="11523239"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ITERATIONS (</a:t>
            </a:r>
            <a:r>
              <a:rPr lang="en-IN" sz="3200" dirty="0">
                <a:solidFill>
                  <a:schemeClr val="bg2">
                    <a:lumMod val="50000"/>
                  </a:schemeClr>
                </a:solidFill>
                <a:latin typeface="Century Gothic"/>
              </a:rPr>
              <a:t>For Loop, For-each Loop and While Loop </a:t>
            </a:r>
            <a:r>
              <a:rPr lang="en-IN" sz="3200" b="1" dirty="0">
                <a:solidFill>
                  <a:schemeClr val="bg2">
                    <a:lumMod val="50000"/>
                  </a:schemeClr>
                </a:solidFill>
                <a:latin typeface="Century Gothic"/>
              </a:rPr>
              <a:t>)</a:t>
            </a:r>
          </a:p>
          <a:p>
            <a:r>
              <a:rPr lang="en-IN" sz="3200" b="1" dirty="0">
                <a:solidFill>
                  <a:schemeClr val="bg2">
                    <a:lumMod val="50000"/>
                  </a:schemeClr>
                </a:solidFill>
                <a:latin typeface="Century Gothic"/>
              </a:rPr>
              <a:t>(Hands-on)</a:t>
            </a:r>
          </a:p>
          <a:p>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9</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4" name="TextBox 3">
            <a:extLst>
              <a:ext uri="{FF2B5EF4-FFF2-40B4-BE49-F238E27FC236}">
                <a16:creationId xmlns:a16="http://schemas.microsoft.com/office/drawing/2014/main" id="{DFCA5577-50D9-7F74-B163-260538E496A8}"/>
              </a:ext>
            </a:extLst>
          </p:cNvPr>
          <p:cNvSpPr txBox="1"/>
          <p:nvPr/>
        </p:nvSpPr>
        <p:spPr>
          <a:xfrm>
            <a:off x="348462" y="1938738"/>
            <a:ext cx="10949800" cy="1477328"/>
          </a:xfrm>
          <a:prstGeom prst="rect">
            <a:avLst/>
          </a:prstGeom>
          <a:noFill/>
        </p:spPr>
        <p:txBody>
          <a:bodyPr wrap="square">
            <a:spAutoFit/>
          </a:bodyPr>
          <a:lstStyle/>
          <a:p>
            <a:pPr algn="just" fontAlgn="base"/>
            <a:r>
              <a:rPr lang="en-US" sz="1800" b="0" i="0" dirty="0">
                <a:solidFill>
                  <a:srgbClr val="313537"/>
                </a:solidFill>
                <a:effectLst/>
                <a:latin typeface="Inter"/>
              </a:rPr>
              <a:t>For that, we'll return to Jude's task: making sure </a:t>
            </a:r>
            <a:r>
              <a:rPr lang="en-US" sz="1800" b="1" i="0" dirty="0">
                <a:solidFill>
                  <a:srgbClr val="FA4616"/>
                </a:solidFill>
                <a:effectLst/>
                <a:latin typeface="var(--font-family-body)"/>
              </a:rPr>
              <a:t>all</a:t>
            </a:r>
            <a:r>
              <a:rPr lang="en-US" sz="1800" b="0" i="0" dirty="0">
                <a:solidFill>
                  <a:srgbClr val="313537"/>
                </a:solidFill>
                <a:effectLst/>
                <a:latin typeface="Inter"/>
              </a:rPr>
              <a:t> transactions in a spreadsheet are processed with the help of the Double UI dummy bank teller app. In the previous lesson, you discovered how to process the first transaction, avoiding double-work. In this one, you'll see how you can make the automation repeat those steps for every transaction documented in the spreadsheet. You will build up on the workflow you've already created for the previous lesson. And you'll be making use of a </a:t>
            </a:r>
            <a:r>
              <a:rPr lang="en-US" sz="1800" b="1" i="0" dirty="0">
                <a:solidFill>
                  <a:srgbClr val="313537"/>
                </a:solidFill>
                <a:effectLst/>
                <a:latin typeface="Inter"/>
              </a:rPr>
              <a:t>For Each activity</a:t>
            </a:r>
            <a:r>
              <a:rPr lang="en-US" sz="1800" b="0" i="0" dirty="0">
                <a:solidFill>
                  <a:srgbClr val="313537"/>
                </a:solidFill>
                <a:effectLst/>
                <a:latin typeface="Inter"/>
              </a:rPr>
              <a:t>. </a:t>
            </a:r>
            <a:endParaRPr lang="en-US" sz="1100" b="0" i="0" dirty="0">
              <a:solidFill>
                <a:srgbClr val="313537"/>
              </a:solidFill>
              <a:effectLst/>
              <a:latin typeface="Inter"/>
            </a:endParaRPr>
          </a:p>
        </p:txBody>
      </p:sp>
      <p:sp>
        <p:nvSpPr>
          <p:cNvPr id="7" name="TextBox 6">
            <a:extLst>
              <a:ext uri="{FF2B5EF4-FFF2-40B4-BE49-F238E27FC236}">
                <a16:creationId xmlns:a16="http://schemas.microsoft.com/office/drawing/2014/main" id="{6B5A620A-B1AE-65B3-CB05-607B7FB15961}"/>
              </a:ext>
            </a:extLst>
          </p:cNvPr>
          <p:cNvSpPr txBox="1"/>
          <p:nvPr/>
        </p:nvSpPr>
        <p:spPr>
          <a:xfrm>
            <a:off x="348461" y="3636466"/>
            <a:ext cx="10949801" cy="1323439"/>
          </a:xfrm>
          <a:prstGeom prst="rect">
            <a:avLst/>
          </a:prstGeom>
          <a:noFill/>
        </p:spPr>
        <p:txBody>
          <a:bodyPr wrap="square">
            <a:spAutoFit/>
          </a:bodyPr>
          <a:lstStyle/>
          <a:p>
            <a:pPr algn="l" fontAlgn="base"/>
            <a:r>
              <a:rPr lang="en-US" sz="2000" b="0" i="0" dirty="0">
                <a:solidFill>
                  <a:srgbClr val="313537"/>
                </a:solidFill>
                <a:effectLst/>
                <a:latin typeface="Inter"/>
              </a:rPr>
              <a:t>In developing the automation you'll use the following input files, websites, and applications:</a:t>
            </a:r>
          </a:p>
          <a:p>
            <a:pPr algn="l" fontAlgn="base"/>
            <a:endParaRPr lang="en-US" sz="2000" b="0" i="0" dirty="0">
              <a:solidFill>
                <a:srgbClr val="313537"/>
              </a:solidFill>
              <a:effectLst/>
              <a:latin typeface="Inter"/>
            </a:endParaRPr>
          </a:p>
          <a:p>
            <a:pPr algn="l" fontAlgn="base">
              <a:buFont typeface="+mj-lt"/>
              <a:buAutoNum type="arabicPeriod"/>
            </a:pPr>
            <a:r>
              <a:rPr lang="en-US" sz="2000" b="0" i="0" dirty="0">
                <a:solidFill>
                  <a:srgbClr val="FA4616"/>
                </a:solidFill>
                <a:effectLst/>
                <a:latin typeface="var(--font-family-body)"/>
              </a:rPr>
              <a:t>The "Transactions - May2022" spreadsheet</a:t>
            </a:r>
            <a:r>
              <a:rPr lang="en-US" sz="2000" b="0" i="0" dirty="0">
                <a:solidFill>
                  <a:srgbClr val="313537"/>
                </a:solidFill>
                <a:effectLst/>
                <a:latin typeface="var(--font-family-body)"/>
              </a:rPr>
              <a:t> - all transactions are documented here.</a:t>
            </a:r>
          </a:p>
          <a:p>
            <a:pPr algn="l" fontAlgn="base">
              <a:buFont typeface="+mj-lt"/>
              <a:buAutoNum type="arabicPeriod"/>
            </a:pPr>
            <a:r>
              <a:rPr lang="en-US" sz="2000" b="0" i="0" dirty="0">
                <a:solidFill>
                  <a:srgbClr val="FA4616"/>
                </a:solidFill>
                <a:effectLst/>
                <a:latin typeface="var(--font-family-body)"/>
              </a:rPr>
              <a:t>The Double UI app</a:t>
            </a:r>
            <a:r>
              <a:rPr lang="en-US" sz="2000" b="0" i="0" dirty="0">
                <a:solidFill>
                  <a:srgbClr val="313537"/>
                </a:solidFill>
                <a:effectLst/>
                <a:latin typeface="var(--font-family-body)"/>
              </a:rPr>
              <a:t> - this is the transaction processing tool.</a:t>
            </a:r>
          </a:p>
        </p:txBody>
      </p:sp>
    </p:spTree>
    <p:extLst>
      <p:ext uri="{BB962C8B-B14F-4D97-AF65-F5344CB8AC3E}">
        <p14:creationId xmlns:p14="http://schemas.microsoft.com/office/powerpoint/2010/main" val="69018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1186</Words>
  <Application>Microsoft Office PowerPoint</Application>
  <PresentationFormat>Widescreen</PresentationFormat>
  <Paragraphs>108</Paragraphs>
  <Slides>13</Slides>
  <Notes>13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13</vt:i4>
      </vt:variant>
    </vt:vector>
  </HeadingPairs>
  <TitlesOfParts>
    <vt:vector size="28" baseType="lpstr">
      <vt:lpstr>Inter</vt:lpstr>
      <vt:lpstr>Century Gothic</vt:lpstr>
      <vt:lpstr>Arial</vt:lpstr>
      <vt:lpstr>var(--font-family-body)</vt:lpstr>
      <vt:lpstr>var(--font-family-head)</vt:lpstr>
      <vt:lpstr>Bahnschrift SemiBold</vt:lpstr>
      <vt:lpstr>Corbel</vt:lpstr>
      <vt:lpstr>Calibri</vt:lpstr>
      <vt:lpstr>Biome</vt:lpstr>
      <vt:lpstr>Wingdings</vt:lpstr>
      <vt:lpstr>Raleway</vt:lpstr>
      <vt:lpstr>Roboto Mono Medium</vt:lpstr>
      <vt:lpstr>Times New Roman</vt:lpstr>
      <vt:lpstr>Office Theme</vt:lpstr>
      <vt:lpstr>Banded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Hitesh Kumar Sharma</dc:creator>
  <cp:lastModifiedBy>Dr. Hitesh Kumar Sharma</cp:lastModifiedBy>
  <cp:revision>73</cp:revision>
  <dcterms:created xsi:type="dcterms:W3CDTF">2020-11-09T02:20:30Z</dcterms:created>
  <dcterms:modified xsi:type="dcterms:W3CDTF">2022-10-09T12:58:28Z</dcterms:modified>
</cp:coreProperties>
</file>