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90" r:id="rId2"/>
  </p:sldMasterIdLst>
  <p:notesMasterIdLst>
    <p:notesMasterId r:id="rId17"/>
  </p:notesMasterIdLst>
  <p:sldIdLst>
    <p:sldId id="256" r:id="rId3"/>
    <p:sldId id="259" r:id="rId4"/>
    <p:sldId id="263" r:id="rId5"/>
    <p:sldId id="299" r:id="rId6"/>
    <p:sldId id="309" r:id="rId7"/>
    <p:sldId id="319" r:id="rId8"/>
    <p:sldId id="313" r:id="rId9"/>
    <p:sldId id="314" r:id="rId10"/>
    <p:sldId id="315" r:id="rId11"/>
    <p:sldId id="320" r:id="rId12"/>
    <p:sldId id="321" r:id="rId13"/>
    <p:sldId id="322" r:id="rId14"/>
    <p:sldId id="323" r:id="rId15"/>
    <p:sldId id="288" r:id="rId16"/>
  </p:sldIdLst>
  <p:sldSz cx="12192000" cy="6858000"/>
  <p:notesSz cx="6858000" cy="9144000"/>
  <p:embeddedFontLst>
    <p:embeddedFont>
      <p:font typeface="Bahnschrift SemiBold" panose="020B0502040204020203" pitchFamily="34" charset="0"/>
      <p:bold r:id="rId18"/>
    </p:embeddedFont>
    <p:embeddedFont>
      <p:font typeface="Biome" panose="020B0503030204020804" pitchFamily="34" charset="0"/>
      <p:regular r:id="rId19"/>
    </p:embeddedFon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Corbel" panose="020B0503020204020204" pitchFamily="34" charset="0"/>
      <p:regular r:id="rId28"/>
      <p:bold r:id="rId29"/>
      <p:italic r:id="rId30"/>
      <p:boldItalic r:id="rId31"/>
    </p:embeddedFont>
    <p:embeddedFont>
      <p:font typeface="Raleway" pitchFamily="2" charset="0"/>
      <p:regular r:id="rId32"/>
      <p:bold r:id="rId33"/>
      <p:italic r:id="rId34"/>
      <p:boldItalic r:id="rId35"/>
    </p:embeddedFont>
    <p:embeddedFont>
      <p:font typeface="Roboto Mono Medium"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T0qnvZ4KBgRSXY5rrmB0FnRGr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0D8C64-3778-4FE4-B492-478E97658857}">
  <a:tblStyle styleId="{EE0D8C64-3778-4FE4-B492-478E976588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58"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65afd55f4_11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65afd55f4_11_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1265afd55f4_11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342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19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405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268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265afd55f4_11_9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265afd55f4_11_9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g1265afd55f4_11_9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65afd55f4_11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265afd55f4_11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42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81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920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624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3804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5afd55f4_1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65afd55f4_11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21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88535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80384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6116847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43574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00925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84361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02166" y="6262345"/>
            <a:ext cx="3000894" cy="365125"/>
          </a:xfrm>
        </p:spPr>
        <p:txBody>
          <a:bodyPr/>
          <a:lstStyle/>
          <a:p>
            <a:endParaRPr lang="en-IN"/>
          </a:p>
        </p:txBody>
      </p:sp>
      <p:sp>
        <p:nvSpPr>
          <p:cNvPr id="3" name="Footer Placeholder 2"/>
          <p:cNvSpPr>
            <a:spLocks noGrp="1"/>
          </p:cNvSpPr>
          <p:nvPr>
            <p:ph type="ftr" sz="quarter" idx="11"/>
          </p:nvPr>
        </p:nvSpPr>
        <p:spPr>
          <a:xfrm>
            <a:off x="3493561" y="6262345"/>
            <a:ext cx="5204878" cy="525634"/>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a:t>HITESH KUMAR SHARMA (INSTRUCTOR)</a:t>
            </a:r>
            <a:endParaRPr lang="en-IN"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72249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 name="Footer Placeholder 2">
            <a:extLst>
              <a:ext uri="{FF2B5EF4-FFF2-40B4-BE49-F238E27FC236}">
                <a16:creationId xmlns:a16="http://schemas.microsoft.com/office/drawing/2014/main" id="{4443E5B4-67DD-EA05-1FA3-6BF77F7C282A}"/>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119187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
        <p:nvSpPr>
          <p:cNvPr id="2" name="Footer Placeholder 2">
            <a:extLst>
              <a:ext uri="{FF2B5EF4-FFF2-40B4-BE49-F238E27FC236}">
                <a16:creationId xmlns:a16="http://schemas.microsoft.com/office/drawing/2014/main" id="{D3D80EE9-13A6-596C-4DB9-B619F603E297}"/>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38850673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7" name="Footer Placeholder 2">
            <a:extLst>
              <a:ext uri="{FF2B5EF4-FFF2-40B4-BE49-F238E27FC236}">
                <a16:creationId xmlns:a16="http://schemas.microsoft.com/office/drawing/2014/main" id="{62F585A4-F1BB-0BE3-B898-58BFDC36CF33}"/>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286419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8" name="Footer Placeholder 2">
            <a:extLst>
              <a:ext uri="{FF2B5EF4-FFF2-40B4-BE49-F238E27FC236}">
                <a16:creationId xmlns:a16="http://schemas.microsoft.com/office/drawing/2014/main" id="{6E96A6F8-8023-EF8B-27B7-FB3B0D609CB1}"/>
              </a:ext>
            </a:extLst>
          </p:cNvPr>
          <p:cNvSpPr txBox="1">
            <a:spLocks/>
          </p:cNvSpPr>
          <p:nvPr userDrawn="1"/>
        </p:nvSpPr>
        <p:spPr>
          <a:xfrm>
            <a:off x="3493561" y="6262345"/>
            <a:ext cx="5204878" cy="525634"/>
          </a:xfrm>
          <a:prstGeom prst="rect">
            <a:avLst/>
          </a:prstGeom>
          <a:solidFill>
            <a:schemeClr val="bg2">
              <a:lumMod val="50000"/>
            </a:schemeClr>
          </a:solidFill>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600" b="0" i="0" u="none" strike="noStrike" cap="none">
                <a:solidFill>
                  <a:schemeClr val="tx1"/>
                </a:solidFill>
                <a:latin typeface="Biome" panose="020B0502040204020203" pitchFamily="34" charset="0"/>
                <a:ea typeface="Arial"/>
                <a:cs typeface="Biome"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HITESH KUMAR SHARMA (INSTRUCTOR)</a:t>
            </a:r>
            <a:endParaRPr lang="en-IN" dirty="0"/>
          </a:p>
        </p:txBody>
      </p:sp>
    </p:spTree>
    <p:extLst>
      <p:ext uri="{BB962C8B-B14F-4D97-AF65-F5344CB8AC3E}">
        <p14:creationId xmlns:p14="http://schemas.microsoft.com/office/powerpoint/2010/main" val="1775112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Fade">
  <p:cSld name="2_Fade">
    <p:spTree>
      <p:nvGrpSpPr>
        <p:cNvPr id="1" name="Shape 166"/>
        <p:cNvGrpSpPr/>
        <p:nvPr/>
      </p:nvGrpSpPr>
      <p:grpSpPr>
        <a:xfrm>
          <a:off x="0" y="0"/>
          <a:ext cx="0" cy="0"/>
          <a:chOff x="0" y="0"/>
          <a:chExt cx="0" cy="0"/>
        </a:xfrm>
      </p:grpSpPr>
      <p:sp>
        <p:nvSpPr>
          <p:cNvPr id="167" name="Google Shape;167;g1265afd55f4_11_959"/>
          <p:cNvSpPr>
            <a:spLocks noGrp="1"/>
          </p:cNvSpPr>
          <p:nvPr>
            <p:ph type="pic" idx="2"/>
          </p:nvPr>
        </p:nvSpPr>
        <p:spPr>
          <a:xfrm>
            <a:off x="469595" y="1306607"/>
            <a:ext cx="3867000" cy="4290000"/>
          </a:xfrm>
          <a:prstGeom prst="rect">
            <a:avLst/>
          </a:prstGeom>
          <a:solidFill>
            <a:schemeClr val="dk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Raleway"/>
                <a:ea typeface="Raleway"/>
                <a:cs typeface="Raleway"/>
                <a:sym typeface="Raleway"/>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68" name="Google Shape;168;g1265afd55f4_11_95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IN"/>
              <a:t>‹#›</a:t>
            </a:fld>
            <a:endParaRPr/>
          </a:p>
        </p:txBody>
      </p:sp>
      <p:sp>
        <p:nvSpPr>
          <p:cNvPr id="2" name="Footer Placeholder 2">
            <a:extLst>
              <a:ext uri="{FF2B5EF4-FFF2-40B4-BE49-F238E27FC236}">
                <a16:creationId xmlns:a16="http://schemas.microsoft.com/office/drawing/2014/main" id="{C68346B2-EE1E-20C5-5CD9-F69D8DF69576}"/>
              </a:ext>
            </a:extLst>
          </p:cNvPr>
          <p:cNvSpPr>
            <a:spLocks noGrp="1"/>
          </p:cNvSpPr>
          <p:nvPr>
            <p:ph type="ftr" sz="quarter" idx="11"/>
          </p:nvPr>
        </p:nvSpPr>
        <p:spPr>
          <a:xfrm>
            <a:off x="3493561" y="6262345"/>
            <a:ext cx="5204878" cy="525634"/>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a:t>HITESH KUMAR SHARMA (INSTRUCTOR)</a:t>
            </a:r>
            <a:endParaRPr lang="en-IN" dirty="0"/>
          </a:p>
        </p:txBody>
      </p:sp>
    </p:spTree>
    <p:extLst>
      <p:ext uri="{BB962C8B-B14F-4D97-AF65-F5344CB8AC3E}">
        <p14:creationId xmlns:p14="http://schemas.microsoft.com/office/powerpoint/2010/main" val="375700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1000"/>
                                        <p:tgtEl>
                                          <p:spTgt spid="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91432679"/>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242"/>
        <p:cNvGrpSpPr/>
        <p:nvPr/>
      </p:nvGrpSpPr>
      <p:grpSpPr>
        <a:xfrm>
          <a:off x="0" y="0"/>
          <a:ext cx="0" cy="0"/>
          <a:chOff x="0" y="0"/>
          <a:chExt cx="0" cy="0"/>
        </a:xfrm>
      </p:grpSpPr>
      <p:pic>
        <p:nvPicPr>
          <p:cNvPr id="61" name="Picture 60">
            <a:extLst>
              <a:ext uri="{FF2B5EF4-FFF2-40B4-BE49-F238E27FC236}">
                <a16:creationId xmlns:a16="http://schemas.microsoft.com/office/drawing/2014/main" id="{F34B1E30-92E9-75B2-ABD1-0265A565AB96}"/>
              </a:ext>
            </a:extLst>
          </p:cNvPr>
          <p:cNvPicPr>
            <a:picLocks noChangeAspect="1"/>
          </p:cNvPicPr>
          <p:nvPr/>
        </p:nvPicPr>
        <p:blipFill>
          <a:blip r:embed="rId3"/>
          <a:stretch>
            <a:fillRect/>
          </a:stretch>
        </p:blipFill>
        <p:spPr>
          <a:xfrm>
            <a:off x="7718157" y="686599"/>
            <a:ext cx="4161618" cy="764745"/>
          </a:xfrm>
          <a:prstGeom prst="rect">
            <a:avLst/>
          </a:prstGeom>
        </p:spPr>
      </p:pic>
      <p:sp>
        <p:nvSpPr>
          <p:cNvPr id="63" name="TextBox 62">
            <a:extLst>
              <a:ext uri="{FF2B5EF4-FFF2-40B4-BE49-F238E27FC236}">
                <a16:creationId xmlns:a16="http://schemas.microsoft.com/office/drawing/2014/main" id="{A6B7A0D0-96EF-CAB5-BB6E-8C3B09E8965E}"/>
              </a:ext>
            </a:extLst>
          </p:cNvPr>
          <p:cNvSpPr txBox="1"/>
          <p:nvPr/>
        </p:nvSpPr>
        <p:spPr>
          <a:xfrm>
            <a:off x="170482" y="459806"/>
            <a:ext cx="6183823" cy="1200329"/>
          </a:xfrm>
          <a:prstGeom prst="rect">
            <a:avLst/>
          </a:prstGeom>
          <a:noFill/>
        </p:spPr>
        <p:txBody>
          <a:bodyPr wrap="square">
            <a:spAutoFit/>
          </a:bodyPr>
          <a:lstStyle/>
          <a:p>
            <a:r>
              <a:rPr lang="en-IN" sz="3600" b="1" dirty="0">
                <a:solidFill>
                  <a:schemeClr val="bg2">
                    <a:lumMod val="50000"/>
                  </a:schemeClr>
                </a:solidFill>
                <a:effectLst/>
                <a:latin typeface="Bahnschrift SemiBold" panose="020B0502040204020203" pitchFamily="34" charset="0"/>
                <a:ea typeface="Calibri" panose="020F0502020204030204" pitchFamily="34" charset="0"/>
                <a:cs typeface="Biome" panose="020B0502040204020203" pitchFamily="34" charset="0"/>
              </a:rPr>
              <a:t>Robotic Process Automation using UiPath </a:t>
            </a:r>
            <a:endParaRPr lang="en-IN" sz="3600" b="1" dirty="0">
              <a:solidFill>
                <a:schemeClr val="bg2">
                  <a:lumMod val="50000"/>
                </a:schemeClr>
              </a:solidFill>
              <a:latin typeface="Bahnschrift SemiBold" panose="020B0502040204020203" pitchFamily="34" charset="0"/>
              <a:cs typeface="Biome" panose="020B0502040204020203" pitchFamily="34" charset="0"/>
            </a:endParaRPr>
          </a:p>
        </p:txBody>
      </p:sp>
      <p:sp>
        <p:nvSpPr>
          <p:cNvPr id="193" name="Oval 192">
            <a:extLst>
              <a:ext uri="{FF2B5EF4-FFF2-40B4-BE49-F238E27FC236}">
                <a16:creationId xmlns:a16="http://schemas.microsoft.com/office/drawing/2014/main" id="{A87C0AA8-5727-2F3F-336D-BBC980C95C07}"/>
              </a:ext>
            </a:extLst>
          </p:cNvPr>
          <p:cNvSpPr/>
          <p:nvPr/>
        </p:nvSpPr>
        <p:spPr>
          <a:xfrm>
            <a:off x="10013976" y="4305313"/>
            <a:ext cx="1781647" cy="1832273"/>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4" name="Google Shape;270;g1265afd55f4_11_482">
            <a:extLst>
              <a:ext uri="{FF2B5EF4-FFF2-40B4-BE49-F238E27FC236}">
                <a16:creationId xmlns:a16="http://schemas.microsoft.com/office/drawing/2014/main" id="{2A493C23-EE98-DC1D-4DF9-94AC5455C309}"/>
              </a:ext>
            </a:extLst>
          </p:cNvPr>
          <p:cNvSpPr/>
          <p:nvPr/>
        </p:nvSpPr>
        <p:spPr>
          <a:xfrm>
            <a:off x="9617602" y="6443924"/>
            <a:ext cx="2574398" cy="510600"/>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None/>
            </a:pPr>
            <a:r>
              <a:rPr lang="en-IN" b="1" i="1" dirty="0">
                <a:solidFill>
                  <a:schemeClr val="tx1"/>
                </a:solidFill>
                <a:latin typeface="Calibri"/>
                <a:ea typeface="Calibri"/>
                <a:cs typeface="Calibri"/>
                <a:sym typeface="Calibri"/>
              </a:rPr>
              <a:t>Technical Instructor &amp; Consultant</a:t>
            </a:r>
            <a:endParaRPr b="1" i="1" dirty="0">
              <a:solidFill>
                <a:schemeClr val="tx1"/>
              </a:solidFill>
              <a:latin typeface="Calibri"/>
              <a:ea typeface="Calibri"/>
              <a:cs typeface="Calibri"/>
              <a:sym typeface="Calibri"/>
            </a:endParaRPr>
          </a:p>
        </p:txBody>
      </p:sp>
      <p:sp>
        <p:nvSpPr>
          <p:cNvPr id="195" name="Google Shape;269;g1265afd55f4_11_482">
            <a:extLst>
              <a:ext uri="{FF2B5EF4-FFF2-40B4-BE49-F238E27FC236}">
                <a16:creationId xmlns:a16="http://schemas.microsoft.com/office/drawing/2014/main" id="{4470A146-582C-E5B4-A8AC-E5494ADA0682}"/>
              </a:ext>
            </a:extLst>
          </p:cNvPr>
          <p:cNvSpPr/>
          <p:nvPr/>
        </p:nvSpPr>
        <p:spPr>
          <a:xfrm>
            <a:off x="9726929" y="6171401"/>
            <a:ext cx="2355743" cy="5236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600" b="1" dirty="0">
                <a:solidFill>
                  <a:schemeClr val="tx1"/>
                </a:solidFill>
                <a:latin typeface="Century Gothic"/>
                <a:ea typeface="Century Gothic"/>
                <a:cs typeface="Century Gothic"/>
                <a:sym typeface="Century Gothic"/>
              </a:rPr>
              <a:t>HITESH KUMAR SHARMA</a:t>
            </a:r>
            <a:endParaRPr sz="1600" b="1" dirty="0">
              <a:solidFill>
                <a:schemeClr val="tx1"/>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27521C1F-E478-D4EB-0364-31F6A8C163F5}"/>
              </a:ext>
            </a:extLst>
          </p:cNvPr>
          <p:cNvSpPr txBox="1"/>
          <p:nvPr/>
        </p:nvSpPr>
        <p:spPr>
          <a:xfrm>
            <a:off x="242519" y="3070471"/>
            <a:ext cx="11637256" cy="523220"/>
          </a:xfrm>
          <a:prstGeom prst="rect">
            <a:avLst/>
          </a:prstGeom>
          <a:noFill/>
        </p:spPr>
        <p:txBody>
          <a:bodyPr wrap="square">
            <a:spAutoFit/>
          </a:bodyPr>
          <a:lstStyle/>
          <a:p>
            <a:r>
              <a:rPr lang="en-IN" sz="2800" b="1" dirty="0">
                <a:solidFill>
                  <a:schemeClr val="bg1">
                    <a:lumMod val="10000"/>
                    <a:lumOff val="90000"/>
                  </a:schemeClr>
                </a:solidFill>
                <a:effectLst/>
                <a:latin typeface="Bahnschrift SemiBold" panose="020B0502040204020203" pitchFamily="34" charset="0"/>
                <a:ea typeface="Calibri" panose="020F0502020204030204" pitchFamily="34" charset="0"/>
                <a:cs typeface="Biome" panose="020B0502040204020203" pitchFamily="34" charset="0"/>
              </a:rPr>
              <a:t>Topic 5- </a:t>
            </a:r>
            <a:r>
              <a:rPr lang="en-IN" sz="2800" b="1" dirty="0">
                <a:solidFill>
                  <a:schemeClr val="bg1">
                    <a:lumMod val="10000"/>
                    <a:lumOff val="90000"/>
                  </a:schemeClr>
                </a:solidFill>
                <a:latin typeface="Bahnschrift SemiBold" panose="020B0502040204020203" pitchFamily="34" charset="0"/>
                <a:cs typeface="Biome" panose="020B0502040204020203" pitchFamily="34" charset="0"/>
              </a:rPr>
              <a:t>File, Folder Automation in StudioX: Microsoft Excel Automation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MICROSOFT EXCEL </a:t>
            </a:r>
            <a:r>
              <a:rPr lang="en-IN" sz="3200" dirty="0">
                <a:solidFill>
                  <a:schemeClr val="bg2">
                    <a:lumMod val="50000"/>
                  </a:schemeClr>
                </a:solidFill>
                <a:latin typeface="Century Gothic"/>
              </a:rPr>
              <a:t>AUTOMATION- </a:t>
            </a:r>
            <a:r>
              <a:rPr lang="en-IN" sz="3200" b="1" dirty="0">
                <a:solidFill>
                  <a:schemeClr val="bg2">
                    <a:lumMod val="50000"/>
                  </a:schemeClr>
                </a:solidFill>
                <a:latin typeface="Century Gothic"/>
              </a:rPr>
              <a:t>Range Activities</a:t>
            </a:r>
          </a:p>
          <a:p>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10</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1181464" y="1854999"/>
            <a:ext cx="9477463" cy="1077218"/>
          </a:xfrm>
          <a:prstGeom prst="rect">
            <a:avLst/>
          </a:prstGeom>
          <a:noFill/>
        </p:spPr>
        <p:txBody>
          <a:bodyPr wrap="square">
            <a:spAutoFit/>
          </a:bodyPr>
          <a:lstStyle/>
          <a:p>
            <a:pPr algn="just" fontAlgn="base"/>
            <a:r>
              <a:rPr lang="en-US" sz="1600" dirty="0"/>
              <a:t>In the following Demo, you'll help Taylor, the HR Specialist, combine data from three Excel files. You'll achieve this:</a:t>
            </a:r>
          </a:p>
          <a:p>
            <a:pPr algn="just" fontAlgn="base"/>
            <a:r>
              <a:rPr lang="en-US" sz="1600" dirty="0"/>
              <a:t>using the </a:t>
            </a:r>
            <a:r>
              <a:rPr lang="en-US" sz="1600" b="1" dirty="0"/>
              <a:t>Insert Column</a:t>
            </a:r>
            <a:r>
              <a:rPr lang="en-US" sz="1600" dirty="0"/>
              <a:t>, </a:t>
            </a:r>
            <a:r>
              <a:rPr lang="en-US" sz="1600" b="1" dirty="0"/>
              <a:t>Sort Range</a:t>
            </a:r>
            <a:r>
              <a:rPr lang="en-US" sz="1600" dirty="0"/>
              <a:t> and </a:t>
            </a:r>
            <a:r>
              <a:rPr lang="en-US" sz="1600" b="1" dirty="0"/>
              <a:t>Remove Duplicates</a:t>
            </a:r>
            <a:r>
              <a:rPr lang="en-US" sz="1600" dirty="0"/>
              <a:t> to organize the spreadsheets.</a:t>
            </a:r>
          </a:p>
          <a:p>
            <a:pPr algn="just" fontAlgn="base"/>
            <a:r>
              <a:rPr lang="en-US" sz="1600" dirty="0"/>
              <a:t>and configuring the </a:t>
            </a:r>
            <a:r>
              <a:rPr lang="en-US" sz="1600" b="1" dirty="0"/>
              <a:t>VLOOKUP</a:t>
            </a:r>
            <a:r>
              <a:rPr lang="en-US" sz="1600" dirty="0"/>
              <a:t> and </a:t>
            </a:r>
            <a:r>
              <a:rPr lang="en-US" sz="1600" b="1" dirty="0"/>
              <a:t>Append Range</a:t>
            </a:r>
            <a:r>
              <a:rPr lang="en-US" sz="1600" dirty="0"/>
              <a:t> activities to bring data from one file to another. </a:t>
            </a:r>
          </a:p>
        </p:txBody>
      </p:sp>
      <p:sp>
        <p:nvSpPr>
          <p:cNvPr id="6" name="TextBox 5">
            <a:extLst>
              <a:ext uri="{FF2B5EF4-FFF2-40B4-BE49-F238E27FC236}">
                <a16:creationId xmlns:a16="http://schemas.microsoft.com/office/drawing/2014/main" id="{7DB5072E-82E7-40FD-FC2E-B45B90449F98}"/>
              </a:ext>
            </a:extLst>
          </p:cNvPr>
          <p:cNvSpPr txBox="1"/>
          <p:nvPr/>
        </p:nvSpPr>
        <p:spPr>
          <a:xfrm>
            <a:off x="1181464" y="3429000"/>
            <a:ext cx="9477462" cy="2031325"/>
          </a:xfrm>
          <a:prstGeom prst="rect">
            <a:avLst/>
          </a:prstGeom>
          <a:noFill/>
        </p:spPr>
        <p:txBody>
          <a:bodyPr wrap="square">
            <a:spAutoFit/>
          </a:bodyPr>
          <a:lstStyle/>
          <a:p>
            <a:pPr algn="just" fontAlgn="base"/>
            <a:r>
              <a:rPr lang="en-US" sz="1800" b="0" i="0" dirty="0">
                <a:solidFill>
                  <a:srgbClr val="313537"/>
                </a:solidFill>
                <a:effectLst/>
                <a:latin typeface="Inter"/>
              </a:rPr>
              <a:t>In developing the automation you'll use the following input files:</a:t>
            </a:r>
          </a:p>
          <a:p>
            <a:pPr algn="just" fontAlgn="base"/>
            <a:endParaRPr lang="en-US" sz="1800" b="0" i="0" dirty="0">
              <a:solidFill>
                <a:srgbClr val="313537"/>
              </a:solidFill>
              <a:effectLst/>
              <a:latin typeface="Inter"/>
            </a:endParaRPr>
          </a:p>
          <a:p>
            <a:pPr algn="just" fontAlgn="base">
              <a:buFont typeface="+mj-lt"/>
              <a:buAutoNum type="arabicPeriod"/>
            </a:pPr>
            <a:r>
              <a:rPr lang="en-US" sz="1800" b="0" i="0" dirty="0">
                <a:solidFill>
                  <a:srgbClr val="FA4616"/>
                </a:solidFill>
                <a:effectLst/>
                <a:latin typeface="var(--font-family-body)"/>
              </a:rPr>
              <a:t>employee_data.xlsx </a:t>
            </a:r>
            <a:r>
              <a:rPr lang="en-US" sz="1800" b="0" i="0" dirty="0">
                <a:solidFill>
                  <a:srgbClr val="000000"/>
                </a:solidFill>
                <a:effectLst/>
                <a:latin typeface="var(--font-family-body)"/>
              </a:rPr>
              <a:t>- you'll use this file to retrieve the email address for each employee.</a:t>
            </a:r>
            <a:endParaRPr lang="en-US" sz="1800" b="0" i="0" dirty="0">
              <a:solidFill>
                <a:srgbClr val="313537"/>
              </a:solidFill>
              <a:effectLst/>
              <a:latin typeface="var(--font-family-body)"/>
            </a:endParaRPr>
          </a:p>
          <a:p>
            <a:pPr algn="just" fontAlgn="base">
              <a:buFont typeface="+mj-lt"/>
              <a:buAutoNum type="arabicPeriod"/>
            </a:pPr>
            <a:r>
              <a:rPr lang="en-US" sz="1800" b="0" i="0" dirty="0">
                <a:solidFill>
                  <a:srgbClr val="FA4616"/>
                </a:solidFill>
                <a:effectLst/>
                <a:latin typeface="var(--font-family-body)"/>
              </a:rPr>
              <a:t>manual_input.xlsx</a:t>
            </a:r>
            <a:r>
              <a:rPr lang="en-US" sz="1800" b="0" i="0" dirty="0">
                <a:solidFill>
                  <a:srgbClr val="313537"/>
                </a:solidFill>
                <a:effectLst/>
                <a:latin typeface="var(--font-family-body)"/>
              </a:rPr>
              <a:t> - you'll write down the email address for each employee and adjust the structure of the sheet to match the annual_time_off.xlsx workbook.</a:t>
            </a:r>
          </a:p>
          <a:p>
            <a:pPr algn="just" fontAlgn="base">
              <a:buFont typeface="+mj-lt"/>
              <a:buAutoNum type="arabicPeriod"/>
            </a:pPr>
            <a:r>
              <a:rPr lang="en-US" sz="1800" b="0" i="0" dirty="0">
                <a:solidFill>
                  <a:srgbClr val="FA4616"/>
                </a:solidFill>
                <a:effectLst/>
                <a:latin typeface="var(--font-family-body)"/>
              </a:rPr>
              <a:t>annual_time_off.xlsx</a:t>
            </a:r>
            <a:r>
              <a:rPr lang="en-US" sz="1800" b="0" i="0" dirty="0">
                <a:solidFill>
                  <a:srgbClr val="313537"/>
                </a:solidFill>
                <a:effectLst/>
                <a:latin typeface="var(--font-family-body)"/>
              </a:rPr>
              <a:t> - you'll bring all the data from the manual_input.xlsx workbook and remove any duplicate entries.</a:t>
            </a:r>
          </a:p>
        </p:txBody>
      </p:sp>
    </p:spTree>
    <p:extLst>
      <p:ext uri="{BB962C8B-B14F-4D97-AF65-F5344CB8AC3E}">
        <p14:creationId xmlns:p14="http://schemas.microsoft.com/office/powerpoint/2010/main" val="414064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MICROSOFT EXCEL </a:t>
            </a:r>
            <a:r>
              <a:rPr lang="en-IN" sz="3200" dirty="0">
                <a:solidFill>
                  <a:schemeClr val="bg2">
                    <a:lumMod val="50000"/>
                  </a:schemeClr>
                </a:solidFill>
                <a:latin typeface="Century Gothic"/>
              </a:rPr>
              <a:t>AUTOMATION- </a:t>
            </a:r>
            <a:r>
              <a:rPr lang="en-IN" sz="3200" b="1" dirty="0">
                <a:solidFill>
                  <a:schemeClr val="bg2">
                    <a:lumMod val="50000"/>
                  </a:schemeClr>
                </a:solidFill>
                <a:latin typeface="Century Gothic"/>
              </a:rPr>
              <a:t>Pivot Activities</a:t>
            </a:r>
          </a:p>
          <a:p>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11</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1181464" y="1854999"/>
            <a:ext cx="9477463" cy="1077218"/>
          </a:xfrm>
          <a:prstGeom prst="rect">
            <a:avLst/>
          </a:prstGeom>
          <a:noFill/>
        </p:spPr>
        <p:txBody>
          <a:bodyPr wrap="square">
            <a:spAutoFit/>
          </a:bodyPr>
          <a:lstStyle/>
          <a:p>
            <a:pPr algn="just" fontAlgn="base"/>
            <a:r>
              <a:rPr lang="en-US" sz="1600" dirty="0"/>
              <a:t>In the following Demo, you'll continue helping Taylor, to create an overview of how the team took their days off. You'll achieve this:</a:t>
            </a:r>
          </a:p>
          <a:p>
            <a:pPr algn="just" fontAlgn="base"/>
            <a:r>
              <a:rPr lang="en-US" sz="1600" dirty="0"/>
              <a:t>using the </a:t>
            </a:r>
            <a:r>
              <a:rPr lang="en-US" sz="1600" b="1" dirty="0"/>
              <a:t>Create Pivot Table </a:t>
            </a:r>
            <a:r>
              <a:rPr lang="en-US" sz="1600" dirty="0"/>
              <a:t>activity to aggregate the data.</a:t>
            </a:r>
          </a:p>
          <a:p>
            <a:pPr algn="just" fontAlgn="base"/>
            <a:r>
              <a:rPr lang="en-US" sz="1600" dirty="0"/>
              <a:t>and configuring the</a:t>
            </a:r>
            <a:r>
              <a:rPr lang="en-US" sz="1600" b="1" dirty="0"/>
              <a:t> Format Data</a:t>
            </a:r>
            <a:r>
              <a:rPr lang="en-US" sz="1600" dirty="0"/>
              <a:t> activity to highlight employees who haven't rested enough.    </a:t>
            </a:r>
          </a:p>
        </p:txBody>
      </p:sp>
      <p:sp>
        <p:nvSpPr>
          <p:cNvPr id="5" name="TextBox 4">
            <a:extLst>
              <a:ext uri="{FF2B5EF4-FFF2-40B4-BE49-F238E27FC236}">
                <a16:creationId xmlns:a16="http://schemas.microsoft.com/office/drawing/2014/main" id="{95061DFA-809F-A4B7-A696-3A8A78192337}"/>
              </a:ext>
            </a:extLst>
          </p:cNvPr>
          <p:cNvSpPr txBox="1"/>
          <p:nvPr/>
        </p:nvSpPr>
        <p:spPr>
          <a:xfrm>
            <a:off x="1181464" y="3640404"/>
            <a:ext cx="9477462" cy="1569660"/>
          </a:xfrm>
          <a:prstGeom prst="rect">
            <a:avLst/>
          </a:prstGeom>
          <a:noFill/>
        </p:spPr>
        <p:txBody>
          <a:bodyPr wrap="square">
            <a:spAutoFit/>
          </a:bodyPr>
          <a:lstStyle/>
          <a:p>
            <a:pPr algn="l" fontAlgn="base"/>
            <a:r>
              <a:rPr lang="en-US" sz="2400" b="0" i="0" dirty="0">
                <a:solidFill>
                  <a:srgbClr val="313537"/>
                </a:solidFill>
                <a:effectLst/>
                <a:latin typeface="Inter"/>
              </a:rPr>
              <a:t>In developing the automation you'll use the following input file:</a:t>
            </a:r>
          </a:p>
          <a:p>
            <a:pPr algn="l" fontAlgn="base"/>
            <a:endParaRPr lang="en-US" sz="2400" b="0" i="0" dirty="0">
              <a:solidFill>
                <a:srgbClr val="313537"/>
              </a:solidFill>
              <a:effectLst/>
              <a:latin typeface="Inter"/>
            </a:endParaRPr>
          </a:p>
          <a:p>
            <a:pPr algn="l" fontAlgn="base">
              <a:buFont typeface="+mj-lt"/>
              <a:buAutoNum type="arabicPeriod"/>
            </a:pPr>
            <a:r>
              <a:rPr lang="en-US" sz="2400" b="0" i="0" dirty="0">
                <a:solidFill>
                  <a:srgbClr val="FA4616"/>
                </a:solidFill>
                <a:effectLst/>
                <a:latin typeface="var(--font-family-body)"/>
              </a:rPr>
              <a:t>annual_time_off.xlsx - </a:t>
            </a:r>
            <a:r>
              <a:rPr lang="en-US" sz="2400" b="0" i="0" dirty="0">
                <a:solidFill>
                  <a:srgbClr val="000000"/>
                </a:solidFill>
                <a:effectLst/>
                <a:latin typeface="var(--font-family-body)"/>
              </a:rPr>
              <a:t>you'll create a new sheet and then insert a Pivot table to aggregate the data from the main sheet</a:t>
            </a:r>
            <a:r>
              <a:rPr lang="en-US" sz="2400" b="0" i="0" dirty="0">
                <a:solidFill>
                  <a:srgbClr val="FA4616"/>
                </a:solidFill>
                <a:effectLst/>
                <a:latin typeface="var(--font-family-body)"/>
              </a:rPr>
              <a:t>.</a:t>
            </a:r>
            <a:endParaRPr lang="en-US" sz="2400" b="0" i="0" dirty="0">
              <a:solidFill>
                <a:srgbClr val="313537"/>
              </a:solidFill>
              <a:effectLst/>
              <a:latin typeface="var(--font-family-body)"/>
            </a:endParaRPr>
          </a:p>
        </p:txBody>
      </p:sp>
    </p:spTree>
    <p:extLst>
      <p:ext uri="{BB962C8B-B14F-4D97-AF65-F5344CB8AC3E}">
        <p14:creationId xmlns:p14="http://schemas.microsoft.com/office/powerpoint/2010/main" val="15408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MICROSOFT EXCEL </a:t>
            </a:r>
            <a:r>
              <a:rPr lang="en-IN" sz="3200" dirty="0">
                <a:solidFill>
                  <a:schemeClr val="bg2">
                    <a:lumMod val="50000"/>
                  </a:schemeClr>
                </a:solidFill>
                <a:latin typeface="Century Gothic"/>
              </a:rPr>
              <a:t>AUTOMATION- </a:t>
            </a:r>
            <a:r>
              <a:rPr lang="en-IN" sz="3200" b="1" dirty="0">
                <a:solidFill>
                  <a:schemeClr val="bg2">
                    <a:lumMod val="50000"/>
                  </a:schemeClr>
                </a:solidFill>
                <a:latin typeface="Century Gothic"/>
              </a:rPr>
              <a:t>Chart Activities</a:t>
            </a:r>
          </a:p>
          <a:p>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12</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1181464" y="1854999"/>
            <a:ext cx="9477463" cy="1477328"/>
          </a:xfrm>
          <a:prstGeom prst="rect">
            <a:avLst/>
          </a:prstGeom>
          <a:noFill/>
        </p:spPr>
        <p:txBody>
          <a:bodyPr wrap="square">
            <a:spAutoFit/>
          </a:bodyPr>
          <a:lstStyle/>
          <a:p>
            <a:pPr fontAlgn="base"/>
            <a:r>
              <a:rPr lang="en-US" sz="1800" dirty="0"/>
              <a:t>In the following video, you'll support Taylor with creating a visualization of the aggregated data. You'll achieve this:</a:t>
            </a:r>
          </a:p>
          <a:p>
            <a:pPr fontAlgn="base"/>
            <a:r>
              <a:rPr lang="en-US" sz="1800" dirty="0"/>
              <a:t>configuring the </a:t>
            </a:r>
            <a:r>
              <a:rPr lang="en-US" sz="1800" b="1" dirty="0"/>
              <a:t>Insert Chart </a:t>
            </a:r>
            <a:r>
              <a:rPr lang="en-US" sz="1800" dirty="0"/>
              <a:t>activity to create a pie chart and the </a:t>
            </a:r>
            <a:r>
              <a:rPr lang="en-US" sz="1800" b="1" dirty="0"/>
              <a:t>Update Chart</a:t>
            </a:r>
            <a:r>
              <a:rPr lang="en-US" sz="1800" dirty="0"/>
              <a:t> activity to personalize the graphic.</a:t>
            </a:r>
          </a:p>
          <a:p>
            <a:pPr fontAlgn="base"/>
            <a:r>
              <a:rPr lang="en-US" sz="1800" dirty="0"/>
              <a:t>and sending the chart by using email and the </a:t>
            </a:r>
            <a:r>
              <a:rPr lang="en-US" sz="1800" b="1" dirty="0"/>
              <a:t>Get Chart</a:t>
            </a:r>
            <a:r>
              <a:rPr lang="en-US" sz="1800" dirty="0"/>
              <a:t> activities. </a:t>
            </a:r>
          </a:p>
        </p:txBody>
      </p:sp>
      <p:sp>
        <p:nvSpPr>
          <p:cNvPr id="6" name="TextBox 5">
            <a:extLst>
              <a:ext uri="{FF2B5EF4-FFF2-40B4-BE49-F238E27FC236}">
                <a16:creationId xmlns:a16="http://schemas.microsoft.com/office/drawing/2014/main" id="{67ECDA73-B6BB-B944-39F6-D4498EA9C22E}"/>
              </a:ext>
            </a:extLst>
          </p:cNvPr>
          <p:cNvSpPr txBox="1"/>
          <p:nvPr/>
        </p:nvSpPr>
        <p:spPr>
          <a:xfrm>
            <a:off x="1181463" y="3811267"/>
            <a:ext cx="9217899" cy="1569660"/>
          </a:xfrm>
          <a:prstGeom prst="rect">
            <a:avLst/>
          </a:prstGeom>
          <a:noFill/>
        </p:spPr>
        <p:txBody>
          <a:bodyPr wrap="square">
            <a:spAutoFit/>
          </a:bodyPr>
          <a:lstStyle/>
          <a:p>
            <a:pPr algn="just" fontAlgn="base"/>
            <a:r>
              <a:rPr lang="en-US" sz="2400" b="0" i="0" dirty="0">
                <a:solidFill>
                  <a:srgbClr val="313537"/>
                </a:solidFill>
                <a:effectLst/>
                <a:latin typeface="Inter"/>
              </a:rPr>
              <a:t>In developing the automation you'll use the following input file:</a:t>
            </a:r>
          </a:p>
          <a:p>
            <a:pPr algn="just" fontAlgn="base"/>
            <a:endParaRPr lang="en-US" sz="2400" b="0" i="0" dirty="0">
              <a:solidFill>
                <a:srgbClr val="313537"/>
              </a:solidFill>
              <a:effectLst/>
              <a:latin typeface="Inter"/>
            </a:endParaRPr>
          </a:p>
          <a:p>
            <a:pPr algn="just" fontAlgn="base">
              <a:buFont typeface="+mj-lt"/>
              <a:buAutoNum type="arabicPeriod"/>
            </a:pPr>
            <a:r>
              <a:rPr lang="en-US" sz="2400" b="0" i="0" dirty="0">
                <a:solidFill>
                  <a:srgbClr val="FA4616"/>
                </a:solidFill>
                <a:effectLst/>
                <a:latin typeface="var(--font-family-body)"/>
              </a:rPr>
              <a:t>annual_time_off.xlsx - </a:t>
            </a:r>
            <a:r>
              <a:rPr lang="en-US" sz="2400" b="0" i="0" dirty="0">
                <a:solidFill>
                  <a:srgbClr val="000000"/>
                </a:solidFill>
                <a:effectLst/>
                <a:latin typeface="var(--font-family-body)"/>
              </a:rPr>
              <a:t>you'll insert the chart right next to the pivot table</a:t>
            </a:r>
            <a:r>
              <a:rPr lang="en-US" sz="2400" b="0" i="0" dirty="0">
                <a:solidFill>
                  <a:srgbClr val="FA4616"/>
                </a:solidFill>
                <a:effectLst/>
                <a:latin typeface="var(--font-family-body)"/>
              </a:rPr>
              <a:t>.</a:t>
            </a:r>
            <a:endParaRPr lang="en-US" sz="2400" b="0" i="0" dirty="0">
              <a:solidFill>
                <a:srgbClr val="313537"/>
              </a:solidFill>
              <a:effectLst/>
              <a:latin typeface="var(--font-family-body)"/>
            </a:endParaRPr>
          </a:p>
        </p:txBody>
      </p:sp>
    </p:spTree>
    <p:extLst>
      <p:ext uri="{BB962C8B-B14F-4D97-AF65-F5344CB8AC3E}">
        <p14:creationId xmlns:p14="http://schemas.microsoft.com/office/powerpoint/2010/main" val="141315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MICROSOFT EXCEL </a:t>
            </a:r>
            <a:r>
              <a:rPr lang="en-IN" sz="3200" dirty="0">
                <a:solidFill>
                  <a:schemeClr val="bg2">
                    <a:lumMod val="50000"/>
                  </a:schemeClr>
                </a:solidFill>
                <a:latin typeface="Century Gothic"/>
              </a:rPr>
              <a:t>AUTOMATION- </a:t>
            </a:r>
            <a:r>
              <a:rPr lang="en-IN" sz="3200" b="1" dirty="0">
                <a:solidFill>
                  <a:schemeClr val="bg2">
                    <a:lumMod val="50000"/>
                  </a:schemeClr>
                </a:solidFill>
                <a:latin typeface="Century Gothic"/>
              </a:rPr>
              <a:t>Workbook Activities</a:t>
            </a:r>
          </a:p>
          <a:p>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13</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1181464" y="1854999"/>
            <a:ext cx="9477463" cy="1200329"/>
          </a:xfrm>
          <a:prstGeom prst="rect">
            <a:avLst/>
          </a:prstGeom>
          <a:noFill/>
        </p:spPr>
        <p:txBody>
          <a:bodyPr wrap="square">
            <a:spAutoFit/>
          </a:bodyPr>
          <a:lstStyle/>
          <a:p>
            <a:pPr algn="just" fontAlgn="base"/>
            <a:r>
              <a:rPr lang="en-US" sz="1800" dirty="0"/>
              <a:t>In the following video, you'll learn how to protect Taylor's work from unauthorized changes. You'll achieve this:</a:t>
            </a:r>
          </a:p>
          <a:p>
            <a:pPr algn="just" fontAlgn="base"/>
            <a:r>
              <a:rPr lang="en-US" sz="1800" dirty="0"/>
              <a:t>by setting passwords for each sheet in the workbook using the </a:t>
            </a:r>
            <a:r>
              <a:rPr lang="en-US" sz="1800" b="1" dirty="0"/>
              <a:t>Protect Sheet</a:t>
            </a:r>
            <a:r>
              <a:rPr lang="en-US" sz="1800" dirty="0"/>
              <a:t> and </a:t>
            </a:r>
            <a:r>
              <a:rPr lang="en-US" sz="1800" b="1" dirty="0"/>
              <a:t>For Each Excel Sheet</a:t>
            </a:r>
            <a:r>
              <a:rPr lang="en-US" sz="1800" dirty="0"/>
              <a:t> activities.</a:t>
            </a:r>
          </a:p>
        </p:txBody>
      </p:sp>
      <p:sp>
        <p:nvSpPr>
          <p:cNvPr id="6" name="TextBox 5">
            <a:extLst>
              <a:ext uri="{FF2B5EF4-FFF2-40B4-BE49-F238E27FC236}">
                <a16:creationId xmlns:a16="http://schemas.microsoft.com/office/drawing/2014/main" id="{67ECDA73-B6BB-B944-39F6-D4498EA9C22E}"/>
              </a:ext>
            </a:extLst>
          </p:cNvPr>
          <p:cNvSpPr txBox="1"/>
          <p:nvPr/>
        </p:nvSpPr>
        <p:spPr>
          <a:xfrm>
            <a:off x="1181463" y="3811267"/>
            <a:ext cx="9217899" cy="1569660"/>
          </a:xfrm>
          <a:prstGeom prst="rect">
            <a:avLst/>
          </a:prstGeom>
          <a:noFill/>
        </p:spPr>
        <p:txBody>
          <a:bodyPr wrap="square">
            <a:spAutoFit/>
          </a:bodyPr>
          <a:lstStyle/>
          <a:p>
            <a:pPr algn="just" fontAlgn="base"/>
            <a:r>
              <a:rPr lang="en-US" sz="2400" b="0" i="0" dirty="0">
                <a:solidFill>
                  <a:srgbClr val="313537"/>
                </a:solidFill>
                <a:effectLst/>
                <a:latin typeface="Inter"/>
              </a:rPr>
              <a:t>In developing the automation you'll use the following input file:</a:t>
            </a:r>
          </a:p>
          <a:p>
            <a:pPr algn="just" fontAlgn="base"/>
            <a:endParaRPr lang="en-US" sz="2400" b="0" i="0" dirty="0">
              <a:solidFill>
                <a:srgbClr val="313537"/>
              </a:solidFill>
              <a:effectLst/>
              <a:latin typeface="Inter"/>
            </a:endParaRPr>
          </a:p>
          <a:p>
            <a:pPr algn="just" fontAlgn="base">
              <a:buFont typeface="+mj-lt"/>
              <a:buAutoNum type="arabicPeriod"/>
            </a:pPr>
            <a:r>
              <a:rPr lang="en-US" sz="2400" b="0" i="0" dirty="0">
                <a:solidFill>
                  <a:srgbClr val="FA4616"/>
                </a:solidFill>
                <a:effectLst/>
                <a:latin typeface="var(--font-family-body)"/>
              </a:rPr>
              <a:t>annual_time_off.xlsx - </a:t>
            </a:r>
            <a:r>
              <a:rPr lang="en-US" sz="2400" b="0" i="0" dirty="0">
                <a:solidFill>
                  <a:srgbClr val="000000"/>
                </a:solidFill>
                <a:effectLst/>
                <a:latin typeface="var(--font-family-body)"/>
              </a:rPr>
              <a:t>you'll generate a unique password for each sheet in the workbook</a:t>
            </a:r>
            <a:r>
              <a:rPr lang="en-US" sz="2400" b="0" i="0" dirty="0">
                <a:solidFill>
                  <a:srgbClr val="FA4616"/>
                </a:solidFill>
                <a:effectLst/>
                <a:latin typeface="var(--font-family-body)"/>
              </a:rPr>
              <a:t>.</a:t>
            </a:r>
            <a:endParaRPr lang="en-US" sz="2400" b="0" i="0" dirty="0">
              <a:solidFill>
                <a:srgbClr val="313537"/>
              </a:solidFill>
              <a:effectLst/>
              <a:latin typeface="var(--font-family-body)"/>
            </a:endParaRPr>
          </a:p>
        </p:txBody>
      </p:sp>
    </p:spTree>
    <p:extLst>
      <p:ext uri="{BB962C8B-B14F-4D97-AF65-F5344CB8AC3E}">
        <p14:creationId xmlns:p14="http://schemas.microsoft.com/office/powerpoint/2010/main" val="369459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490"/>
        <p:cNvGrpSpPr/>
        <p:nvPr/>
      </p:nvGrpSpPr>
      <p:grpSpPr>
        <a:xfrm>
          <a:off x="0" y="0"/>
          <a:ext cx="0" cy="0"/>
          <a:chOff x="0" y="0"/>
          <a:chExt cx="0" cy="0"/>
        </a:xfrm>
      </p:grpSpPr>
      <p:sp>
        <p:nvSpPr>
          <p:cNvPr id="493" name="Google Shape;493;g1265afd55f4_11_941"/>
          <p:cNvSpPr/>
          <p:nvPr/>
        </p:nvSpPr>
        <p:spPr>
          <a:xfrm>
            <a:off x="1346200" y="2336800"/>
            <a:ext cx="10845900" cy="2336700"/>
          </a:xfrm>
          <a:prstGeom prst="rect">
            <a:avLst/>
          </a:prstGeom>
          <a:solidFill>
            <a:schemeClr val="bg2">
              <a:lumMod val="50000"/>
              <a:alpha val="803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97" name="Google Shape;497;g1265afd55f4_11_941"/>
          <p:cNvSpPr txBox="1"/>
          <p:nvPr/>
        </p:nvSpPr>
        <p:spPr>
          <a:xfrm>
            <a:off x="2414435" y="2751894"/>
            <a:ext cx="7363200" cy="1354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8800" b="1">
                <a:solidFill>
                  <a:schemeClr val="lt1"/>
                </a:solidFill>
                <a:latin typeface="Century Gothic"/>
                <a:ea typeface="Century Gothic"/>
                <a:cs typeface="Century Gothic"/>
                <a:sym typeface="Century Gothic"/>
              </a:rPr>
              <a:t>THANK </a:t>
            </a:r>
            <a:r>
              <a:rPr lang="en-IN" sz="8800">
                <a:solidFill>
                  <a:schemeClr val="lt1"/>
                </a:solidFill>
                <a:latin typeface="Century Gothic"/>
                <a:ea typeface="Century Gothic"/>
                <a:cs typeface="Century Gothic"/>
                <a:sym typeface="Century Gothic"/>
              </a:rPr>
              <a:t>YOU</a:t>
            </a:r>
            <a:endParaRPr/>
          </a:p>
        </p:txBody>
      </p:sp>
      <p:sp>
        <p:nvSpPr>
          <p:cNvPr id="3" name="Google Shape;372;g12697ccf315_0_25">
            <a:extLst>
              <a:ext uri="{FF2B5EF4-FFF2-40B4-BE49-F238E27FC236}">
                <a16:creationId xmlns:a16="http://schemas.microsoft.com/office/drawing/2014/main" id="{E59D5315-992A-59F0-E05B-0BFA04495D77}"/>
              </a:ext>
            </a:extLst>
          </p:cNvPr>
          <p:cNvSpPr/>
          <p:nvPr/>
        </p:nvSpPr>
        <p:spPr>
          <a:xfrm>
            <a:off x="1432632" y="514618"/>
            <a:ext cx="9326735"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3600" dirty="0">
                <a:solidFill>
                  <a:schemeClr val="bg2">
                    <a:lumMod val="50000"/>
                  </a:schemeClr>
                </a:solidFill>
                <a:latin typeface="Century Gothic"/>
                <a:ea typeface="Century Gothic"/>
                <a:cs typeface="Century Gothic"/>
                <a:sym typeface="Century Gothic"/>
              </a:rPr>
              <a:t> </a:t>
            </a:r>
            <a:r>
              <a:rPr lang="en-US" sz="3600" b="1" dirty="0">
                <a:solidFill>
                  <a:schemeClr val="bg2">
                    <a:lumMod val="50000"/>
                  </a:schemeClr>
                </a:solidFill>
                <a:latin typeface="Century Gothic"/>
                <a:ea typeface="Century Gothic"/>
                <a:cs typeface="Century Gothic"/>
                <a:sym typeface="Century Gothic"/>
              </a:rPr>
              <a:t>TOPIC 5</a:t>
            </a:r>
          </a:p>
          <a:p>
            <a:pPr marL="0" marR="0" lvl="0" indent="0" algn="ctr" rtl="0">
              <a:lnSpc>
                <a:spcPct val="100000"/>
              </a:lnSpc>
              <a:spcBef>
                <a:spcPts val="0"/>
              </a:spcBef>
              <a:spcAft>
                <a:spcPts val="0"/>
              </a:spcAft>
              <a:buNone/>
            </a:pPr>
            <a:r>
              <a:rPr lang="en-US" sz="3600" dirty="0">
                <a:solidFill>
                  <a:schemeClr val="bg2">
                    <a:lumMod val="50000"/>
                  </a:schemeClr>
                </a:solidFill>
                <a:latin typeface="Century Gothic"/>
                <a:ea typeface="Century Gothic"/>
                <a:cs typeface="Century Gothic"/>
                <a:sym typeface="Century Gothic"/>
              </a:rPr>
              <a:t>END</a:t>
            </a:r>
            <a:endParaRPr sz="3600" b="1" dirty="0">
              <a:solidFill>
                <a:schemeClr val="bg2">
                  <a:lumMod val="50000"/>
                </a:schemeClr>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3600" dirty="0">
              <a:solidFill>
                <a:schemeClr val="bg2">
                  <a:lumMod val="50000"/>
                </a:schemeClr>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3600" dirty="0">
              <a:solidFill>
                <a:schemeClr val="bg2">
                  <a:lumMod val="50000"/>
                </a:schemeClr>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cxnSp>
        <p:nvCxnSpPr>
          <p:cNvPr id="277" name="Google Shape;277;g1265afd55f4_11_582"/>
          <p:cNvCxnSpPr/>
          <p:nvPr/>
        </p:nvCxnSpPr>
        <p:spPr>
          <a:xfrm>
            <a:off x="3696613" y="1028700"/>
            <a:ext cx="0" cy="5194200"/>
          </a:xfrm>
          <a:prstGeom prst="straightConnector1">
            <a:avLst/>
          </a:prstGeom>
          <a:noFill/>
          <a:ln w="9525" cap="flat" cmpd="sng">
            <a:solidFill>
              <a:srgbClr val="455262"/>
            </a:solidFill>
            <a:prstDash val="solid"/>
            <a:miter lim="800000"/>
            <a:headEnd type="none" w="sm" len="sm"/>
            <a:tailEnd type="none" w="sm" len="sm"/>
          </a:ln>
        </p:spPr>
      </p:cxnSp>
      <p:sp>
        <p:nvSpPr>
          <p:cNvPr id="278" name="Google Shape;278;g1265afd55f4_11_58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IN"/>
              <a:t>2</a:t>
            </a:fld>
            <a:endParaRPr/>
          </a:p>
        </p:txBody>
      </p:sp>
      <p:sp>
        <p:nvSpPr>
          <p:cNvPr id="279" name="Google Shape;279;g1265afd55f4_11_582"/>
          <p:cNvSpPr/>
          <p:nvPr/>
        </p:nvSpPr>
        <p:spPr>
          <a:xfrm rot="-5400000">
            <a:off x="792900" y="2656500"/>
            <a:ext cx="5150100" cy="554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COURSE </a:t>
            </a:r>
            <a:r>
              <a:rPr lang="en-IN" sz="3600" dirty="0">
                <a:solidFill>
                  <a:schemeClr val="bg2">
                    <a:lumMod val="50000"/>
                  </a:schemeClr>
                </a:solidFill>
                <a:latin typeface="Century Gothic"/>
                <a:ea typeface="Century Gothic"/>
                <a:cs typeface="Century Gothic"/>
                <a:sym typeface="Century Gothic"/>
              </a:rPr>
              <a:t>OBJECTIVES</a:t>
            </a:r>
            <a:endParaRPr sz="3600" dirty="0">
              <a:solidFill>
                <a:schemeClr val="bg2">
                  <a:lumMod val="50000"/>
                </a:schemeClr>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 </a:t>
            </a:r>
            <a:endParaRPr sz="3600" b="1" dirty="0">
              <a:solidFill>
                <a:schemeClr val="bg2">
                  <a:lumMod val="50000"/>
                </a:schemeClr>
              </a:solidFill>
              <a:latin typeface="Century Gothic"/>
              <a:ea typeface="Century Gothic"/>
              <a:cs typeface="Century Gothic"/>
              <a:sym typeface="Century Gothic"/>
            </a:endParaRPr>
          </a:p>
        </p:txBody>
      </p:sp>
      <p:pic>
        <p:nvPicPr>
          <p:cNvPr id="280" name="Google Shape;280;g1265afd55f4_11_582"/>
          <p:cNvPicPr preferRelativeResize="0"/>
          <p:nvPr/>
        </p:nvPicPr>
        <p:blipFill rotWithShape="1">
          <a:blip r:embed="rId3">
            <a:alphaModFix/>
          </a:blip>
          <a:srcRect l="34608" r="33564"/>
          <a:stretch/>
        </p:blipFill>
        <p:spPr>
          <a:xfrm>
            <a:off x="1122700" y="792375"/>
            <a:ext cx="1598451" cy="5558349"/>
          </a:xfrm>
          <a:prstGeom prst="rect">
            <a:avLst/>
          </a:prstGeom>
          <a:noFill/>
          <a:ln>
            <a:noFill/>
          </a:ln>
        </p:spPr>
      </p:pic>
      <p:sp>
        <p:nvSpPr>
          <p:cNvPr id="281" name="Google Shape;281;g1265afd55f4_11_582"/>
          <p:cNvSpPr/>
          <p:nvPr/>
        </p:nvSpPr>
        <p:spPr>
          <a:xfrm>
            <a:off x="4154036" y="1418320"/>
            <a:ext cx="7651499" cy="4090280"/>
          </a:xfrm>
          <a:prstGeom prst="rect">
            <a:avLst/>
          </a:prstGeom>
          <a:noFill/>
          <a:ln>
            <a:noFill/>
          </a:ln>
        </p:spPr>
        <p:txBody>
          <a:bodyPr spcFirstLastPara="1" wrap="square" lIns="0" tIns="0" rIns="0" bIns="0" anchor="ctr" anchorCtr="0">
            <a:noAutofit/>
          </a:bodyPr>
          <a:lstStyle/>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Introduction to RPA</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StudioX Citizen Developer Journey and Working with StudioX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Activity Recording, UI Automation in StudioX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latin typeface="Bahnschrift SemiBold" panose="020B0502040204020203" pitchFamily="34" charset="0"/>
                <a:ea typeface="Roboto Mono Medium" panose="020B0604020202020204" charset="0"/>
              </a:rPr>
              <a:t>Decisions, Iterations, and Scenarios in StudioX </a:t>
            </a:r>
          </a:p>
          <a:p>
            <a:pPr marL="342900" lvl="0" indent="-342900">
              <a:lnSpc>
                <a:spcPct val="200000"/>
              </a:lnSpc>
              <a:buFont typeface="Wingdings" panose="05000000000000000000" pitchFamily="2" charset="2"/>
              <a:buChar char=""/>
            </a:pPr>
            <a:r>
              <a:rPr lang="en-IN" sz="2000" dirty="0">
                <a:solidFill>
                  <a:srgbClr val="FFC000"/>
                </a:solidFill>
                <a:effectLst/>
                <a:latin typeface="Bahnschrift SemiBold" panose="020B0502040204020203" pitchFamily="34" charset="0"/>
                <a:ea typeface="Roboto Mono Medium" panose="020B0604020202020204" charset="0"/>
              </a:rPr>
              <a:t>File, Folder Automation in StudioX: Microsoft Excel Automation </a:t>
            </a:r>
          </a:p>
          <a:p>
            <a:pPr marL="342900" lvl="0" indent="-342900">
              <a:lnSpc>
                <a:spcPct val="200000"/>
              </a:lnSpc>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Email &amp; SAP Automation in StudioX </a:t>
            </a:r>
          </a:p>
          <a:p>
            <a:pPr marL="342900" lvl="0" indent="-342900">
              <a:lnSpc>
                <a:spcPct val="200000"/>
              </a:lnSpc>
              <a:spcAft>
                <a:spcPts val="800"/>
              </a:spcAft>
              <a:buFont typeface="Wingdings" panose="05000000000000000000" pitchFamily="2" charset="2"/>
              <a:buChar char=""/>
            </a:pPr>
            <a:r>
              <a:rPr lang="en-IN" sz="2000" dirty="0">
                <a:solidFill>
                  <a:schemeClr val="bg1">
                    <a:lumMod val="75000"/>
                    <a:lumOff val="25000"/>
                  </a:schemeClr>
                </a:solidFill>
                <a:effectLst/>
                <a:latin typeface="Bahnschrift SemiBold" panose="020B0502040204020203" pitchFamily="34" charset="0"/>
                <a:ea typeface="Roboto Mono Medium" panose="020B0604020202020204" charset="0"/>
              </a:rPr>
              <a:t>Handle Errors in StudioX </a:t>
            </a:r>
          </a:p>
        </p:txBody>
      </p:sp>
      <p:sp>
        <p:nvSpPr>
          <p:cNvPr id="2" name="Footer Placeholder 2">
            <a:extLst>
              <a:ext uri="{FF2B5EF4-FFF2-40B4-BE49-F238E27FC236}">
                <a16:creationId xmlns:a16="http://schemas.microsoft.com/office/drawing/2014/main" id="{E6F7120C-50BA-9EF3-B7C1-085EB2D216F1}"/>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fade">
                                      <p:cBhvr>
                                        <p:cTn id="7" dur="500"/>
                                        <p:tgtEl>
                                          <p:spTgt spid="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xEl>
                                              <p:pRg st="1" end="1"/>
                                            </p:txEl>
                                          </p:spTgt>
                                        </p:tgtEl>
                                        <p:attrNameLst>
                                          <p:attrName>style.visibility</p:attrName>
                                        </p:attrNameLst>
                                      </p:cBhvr>
                                      <p:to>
                                        <p:strVal val="visible"/>
                                      </p:to>
                                    </p:set>
                                    <p:animEffect transition="in" filter="fade">
                                      <p:cBhvr>
                                        <p:cTn id="12" dur="500"/>
                                        <p:tgtEl>
                                          <p:spTgt spid="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xEl>
                                              <p:pRg st="2" end="2"/>
                                            </p:txEl>
                                          </p:spTgt>
                                        </p:tgtEl>
                                        <p:attrNameLst>
                                          <p:attrName>style.visibility</p:attrName>
                                        </p:attrNameLst>
                                      </p:cBhvr>
                                      <p:to>
                                        <p:strVal val="visible"/>
                                      </p:to>
                                    </p:set>
                                    <p:animEffect transition="in" filter="fade">
                                      <p:cBhvr>
                                        <p:cTn id="17" dur="500"/>
                                        <p:tgtEl>
                                          <p:spTgt spid="2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
                                            <p:txEl>
                                              <p:pRg st="3" end="3"/>
                                            </p:txEl>
                                          </p:spTgt>
                                        </p:tgtEl>
                                        <p:attrNameLst>
                                          <p:attrName>style.visibility</p:attrName>
                                        </p:attrNameLst>
                                      </p:cBhvr>
                                      <p:to>
                                        <p:strVal val="visible"/>
                                      </p:to>
                                    </p:set>
                                    <p:animEffect transition="in" filter="fade">
                                      <p:cBhvr>
                                        <p:cTn id="22" dur="500"/>
                                        <p:tgtEl>
                                          <p:spTgt spid="2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1">
                                            <p:txEl>
                                              <p:pRg st="4" end="4"/>
                                            </p:txEl>
                                          </p:spTgt>
                                        </p:tgtEl>
                                        <p:attrNameLst>
                                          <p:attrName>style.visibility</p:attrName>
                                        </p:attrNameLst>
                                      </p:cBhvr>
                                      <p:to>
                                        <p:strVal val="visible"/>
                                      </p:to>
                                    </p:set>
                                    <p:animEffect transition="in" filter="fade">
                                      <p:cBhvr>
                                        <p:cTn id="27" dur="500"/>
                                        <p:tgtEl>
                                          <p:spTgt spid="2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1">
                                            <p:txEl>
                                              <p:pRg st="5" end="5"/>
                                            </p:txEl>
                                          </p:spTgt>
                                        </p:tgtEl>
                                        <p:attrNameLst>
                                          <p:attrName>style.visibility</p:attrName>
                                        </p:attrNameLst>
                                      </p:cBhvr>
                                      <p:to>
                                        <p:strVal val="visible"/>
                                      </p:to>
                                    </p:set>
                                    <p:animEffect transition="in" filter="fade">
                                      <p:cBhvr>
                                        <p:cTn id="32" dur="500"/>
                                        <p:tgtEl>
                                          <p:spTgt spid="2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1">
                                            <p:txEl>
                                              <p:pRg st="6" end="6"/>
                                            </p:txEl>
                                          </p:spTgt>
                                        </p:tgtEl>
                                        <p:attrNameLst>
                                          <p:attrName>style.visibility</p:attrName>
                                        </p:attrNameLst>
                                      </p:cBhvr>
                                      <p:to>
                                        <p:strVal val="visible"/>
                                      </p:to>
                                    </p:set>
                                    <p:animEffect transition="in" filter="fade">
                                      <p:cBhvr>
                                        <p:cTn id="37" dur="500"/>
                                        <p:tgtEl>
                                          <p:spTgt spid="2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1003299" y="669603"/>
            <a:ext cx="10139981" cy="554100"/>
          </a:xfrm>
          <a:prstGeom prst="rect">
            <a:avLst/>
          </a:prstGeom>
          <a:noFill/>
          <a:ln>
            <a:noFill/>
          </a:ln>
        </p:spPr>
        <p:txBody>
          <a:bodyPr spcFirstLastPara="1" wrap="square" lIns="0" tIns="0" rIns="0" bIns="0" anchor="t" anchorCtr="0">
            <a:noAutofit/>
          </a:bodyPr>
          <a:lstStyle/>
          <a:p>
            <a:r>
              <a:rPr lang="en-IN" sz="2400" b="1" dirty="0">
                <a:solidFill>
                  <a:schemeClr val="bg2">
                    <a:lumMod val="50000"/>
                  </a:schemeClr>
                </a:solidFill>
                <a:latin typeface="Century Gothic"/>
              </a:rPr>
              <a:t>5. File, Folder Automation in StudioX: </a:t>
            </a:r>
            <a:r>
              <a:rPr lang="en-IN" sz="2400" dirty="0">
                <a:solidFill>
                  <a:schemeClr val="bg2">
                    <a:lumMod val="50000"/>
                  </a:schemeClr>
                </a:solidFill>
                <a:latin typeface="Century Gothic"/>
              </a:rPr>
              <a:t>Microsoft Excel Automation</a:t>
            </a:r>
          </a:p>
          <a:p>
            <a:pPr marL="0" marR="0" lvl="0" indent="0" algn="l" rtl="0">
              <a:lnSpc>
                <a:spcPct val="100000"/>
              </a:lnSpc>
              <a:spcBef>
                <a:spcPts val="0"/>
              </a:spcBef>
              <a:spcAft>
                <a:spcPts val="0"/>
              </a:spcAft>
              <a:buNone/>
            </a:pPr>
            <a:endParaRPr lang="en-IN" sz="24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24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3</a:t>
            </a:fld>
            <a:endParaRPr/>
          </a:p>
        </p:txBody>
      </p:sp>
      <p:sp>
        <p:nvSpPr>
          <p:cNvPr id="315" name="Google Shape;315;g1265afd55f4_11_737"/>
          <p:cNvSpPr txBox="1"/>
          <p:nvPr/>
        </p:nvSpPr>
        <p:spPr>
          <a:xfrm>
            <a:off x="1003299" y="2421047"/>
            <a:ext cx="9466500" cy="201590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indent="-355600">
              <a:lnSpc>
                <a:spcPct val="115000"/>
              </a:lnSpc>
              <a:spcBef>
                <a:spcPts val="1000"/>
              </a:spcBef>
              <a:spcAft>
                <a:spcPts val="1000"/>
              </a:spcAft>
              <a:buClr>
                <a:srgbClr val="4A4A4A"/>
              </a:buClr>
              <a:buSzPts val="2000"/>
              <a:buFont typeface="Roboto Mono Medium"/>
              <a:buChar char="❏"/>
              <a:defRPr sz="2000">
                <a:solidFill>
                  <a:srgbClr val="4A4A4A"/>
                </a:solidFill>
                <a:latin typeface="Roboto Mono Medium"/>
                <a:ea typeface="Roboto Mono Medium"/>
              </a:defRPr>
            </a:lvl1pPr>
          </a:lstStyle>
          <a:p>
            <a:r>
              <a:rPr lang="en-IN" dirty="0"/>
              <a:t>Introduction to file and folder automation </a:t>
            </a:r>
          </a:p>
          <a:p>
            <a:r>
              <a:rPr lang="en-IN" dirty="0"/>
              <a:t>Microsoft Excel automation</a:t>
            </a:r>
          </a:p>
          <a:p>
            <a:r>
              <a:rPr lang="en-IN" dirty="0"/>
              <a:t>Cell, Range, Pivot, Chart and Workbook Activities</a:t>
            </a: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animEffect transition="in" filter="fade">
                                      <p:cBhvr>
                                        <p:cTn id="7" dur="500"/>
                                        <p:tgtEl>
                                          <p:spTgt spid="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xEl>
                                              <p:pRg st="1" end="1"/>
                                            </p:txEl>
                                          </p:spTgt>
                                        </p:tgtEl>
                                        <p:attrNameLst>
                                          <p:attrName>style.visibility</p:attrName>
                                        </p:attrNameLst>
                                      </p:cBhvr>
                                      <p:to>
                                        <p:strVal val="visible"/>
                                      </p:to>
                                    </p:set>
                                    <p:animEffect transition="in" filter="fade">
                                      <p:cBhvr>
                                        <p:cTn id="12" dur="500"/>
                                        <p:tgtEl>
                                          <p:spTgt spid="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xEl>
                                              <p:pRg st="2" end="2"/>
                                            </p:txEl>
                                          </p:spTgt>
                                        </p:tgtEl>
                                        <p:attrNameLst>
                                          <p:attrName>style.visibility</p:attrName>
                                        </p:attrNameLst>
                                      </p:cBhvr>
                                      <p:to>
                                        <p:strVal val="visible"/>
                                      </p:to>
                                    </p:set>
                                    <p:animEffect transition="in" filter="fade">
                                      <p:cBhvr>
                                        <p:cTn id="17" dur="500"/>
                                        <p:tgtEl>
                                          <p:spTgt spid="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0701827" cy="554100"/>
          </a:xfrm>
          <a:prstGeom prst="rect">
            <a:avLst/>
          </a:prstGeom>
          <a:noFill/>
          <a:ln>
            <a:noFill/>
          </a:ln>
        </p:spPr>
        <p:txBody>
          <a:bodyPr spcFirstLastPara="1" wrap="square" lIns="0" tIns="0" rIns="0" bIns="0" anchor="t" anchorCtr="0">
            <a:noAutofit/>
          </a:bodyPr>
          <a:lstStyle/>
          <a:p>
            <a:r>
              <a:rPr lang="en-US" sz="3200" dirty="0">
                <a:solidFill>
                  <a:schemeClr val="bg2">
                    <a:lumMod val="50000"/>
                  </a:schemeClr>
                </a:solidFill>
                <a:latin typeface="Century Gothic"/>
              </a:rPr>
              <a:t>INTRODUCTION TO </a:t>
            </a:r>
            <a:r>
              <a:rPr lang="en-US" sz="3200" b="1" dirty="0">
                <a:solidFill>
                  <a:schemeClr val="bg2">
                    <a:lumMod val="50000"/>
                  </a:schemeClr>
                </a:solidFill>
                <a:latin typeface="Century Gothic"/>
              </a:rPr>
              <a:t>FILE AND FOLDER AUTOMATION</a:t>
            </a: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4</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5BE5693E-DAEA-FD66-204C-1607BD0BC591}"/>
              </a:ext>
            </a:extLst>
          </p:cNvPr>
          <p:cNvSpPr txBox="1"/>
          <p:nvPr/>
        </p:nvSpPr>
        <p:spPr>
          <a:xfrm>
            <a:off x="518946" y="1253103"/>
            <a:ext cx="3091287" cy="2031325"/>
          </a:xfrm>
          <a:prstGeom prst="rect">
            <a:avLst/>
          </a:prstGeom>
          <a:noFill/>
          <a:ln>
            <a:solidFill>
              <a:schemeClr val="bg2">
                <a:lumMod val="50000"/>
              </a:schemeClr>
            </a:solidFill>
          </a:ln>
        </p:spPr>
        <p:txBody>
          <a:bodyPr wrap="square">
            <a:spAutoFit/>
          </a:bodyPr>
          <a:lstStyle/>
          <a:p>
            <a:pPr algn="just"/>
            <a:r>
              <a:rPr lang="en-US" b="0" i="0" dirty="0">
                <a:solidFill>
                  <a:srgbClr val="313537"/>
                </a:solidFill>
                <a:effectLst/>
                <a:latin typeface="Inter"/>
              </a:rPr>
              <a:t>File and Folder Automation involves automating tasks you do with your files and folders on your computer, like creating, copying, or renaming them. StudioX offers a number of activities that help users automate tasks having to do with files and folders. Check out what you can most commonly do with them here:</a:t>
            </a:r>
            <a:endParaRPr lang="en-IN" dirty="0"/>
          </a:p>
        </p:txBody>
      </p:sp>
      <p:pic>
        <p:nvPicPr>
          <p:cNvPr id="7" name="Picture 6">
            <a:extLst>
              <a:ext uri="{FF2B5EF4-FFF2-40B4-BE49-F238E27FC236}">
                <a16:creationId xmlns:a16="http://schemas.microsoft.com/office/drawing/2014/main" id="{9FF6652A-DA0E-AFDD-5F7D-C8A6ED71D871}"/>
              </a:ext>
            </a:extLst>
          </p:cNvPr>
          <p:cNvPicPr>
            <a:picLocks noChangeAspect="1"/>
          </p:cNvPicPr>
          <p:nvPr/>
        </p:nvPicPr>
        <p:blipFill>
          <a:blip r:embed="rId3"/>
          <a:stretch>
            <a:fillRect/>
          </a:stretch>
        </p:blipFill>
        <p:spPr>
          <a:xfrm>
            <a:off x="3920199" y="1253103"/>
            <a:ext cx="7994958" cy="4620755"/>
          </a:xfrm>
          <a:prstGeom prst="rect">
            <a:avLst/>
          </a:prstGeom>
          <a:ln>
            <a:solidFill>
              <a:schemeClr val="bg2">
                <a:lumMod val="50000"/>
              </a:schemeClr>
            </a:solidFill>
          </a:ln>
        </p:spPr>
      </p:pic>
      <p:sp>
        <p:nvSpPr>
          <p:cNvPr id="11" name="TextBox 10">
            <a:extLst>
              <a:ext uri="{FF2B5EF4-FFF2-40B4-BE49-F238E27FC236}">
                <a16:creationId xmlns:a16="http://schemas.microsoft.com/office/drawing/2014/main" id="{D298ACBC-5DF3-6216-7421-0E6CA717D665}"/>
              </a:ext>
            </a:extLst>
          </p:cNvPr>
          <p:cNvSpPr txBox="1"/>
          <p:nvPr/>
        </p:nvSpPr>
        <p:spPr>
          <a:xfrm>
            <a:off x="518945" y="3573573"/>
            <a:ext cx="3091287" cy="2031325"/>
          </a:xfrm>
          <a:prstGeom prst="rect">
            <a:avLst/>
          </a:prstGeom>
          <a:noFill/>
          <a:ln>
            <a:solidFill>
              <a:schemeClr val="bg2">
                <a:lumMod val="50000"/>
              </a:schemeClr>
            </a:solidFill>
          </a:ln>
        </p:spPr>
        <p:txBody>
          <a:bodyPr wrap="square">
            <a:spAutoFit/>
          </a:bodyPr>
          <a:lstStyle/>
          <a:p>
            <a:pPr algn="just"/>
            <a:r>
              <a:rPr lang="en-US" b="0" i="0" dirty="0">
                <a:solidFill>
                  <a:srgbClr val="313537"/>
                </a:solidFill>
                <a:effectLst/>
                <a:latin typeface="Inter"/>
              </a:rPr>
              <a:t>You can find such actions as the ones listed above in the </a:t>
            </a:r>
            <a:r>
              <a:rPr lang="en-US" b="1" i="0" dirty="0">
                <a:solidFill>
                  <a:srgbClr val="313537"/>
                </a:solidFill>
                <a:effectLst/>
                <a:latin typeface="Inter"/>
              </a:rPr>
              <a:t>File/Folder</a:t>
            </a:r>
            <a:r>
              <a:rPr lang="en-US" b="0" i="0" dirty="0">
                <a:solidFill>
                  <a:srgbClr val="313537"/>
                </a:solidFill>
                <a:effectLst/>
                <a:latin typeface="Inter"/>
              </a:rPr>
              <a:t> section of the Activities panel. For this type of actions, you don't need a specific resource. You'll have to select those depending on the nature of the task you're automating, if it involves other kinds of activities, such as Excel, email, etc.</a:t>
            </a:r>
            <a:endParaRPr lang="en-IN" dirty="0"/>
          </a:p>
        </p:txBody>
      </p:sp>
    </p:spTree>
    <p:extLst>
      <p:ext uri="{BB962C8B-B14F-4D97-AF65-F5344CB8AC3E}">
        <p14:creationId xmlns:p14="http://schemas.microsoft.com/office/powerpoint/2010/main" val="92046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US" sz="3200" dirty="0">
                <a:solidFill>
                  <a:schemeClr val="bg2">
                    <a:lumMod val="50000"/>
                  </a:schemeClr>
                </a:solidFill>
                <a:latin typeface="Century Gothic"/>
              </a:rPr>
              <a:t>INTRODUCTION TO </a:t>
            </a:r>
            <a:r>
              <a:rPr lang="en-US" sz="3200" b="1" dirty="0">
                <a:solidFill>
                  <a:schemeClr val="bg2">
                    <a:lumMod val="50000"/>
                  </a:schemeClr>
                </a:solidFill>
                <a:latin typeface="Century Gothic"/>
              </a:rPr>
              <a:t>FILE AND FOLDER AUTOMATION</a:t>
            </a:r>
            <a:endParaRPr lang="en-IN" sz="3200" b="1" dirty="0">
              <a:solidFill>
                <a:schemeClr val="bg2">
                  <a:lumMod val="50000"/>
                </a:schemeClr>
              </a:solidFill>
              <a:latin typeface="Century Gothic"/>
            </a:endParaRPr>
          </a:p>
          <a:p>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5</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348462" y="1938738"/>
            <a:ext cx="10949800" cy="1384995"/>
          </a:xfrm>
          <a:prstGeom prst="rect">
            <a:avLst/>
          </a:prstGeom>
          <a:noFill/>
        </p:spPr>
        <p:txBody>
          <a:bodyPr wrap="square">
            <a:spAutoFit/>
          </a:bodyPr>
          <a:lstStyle/>
          <a:p>
            <a:pPr algn="just" fontAlgn="base"/>
            <a:r>
              <a:rPr lang="en-US" dirty="0"/>
              <a:t>It might be easier to understand the topic in relation to a realistic business scenario, so let's take a practical example. Meet Jude, the Financial Clerk. They deal with loads of invoices daily and, sadly, a considerable part of them have the name wrong.</a:t>
            </a:r>
          </a:p>
          <a:p>
            <a:pPr algn="just" fontAlgn="base"/>
            <a:endParaRPr lang="en-US" dirty="0"/>
          </a:p>
          <a:p>
            <a:pPr algn="just" fontAlgn="base"/>
            <a:r>
              <a:rPr lang="en-US" dirty="0"/>
              <a:t>For efficient record keeping, Jude must ensure all documents are named correctly, but this tedious and repetitive work takes up much time and energy, as it requires attention. We'll now make Jude a gift: an automation workflow that makes it possible for them not to waste all those precious resources and frees them for other tasks.</a:t>
            </a:r>
          </a:p>
        </p:txBody>
      </p:sp>
      <p:sp>
        <p:nvSpPr>
          <p:cNvPr id="5" name="TextBox 4">
            <a:extLst>
              <a:ext uri="{FF2B5EF4-FFF2-40B4-BE49-F238E27FC236}">
                <a16:creationId xmlns:a16="http://schemas.microsoft.com/office/drawing/2014/main" id="{377D6EBF-6083-E998-A665-1CC809598D9D}"/>
              </a:ext>
            </a:extLst>
          </p:cNvPr>
          <p:cNvSpPr txBox="1"/>
          <p:nvPr/>
        </p:nvSpPr>
        <p:spPr>
          <a:xfrm>
            <a:off x="348462" y="3994134"/>
            <a:ext cx="10949800" cy="923330"/>
          </a:xfrm>
          <a:prstGeom prst="rect">
            <a:avLst/>
          </a:prstGeom>
          <a:noFill/>
        </p:spPr>
        <p:txBody>
          <a:bodyPr wrap="square">
            <a:spAutoFit/>
          </a:bodyPr>
          <a:lstStyle/>
          <a:p>
            <a:pPr algn="l" fontAlgn="base"/>
            <a:r>
              <a:rPr lang="en-US" sz="1800" b="0" i="0" dirty="0">
                <a:solidFill>
                  <a:srgbClr val="313537"/>
                </a:solidFill>
                <a:effectLst/>
                <a:latin typeface="Inter"/>
              </a:rPr>
              <a:t>In developing the automation you'll use the following input file:</a:t>
            </a:r>
          </a:p>
          <a:p>
            <a:pPr algn="l" fontAlgn="base"/>
            <a:endParaRPr lang="en-US" sz="1800" b="0" i="0" dirty="0">
              <a:solidFill>
                <a:srgbClr val="313537"/>
              </a:solidFill>
              <a:effectLst/>
              <a:latin typeface="Inter"/>
            </a:endParaRPr>
          </a:p>
          <a:p>
            <a:pPr algn="l" fontAlgn="base">
              <a:buFont typeface="Arial" panose="020B0604020202020204" pitchFamily="34" charset="0"/>
              <a:buChar char="•"/>
            </a:pPr>
            <a:r>
              <a:rPr lang="en-US" sz="1800" b="0" i="0" dirty="0">
                <a:solidFill>
                  <a:srgbClr val="FA4616"/>
                </a:solidFill>
                <a:effectLst/>
                <a:latin typeface="var(--font-family-body)"/>
              </a:rPr>
              <a:t>Invoices Archive</a:t>
            </a:r>
            <a:r>
              <a:rPr lang="en-US" sz="1800" b="0" i="0" dirty="0">
                <a:solidFill>
                  <a:srgbClr val="313537"/>
                </a:solidFill>
                <a:effectLst/>
                <a:latin typeface="var(--font-family-body)"/>
              </a:rPr>
              <a:t> - You'll use this Zip file to automate the task described above.</a:t>
            </a:r>
          </a:p>
        </p:txBody>
      </p:sp>
    </p:spTree>
    <p:extLst>
      <p:ext uri="{BB962C8B-B14F-4D97-AF65-F5344CB8AC3E}">
        <p14:creationId xmlns:p14="http://schemas.microsoft.com/office/powerpoint/2010/main" val="49480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US" sz="3200" dirty="0">
                <a:solidFill>
                  <a:schemeClr val="bg2">
                    <a:lumMod val="50000"/>
                  </a:schemeClr>
                </a:solidFill>
                <a:latin typeface="Century Gothic"/>
              </a:rPr>
              <a:t>INTRODUCTION TO </a:t>
            </a:r>
            <a:r>
              <a:rPr lang="en-US" sz="3200" b="1" dirty="0">
                <a:solidFill>
                  <a:schemeClr val="bg2">
                    <a:lumMod val="50000"/>
                  </a:schemeClr>
                </a:solidFill>
                <a:latin typeface="Century Gothic"/>
              </a:rPr>
              <a:t>FILE AND FOLDER AUTOMATION</a:t>
            </a:r>
            <a:endParaRPr lang="en-IN" sz="3200" b="1" dirty="0">
              <a:solidFill>
                <a:schemeClr val="bg2">
                  <a:lumMod val="50000"/>
                </a:schemeClr>
              </a:solidFill>
              <a:latin typeface="Century Gothic"/>
            </a:endParaRPr>
          </a:p>
          <a:p>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6</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pic>
        <p:nvPicPr>
          <p:cNvPr id="6" name="Picture 5">
            <a:extLst>
              <a:ext uri="{FF2B5EF4-FFF2-40B4-BE49-F238E27FC236}">
                <a16:creationId xmlns:a16="http://schemas.microsoft.com/office/drawing/2014/main" id="{297E58AC-9914-9953-17D7-DADFBC00B715}"/>
              </a:ext>
            </a:extLst>
          </p:cNvPr>
          <p:cNvPicPr>
            <a:picLocks noChangeAspect="1"/>
          </p:cNvPicPr>
          <p:nvPr/>
        </p:nvPicPr>
        <p:blipFill>
          <a:blip r:embed="rId3"/>
          <a:stretch>
            <a:fillRect/>
          </a:stretch>
        </p:blipFill>
        <p:spPr>
          <a:xfrm>
            <a:off x="2382638" y="1606826"/>
            <a:ext cx="6858000" cy="4962525"/>
          </a:xfrm>
          <a:prstGeom prst="rect">
            <a:avLst/>
          </a:prstGeom>
          <a:ln>
            <a:solidFill>
              <a:schemeClr val="bg2">
                <a:lumMod val="50000"/>
              </a:schemeClr>
            </a:solidFill>
          </a:ln>
        </p:spPr>
      </p:pic>
    </p:spTree>
    <p:extLst>
      <p:ext uri="{BB962C8B-B14F-4D97-AF65-F5344CB8AC3E}">
        <p14:creationId xmlns:p14="http://schemas.microsoft.com/office/powerpoint/2010/main" val="400014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518946" y="406132"/>
            <a:ext cx="11086245"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MICROSOFT EXCEL </a:t>
            </a:r>
            <a:r>
              <a:rPr lang="en-IN" sz="3200" dirty="0">
                <a:solidFill>
                  <a:schemeClr val="bg2">
                    <a:lumMod val="50000"/>
                  </a:schemeClr>
                </a:solidFill>
                <a:latin typeface="Century Gothic"/>
              </a:rPr>
              <a:t>AUTOMATION</a:t>
            </a:r>
          </a:p>
          <a:p>
            <a:r>
              <a:rPr lang="en-IN" sz="3200" b="1" dirty="0">
                <a:solidFill>
                  <a:schemeClr val="bg2">
                    <a:lumMod val="50000"/>
                  </a:schemeClr>
                </a:solidFill>
                <a:latin typeface="Century Gothic"/>
              </a:rPr>
              <a:t> </a:t>
            </a: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7</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5" name="TextBox 4">
            <a:extLst>
              <a:ext uri="{FF2B5EF4-FFF2-40B4-BE49-F238E27FC236}">
                <a16:creationId xmlns:a16="http://schemas.microsoft.com/office/drawing/2014/main" id="{75F7BF5A-8386-CEF1-A797-6DEF6B3E03CF}"/>
              </a:ext>
            </a:extLst>
          </p:cNvPr>
          <p:cNvSpPr txBox="1"/>
          <p:nvPr/>
        </p:nvSpPr>
        <p:spPr>
          <a:xfrm>
            <a:off x="706008" y="1032362"/>
            <a:ext cx="10899183" cy="1200329"/>
          </a:xfrm>
          <a:prstGeom prst="rect">
            <a:avLst/>
          </a:prstGeom>
          <a:noFill/>
        </p:spPr>
        <p:txBody>
          <a:bodyPr wrap="square">
            <a:spAutoFit/>
          </a:bodyPr>
          <a:lstStyle/>
          <a:p>
            <a:pPr algn="just" fontAlgn="base"/>
            <a:r>
              <a:rPr lang="en-US" sz="1800" b="0" i="0" dirty="0">
                <a:solidFill>
                  <a:srgbClr val="313537"/>
                </a:solidFill>
                <a:effectLst/>
                <a:latin typeface="Inter"/>
              </a:rPr>
              <a:t>Firstly, let us ask you one question: which of your Microsoft Excel processes could and should be automated? </a:t>
            </a:r>
          </a:p>
          <a:p>
            <a:pPr algn="just" fontAlgn="base"/>
            <a:r>
              <a:rPr lang="en-US" sz="1800" b="0" i="0" dirty="0">
                <a:solidFill>
                  <a:srgbClr val="313537"/>
                </a:solidFill>
                <a:effectLst/>
                <a:latin typeface="Inter"/>
              </a:rPr>
              <a:t>You likely work with Excel quite often as a business user. One repetitive task you may be performing is cleaning up data and generating pivot tables from downloaded csv reports. Maybe you reconcile two reports at the end of each week. These are tasks you can easily automate in StudioX.</a:t>
            </a:r>
          </a:p>
        </p:txBody>
      </p:sp>
      <p:pic>
        <p:nvPicPr>
          <p:cNvPr id="7" name="Picture 6">
            <a:extLst>
              <a:ext uri="{FF2B5EF4-FFF2-40B4-BE49-F238E27FC236}">
                <a16:creationId xmlns:a16="http://schemas.microsoft.com/office/drawing/2014/main" id="{FD7C9808-4DD8-8E12-BC2B-0D20119B848B}"/>
              </a:ext>
            </a:extLst>
          </p:cNvPr>
          <p:cNvPicPr>
            <a:picLocks noChangeAspect="1"/>
          </p:cNvPicPr>
          <p:nvPr/>
        </p:nvPicPr>
        <p:blipFill>
          <a:blip r:embed="rId3"/>
          <a:stretch>
            <a:fillRect/>
          </a:stretch>
        </p:blipFill>
        <p:spPr>
          <a:xfrm>
            <a:off x="827814" y="2304821"/>
            <a:ext cx="8269691" cy="4373773"/>
          </a:xfrm>
          <a:prstGeom prst="rect">
            <a:avLst/>
          </a:prstGeom>
          <a:ln>
            <a:noFill/>
          </a:ln>
        </p:spPr>
      </p:pic>
    </p:spTree>
    <p:extLst>
      <p:ext uri="{BB962C8B-B14F-4D97-AF65-F5344CB8AC3E}">
        <p14:creationId xmlns:p14="http://schemas.microsoft.com/office/powerpoint/2010/main" val="402026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63963" y="129082"/>
            <a:ext cx="6827251"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MICROSOFT EXCEL </a:t>
            </a:r>
            <a:r>
              <a:rPr lang="en-IN" sz="3200" dirty="0">
                <a:solidFill>
                  <a:schemeClr val="bg2">
                    <a:lumMod val="50000"/>
                  </a:schemeClr>
                </a:solidFill>
                <a:latin typeface="Century Gothic"/>
              </a:rPr>
              <a:t>AUTOMATION</a:t>
            </a: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8</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pic>
        <p:nvPicPr>
          <p:cNvPr id="1026" name="Picture 2">
            <a:extLst>
              <a:ext uri="{FF2B5EF4-FFF2-40B4-BE49-F238E27FC236}">
                <a16:creationId xmlns:a16="http://schemas.microsoft.com/office/drawing/2014/main" id="{32BD2AEE-F454-2746-AA6E-4F4511971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337" y="557534"/>
            <a:ext cx="4457700" cy="57931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DF6EBE-B076-0CDA-FF9C-A11F2980E5A9}"/>
              </a:ext>
            </a:extLst>
          </p:cNvPr>
          <p:cNvSpPr txBox="1"/>
          <p:nvPr/>
        </p:nvSpPr>
        <p:spPr>
          <a:xfrm>
            <a:off x="526819" y="1288134"/>
            <a:ext cx="6098582" cy="3970318"/>
          </a:xfrm>
          <a:prstGeom prst="rect">
            <a:avLst/>
          </a:prstGeom>
          <a:noFill/>
        </p:spPr>
        <p:txBody>
          <a:bodyPr wrap="square">
            <a:spAutoFit/>
          </a:bodyPr>
          <a:lstStyle/>
          <a:p>
            <a:pPr algn="just" fontAlgn="base"/>
            <a:r>
              <a:rPr lang="en-US" sz="1800" b="0" i="0" dirty="0">
                <a:solidFill>
                  <a:srgbClr val="313537"/>
                </a:solidFill>
                <a:effectLst/>
                <a:latin typeface="Inter"/>
              </a:rPr>
              <a:t>Using UiPath StudioX, you can automate operations on Excel files through a variety of dedicated activities. </a:t>
            </a:r>
          </a:p>
          <a:p>
            <a:pPr algn="just" fontAlgn="base"/>
            <a:r>
              <a:rPr lang="en-US" sz="1800" b="0" i="0" dirty="0">
                <a:solidFill>
                  <a:srgbClr val="313537"/>
                </a:solidFill>
                <a:effectLst/>
                <a:latin typeface="Inter"/>
              </a:rPr>
              <a:t>Listed under the Excel category are all the Excel activities, grouped into </a:t>
            </a:r>
            <a:r>
              <a:rPr lang="en-US" sz="1800" b="1" i="0" dirty="0">
                <a:solidFill>
                  <a:srgbClr val="FA4616"/>
                </a:solidFill>
                <a:effectLst/>
                <a:latin typeface="var(--font-family-body)"/>
              </a:rPr>
              <a:t>five</a:t>
            </a:r>
            <a:r>
              <a:rPr lang="en-US" sz="1800" b="0" i="0" dirty="0">
                <a:solidFill>
                  <a:srgbClr val="313537"/>
                </a:solidFill>
                <a:effectLst/>
                <a:latin typeface="Inter"/>
              </a:rPr>
              <a:t> categories: </a:t>
            </a:r>
            <a:r>
              <a:rPr lang="en-US" sz="1800" b="1" i="0" dirty="0">
                <a:solidFill>
                  <a:srgbClr val="313537"/>
                </a:solidFill>
                <a:effectLst/>
                <a:latin typeface="var(--font-family-body)"/>
              </a:rPr>
              <a:t>Cell</a:t>
            </a:r>
            <a:r>
              <a:rPr lang="en-US" sz="1800" b="0" i="0" dirty="0">
                <a:solidFill>
                  <a:srgbClr val="313537"/>
                </a:solidFill>
                <a:effectLst/>
                <a:latin typeface="Inter"/>
              </a:rPr>
              <a:t>, </a:t>
            </a:r>
            <a:r>
              <a:rPr lang="en-US" sz="1800" b="1" i="0" dirty="0">
                <a:solidFill>
                  <a:srgbClr val="313537"/>
                </a:solidFill>
                <a:effectLst/>
                <a:latin typeface="var(--font-family-body)"/>
              </a:rPr>
              <a:t>Chart</a:t>
            </a:r>
            <a:r>
              <a:rPr lang="en-US" sz="1800" b="0" i="0" dirty="0">
                <a:solidFill>
                  <a:srgbClr val="313537"/>
                </a:solidFill>
                <a:effectLst/>
                <a:latin typeface="Inter"/>
              </a:rPr>
              <a:t>, </a:t>
            </a:r>
            <a:r>
              <a:rPr lang="en-US" sz="1800" b="1" i="0" dirty="0">
                <a:solidFill>
                  <a:srgbClr val="313537"/>
                </a:solidFill>
                <a:effectLst/>
                <a:latin typeface="var(--font-family-body)"/>
              </a:rPr>
              <a:t>Pivot Table</a:t>
            </a:r>
            <a:r>
              <a:rPr lang="en-US" sz="1800" b="0" i="0" dirty="0">
                <a:solidFill>
                  <a:srgbClr val="313537"/>
                </a:solidFill>
                <a:effectLst/>
                <a:latin typeface="Inter"/>
              </a:rPr>
              <a:t>, </a:t>
            </a:r>
            <a:r>
              <a:rPr lang="en-US" sz="1800" b="1" i="0" dirty="0">
                <a:solidFill>
                  <a:srgbClr val="313537"/>
                </a:solidFill>
                <a:effectLst/>
                <a:latin typeface="var(--font-family-body)"/>
              </a:rPr>
              <a:t>Range</a:t>
            </a:r>
            <a:r>
              <a:rPr lang="en-US" sz="1800" b="0" i="0" dirty="0">
                <a:solidFill>
                  <a:srgbClr val="313537"/>
                </a:solidFill>
                <a:effectLst/>
                <a:latin typeface="Inter"/>
              </a:rPr>
              <a:t>, and </a:t>
            </a:r>
            <a:r>
              <a:rPr lang="en-US" sz="1800" b="1" i="0" dirty="0">
                <a:solidFill>
                  <a:srgbClr val="313537"/>
                </a:solidFill>
                <a:effectLst/>
                <a:latin typeface="var(--font-family-body)"/>
              </a:rPr>
              <a:t>Workbook</a:t>
            </a:r>
            <a:r>
              <a:rPr lang="en-US" sz="1800" b="0" i="0" dirty="0">
                <a:solidFill>
                  <a:srgbClr val="313537"/>
                </a:solidFill>
                <a:effectLst/>
                <a:latin typeface="Inter"/>
              </a:rPr>
              <a:t>. We'll show you how to use each set of activities in the next lessons.</a:t>
            </a:r>
          </a:p>
          <a:p>
            <a:pPr algn="just" fontAlgn="base"/>
            <a:r>
              <a:rPr lang="en-US" sz="1800" b="0" i="0" dirty="0">
                <a:solidFill>
                  <a:srgbClr val="313537"/>
                </a:solidFill>
                <a:effectLst/>
                <a:latin typeface="Inter"/>
              </a:rPr>
              <a:t>There's one resource activity called </a:t>
            </a:r>
            <a:r>
              <a:rPr lang="en-US" sz="1800" b="1" i="0" dirty="0">
                <a:solidFill>
                  <a:srgbClr val="313537"/>
                </a:solidFill>
                <a:effectLst/>
                <a:latin typeface="var(--font-family-body)"/>
              </a:rPr>
              <a:t>Use Excel File</a:t>
            </a:r>
            <a:r>
              <a:rPr lang="en-US" sz="1800" b="0" i="0" dirty="0">
                <a:solidFill>
                  <a:srgbClr val="313537"/>
                </a:solidFill>
                <a:effectLst/>
                <a:latin typeface="Inter"/>
              </a:rPr>
              <a:t>. </a:t>
            </a:r>
          </a:p>
          <a:p>
            <a:pPr algn="just" fontAlgn="base"/>
            <a:r>
              <a:rPr lang="en-US" sz="1800" b="0" i="0" dirty="0">
                <a:solidFill>
                  <a:srgbClr val="313537"/>
                </a:solidFill>
                <a:effectLst/>
                <a:latin typeface="Inter"/>
              </a:rPr>
              <a:t>If you are working with multiple Excel files at the same time, nesting the Excel resources inside an </a:t>
            </a:r>
            <a:r>
              <a:rPr lang="en-US" sz="1800" b="1" i="0" dirty="0">
                <a:solidFill>
                  <a:srgbClr val="313537"/>
                </a:solidFill>
                <a:effectLst/>
                <a:latin typeface="var(--font-family-body)"/>
              </a:rPr>
              <a:t>Excel Process Scope</a:t>
            </a:r>
            <a:r>
              <a:rPr lang="en-US" sz="1800" b="0" i="0" dirty="0">
                <a:solidFill>
                  <a:srgbClr val="313537"/>
                </a:solidFill>
                <a:effectLst/>
                <a:latin typeface="Inter"/>
              </a:rPr>
              <a:t> activity helps you decide what to do in case of alerts or conflicts occurring at runtime.</a:t>
            </a:r>
          </a:p>
          <a:p>
            <a:pPr algn="just" fontAlgn="base"/>
            <a:r>
              <a:rPr lang="en-US" sz="1800" b="0" i="0" dirty="0">
                <a:solidFill>
                  <a:srgbClr val="313537"/>
                </a:solidFill>
                <a:effectLst/>
                <a:latin typeface="Inter"/>
              </a:rPr>
              <a:t>If your task requires repeating the same set of actions for each row, or for each sheet, you'll find two dedicated iteration activities: </a:t>
            </a:r>
            <a:r>
              <a:rPr lang="en-US" sz="1800" b="1" i="0" dirty="0">
                <a:solidFill>
                  <a:srgbClr val="313537"/>
                </a:solidFill>
                <a:effectLst/>
                <a:latin typeface="var(--font-family-body)"/>
              </a:rPr>
              <a:t>For Each Excel Row</a:t>
            </a:r>
            <a:r>
              <a:rPr lang="en-US" sz="1800" b="0" i="0" dirty="0">
                <a:solidFill>
                  <a:srgbClr val="313537"/>
                </a:solidFill>
                <a:effectLst/>
                <a:latin typeface="Inter"/>
              </a:rPr>
              <a:t>, and </a:t>
            </a:r>
            <a:r>
              <a:rPr lang="en-US" sz="1800" b="1" i="0" dirty="0">
                <a:solidFill>
                  <a:srgbClr val="313537"/>
                </a:solidFill>
                <a:effectLst/>
                <a:latin typeface="var(--font-family-body)"/>
              </a:rPr>
              <a:t>For Each Excel</a:t>
            </a:r>
            <a:r>
              <a:rPr lang="en-US" sz="1800" b="0" i="0" dirty="0">
                <a:solidFill>
                  <a:srgbClr val="313537"/>
                </a:solidFill>
                <a:effectLst/>
                <a:latin typeface="Inter"/>
              </a:rPr>
              <a:t> </a:t>
            </a:r>
            <a:r>
              <a:rPr lang="en-US" sz="1800" b="1" i="0" dirty="0">
                <a:solidFill>
                  <a:srgbClr val="313537"/>
                </a:solidFill>
                <a:effectLst/>
                <a:latin typeface="var(--font-family-body)"/>
              </a:rPr>
              <a:t>Sheet</a:t>
            </a:r>
            <a:r>
              <a:rPr lang="en-US" sz="1800" b="0" i="0" dirty="0">
                <a:solidFill>
                  <a:srgbClr val="313537"/>
                </a:solidFill>
                <a:effectLst/>
                <a:latin typeface="Inter"/>
              </a:rPr>
              <a:t>.</a:t>
            </a:r>
          </a:p>
        </p:txBody>
      </p:sp>
    </p:spTree>
    <p:extLst>
      <p:ext uri="{BB962C8B-B14F-4D97-AF65-F5344CB8AC3E}">
        <p14:creationId xmlns:p14="http://schemas.microsoft.com/office/powerpoint/2010/main" val="149833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g1265afd55f4_11_737"/>
          <p:cNvSpPr/>
          <p:nvPr/>
        </p:nvSpPr>
        <p:spPr>
          <a:xfrm>
            <a:off x="348463" y="452627"/>
            <a:ext cx="11523239" cy="554100"/>
          </a:xfrm>
          <a:prstGeom prst="rect">
            <a:avLst/>
          </a:prstGeom>
          <a:noFill/>
          <a:ln>
            <a:noFill/>
          </a:ln>
        </p:spPr>
        <p:txBody>
          <a:bodyPr spcFirstLastPara="1" wrap="square" lIns="0" tIns="0" rIns="0" bIns="0" anchor="t" anchorCtr="0">
            <a:noAutofit/>
          </a:bodyPr>
          <a:lstStyle/>
          <a:p>
            <a:r>
              <a:rPr lang="en-IN" sz="3200" b="1" dirty="0">
                <a:solidFill>
                  <a:schemeClr val="bg2">
                    <a:lumMod val="50000"/>
                  </a:schemeClr>
                </a:solidFill>
                <a:latin typeface="Century Gothic"/>
              </a:rPr>
              <a:t>MICROSOFT EXCEL </a:t>
            </a:r>
            <a:r>
              <a:rPr lang="en-IN" sz="3200" dirty="0">
                <a:solidFill>
                  <a:schemeClr val="bg2">
                    <a:lumMod val="50000"/>
                  </a:schemeClr>
                </a:solidFill>
                <a:latin typeface="Century Gothic"/>
              </a:rPr>
              <a:t>AUTOMATION- </a:t>
            </a:r>
            <a:r>
              <a:rPr lang="en-IN" sz="3200" b="1" dirty="0">
                <a:solidFill>
                  <a:schemeClr val="bg2">
                    <a:lumMod val="50000"/>
                  </a:schemeClr>
                </a:solidFill>
                <a:latin typeface="Century Gothic"/>
              </a:rPr>
              <a:t>Cell Activities</a:t>
            </a:r>
          </a:p>
          <a:p>
            <a:r>
              <a:rPr lang="en-IN" sz="3200" b="1" dirty="0">
                <a:solidFill>
                  <a:schemeClr val="bg2">
                    <a:lumMod val="50000"/>
                  </a:schemeClr>
                </a:solidFill>
                <a:latin typeface="Century Gothic"/>
              </a:rPr>
              <a:t>(Hands-on)</a:t>
            </a:r>
          </a:p>
          <a:p>
            <a:endParaRPr lang="en-IN" sz="3200"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lang="en-IN" sz="3200" b="1" dirty="0">
              <a:solidFill>
                <a:schemeClr val="bg2">
                  <a:lumMod val="50000"/>
                </a:schemeClr>
              </a:solidFill>
              <a:latin typeface="Century Gothic"/>
            </a:endParaRPr>
          </a:p>
          <a:p>
            <a:pPr marL="0" marR="0" lvl="0" indent="0" algn="l" rtl="0">
              <a:lnSpc>
                <a:spcPct val="100000"/>
              </a:lnSpc>
              <a:spcBef>
                <a:spcPts val="0"/>
              </a:spcBef>
              <a:spcAft>
                <a:spcPts val="0"/>
              </a:spcAft>
              <a:buNone/>
            </a:pPr>
            <a:endParaRPr sz="3200" b="1" dirty="0">
              <a:solidFill>
                <a:schemeClr val="bg2">
                  <a:lumMod val="50000"/>
                </a:schemeClr>
              </a:solidFill>
              <a:latin typeface="Century Gothic"/>
              <a:sym typeface="Century Gothic"/>
            </a:endParaRPr>
          </a:p>
        </p:txBody>
      </p:sp>
      <p:sp>
        <p:nvSpPr>
          <p:cNvPr id="314" name="Google Shape;314;g1265afd55f4_11_73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IN"/>
              <a:t>9</a:t>
            </a:fld>
            <a:endParaRPr/>
          </a:p>
        </p:txBody>
      </p:sp>
      <p:sp>
        <p:nvSpPr>
          <p:cNvPr id="2" name="Footer Placeholder 2">
            <a:extLst>
              <a:ext uri="{FF2B5EF4-FFF2-40B4-BE49-F238E27FC236}">
                <a16:creationId xmlns:a16="http://schemas.microsoft.com/office/drawing/2014/main" id="{B7B179D1-476B-A590-E59D-05669EF496EA}"/>
              </a:ext>
            </a:extLst>
          </p:cNvPr>
          <p:cNvSpPr>
            <a:spLocks noGrp="1"/>
          </p:cNvSpPr>
          <p:nvPr>
            <p:ph type="ftr" sz="quarter" idx="11"/>
          </p:nvPr>
        </p:nvSpPr>
        <p:spPr>
          <a:xfrm>
            <a:off x="9421027" y="6350724"/>
            <a:ext cx="2662487" cy="437255"/>
          </a:xfrm>
          <a:solidFill>
            <a:schemeClr val="bg2">
              <a:lumMod val="50000"/>
            </a:schemeClr>
          </a:solidFill>
        </p:spPr>
        <p:txBody>
          <a:bodyPr/>
          <a:lstStyle>
            <a:lvl1pPr>
              <a:defRPr sz="1600" b="0">
                <a:latin typeface="Biome" panose="020B0502040204020203" pitchFamily="34" charset="0"/>
                <a:cs typeface="Biome" panose="020B0502040204020203" pitchFamily="34" charset="0"/>
              </a:defRPr>
            </a:lvl1pPr>
          </a:lstStyle>
          <a:p>
            <a:pPr algn="ctr"/>
            <a:r>
              <a:rPr lang="en-US" dirty="0"/>
              <a:t>HITESH KUMAR SHARMA</a:t>
            </a:r>
            <a:endParaRPr lang="en-IN" dirty="0"/>
          </a:p>
        </p:txBody>
      </p:sp>
      <p:sp>
        <p:nvSpPr>
          <p:cNvPr id="4" name="TextBox 3">
            <a:extLst>
              <a:ext uri="{FF2B5EF4-FFF2-40B4-BE49-F238E27FC236}">
                <a16:creationId xmlns:a16="http://schemas.microsoft.com/office/drawing/2014/main" id="{DFCA5577-50D9-7F74-B163-260538E496A8}"/>
              </a:ext>
            </a:extLst>
          </p:cNvPr>
          <p:cNvSpPr txBox="1"/>
          <p:nvPr/>
        </p:nvSpPr>
        <p:spPr>
          <a:xfrm>
            <a:off x="1181464" y="1854999"/>
            <a:ext cx="9477463" cy="923330"/>
          </a:xfrm>
          <a:prstGeom prst="rect">
            <a:avLst/>
          </a:prstGeom>
          <a:noFill/>
        </p:spPr>
        <p:txBody>
          <a:bodyPr wrap="square">
            <a:spAutoFit/>
          </a:bodyPr>
          <a:lstStyle/>
          <a:p>
            <a:pPr algn="just" fontAlgn="base"/>
            <a:r>
              <a:rPr lang="en-US" sz="1800" dirty="0"/>
              <a:t>In the following Demo, you'll help Taylor, the HR Specialist, combine data from two columns. You'll achieve this by configuring and using the </a:t>
            </a:r>
            <a:r>
              <a:rPr lang="en-US" sz="1800" b="1" dirty="0"/>
              <a:t>Read Cell Value</a:t>
            </a:r>
            <a:r>
              <a:rPr lang="en-US" sz="1800" dirty="0"/>
              <a:t>, </a:t>
            </a:r>
            <a:r>
              <a:rPr lang="en-US" sz="1800" b="1" dirty="0"/>
              <a:t>Read Cell Formula</a:t>
            </a:r>
            <a:r>
              <a:rPr lang="en-US" sz="1800" dirty="0"/>
              <a:t>, </a:t>
            </a:r>
            <a:r>
              <a:rPr lang="en-US" sz="1800" b="1" dirty="0"/>
              <a:t>AutoFill</a:t>
            </a:r>
            <a:r>
              <a:rPr lang="en-US" sz="1800" dirty="0"/>
              <a:t> and </a:t>
            </a:r>
            <a:r>
              <a:rPr lang="en-US" sz="1800" b="1" dirty="0"/>
              <a:t>Write Cell</a:t>
            </a:r>
            <a:r>
              <a:rPr lang="en-US" sz="1800" dirty="0"/>
              <a:t> activities.</a:t>
            </a:r>
            <a:endParaRPr lang="en-US" b="0" i="0" dirty="0">
              <a:solidFill>
                <a:srgbClr val="313537"/>
              </a:solidFill>
              <a:effectLst/>
              <a:latin typeface="Inter"/>
            </a:endParaRPr>
          </a:p>
        </p:txBody>
      </p:sp>
      <p:sp>
        <p:nvSpPr>
          <p:cNvPr id="5" name="TextBox 4">
            <a:extLst>
              <a:ext uri="{FF2B5EF4-FFF2-40B4-BE49-F238E27FC236}">
                <a16:creationId xmlns:a16="http://schemas.microsoft.com/office/drawing/2014/main" id="{75D699A2-4326-9288-AB63-4254A8DDD660}"/>
              </a:ext>
            </a:extLst>
          </p:cNvPr>
          <p:cNvSpPr txBox="1"/>
          <p:nvPr/>
        </p:nvSpPr>
        <p:spPr>
          <a:xfrm>
            <a:off x="1181464" y="3626601"/>
            <a:ext cx="9287359" cy="1569660"/>
          </a:xfrm>
          <a:prstGeom prst="rect">
            <a:avLst/>
          </a:prstGeom>
          <a:noFill/>
        </p:spPr>
        <p:txBody>
          <a:bodyPr wrap="square">
            <a:spAutoFit/>
          </a:bodyPr>
          <a:lstStyle/>
          <a:p>
            <a:pPr algn="just" fontAlgn="base"/>
            <a:r>
              <a:rPr lang="en-US" sz="2400" b="0" i="0" dirty="0">
                <a:solidFill>
                  <a:srgbClr val="313537"/>
                </a:solidFill>
                <a:effectLst/>
                <a:latin typeface="Inter"/>
              </a:rPr>
              <a:t>In developing the automation you'll use the following input file:</a:t>
            </a:r>
          </a:p>
          <a:p>
            <a:pPr algn="just" fontAlgn="base"/>
            <a:endParaRPr lang="en-US" sz="2400" b="0" i="0" dirty="0">
              <a:solidFill>
                <a:srgbClr val="313537"/>
              </a:solidFill>
              <a:effectLst/>
              <a:latin typeface="Inter"/>
            </a:endParaRPr>
          </a:p>
          <a:p>
            <a:pPr algn="just" fontAlgn="base">
              <a:buFont typeface="+mj-lt"/>
              <a:buAutoNum type="arabicPeriod"/>
            </a:pPr>
            <a:r>
              <a:rPr lang="en-US" sz="2400" b="0" i="0" dirty="0">
                <a:solidFill>
                  <a:srgbClr val="FA4616"/>
                </a:solidFill>
                <a:effectLst/>
                <a:latin typeface="var(--font-family-body)"/>
              </a:rPr>
              <a:t>manual_input.xlsx</a:t>
            </a:r>
            <a:r>
              <a:rPr lang="en-US" sz="2400" b="0" i="0" dirty="0">
                <a:solidFill>
                  <a:srgbClr val="313537"/>
                </a:solidFill>
                <a:effectLst/>
                <a:latin typeface="var(--font-family-body)"/>
              </a:rPr>
              <a:t> - You'll create the Full Name value by concatenating the First Name and Last Name values using StudioX activities.</a:t>
            </a:r>
          </a:p>
        </p:txBody>
      </p:sp>
    </p:spTree>
    <p:extLst>
      <p:ext uri="{BB962C8B-B14F-4D97-AF65-F5344CB8AC3E}">
        <p14:creationId xmlns:p14="http://schemas.microsoft.com/office/powerpoint/2010/main" val="6901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TotalTime>
  <Words>1184</Words>
  <Application>Microsoft Office PowerPoint</Application>
  <PresentationFormat>Widescreen</PresentationFormat>
  <Paragraphs>115</Paragraphs>
  <Slides>14</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14</vt:i4>
      </vt:variant>
    </vt:vector>
  </HeadingPairs>
  <TitlesOfParts>
    <vt:vector size="27" baseType="lpstr">
      <vt:lpstr>Bahnschrift SemiBold</vt:lpstr>
      <vt:lpstr>Wingdings</vt:lpstr>
      <vt:lpstr>var(--font-family-body)</vt:lpstr>
      <vt:lpstr>Corbel</vt:lpstr>
      <vt:lpstr>Raleway</vt:lpstr>
      <vt:lpstr>Roboto Mono Medium</vt:lpstr>
      <vt:lpstr>Century Gothic</vt:lpstr>
      <vt:lpstr>Arial</vt:lpstr>
      <vt:lpstr>Calibri</vt:lpstr>
      <vt:lpstr>Inter</vt:lpstr>
      <vt:lpstr>Biome</vt:lpstr>
      <vt:lpstr>Office Theme</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Hitesh Kumar Sharma</dc:creator>
  <cp:lastModifiedBy>Dr. Hitesh Kumar Sharma</cp:lastModifiedBy>
  <cp:revision>87</cp:revision>
  <dcterms:created xsi:type="dcterms:W3CDTF">2020-11-09T02:20:30Z</dcterms:created>
  <dcterms:modified xsi:type="dcterms:W3CDTF">2022-11-04T18:25:21Z</dcterms:modified>
</cp:coreProperties>
</file>