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90" r:id="rId2"/>
  </p:sldMasterIdLst>
  <p:notesMasterIdLst>
    <p:notesMasterId r:id="rId10"/>
  </p:notesMasterIdLst>
  <p:sldIdLst>
    <p:sldId id="256" r:id="rId3"/>
    <p:sldId id="259" r:id="rId4"/>
    <p:sldId id="263" r:id="rId5"/>
    <p:sldId id="299" r:id="rId6"/>
    <p:sldId id="314" r:id="rId7"/>
    <p:sldId id="315" r:id="rId8"/>
    <p:sldId id="288" r:id="rId9"/>
  </p:sldIdLst>
  <p:sldSz cx="12192000" cy="6858000"/>
  <p:notesSz cx="6858000" cy="9144000"/>
  <p:embeddedFontLst>
    <p:embeddedFont>
      <p:font typeface="Bahnschrift SemiBold" panose="020B0502040204020203" pitchFamily="34" charset="0"/>
      <p:bold r:id="rId11"/>
    </p:embeddedFont>
    <p:embeddedFont>
      <p:font typeface="Biome" panose="020B0503030204020804" pitchFamily="3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Corbel" panose="020B0503020204020204" pitchFamily="34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  <p:embeddedFont>
      <p:font typeface="Roboto Mono Medium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8" roundtripDataSignature="AMtx7mgT0qnvZ4KBgRSXY5rrmB0FnRGr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0D8C64-3778-4FE4-B492-478E97658857}">
  <a:tblStyle styleId="{EE0D8C64-3778-4FE4-B492-478E976588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59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58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61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65afd55f4_1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65afd55f4_11_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1265afd55f4_11_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65afd55f4_11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1265afd55f4_11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65afd55f4_11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1265afd55f4_11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65afd55f4_11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1265afd55f4_11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3420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65afd55f4_11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1265afd55f4_11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3804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65afd55f4_11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1265afd55f4_11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8214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265afd55f4_11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265afd55f4_11_9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g1265afd55f4_11_9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535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384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168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574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925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3618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02166" y="6262345"/>
            <a:ext cx="300089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93561" y="6262345"/>
            <a:ext cx="5204878" cy="525634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sz="1600" b="0">
                <a:latin typeface="Biome" panose="020B0502040204020203" pitchFamily="34" charset="0"/>
                <a:cs typeface="Biome" panose="020B0502040204020203" pitchFamily="34" charset="0"/>
              </a:defRPr>
            </a:lvl1pPr>
          </a:lstStyle>
          <a:p>
            <a:pPr algn="ctr"/>
            <a:r>
              <a:rPr lang="en-US"/>
              <a:t>HITESH KUMAR SHARMA (INSTRUCTOR)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249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4443E5B4-67DD-EA05-1FA3-6BF77F7C282A}"/>
              </a:ext>
            </a:extLst>
          </p:cNvPr>
          <p:cNvSpPr txBox="1">
            <a:spLocks/>
          </p:cNvSpPr>
          <p:nvPr userDrawn="1"/>
        </p:nvSpPr>
        <p:spPr>
          <a:xfrm>
            <a:off x="3493561" y="6262345"/>
            <a:ext cx="5204878" cy="52563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chemeClr val="tx1"/>
                </a:solidFill>
                <a:latin typeface="Biome" panose="020B0502040204020203" pitchFamily="34" charset="0"/>
                <a:ea typeface="Arial"/>
                <a:cs typeface="Biome" panose="020B0502040204020203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HITESH KUMAR SHARMA (INSTRUCTOR)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187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D3D80EE9-13A6-596C-4DB9-B619F603E297}"/>
              </a:ext>
            </a:extLst>
          </p:cNvPr>
          <p:cNvSpPr txBox="1">
            <a:spLocks/>
          </p:cNvSpPr>
          <p:nvPr userDrawn="1"/>
        </p:nvSpPr>
        <p:spPr>
          <a:xfrm>
            <a:off x="3493561" y="6262345"/>
            <a:ext cx="5204878" cy="52563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chemeClr val="tx1"/>
                </a:solidFill>
                <a:latin typeface="Biome" panose="020B0502040204020203" pitchFamily="34" charset="0"/>
                <a:ea typeface="Arial"/>
                <a:cs typeface="Biome" panose="020B0502040204020203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HITESH KUMAR SHARMA (INSTRUCTOR)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06738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62F585A4-F1BB-0BE3-B898-58BFDC36CF33}"/>
              </a:ext>
            </a:extLst>
          </p:cNvPr>
          <p:cNvSpPr txBox="1">
            <a:spLocks/>
          </p:cNvSpPr>
          <p:nvPr userDrawn="1"/>
        </p:nvSpPr>
        <p:spPr>
          <a:xfrm>
            <a:off x="3493561" y="6262345"/>
            <a:ext cx="5204878" cy="52563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chemeClr val="tx1"/>
                </a:solidFill>
                <a:latin typeface="Biome" panose="020B0502040204020203" pitchFamily="34" charset="0"/>
                <a:ea typeface="Arial"/>
                <a:cs typeface="Biome" panose="020B0502040204020203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HITESH KUMAR SHARMA (INSTRUCTOR)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41922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6E96A6F8-8023-EF8B-27B7-FB3B0D609CB1}"/>
              </a:ext>
            </a:extLst>
          </p:cNvPr>
          <p:cNvSpPr txBox="1">
            <a:spLocks/>
          </p:cNvSpPr>
          <p:nvPr userDrawn="1"/>
        </p:nvSpPr>
        <p:spPr>
          <a:xfrm>
            <a:off x="3493561" y="6262345"/>
            <a:ext cx="5204878" cy="52563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chemeClr val="tx1"/>
                </a:solidFill>
                <a:latin typeface="Biome" panose="020B0502040204020203" pitchFamily="34" charset="0"/>
                <a:ea typeface="Arial"/>
                <a:cs typeface="Biome" panose="020B0502040204020203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HITESH KUMAR SHARMA (INSTRUCTOR)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1124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ade">
  <p:cSld name="2_Fad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65afd55f4_11_959"/>
          <p:cNvSpPr>
            <a:spLocks noGrp="1"/>
          </p:cNvSpPr>
          <p:nvPr>
            <p:ph type="pic" idx="2"/>
          </p:nvPr>
        </p:nvSpPr>
        <p:spPr>
          <a:xfrm>
            <a:off x="469595" y="1306607"/>
            <a:ext cx="3867000" cy="429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g1265afd55f4_11_95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C68346B2-EE1E-20C5-5CD9-F69D8DF6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3561" y="6262345"/>
            <a:ext cx="5204878" cy="525634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sz="1600" b="0">
                <a:latin typeface="Biome" panose="020B0502040204020203" pitchFamily="34" charset="0"/>
                <a:cs typeface="Biome" panose="020B0502040204020203" pitchFamily="34" charset="0"/>
              </a:defRPr>
            </a:lvl1pPr>
          </a:lstStyle>
          <a:p>
            <a:pPr algn="ctr"/>
            <a:r>
              <a:rPr lang="en-US"/>
              <a:t>HITESH KUMAR SHARMA (INSTRUCTOR)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00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432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F34B1E30-92E9-75B2-ABD1-0265A565A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157" y="686599"/>
            <a:ext cx="4161618" cy="76474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6B7A0D0-96EF-CAB5-BB6E-8C3B09E8965E}"/>
              </a:ext>
            </a:extLst>
          </p:cNvPr>
          <p:cNvSpPr txBox="1"/>
          <p:nvPr/>
        </p:nvSpPr>
        <p:spPr>
          <a:xfrm>
            <a:off x="170482" y="459806"/>
            <a:ext cx="61838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2">
                    <a:lumMod val="50000"/>
                  </a:schemeClr>
                </a:solidFill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Biome" panose="020B0502040204020203" pitchFamily="34" charset="0"/>
              </a:rPr>
              <a:t>Robotic Process Automation using UiPath 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Bahnschrift SemiBold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A87C0AA8-5727-2F3F-336D-BBC980C95C07}"/>
              </a:ext>
            </a:extLst>
          </p:cNvPr>
          <p:cNvSpPr/>
          <p:nvPr/>
        </p:nvSpPr>
        <p:spPr>
          <a:xfrm>
            <a:off x="10013976" y="4305313"/>
            <a:ext cx="1781647" cy="1832273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4" name="Google Shape;270;g1265afd55f4_11_482">
            <a:extLst>
              <a:ext uri="{FF2B5EF4-FFF2-40B4-BE49-F238E27FC236}">
                <a16:creationId xmlns:a16="http://schemas.microsoft.com/office/drawing/2014/main" id="{2A493C23-EE98-DC1D-4DF9-94AC5455C309}"/>
              </a:ext>
            </a:extLst>
          </p:cNvPr>
          <p:cNvSpPr/>
          <p:nvPr/>
        </p:nvSpPr>
        <p:spPr>
          <a:xfrm>
            <a:off x="9617602" y="6443924"/>
            <a:ext cx="2574398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Technical Instructor &amp; Consultant</a:t>
            </a:r>
            <a:endParaRPr b="1" i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269;g1265afd55f4_11_482">
            <a:extLst>
              <a:ext uri="{FF2B5EF4-FFF2-40B4-BE49-F238E27FC236}">
                <a16:creationId xmlns:a16="http://schemas.microsoft.com/office/drawing/2014/main" id="{4470A146-582C-E5B4-A8AC-E5494ADA0682}"/>
              </a:ext>
            </a:extLst>
          </p:cNvPr>
          <p:cNvSpPr/>
          <p:nvPr/>
        </p:nvSpPr>
        <p:spPr>
          <a:xfrm>
            <a:off x="9726929" y="6171401"/>
            <a:ext cx="2355743" cy="523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HITESH KUMAR SHARMA</a:t>
            </a:r>
            <a:endParaRPr sz="16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521C1F-E478-D4EB-0364-31F6A8C163F5}"/>
              </a:ext>
            </a:extLst>
          </p:cNvPr>
          <p:cNvSpPr txBox="1"/>
          <p:nvPr/>
        </p:nvSpPr>
        <p:spPr>
          <a:xfrm>
            <a:off x="242519" y="3070471"/>
            <a:ext cx="116372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Biome" panose="020B0502040204020203" pitchFamily="34" charset="0"/>
              </a:rPr>
              <a:t>Topic 6- </a:t>
            </a:r>
            <a:r>
              <a:rPr lang="en-IN" sz="2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Bahnschrift SemiBold" panose="020B0502040204020203" pitchFamily="34" charset="0"/>
                <a:cs typeface="Biome" panose="020B0502040204020203" pitchFamily="34" charset="0"/>
              </a:rPr>
              <a:t>Email Automation in Studio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7" name="Google Shape;277;g1265afd55f4_11_582"/>
          <p:cNvCxnSpPr/>
          <p:nvPr/>
        </p:nvCxnSpPr>
        <p:spPr>
          <a:xfrm>
            <a:off x="3696613" y="1028700"/>
            <a:ext cx="0" cy="5194200"/>
          </a:xfrm>
          <a:prstGeom prst="straightConnector1">
            <a:avLst/>
          </a:prstGeom>
          <a:noFill/>
          <a:ln w="9525" cap="flat" cmpd="sng">
            <a:solidFill>
              <a:srgbClr val="45526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8" name="Google Shape;278;g1265afd55f4_11_58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sp>
        <p:nvSpPr>
          <p:cNvPr id="279" name="Google Shape;279;g1265afd55f4_11_582"/>
          <p:cNvSpPr/>
          <p:nvPr/>
        </p:nvSpPr>
        <p:spPr>
          <a:xfrm rot="-5400000">
            <a:off x="792900" y="2656500"/>
            <a:ext cx="5150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COURSE </a:t>
            </a:r>
            <a:r>
              <a:rPr lang="en-IN" sz="3600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OBJECTIVES</a:t>
            </a:r>
            <a:endParaRPr sz="3600" dirty="0">
              <a:solidFill>
                <a:schemeClr val="bg2">
                  <a:lumMod val="5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3600" b="1" dirty="0">
              <a:solidFill>
                <a:schemeClr val="bg2">
                  <a:lumMod val="5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0" name="Google Shape;280;g1265afd55f4_11_582"/>
          <p:cNvPicPr preferRelativeResize="0"/>
          <p:nvPr/>
        </p:nvPicPr>
        <p:blipFill rotWithShape="1">
          <a:blip r:embed="rId3">
            <a:alphaModFix/>
          </a:blip>
          <a:srcRect l="34608" r="33564"/>
          <a:stretch/>
        </p:blipFill>
        <p:spPr>
          <a:xfrm>
            <a:off x="1122700" y="792375"/>
            <a:ext cx="1598451" cy="5558349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1265afd55f4_11_582"/>
          <p:cNvSpPr/>
          <p:nvPr/>
        </p:nvSpPr>
        <p:spPr>
          <a:xfrm>
            <a:off x="4154036" y="1418320"/>
            <a:ext cx="7651499" cy="409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"/>
            </a:pPr>
            <a:r>
              <a:rPr lang="en-IN" sz="20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Bahnschrift SemiBold" panose="020B0502040204020203" pitchFamily="34" charset="0"/>
                <a:ea typeface="Roboto Mono Medium" panose="020B0604020202020204" charset="0"/>
              </a:rPr>
              <a:t>Introduction to RPA</a:t>
            </a: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"/>
            </a:pPr>
            <a:r>
              <a:rPr lang="en-IN" sz="20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Bahnschrift SemiBold" panose="020B0502040204020203" pitchFamily="34" charset="0"/>
                <a:ea typeface="Roboto Mono Medium" panose="020B0604020202020204" charset="0"/>
              </a:rPr>
              <a:t>StudioX Citizen Developer Journey and Working with StudioX </a:t>
            </a: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"/>
            </a:pPr>
            <a:r>
              <a:rPr lang="en-IN" sz="20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Bahnschrift SemiBold" panose="020B0502040204020203" pitchFamily="34" charset="0"/>
                <a:ea typeface="Roboto Mono Medium" panose="020B0604020202020204" charset="0"/>
              </a:rPr>
              <a:t>Activity Recording, UI Automation in StudioX </a:t>
            </a: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"/>
            </a:pPr>
            <a:r>
              <a:rPr lang="en-IN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Roboto Mono Medium" panose="020B0604020202020204" charset="0"/>
              </a:rPr>
              <a:t>Decisions, Iterations, and Scenarios in StudioX </a:t>
            </a: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"/>
            </a:pPr>
            <a:r>
              <a:rPr lang="en-IN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Roboto Mono Medium" panose="020B0604020202020204" charset="0"/>
              </a:rPr>
              <a:t>File, Folder Automation in StudioX: Microsoft Excel Automation </a:t>
            </a: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"/>
            </a:pPr>
            <a:r>
              <a:rPr lang="en-IN" sz="2000" dirty="0">
                <a:solidFill>
                  <a:srgbClr val="FFC000"/>
                </a:solidFill>
                <a:effectLst/>
                <a:latin typeface="Bahnschrift SemiBold" panose="020B0502040204020203" pitchFamily="34" charset="0"/>
                <a:ea typeface="Roboto Mono Medium" panose="020B0604020202020204" charset="0"/>
              </a:rPr>
              <a:t>Email Automation in StudioX 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20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Bahnschrift SemiBold" panose="020B0502040204020203" pitchFamily="34" charset="0"/>
                <a:ea typeface="Roboto Mono Medium" panose="020B0604020202020204" charset="0"/>
              </a:rPr>
              <a:t>Handle Errors in StudioX 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6F7120C-50BA-9EF3-B7C1-085EB2D2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21027" y="6350724"/>
            <a:ext cx="2662487" cy="437255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sz="1600" b="0">
                <a:latin typeface="Biome" panose="020B0502040204020203" pitchFamily="34" charset="0"/>
                <a:cs typeface="Biome" panose="020B0502040204020203" pitchFamily="34" charset="0"/>
              </a:defRPr>
            </a:lvl1pPr>
          </a:lstStyle>
          <a:p>
            <a:pPr algn="ctr"/>
            <a:r>
              <a:rPr lang="en-US" dirty="0"/>
              <a:t>HITESH KUMAR SHARMA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65afd55f4_11_737"/>
          <p:cNvSpPr/>
          <p:nvPr/>
        </p:nvSpPr>
        <p:spPr>
          <a:xfrm>
            <a:off x="1003299" y="669603"/>
            <a:ext cx="10139981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sz="2400" b="1" dirty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6. EMAIL &amp; SAP AUTOMATION </a:t>
            </a:r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IN STUDIOX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 dirty="0">
              <a:solidFill>
                <a:schemeClr val="bg2">
                  <a:lumMod val="50000"/>
                </a:schemeClr>
              </a:solidFill>
              <a:latin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bg2">
                  <a:lumMod val="50000"/>
                </a:schemeClr>
              </a:solidFill>
              <a:latin typeface="Century Gothic"/>
              <a:sym typeface="Century Gothic"/>
            </a:endParaRPr>
          </a:p>
        </p:txBody>
      </p:sp>
      <p:sp>
        <p:nvSpPr>
          <p:cNvPr id="314" name="Google Shape;314;g1265afd55f4_11_73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sp>
        <p:nvSpPr>
          <p:cNvPr id="315" name="Google Shape;315;g1265afd55f4_11_737"/>
          <p:cNvSpPr txBox="1"/>
          <p:nvPr/>
        </p:nvSpPr>
        <p:spPr>
          <a:xfrm>
            <a:off x="1003299" y="2421047"/>
            <a:ext cx="9466500" cy="2015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556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A4A4A"/>
              </a:buClr>
              <a:buSzPts val="2000"/>
              <a:buFont typeface="Roboto Mono Medium"/>
              <a:buChar char="❏"/>
              <a:defRPr sz="2000">
                <a:solidFill>
                  <a:srgbClr val="4A4A4A"/>
                </a:solidFill>
                <a:latin typeface="Roboto Mono Medium"/>
                <a:ea typeface="Roboto Mono Medium"/>
              </a:defRPr>
            </a:lvl1pPr>
          </a:lstStyle>
          <a:p>
            <a:r>
              <a:rPr lang="en-IN" dirty="0"/>
              <a:t>Microsoft Outlook Reading Email Automation</a:t>
            </a:r>
          </a:p>
          <a:p>
            <a:r>
              <a:rPr lang="en-IN" dirty="0"/>
              <a:t>Microsoft Outlook Writing and Sending Email Automation</a:t>
            </a:r>
          </a:p>
          <a:p>
            <a:r>
              <a:rPr lang="en-IN" dirty="0"/>
              <a:t>Downloading Attachment from Email Automation (Outlook)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7B179D1-476B-A590-E59D-05669EF4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21027" y="6350724"/>
            <a:ext cx="2662487" cy="437255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sz="1600" b="0">
                <a:latin typeface="Biome" panose="020B0502040204020203" pitchFamily="34" charset="0"/>
                <a:cs typeface="Biome" panose="020B0502040204020203" pitchFamily="34" charset="0"/>
              </a:defRPr>
            </a:lvl1pPr>
          </a:lstStyle>
          <a:p>
            <a:pPr algn="ctr"/>
            <a:r>
              <a:rPr lang="en-US" dirty="0"/>
              <a:t>HITESH KUMAR SHARMA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65afd55f4_11_737"/>
          <p:cNvSpPr/>
          <p:nvPr/>
        </p:nvSpPr>
        <p:spPr>
          <a:xfrm>
            <a:off x="518946" y="406132"/>
            <a:ext cx="10701827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sz="3200" b="1" dirty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EMAIL </a:t>
            </a:r>
            <a:r>
              <a:rPr lang="en-IN" sz="3200" dirty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AUTOMATION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bg2">
                  <a:lumMod val="50000"/>
                </a:schemeClr>
              </a:solidFill>
              <a:latin typeface="Century Gothic"/>
              <a:sym typeface="Century Gothic"/>
            </a:endParaRPr>
          </a:p>
        </p:txBody>
      </p:sp>
      <p:sp>
        <p:nvSpPr>
          <p:cNvPr id="314" name="Google Shape;314;g1265afd55f4_11_73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7B179D1-476B-A590-E59D-05669EF4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21027" y="6350724"/>
            <a:ext cx="2662487" cy="437255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sz="1600" b="0">
                <a:latin typeface="Biome" panose="020B0502040204020203" pitchFamily="34" charset="0"/>
                <a:cs typeface="Biome" panose="020B0502040204020203" pitchFamily="34" charset="0"/>
              </a:defRPr>
            </a:lvl1pPr>
          </a:lstStyle>
          <a:p>
            <a:pPr algn="ctr"/>
            <a:r>
              <a:rPr lang="en-US" dirty="0"/>
              <a:t>HITESH KUMAR SHARMA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3B34DA-E481-7D12-085A-0D1BD42F43E5}"/>
              </a:ext>
            </a:extLst>
          </p:cNvPr>
          <p:cNvSpPr txBox="1"/>
          <p:nvPr/>
        </p:nvSpPr>
        <p:spPr>
          <a:xfrm>
            <a:off x="864031" y="1360262"/>
            <a:ext cx="1085268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1600" b="0" i="0" dirty="0">
                <a:solidFill>
                  <a:srgbClr val="313537"/>
                </a:solidFill>
                <a:effectLst/>
                <a:latin typeface="Inter"/>
              </a:rPr>
              <a:t>Firstly, let us ask you one question: have you ever set any rules in Outlook or Gmail to move emails that meet certain criteria into a dedicated folder? </a:t>
            </a:r>
          </a:p>
          <a:p>
            <a:pPr algn="just" fontAlgn="base"/>
            <a:r>
              <a:rPr lang="en-US" sz="1600" b="0" i="0" dirty="0">
                <a:solidFill>
                  <a:srgbClr val="313537"/>
                </a:solidFill>
                <a:effectLst/>
                <a:latin typeface="Inter"/>
              </a:rPr>
              <a:t>When you use email for business, you likely spend a great deal of time creating, sending and reading emails, working with specific email groups, and downloading important attachments. These are tasks you can easily automate in StudioX.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AC2FA3-A04D-0844-3F55-62D540490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484" y="3044089"/>
            <a:ext cx="75247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6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65afd55f4_11_73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5</a:t>
            </a:fld>
            <a:endParaRPr lang="en-IN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7B179D1-476B-A590-E59D-05669EF4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21027" y="6350724"/>
            <a:ext cx="2662487" cy="437255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sz="1600" b="0">
                <a:latin typeface="Biome" panose="020B0502040204020203" pitchFamily="34" charset="0"/>
                <a:cs typeface="Biome" panose="020B0502040204020203" pitchFamily="34" charset="0"/>
              </a:defRPr>
            </a:lvl1pPr>
          </a:lstStyle>
          <a:p>
            <a:pPr algn="ctr"/>
            <a:r>
              <a:rPr lang="en-US"/>
              <a:t>HITESH KUMAR SHARMA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F6EBE-B076-0CDA-FF9C-A11F2980E5A9}"/>
              </a:ext>
            </a:extLst>
          </p:cNvPr>
          <p:cNvSpPr txBox="1"/>
          <p:nvPr/>
        </p:nvSpPr>
        <p:spPr>
          <a:xfrm>
            <a:off x="232473" y="1997839"/>
            <a:ext cx="6222816" cy="286232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 fontAlgn="base"/>
            <a:r>
              <a:rPr lang="en-US" sz="1600" dirty="0"/>
              <a:t>Using UiPath StudioX, you can automate operations on emails through a variety of dedicated activities.</a:t>
            </a:r>
          </a:p>
          <a:p>
            <a:pPr algn="just" fontAlgn="base"/>
            <a:r>
              <a:rPr lang="en-US" sz="1600" dirty="0"/>
              <a:t>Listed under the </a:t>
            </a:r>
            <a:r>
              <a:rPr lang="en-US" sz="1600" b="1" dirty="0"/>
              <a:t>Mail</a:t>
            </a:r>
            <a:r>
              <a:rPr lang="en-US" sz="1600" dirty="0"/>
              <a:t> category are all the email activities. We'll show you how to use a couple of activities in the following demo. </a:t>
            </a:r>
          </a:p>
          <a:p>
            <a:pPr algn="just" fontAlgn="base"/>
            <a:r>
              <a:rPr lang="en-US" sz="1600" dirty="0"/>
              <a:t>There are three resource activities that allow you to be flexible with the email client used: </a:t>
            </a:r>
            <a:r>
              <a:rPr lang="en-US" sz="1600" b="1" dirty="0"/>
              <a:t>Use Desktop Outlook App</a:t>
            </a:r>
            <a:r>
              <a:rPr lang="en-US" sz="1600" dirty="0"/>
              <a:t>, </a:t>
            </a:r>
            <a:r>
              <a:rPr lang="en-US" sz="1600" b="1" dirty="0"/>
              <a:t>Use Outlook 365</a:t>
            </a:r>
            <a:r>
              <a:rPr lang="en-US" sz="1600" dirty="0"/>
              <a:t> and </a:t>
            </a:r>
            <a:r>
              <a:rPr lang="en-US" sz="1600" b="1" dirty="0"/>
              <a:t>Use Gmail</a:t>
            </a:r>
            <a:r>
              <a:rPr lang="en-US" sz="1600" dirty="0"/>
              <a:t>. </a:t>
            </a:r>
          </a:p>
          <a:p>
            <a:pPr algn="just" fontAlgn="base"/>
            <a:r>
              <a:rPr lang="en-US" sz="1600" dirty="0"/>
              <a:t>If your task requires repeating the same set of actions for each email in a folder, you'll find a dedicated iteration activity: </a:t>
            </a:r>
            <a:r>
              <a:rPr lang="en-US" sz="1600" b="1" dirty="0"/>
              <a:t>For Each Email.</a:t>
            </a:r>
            <a:endParaRPr lang="en-US" sz="1600" dirty="0"/>
          </a:p>
          <a:p>
            <a:pPr algn="just" fontAlgn="base"/>
            <a:r>
              <a:rPr lang="en-US" sz="2000" b="0" i="0" dirty="0">
                <a:solidFill>
                  <a:srgbClr val="313537"/>
                </a:solidFill>
                <a:effectLst/>
                <a:latin typeface="Inter"/>
              </a:rPr>
              <a:t>.</a:t>
            </a:r>
          </a:p>
        </p:txBody>
      </p:sp>
      <p:sp>
        <p:nvSpPr>
          <p:cNvPr id="3" name="Google Shape;313;g1265afd55f4_11_737">
            <a:extLst>
              <a:ext uri="{FF2B5EF4-FFF2-40B4-BE49-F238E27FC236}">
                <a16:creationId xmlns:a16="http://schemas.microsoft.com/office/drawing/2014/main" id="{157AAD4F-4F9E-941A-29E7-063F5FCBFDA1}"/>
              </a:ext>
            </a:extLst>
          </p:cNvPr>
          <p:cNvSpPr/>
          <p:nvPr/>
        </p:nvSpPr>
        <p:spPr>
          <a:xfrm>
            <a:off x="518946" y="406132"/>
            <a:ext cx="6222817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sz="3200" b="1" dirty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EMAIL </a:t>
            </a:r>
            <a:r>
              <a:rPr lang="en-IN" sz="3200" dirty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AUTOMATION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3200" b="1" dirty="0">
              <a:solidFill>
                <a:schemeClr val="bg2">
                  <a:lumMod val="50000"/>
                </a:schemeClr>
              </a:solidFill>
              <a:latin typeface="Century Gothic"/>
              <a:sym typeface="Century Gothic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E5633CF-6D43-F5D4-B6A0-648389A1F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179" y="200578"/>
            <a:ext cx="3727880" cy="611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33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65afd55f4_11_737"/>
          <p:cNvSpPr/>
          <p:nvPr/>
        </p:nvSpPr>
        <p:spPr>
          <a:xfrm>
            <a:off x="348463" y="452627"/>
            <a:ext cx="1152323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sz="3200" b="1" dirty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EMAIL </a:t>
            </a:r>
            <a:r>
              <a:rPr lang="en-IN" sz="3200" dirty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AUTOMATION </a:t>
            </a:r>
            <a:r>
              <a:rPr lang="en-IN" sz="3200" b="1" dirty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(Hands-on)</a:t>
            </a:r>
          </a:p>
          <a:p>
            <a:endParaRPr lang="en-IN" sz="3200" dirty="0">
              <a:solidFill>
                <a:schemeClr val="bg2">
                  <a:lumMod val="50000"/>
                </a:schemeClr>
              </a:solidFill>
              <a:latin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3200" b="1" dirty="0">
              <a:solidFill>
                <a:schemeClr val="bg2">
                  <a:lumMod val="50000"/>
                </a:schemeClr>
              </a:solidFill>
              <a:latin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bg2">
                  <a:lumMod val="50000"/>
                </a:schemeClr>
              </a:solidFill>
              <a:latin typeface="Century Gothic"/>
              <a:sym typeface="Century Gothic"/>
            </a:endParaRPr>
          </a:p>
        </p:txBody>
      </p:sp>
      <p:sp>
        <p:nvSpPr>
          <p:cNvPr id="314" name="Google Shape;314;g1265afd55f4_11_73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7B179D1-476B-A590-E59D-05669EF4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21027" y="6350724"/>
            <a:ext cx="2662487" cy="437255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sz="1600" b="0">
                <a:latin typeface="Biome" panose="020B0502040204020203" pitchFamily="34" charset="0"/>
                <a:cs typeface="Biome" panose="020B0502040204020203" pitchFamily="34" charset="0"/>
              </a:defRPr>
            </a:lvl1pPr>
          </a:lstStyle>
          <a:p>
            <a:pPr algn="ctr"/>
            <a:r>
              <a:rPr lang="en-US" dirty="0"/>
              <a:t>HITESH KUMAR SHARMA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CA5577-50D9-7F74-B163-260538E496A8}"/>
              </a:ext>
            </a:extLst>
          </p:cNvPr>
          <p:cNvSpPr txBox="1"/>
          <p:nvPr/>
        </p:nvSpPr>
        <p:spPr>
          <a:xfrm>
            <a:off x="886997" y="1358562"/>
            <a:ext cx="94774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1800" dirty="0"/>
              <a:t>In the following Demo, you'll help Jude, a diligent financial clerk. Their task is to make sure all emails received from a specific address are processed the same day. And there's a catch! Only emails that meet a certain attachment criterion should be processed.</a:t>
            </a:r>
            <a:endParaRPr lang="en-US" sz="1800" b="0" i="0" dirty="0">
              <a:solidFill>
                <a:srgbClr val="313537"/>
              </a:solidFill>
              <a:effectLst/>
              <a:latin typeface="Int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51D98C-0FC3-F672-1D12-4523AE443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215" y="2570319"/>
            <a:ext cx="66770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8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265afd55f4_11_941"/>
          <p:cNvSpPr/>
          <p:nvPr/>
        </p:nvSpPr>
        <p:spPr>
          <a:xfrm>
            <a:off x="1346200" y="2336800"/>
            <a:ext cx="10845900" cy="2336700"/>
          </a:xfrm>
          <a:prstGeom prst="rect">
            <a:avLst/>
          </a:prstGeom>
          <a:solidFill>
            <a:schemeClr val="bg2">
              <a:lumMod val="50000"/>
              <a:alpha val="8039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g1265afd55f4_11_941"/>
          <p:cNvSpPr txBox="1"/>
          <p:nvPr/>
        </p:nvSpPr>
        <p:spPr>
          <a:xfrm>
            <a:off x="2414435" y="2751894"/>
            <a:ext cx="73632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</a:t>
            </a:r>
            <a:r>
              <a:rPr lang="en-IN" sz="8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</a:t>
            </a:r>
            <a:endParaRPr/>
          </a:p>
        </p:txBody>
      </p:sp>
      <p:sp>
        <p:nvSpPr>
          <p:cNvPr id="3" name="Google Shape;372;g12697ccf315_0_25">
            <a:extLst>
              <a:ext uri="{FF2B5EF4-FFF2-40B4-BE49-F238E27FC236}">
                <a16:creationId xmlns:a16="http://schemas.microsoft.com/office/drawing/2014/main" id="{E59D5315-992A-59F0-E05B-0BFA04495D77}"/>
              </a:ext>
            </a:extLst>
          </p:cNvPr>
          <p:cNvSpPr/>
          <p:nvPr/>
        </p:nvSpPr>
        <p:spPr>
          <a:xfrm>
            <a:off x="1432632" y="514618"/>
            <a:ext cx="932673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TOPIC 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END</a:t>
            </a:r>
            <a:endParaRPr sz="3600" b="1" dirty="0">
              <a:solidFill>
                <a:schemeClr val="bg2">
                  <a:lumMod val="5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bg2">
                  <a:lumMod val="5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bg2">
                  <a:lumMod val="5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355</Words>
  <Application>Microsoft Office PowerPoint</Application>
  <PresentationFormat>Widescreen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Raleway</vt:lpstr>
      <vt:lpstr>Century Gothic</vt:lpstr>
      <vt:lpstr>Inter</vt:lpstr>
      <vt:lpstr>Roboto Mono Medium</vt:lpstr>
      <vt:lpstr>Biome</vt:lpstr>
      <vt:lpstr>Calibri</vt:lpstr>
      <vt:lpstr>Wingdings</vt:lpstr>
      <vt:lpstr>Bahnschrift SemiBold</vt:lpstr>
      <vt:lpstr>Arial</vt:lpstr>
      <vt:lpstr>Corbel</vt:lpstr>
      <vt:lpstr>Office Theme</vt:lpstr>
      <vt:lpstr>Banded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Hitesh Kumar Sharma</dc:creator>
  <cp:lastModifiedBy>Dr. Hitesh Kumar Sharma</cp:lastModifiedBy>
  <cp:revision>98</cp:revision>
  <dcterms:created xsi:type="dcterms:W3CDTF">2020-11-09T02:20:30Z</dcterms:created>
  <dcterms:modified xsi:type="dcterms:W3CDTF">2022-11-09T15:15:37Z</dcterms:modified>
</cp:coreProperties>
</file>