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90" r:id="rId2"/>
  </p:sldMasterIdLst>
  <p:notesMasterIdLst>
    <p:notesMasterId r:id="rId15"/>
  </p:notesMasterIdLst>
  <p:sldIdLst>
    <p:sldId id="256" r:id="rId3"/>
    <p:sldId id="259" r:id="rId4"/>
    <p:sldId id="263" r:id="rId5"/>
    <p:sldId id="299" r:id="rId6"/>
    <p:sldId id="316" r:id="rId7"/>
    <p:sldId id="317" r:id="rId8"/>
    <p:sldId id="318" r:id="rId9"/>
    <p:sldId id="319" r:id="rId10"/>
    <p:sldId id="320" r:id="rId11"/>
    <p:sldId id="321" r:id="rId12"/>
    <p:sldId id="322" r:id="rId13"/>
    <p:sldId id="288" r:id="rId14"/>
  </p:sldIdLst>
  <p:sldSz cx="12192000" cy="6858000"/>
  <p:notesSz cx="6858000" cy="9144000"/>
  <p:embeddedFontLst>
    <p:embeddedFont>
      <p:font typeface="Bahnschrift SemiBold" panose="020B0502040204020203" pitchFamily="34" charset="0"/>
      <p:bold r:id="rId16"/>
    </p:embeddedFont>
    <p:embeddedFont>
      <p:font typeface="Biome" panose="020B0503030204020804" pitchFamily="34" charset="0"/>
      <p:regular r:id="rId17"/>
    </p:embeddedFon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Corbel" panose="020B0503020204020204" pitchFamily="34" charset="0"/>
      <p:regular r:id="rId26"/>
      <p:bold r:id="rId27"/>
      <p:italic r:id="rId28"/>
      <p:boldItalic r:id="rId29"/>
    </p:embeddedFont>
    <p:embeddedFont>
      <p:font typeface="Raleway" pitchFamily="2" charset="0"/>
      <p:regular r:id="rId30"/>
      <p:bold r:id="rId31"/>
      <p:italic r:id="rId32"/>
      <p:boldItalic r:id="rId33"/>
    </p:embeddedFont>
    <p:embeddedFont>
      <p:font typeface="Roboto Mono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T0qnvZ4KBgRSXY5rrmB0FnRGr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0D8C64-3778-4FE4-B492-478E97658857}">
  <a:tblStyle styleId="{EE0D8C64-3778-4FE4-B492-478E976588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58"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65afd55f4_11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65afd55f4_11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265afd55f4_11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102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65afd55f4_11_9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65afd55f4_11_9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g1265afd55f4_11_9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65afd55f4_11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265afd55f4_11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42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97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18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77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65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1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853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0384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11684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4357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0092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8436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166" y="6262345"/>
            <a:ext cx="3000894" cy="365125"/>
          </a:xfrm>
        </p:spPr>
        <p:txBody>
          <a:bodyPr/>
          <a:lstStyle/>
          <a:p>
            <a:endParaRPr lang="en-IN"/>
          </a:p>
        </p:txBody>
      </p:sp>
      <p:sp>
        <p:nvSpPr>
          <p:cNvPr id="3" name="Footer Placeholder 2"/>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72249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4443E5B4-67DD-EA05-1FA3-6BF77F7C282A}"/>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1918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D3D80EE9-13A6-596C-4DB9-B619F603E297}"/>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38850673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7" name="Footer Placeholder 2">
            <a:extLst>
              <a:ext uri="{FF2B5EF4-FFF2-40B4-BE49-F238E27FC236}">
                <a16:creationId xmlns:a16="http://schemas.microsoft.com/office/drawing/2014/main" id="{62F585A4-F1BB-0BE3-B898-58BFDC36CF33}"/>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286419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8" name="Footer Placeholder 2">
            <a:extLst>
              <a:ext uri="{FF2B5EF4-FFF2-40B4-BE49-F238E27FC236}">
                <a16:creationId xmlns:a16="http://schemas.microsoft.com/office/drawing/2014/main" id="{6E96A6F8-8023-EF8B-27B7-FB3B0D609CB1}"/>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775112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Fade">
  <p:cSld name="2_Fade">
    <p:spTree>
      <p:nvGrpSpPr>
        <p:cNvPr id="1" name="Shape 166"/>
        <p:cNvGrpSpPr/>
        <p:nvPr/>
      </p:nvGrpSpPr>
      <p:grpSpPr>
        <a:xfrm>
          <a:off x="0" y="0"/>
          <a:ext cx="0" cy="0"/>
          <a:chOff x="0" y="0"/>
          <a:chExt cx="0" cy="0"/>
        </a:xfrm>
      </p:grpSpPr>
      <p:sp>
        <p:nvSpPr>
          <p:cNvPr id="167" name="Google Shape;167;g1265afd55f4_11_959"/>
          <p:cNvSpPr>
            <a:spLocks noGrp="1"/>
          </p:cNvSpPr>
          <p:nvPr>
            <p:ph type="pic" idx="2"/>
          </p:nvPr>
        </p:nvSpPr>
        <p:spPr>
          <a:xfrm>
            <a:off x="469595" y="1306607"/>
            <a:ext cx="3867000" cy="4290000"/>
          </a:xfrm>
          <a:prstGeom prst="rect">
            <a:avLst/>
          </a:prstGeom>
          <a:solidFill>
            <a:schemeClr val="dk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68" name="Google Shape;168;g1265afd55f4_11_95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IN"/>
              <a:t>‹#›</a:t>
            </a:fld>
            <a:endParaRPr/>
          </a:p>
        </p:txBody>
      </p:sp>
      <p:sp>
        <p:nvSpPr>
          <p:cNvPr id="2" name="Footer Placeholder 2">
            <a:extLst>
              <a:ext uri="{FF2B5EF4-FFF2-40B4-BE49-F238E27FC236}">
                <a16:creationId xmlns:a16="http://schemas.microsoft.com/office/drawing/2014/main" id="{C68346B2-EE1E-20C5-5CD9-F69D8DF69576}"/>
              </a:ext>
            </a:extLst>
          </p:cNvPr>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Tree>
    <p:extLst>
      <p:ext uri="{BB962C8B-B14F-4D97-AF65-F5344CB8AC3E}">
        <p14:creationId xmlns:p14="http://schemas.microsoft.com/office/powerpoint/2010/main" val="375700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1000"/>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91432679"/>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242"/>
        <p:cNvGrpSpPr/>
        <p:nvPr/>
      </p:nvGrpSpPr>
      <p:grpSpPr>
        <a:xfrm>
          <a:off x="0" y="0"/>
          <a:ext cx="0" cy="0"/>
          <a:chOff x="0" y="0"/>
          <a:chExt cx="0" cy="0"/>
        </a:xfrm>
      </p:grpSpPr>
      <p:pic>
        <p:nvPicPr>
          <p:cNvPr id="61" name="Picture 60">
            <a:extLst>
              <a:ext uri="{FF2B5EF4-FFF2-40B4-BE49-F238E27FC236}">
                <a16:creationId xmlns:a16="http://schemas.microsoft.com/office/drawing/2014/main" id="{F34B1E30-92E9-75B2-ABD1-0265A565AB96}"/>
              </a:ext>
            </a:extLst>
          </p:cNvPr>
          <p:cNvPicPr>
            <a:picLocks noChangeAspect="1"/>
          </p:cNvPicPr>
          <p:nvPr/>
        </p:nvPicPr>
        <p:blipFill>
          <a:blip r:embed="rId3"/>
          <a:stretch>
            <a:fillRect/>
          </a:stretch>
        </p:blipFill>
        <p:spPr>
          <a:xfrm>
            <a:off x="7718157" y="686599"/>
            <a:ext cx="4161618" cy="764745"/>
          </a:xfrm>
          <a:prstGeom prst="rect">
            <a:avLst/>
          </a:prstGeom>
        </p:spPr>
      </p:pic>
      <p:sp>
        <p:nvSpPr>
          <p:cNvPr id="63" name="TextBox 62">
            <a:extLst>
              <a:ext uri="{FF2B5EF4-FFF2-40B4-BE49-F238E27FC236}">
                <a16:creationId xmlns:a16="http://schemas.microsoft.com/office/drawing/2014/main" id="{A6B7A0D0-96EF-CAB5-BB6E-8C3B09E8965E}"/>
              </a:ext>
            </a:extLst>
          </p:cNvPr>
          <p:cNvSpPr txBox="1"/>
          <p:nvPr/>
        </p:nvSpPr>
        <p:spPr>
          <a:xfrm>
            <a:off x="170482" y="459806"/>
            <a:ext cx="6183823" cy="1200329"/>
          </a:xfrm>
          <a:prstGeom prst="rect">
            <a:avLst/>
          </a:prstGeom>
          <a:noFill/>
        </p:spPr>
        <p:txBody>
          <a:bodyPr wrap="square">
            <a:spAutoFit/>
          </a:bodyPr>
          <a:lstStyle/>
          <a:p>
            <a:r>
              <a:rPr lang="en-IN" sz="3600" b="1" dirty="0">
                <a:solidFill>
                  <a:schemeClr val="bg2">
                    <a:lumMod val="50000"/>
                  </a:schemeClr>
                </a:solidFill>
                <a:effectLst/>
                <a:latin typeface="Bahnschrift SemiBold" panose="020B0502040204020203" pitchFamily="34" charset="0"/>
                <a:ea typeface="Calibri" panose="020F0502020204030204" pitchFamily="34" charset="0"/>
                <a:cs typeface="Biome" panose="020B0502040204020203" pitchFamily="34" charset="0"/>
              </a:rPr>
              <a:t>Robotic Process Automation using UiPath </a:t>
            </a:r>
            <a:endParaRPr lang="en-IN" sz="3600" b="1" dirty="0">
              <a:solidFill>
                <a:schemeClr val="bg2">
                  <a:lumMod val="50000"/>
                </a:schemeClr>
              </a:solidFill>
              <a:latin typeface="Bahnschrift SemiBold" panose="020B0502040204020203" pitchFamily="34" charset="0"/>
              <a:cs typeface="Biome" panose="020B0502040204020203" pitchFamily="34" charset="0"/>
            </a:endParaRPr>
          </a:p>
        </p:txBody>
      </p:sp>
      <p:sp>
        <p:nvSpPr>
          <p:cNvPr id="193" name="Oval 192">
            <a:extLst>
              <a:ext uri="{FF2B5EF4-FFF2-40B4-BE49-F238E27FC236}">
                <a16:creationId xmlns:a16="http://schemas.microsoft.com/office/drawing/2014/main" id="{A87C0AA8-5727-2F3F-336D-BBC980C95C07}"/>
              </a:ext>
            </a:extLst>
          </p:cNvPr>
          <p:cNvSpPr/>
          <p:nvPr/>
        </p:nvSpPr>
        <p:spPr>
          <a:xfrm>
            <a:off x="10013976" y="4305313"/>
            <a:ext cx="1781647" cy="183227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4" name="Google Shape;270;g1265afd55f4_11_482">
            <a:extLst>
              <a:ext uri="{FF2B5EF4-FFF2-40B4-BE49-F238E27FC236}">
                <a16:creationId xmlns:a16="http://schemas.microsoft.com/office/drawing/2014/main" id="{2A493C23-EE98-DC1D-4DF9-94AC5455C309}"/>
              </a:ext>
            </a:extLst>
          </p:cNvPr>
          <p:cNvSpPr/>
          <p:nvPr/>
        </p:nvSpPr>
        <p:spPr>
          <a:xfrm>
            <a:off x="9617602" y="6443924"/>
            <a:ext cx="2574398" cy="510600"/>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IN" b="1" i="1" dirty="0">
                <a:solidFill>
                  <a:schemeClr val="tx1"/>
                </a:solidFill>
                <a:latin typeface="Calibri"/>
                <a:ea typeface="Calibri"/>
                <a:cs typeface="Calibri"/>
                <a:sym typeface="Calibri"/>
              </a:rPr>
              <a:t>Technical Instructor &amp; Consultant</a:t>
            </a:r>
            <a:endParaRPr b="1" i="1" dirty="0">
              <a:solidFill>
                <a:schemeClr val="tx1"/>
              </a:solidFill>
              <a:latin typeface="Calibri"/>
              <a:ea typeface="Calibri"/>
              <a:cs typeface="Calibri"/>
              <a:sym typeface="Calibri"/>
            </a:endParaRPr>
          </a:p>
        </p:txBody>
      </p:sp>
      <p:sp>
        <p:nvSpPr>
          <p:cNvPr id="195" name="Google Shape;269;g1265afd55f4_11_482">
            <a:extLst>
              <a:ext uri="{FF2B5EF4-FFF2-40B4-BE49-F238E27FC236}">
                <a16:creationId xmlns:a16="http://schemas.microsoft.com/office/drawing/2014/main" id="{4470A146-582C-E5B4-A8AC-E5494ADA0682}"/>
              </a:ext>
            </a:extLst>
          </p:cNvPr>
          <p:cNvSpPr/>
          <p:nvPr/>
        </p:nvSpPr>
        <p:spPr>
          <a:xfrm>
            <a:off x="9726929" y="6171401"/>
            <a:ext cx="2355743" cy="5236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b="1" dirty="0">
                <a:solidFill>
                  <a:schemeClr val="tx1"/>
                </a:solidFill>
                <a:latin typeface="Century Gothic"/>
                <a:ea typeface="Century Gothic"/>
                <a:cs typeface="Century Gothic"/>
                <a:sym typeface="Century Gothic"/>
              </a:rPr>
              <a:t>HITESH KUMAR SHARMA</a:t>
            </a:r>
            <a:endParaRPr sz="1600" b="1" dirty="0">
              <a:solidFill>
                <a:schemeClr val="tx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27521C1F-E478-D4EB-0364-31F6A8C163F5}"/>
              </a:ext>
            </a:extLst>
          </p:cNvPr>
          <p:cNvSpPr txBox="1"/>
          <p:nvPr/>
        </p:nvSpPr>
        <p:spPr>
          <a:xfrm>
            <a:off x="242519" y="3070471"/>
            <a:ext cx="11637256" cy="523220"/>
          </a:xfrm>
          <a:prstGeom prst="rect">
            <a:avLst/>
          </a:prstGeom>
          <a:noFill/>
        </p:spPr>
        <p:txBody>
          <a:bodyPr wrap="square">
            <a:spAutoFit/>
          </a:bodyPr>
          <a:lstStyle/>
          <a:p>
            <a:r>
              <a:rPr lang="en-IN" sz="2800" b="1" dirty="0">
                <a:solidFill>
                  <a:schemeClr val="bg1">
                    <a:lumMod val="10000"/>
                    <a:lumOff val="90000"/>
                  </a:schemeClr>
                </a:solidFill>
                <a:effectLst/>
                <a:latin typeface="Bahnschrift SemiBold" panose="020B0502040204020203" pitchFamily="34" charset="0"/>
                <a:ea typeface="Calibri" panose="020F0502020204030204" pitchFamily="34" charset="0"/>
                <a:cs typeface="Biome" panose="020B0502040204020203" pitchFamily="34" charset="0"/>
              </a:rPr>
              <a:t>Topic 7- </a:t>
            </a:r>
            <a:r>
              <a:rPr lang="en-IN" sz="2800" b="1" dirty="0">
                <a:solidFill>
                  <a:schemeClr val="bg1">
                    <a:lumMod val="10000"/>
                    <a:lumOff val="90000"/>
                  </a:schemeClr>
                </a:solidFill>
                <a:latin typeface="Bahnschrift SemiBold" panose="020B0502040204020203" pitchFamily="34" charset="0"/>
                <a:cs typeface="Biome" panose="020B0502040204020203" pitchFamily="34" charset="0"/>
              </a:rPr>
              <a:t>Handle Errors in StudioX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Automation </a:t>
            </a:r>
            <a:r>
              <a:rPr lang="en-US" sz="3200" dirty="0">
                <a:solidFill>
                  <a:schemeClr val="bg2">
                    <a:lumMod val="50000"/>
                  </a:schemeClr>
                </a:solidFill>
                <a:latin typeface="Century Gothic"/>
              </a:rPr>
              <a:t>Best Practices(Hand-On)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7" name="AutoShape 2">
            <a:extLst>
              <a:ext uri="{FF2B5EF4-FFF2-40B4-BE49-F238E27FC236}">
                <a16:creationId xmlns:a16="http://schemas.microsoft.com/office/drawing/2014/main" id="{9A229499-B54D-989F-E5C5-E3021D3007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A8DFE594-440B-8EFA-0382-67E7FA40EB06}"/>
              </a:ext>
            </a:extLst>
          </p:cNvPr>
          <p:cNvPicPr>
            <a:picLocks noChangeAspect="1"/>
          </p:cNvPicPr>
          <p:nvPr/>
        </p:nvPicPr>
        <p:blipFill>
          <a:blip r:embed="rId3"/>
          <a:stretch>
            <a:fillRect/>
          </a:stretch>
        </p:blipFill>
        <p:spPr>
          <a:xfrm>
            <a:off x="2715190" y="1302803"/>
            <a:ext cx="5800725" cy="4705350"/>
          </a:xfrm>
          <a:prstGeom prst="rect">
            <a:avLst/>
          </a:prstGeom>
        </p:spPr>
      </p:pic>
    </p:spTree>
    <p:extLst>
      <p:ext uri="{BB962C8B-B14F-4D97-AF65-F5344CB8AC3E}">
        <p14:creationId xmlns:p14="http://schemas.microsoft.com/office/powerpoint/2010/main" val="336119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US" sz="3200" dirty="0">
                <a:solidFill>
                  <a:schemeClr val="bg2">
                    <a:lumMod val="50000"/>
                  </a:schemeClr>
                </a:solidFill>
                <a:latin typeface="Century Gothic"/>
              </a:rPr>
              <a:t>Use UiPath </a:t>
            </a:r>
            <a:r>
              <a:rPr lang="en-US" sz="3200" b="1" dirty="0">
                <a:solidFill>
                  <a:schemeClr val="bg2">
                    <a:lumMod val="50000"/>
                  </a:schemeClr>
                </a:solidFill>
                <a:latin typeface="Century Gothic"/>
              </a:rPr>
              <a:t>Resources</a:t>
            </a: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6" name="TextBox 5">
            <a:extLst>
              <a:ext uri="{FF2B5EF4-FFF2-40B4-BE49-F238E27FC236}">
                <a16:creationId xmlns:a16="http://schemas.microsoft.com/office/drawing/2014/main" id="{6BB07827-C73D-BC85-C0C2-7ECB32942119}"/>
              </a:ext>
            </a:extLst>
          </p:cNvPr>
          <p:cNvSpPr txBox="1"/>
          <p:nvPr/>
        </p:nvSpPr>
        <p:spPr>
          <a:xfrm>
            <a:off x="1134605" y="1980194"/>
            <a:ext cx="9922790" cy="1938992"/>
          </a:xfrm>
          <a:prstGeom prst="rect">
            <a:avLst/>
          </a:prstGeom>
          <a:noFill/>
        </p:spPr>
        <p:txBody>
          <a:bodyPr wrap="square">
            <a:spAutoFit/>
          </a:bodyPr>
          <a:lstStyle/>
          <a:p>
            <a:pPr algn="just" fontAlgn="base"/>
            <a:r>
              <a:rPr lang="en-US" sz="2000" b="0" i="0" dirty="0">
                <a:solidFill>
                  <a:srgbClr val="313537"/>
                </a:solidFill>
                <a:effectLst/>
                <a:latin typeface="Inter"/>
              </a:rPr>
              <a:t>There may be times when best practices and the tools embedded in StudioX won't solve your problem. When you don't understand the error or your solution isn't exactly right, you turn to the internet for help.</a:t>
            </a:r>
          </a:p>
          <a:p>
            <a:pPr algn="just" fontAlgn="base"/>
            <a:endParaRPr lang="en-US" sz="2000" b="0" i="0" dirty="0">
              <a:solidFill>
                <a:srgbClr val="313537"/>
              </a:solidFill>
              <a:effectLst/>
              <a:latin typeface="Inter"/>
            </a:endParaRPr>
          </a:p>
          <a:p>
            <a:pPr algn="just" fontAlgn="base"/>
            <a:r>
              <a:rPr lang="en-US" sz="2000" b="0" i="0" dirty="0">
                <a:solidFill>
                  <a:srgbClr val="313537"/>
                </a:solidFill>
                <a:effectLst/>
                <a:latin typeface="Inter"/>
              </a:rPr>
              <a:t>In this lesson, we'll talk about what other UiPath resources, besides the UiPath Academy, you can use when you find yourself stuck.</a:t>
            </a:r>
          </a:p>
        </p:txBody>
      </p:sp>
    </p:spTree>
    <p:extLst>
      <p:ext uri="{BB962C8B-B14F-4D97-AF65-F5344CB8AC3E}">
        <p14:creationId xmlns:p14="http://schemas.microsoft.com/office/powerpoint/2010/main" val="217198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490"/>
        <p:cNvGrpSpPr/>
        <p:nvPr/>
      </p:nvGrpSpPr>
      <p:grpSpPr>
        <a:xfrm>
          <a:off x="0" y="0"/>
          <a:ext cx="0" cy="0"/>
          <a:chOff x="0" y="0"/>
          <a:chExt cx="0" cy="0"/>
        </a:xfrm>
      </p:grpSpPr>
      <p:sp>
        <p:nvSpPr>
          <p:cNvPr id="493" name="Google Shape;493;g1265afd55f4_11_941"/>
          <p:cNvSpPr/>
          <p:nvPr/>
        </p:nvSpPr>
        <p:spPr>
          <a:xfrm>
            <a:off x="1346200" y="2336800"/>
            <a:ext cx="10845900" cy="2336700"/>
          </a:xfrm>
          <a:prstGeom prst="rect">
            <a:avLst/>
          </a:prstGeom>
          <a:solidFill>
            <a:schemeClr val="bg2">
              <a:lumMod val="50000"/>
              <a:alpha val="803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7" name="Google Shape;497;g1265afd55f4_11_941"/>
          <p:cNvSpPr txBox="1"/>
          <p:nvPr/>
        </p:nvSpPr>
        <p:spPr>
          <a:xfrm>
            <a:off x="2414435" y="2751894"/>
            <a:ext cx="7363200" cy="1354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8800" b="1">
                <a:solidFill>
                  <a:schemeClr val="lt1"/>
                </a:solidFill>
                <a:latin typeface="Century Gothic"/>
                <a:ea typeface="Century Gothic"/>
                <a:cs typeface="Century Gothic"/>
                <a:sym typeface="Century Gothic"/>
              </a:rPr>
              <a:t>THANK </a:t>
            </a:r>
            <a:r>
              <a:rPr lang="en-IN" sz="8800">
                <a:solidFill>
                  <a:schemeClr val="lt1"/>
                </a:solidFill>
                <a:latin typeface="Century Gothic"/>
                <a:ea typeface="Century Gothic"/>
                <a:cs typeface="Century Gothic"/>
                <a:sym typeface="Century Gothic"/>
              </a:rPr>
              <a:t>YOU</a:t>
            </a:r>
            <a:endParaRPr/>
          </a:p>
        </p:txBody>
      </p:sp>
      <p:sp>
        <p:nvSpPr>
          <p:cNvPr id="3" name="Google Shape;372;g12697ccf315_0_25">
            <a:extLst>
              <a:ext uri="{FF2B5EF4-FFF2-40B4-BE49-F238E27FC236}">
                <a16:creationId xmlns:a16="http://schemas.microsoft.com/office/drawing/2014/main" id="{E59D5315-992A-59F0-E05B-0BFA04495D77}"/>
              </a:ext>
            </a:extLst>
          </p:cNvPr>
          <p:cNvSpPr/>
          <p:nvPr/>
        </p:nvSpPr>
        <p:spPr>
          <a:xfrm>
            <a:off x="1432632" y="514618"/>
            <a:ext cx="9326735"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 </a:t>
            </a:r>
            <a:r>
              <a:rPr lang="en-US" sz="3600" b="1" dirty="0">
                <a:solidFill>
                  <a:schemeClr val="bg2">
                    <a:lumMod val="50000"/>
                  </a:schemeClr>
                </a:solidFill>
                <a:latin typeface="Century Gothic"/>
                <a:ea typeface="Century Gothic"/>
                <a:cs typeface="Century Gothic"/>
                <a:sym typeface="Century Gothic"/>
              </a:rPr>
              <a:t>TOPIC 7</a:t>
            </a:r>
          </a:p>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END</a:t>
            </a:r>
            <a:endParaRPr sz="3600" b="1"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cxnSp>
        <p:nvCxnSpPr>
          <p:cNvPr id="277" name="Google Shape;277;g1265afd55f4_11_582"/>
          <p:cNvCxnSpPr/>
          <p:nvPr/>
        </p:nvCxnSpPr>
        <p:spPr>
          <a:xfrm>
            <a:off x="3696613" y="1028700"/>
            <a:ext cx="0" cy="5194200"/>
          </a:xfrm>
          <a:prstGeom prst="straightConnector1">
            <a:avLst/>
          </a:prstGeom>
          <a:noFill/>
          <a:ln w="9525" cap="flat" cmpd="sng">
            <a:solidFill>
              <a:srgbClr val="455262"/>
            </a:solidFill>
            <a:prstDash val="solid"/>
            <a:miter lim="800000"/>
            <a:headEnd type="none" w="sm" len="sm"/>
            <a:tailEnd type="none" w="sm" len="sm"/>
          </a:ln>
        </p:spPr>
      </p:cxnSp>
      <p:sp>
        <p:nvSpPr>
          <p:cNvPr id="278" name="Google Shape;278;g1265afd55f4_11_58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IN"/>
              <a:t>2</a:t>
            </a:fld>
            <a:endParaRPr/>
          </a:p>
        </p:txBody>
      </p:sp>
      <p:sp>
        <p:nvSpPr>
          <p:cNvPr id="279" name="Google Shape;279;g1265afd55f4_11_582"/>
          <p:cNvSpPr/>
          <p:nvPr/>
        </p:nvSpPr>
        <p:spPr>
          <a:xfrm rot="-5400000">
            <a:off x="792900" y="2656500"/>
            <a:ext cx="51501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COURSE </a:t>
            </a:r>
            <a:r>
              <a:rPr lang="en-IN" sz="3600" dirty="0">
                <a:solidFill>
                  <a:schemeClr val="bg2">
                    <a:lumMod val="50000"/>
                  </a:schemeClr>
                </a:solidFill>
                <a:latin typeface="Century Gothic"/>
                <a:ea typeface="Century Gothic"/>
                <a:cs typeface="Century Gothic"/>
                <a:sym typeface="Century Gothic"/>
              </a:rPr>
              <a:t>OBJECTIVES</a:t>
            </a:r>
            <a:endParaRPr sz="3600" dirty="0">
              <a:solidFill>
                <a:schemeClr val="bg2">
                  <a:lumMod val="50000"/>
                </a:schemeClr>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 </a:t>
            </a:r>
            <a:endParaRPr sz="3600" b="1" dirty="0">
              <a:solidFill>
                <a:schemeClr val="bg2">
                  <a:lumMod val="50000"/>
                </a:schemeClr>
              </a:solidFill>
              <a:latin typeface="Century Gothic"/>
              <a:ea typeface="Century Gothic"/>
              <a:cs typeface="Century Gothic"/>
              <a:sym typeface="Century Gothic"/>
            </a:endParaRPr>
          </a:p>
        </p:txBody>
      </p:sp>
      <p:pic>
        <p:nvPicPr>
          <p:cNvPr id="280" name="Google Shape;280;g1265afd55f4_11_582"/>
          <p:cNvPicPr preferRelativeResize="0"/>
          <p:nvPr/>
        </p:nvPicPr>
        <p:blipFill rotWithShape="1">
          <a:blip r:embed="rId3">
            <a:alphaModFix/>
          </a:blip>
          <a:srcRect l="34608" r="33564"/>
          <a:stretch/>
        </p:blipFill>
        <p:spPr>
          <a:xfrm>
            <a:off x="1122700" y="792375"/>
            <a:ext cx="1598451" cy="5558349"/>
          </a:xfrm>
          <a:prstGeom prst="rect">
            <a:avLst/>
          </a:prstGeom>
          <a:noFill/>
          <a:ln>
            <a:noFill/>
          </a:ln>
        </p:spPr>
      </p:pic>
      <p:sp>
        <p:nvSpPr>
          <p:cNvPr id="281" name="Google Shape;281;g1265afd55f4_11_582"/>
          <p:cNvSpPr/>
          <p:nvPr/>
        </p:nvSpPr>
        <p:spPr>
          <a:xfrm>
            <a:off x="4154036" y="1418320"/>
            <a:ext cx="7651499" cy="4090280"/>
          </a:xfrm>
          <a:prstGeom prst="rect">
            <a:avLst/>
          </a:prstGeom>
          <a:noFill/>
          <a:ln>
            <a:noFill/>
          </a:ln>
        </p:spPr>
        <p:txBody>
          <a:bodyPr spcFirstLastPara="1" wrap="square" lIns="0" tIns="0" rIns="0" bIns="0" anchor="ctr" anchorCtr="0">
            <a:noAutofit/>
          </a:bodyPr>
          <a:lstStyle/>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Introduction to RPA</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StudioX Citizen Developer Journey and Working with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Activity Recording, UI Automation in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latin typeface="Bahnschrift SemiBold" panose="020B0502040204020203" pitchFamily="34" charset="0"/>
                <a:ea typeface="Roboto Mono Medium" panose="020B0604020202020204" charset="0"/>
              </a:rPr>
              <a:t>Decisions, Iterations, and Scenarios in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latin typeface="Bahnschrift SemiBold" panose="020B0502040204020203" pitchFamily="34" charset="0"/>
                <a:ea typeface="Roboto Mono Medium" panose="020B0604020202020204" charset="0"/>
              </a:rPr>
              <a:t>File, Folder Automation in StudioX: Microsoft Excel Automation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latin typeface="Bahnschrift SemiBold" panose="020B0502040204020203" pitchFamily="34" charset="0"/>
                <a:ea typeface="Roboto Mono Medium" panose="020B0604020202020204" charset="0"/>
              </a:rPr>
              <a:t>Email &amp; SAP Automation in StudioX </a:t>
            </a:r>
          </a:p>
          <a:p>
            <a:pPr marL="342900" lvl="0" indent="-342900">
              <a:lnSpc>
                <a:spcPct val="200000"/>
              </a:lnSpc>
              <a:spcAft>
                <a:spcPts val="800"/>
              </a:spcAft>
              <a:buFont typeface="Wingdings" panose="05000000000000000000" pitchFamily="2" charset="2"/>
              <a:buChar char=""/>
            </a:pPr>
            <a:r>
              <a:rPr lang="en-IN" sz="2000" dirty="0">
                <a:solidFill>
                  <a:srgbClr val="FFC000"/>
                </a:solidFill>
                <a:effectLst/>
                <a:latin typeface="Bahnschrift SemiBold" panose="020B0502040204020203" pitchFamily="34" charset="0"/>
                <a:ea typeface="Roboto Mono Medium" panose="020B0604020202020204" charset="0"/>
              </a:rPr>
              <a:t>Handle Errors in StudioX </a:t>
            </a:r>
          </a:p>
        </p:txBody>
      </p:sp>
      <p:sp>
        <p:nvSpPr>
          <p:cNvPr id="2" name="Footer Placeholder 2">
            <a:extLst>
              <a:ext uri="{FF2B5EF4-FFF2-40B4-BE49-F238E27FC236}">
                <a16:creationId xmlns:a16="http://schemas.microsoft.com/office/drawing/2014/main" id="{E6F7120C-50BA-9EF3-B7C1-085EB2D216F1}"/>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5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fade">
                                      <p:cBhvr>
                                        <p:cTn id="12" dur="5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fade">
                                      <p:cBhvr>
                                        <p:cTn id="17" dur="500"/>
                                        <p:tgtEl>
                                          <p:spTgt spid="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xEl>
                                              <p:pRg st="3" end="3"/>
                                            </p:txEl>
                                          </p:spTgt>
                                        </p:tgtEl>
                                        <p:attrNameLst>
                                          <p:attrName>style.visibility</p:attrName>
                                        </p:attrNameLst>
                                      </p:cBhvr>
                                      <p:to>
                                        <p:strVal val="visible"/>
                                      </p:to>
                                    </p:set>
                                    <p:animEffect transition="in" filter="fade">
                                      <p:cBhvr>
                                        <p:cTn id="22" dur="500"/>
                                        <p:tgtEl>
                                          <p:spTgt spid="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
                                            <p:txEl>
                                              <p:pRg st="4" end="4"/>
                                            </p:txEl>
                                          </p:spTgt>
                                        </p:tgtEl>
                                        <p:attrNameLst>
                                          <p:attrName>style.visibility</p:attrName>
                                        </p:attrNameLst>
                                      </p:cBhvr>
                                      <p:to>
                                        <p:strVal val="visible"/>
                                      </p:to>
                                    </p:set>
                                    <p:animEffect transition="in" filter="fade">
                                      <p:cBhvr>
                                        <p:cTn id="27" dur="500"/>
                                        <p:tgtEl>
                                          <p:spTgt spid="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xEl>
                                              <p:pRg st="5" end="5"/>
                                            </p:txEl>
                                          </p:spTgt>
                                        </p:tgtEl>
                                        <p:attrNameLst>
                                          <p:attrName>style.visibility</p:attrName>
                                        </p:attrNameLst>
                                      </p:cBhvr>
                                      <p:to>
                                        <p:strVal val="visible"/>
                                      </p:to>
                                    </p:set>
                                    <p:animEffect transition="in" filter="fade">
                                      <p:cBhvr>
                                        <p:cTn id="32" dur="500"/>
                                        <p:tgtEl>
                                          <p:spTgt spid="2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Effect transition="in" filter="fade">
                                      <p:cBhvr>
                                        <p:cTn id="37" dur="500"/>
                                        <p:tgtEl>
                                          <p:spTgt spid="2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1003299" y="669603"/>
            <a:ext cx="10139981" cy="554100"/>
          </a:xfrm>
          <a:prstGeom prst="rect">
            <a:avLst/>
          </a:prstGeom>
          <a:noFill/>
          <a:ln>
            <a:noFill/>
          </a:ln>
        </p:spPr>
        <p:txBody>
          <a:bodyPr spcFirstLastPara="1" wrap="square" lIns="0" tIns="0" rIns="0" bIns="0" anchor="t" anchorCtr="0">
            <a:noAutofit/>
          </a:bodyPr>
          <a:lstStyle/>
          <a:p>
            <a:r>
              <a:rPr lang="en-IN" sz="2400" b="1" dirty="0">
                <a:solidFill>
                  <a:schemeClr val="bg2">
                    <a:lumMod val="50000"/>
                  </a:schemeClr>
                </a:solidFill>
                <a:latin typeface="Century Gothic"/>
              </a:rPr>
              <a:t>7. HANDLE ERRORS </a:t>
            </a:r>
            <a:r>
              <a:rPr lang="en-IN" sz="2400" dirty="0">
                <a:solidFill>
                  <a:schemeClr val="bg2">
                    <a:lumMod val="50000"/>
                  </a:schemeClr>
                </a:solidFill>
                <a:latin typeface="Century Gothic"/>
              </a:rPr>
              <a:t>IN STUDIOX </a:t>
            </a:r>
          </a:p>
          <a:p>
            <a:pPr marL="0" marR="0" lvl="0" indent="0" algn="l" rtl="0">
              <a:lnSpc>
                <a:spcPct val="100000"/>
              </a:lnSpc>
              <a:spcBef>
                <a:spcPts val="0"/>
              </a:spcBef>
              <a:spcAft>
                <a:spcPts val="0"/>
              </a:spcAft>
              <a:buNone/>
            </a:pPr>
            <a:endParaRPr lang="en-IN" sz="24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24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3</a:t>
            </a:fld>
            <a:endParaRPr/>
          </a:p>
        </p:txBody>
      </p:sp>
      <p:sp>
        <p:nvSpPr>
          <p:cNvPr id="315" name="Google Shape;315;g1265afd55f4_11_737"/>
          <p:cNvSpPr txBox="1"/>
          <p:nvPr/>
        </p:nvSpPr>
        <p:spPr>
          <a:xfrm>
            <a:off x="1003299" y="1874744"/>
            <a:ext cx="9466500" cy="3108513"/>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indent="-355600">
              <a:lnSpc>
                <a:spcPct val="115000"/>
              </a:lnSpc>
              <a:spcBef>
                <a:spcPts val="1000"/>
              </a:spcBef>
              <a:spcAft>
                <a:spcPts val="1000"/>
              </a:spcAft>
              <a:buClr>
                <a:srgbClr val="4A4A4A"/>
              </a:buClr>
              <a:buSzPts val="2000"/>
              <a:buFont typeface="Roboto Mono Medium"/>
              <a:buChar char="❏"/>
              <a:defRPr sz="2000">
                <a:solidFill>
                  <a:srgbClr val="4A4A4A"/>
                </a:solidFill>
                <a:latin typeface="Roboto Mono Medium"/>
                <a:ea typeface="Roboto Mono Medium"/>
              </a:defRPr>
            </a:lvl1pPr>
          </a:lstStyle>
          <a:p>
            <a:pPr marL="1170940">
              <a:lnSpc>
                <a:spcPct val="115000"/>
              </a:lnSpc>
              <a:spcAft>
                <a:spcPts val="800"/>
              </a:spcAft>
            </a:pPr>
            <a:r>
              <a:rPr lang="en-IN" dirty="0"/>
              <a:t>Validate and analyse your project</a:t>
            </a:r>
          </a:p>
          <a:p>
            <a:pPr marL="1170940">
              <a:lnSpc>
                <a:spcPct val="115000"/>
              </a:lnSpc>
              <a:spcAft>
                <a:spcPts val="800"/>
              </a:spcAft>
            </a:pPr>
            <a:r>
              <a:rPr lang="en-IN" dirty="0"/>
              <a:t>Troubleshoot your project</a:t>
            </a:r>
          </a:p>
          <a:p>
            <a:pPr marL="1170940">
              <a:lnSpc>
                <a:spcPct val="115000"/>
              </a:lnSpc>
              <a:spcAft>
                <a:spcPts val="800"/>
              </a:spcAft>
            </a:pPr>
            <a:r>
              <a:rPr lang="en-IN" dirty="0"/>
              <a:t>Automation best practices</a:t>
            </a:r>
          </a:p>
          <a:p>
            <a:pPr marL="1170940">
              <a:lnSpc>
                <a:spcPct val="115000"/>
              </a:lnSpc>
              <a:spcAft>
                <a:spcPts val="800"/>
              </a:spcAft>
            </a:pPr>
            <a:r>
              <a:rPr lang="en-IN" dirty="0"/>
              <a:t>Use UiPath resources</a:t>
            </a:r>
          </a:p>
          <a:p>
            <a:pPr marL="1170940">
              <a:lnSpc>
                <a:spcPct val="115000"/>
              </a:lnSpc>
              <a:spcAft>
                <a:spcPts val="800"/>
              </a:spcAft>
            </a:pPr>
            <a:r>
              <a:rPr lang="en-IN" dirty="0"/>
              <a:t>Basics of Error Handling in StudioX</a:t>
            </a: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US" sz="3200" b="1" dirty="0">
                <a:solidFill>
                  <a:schemeClr val="bg2">
                    <a:lumMod val="50000"/>
                  </a:schemeClr>
                </a:solidFill>
                <a:latin typeface="Century Gothic"/>
              </a:rPr>
              <a:t>VALIDATE AND ANALYZE </a:t>
            </a:r>
            <a:r>
              <a:rPr lang="en-US" sz="3200" dirty="0">
                <a:solidFill>
                  <a:schemeClr val="bg2">
                    <a:lumMod val="50000"/>
                  </a:schemeClr>
                </a:solidFill>
                <a:latin typeface="Century Gothic"/>
              </a:rPr>
              <a:t>Your Project (Hand-On)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DC3B34DA-E481-7D12-085A-0D1BD42F43E5}"/>
              </a:ext>
            </a:extLst>
          </p:cNvPr>
          <p:cNvSpPr txBox="1"/>
          <p:nvPr/>
        </p:nvSpPr>
        <p:spPr>
          <a:xfrm>
            <a:off x="864031" y="1716483"/>
            <a:ext cx="10852688" cy="1323439"/>
          </a:xfrm>
          <a:prstGeom prst="rect">
            <a:avLst/>
          </a:prstGeom>
          <a:noFill/>
        </p:spPr>
        <p:txBody>
          <a:bodyPr wrap="square">
            <a:spAutoFit/>
          </a:bodyPr>
          <a:lstStyle/>
          <a:p>
            <a:pPr algn="just" fontAlgn="base"/>
            <a:r>
              <a:rPr lang="en-US" sz="1600" dirty="0"/>
              <a:t>Learning to automate your tasks can be a frustrating endeavor because you are destined to encounter errors along the way. </a:t>
            </a:r>
          </a:p>
          <a:p>
            <a:pPr algn="just" fontAlgn="base"/>
            <a:r>
              <a:rPr lang="en-US" sz="1600" dirty="0"/>
              <a:t>What'll make you successful isn't avoiding errors—no one can avoid them. Instead, you should understand that errors are part of the process and learn from them as you solve them.</a:t>
            </a:r>
          </a:p>
          <a:p>
            <a:pPr algn="just" fontAlgn="base"/>
            <a:r>
              <a:rPr lang="en-US" sz="1600" dirty="0"/>
              <a:t>In this lesson, you'll learn how to look for validation errors using the Validate and Analyze tools.</a:t>
            </a:r>
          </a:p>
        </p:txBody>
      </p:sp>
      <p:sp>
        <p:nvSpPr>
          <p:cNvPr id="4" name="TextBox 3">
            <a:extLst>
              <a:ext uri="{FF2B5EF4-FFF2-40B4-BE49-F238E27FC236}">
                <a16:creationId xmlns:a16="http://schemas.microsoft.com/office/drawing/2014/main" id="{70C165AF-EE9C-41A0-EF04-4F047CC05F73}"/>
              </a:ext>
            </a:extLst>
          </p:cNvPr>
          <p:cNvSpPr txBox="1"/>
          <p:nvPr/>
        </p:nvSpPr>
        <p:spPr>
          <a:xfrm>
            <a:off x="864031" y="3466414"/>
            <a:ext cx="10741160" cy="1015663"/>
          </a:xfrm>
          <a:prstGeom prst="rect">
            <a:avLst/>
          </a:prstGeom>
          <a:noFill/>
        </p:spPr>
        <p:txBody>
          <a:bodyPr wrap="square">
            <a:spAutoFit/>
          </a:bodyPr>
          <a:lstStyle/>
          <a:p>
            <a:pPr algn="just"/>
            <a:r>
              <a:rPr lang="en-US" sz="2000" b="0" i="0" dirty="0">
                <a:solidFill>
                  <a:srgbClr val="313537"/>
                </a:solidFill>
                <a:effectLst/>
                <a:latin typeface="Inter"/>
              </a:rPr>
              <a:t>You'll explore the Unicorn Name exercise again, but this time something's not quite right. The project cannot be run.</a:t>
            </a:r>
          </a:p>
          <a:p>
            <a:pPr algn="just"/>
            <a:endParaRPr lang="en-US" sz="2000" dirty="0">
              <a:solidFill>
                <a:srgbClr val="313537"/>
              </a:solidFill>
              <a:latin typeface="Inter"/>
            </a:endParaRPr>
          </a:p>
        </p:txBody>
      </p:sp>
    </p:spTree>
    <p:extLst>
      <p:ext uri="{BB962C8B-B14F-4D97-AF65-F5344CB8AC3E}">
        <p14:creationId xmlns:p14="http://schemas.microsoft.com/office/powerpoint/2010/main" val="92046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US" sz="3200" b="1" dirty="0">
                <a:solidFill>
                  <a:schemeClr val="bg2">
                    <a:lumMod val="50000"/>
                  </a:schemeClr>
                </a:solidFill>
                <a:latin typeface="Century Gothic"/>
              </a:rPr>
              <a:t>VALIDATE AND ANALYZE </a:t>
            </a:r>
            <a:r>
              <a:rPr lang="en-US" sz="3200" dirty="0">
                <a:solidFill>
                  <a:schemeClr val="bg2">
                    <a:lumMod val="50000"/>
                  </a:schemeClr>
                </a:solidFill>
                <a:latin typeface="Century Gothic"/>
              </a:rPr>
              <a:t>Your Project (Hand-On)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5</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6" name="Picture 5">
            <a:extLst>
              <a:ext uri="{FF2B5EF4-FFF2-40B4-BE49-F238E27FC236}">
                <a16:creationId xmlns:a16="http://schemas.microsoft.com/office/drawing/2014/main" id="{683CCA2B-92B3-922A-4149-2E9E188F9126}"/>
              </a:ext>
            </a:extLst>
          </p:cNvPr>
          <p:cNvPicPr>
            <a:picLocks noChangeAspect="1"/>
          </p:cNvPicPr>
          <p:nvPr/>
        </p:nvPicPr>
        <p:blipFill>
          <a:blip r:embed="rId3"/>
          <a:stretch>
            <a:fillRect/>
          </a:stretch>
        </p:blipFill>
        <p:spPr>
          <a:xfrm>
            <a:off x="1657188" y="1841472"/>
            <a:ext cx="8432208" cy="3129601"/>
          </a:xfrm>
          <a:prstGeom prst="rect">
            <a:avLst/>
          </a:prstGeom>
        </p:spPr>
      </p:pic>
    </p:spTree>
    <p:extLst>
      <p:ext uri="{BB962C8B-B14F-4D97-AF65-F5344CB8AC3E}">
        <p14:creationId xmlns:p14="http://schemas.microsoft.com/office/powerpoint/2010/main" val="192950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TROUBLESHOOT </a:t>
            </a:r>
            <a:r>
              <a:rPr lang="en-US" sz="3200" dirty="0">
                <a:solidFill>
                  <a:schemeClr val="bg2">
                    <a:lumMod val="50000"/>
                  </a:schemeClr>
                </a:solidFill>
                <a:latin typeface="Century Gothic"/>
              </a:rPr>
              <a:t>Your Project (Hand-On)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DC3B34DA-E481-7D12-085A-0D1BD42F43E5}"/>
              </a:ext>
            </a:extLst>
          </p:cNvPr>
          <p:cNvSpPr txBox="1"/>
          <p:nvPr/>
        </p:nvSpPr>
        <p:spPr>
          <a:xfrm>
            <a:off x="809768" y="1716483"/>
            <a:ext cx="10961215" cy="923330"/>
          </a:xfrm>
          <a:prstGeom prst="rect">
            <a:avLst/>
          </a:prstGeom>
          <a:noFill/>
        </p:spPr>
        <p:txBody>
          <a:bodyPr wrap="square">
            <a:spAutoFit/>
          </a:bodyPr>
          <a:lstStyle/>
          <a:p>
            <a:pPr fontAlgn="base"/>
            <a:r>
              <a:rPr lang="en-US" sz="1800" dirty="0"/>
              <a:t>So far, you've used the Workflow Analyzer, a tool that'll help you anticipate some errors. But as you've discovered, they don't help you catch all the errors.</a:t>
            </a:r>
          </a:p>
          <a:p>
            <a:pPr fontAlgn="base"/>
            <a:r>
              <a:rPr lang="en-US" sz="1800" dirty="0"/>
              <a:t>In this lesson, you'll discover a couple of techniques to help you localize the problems in your project.</a:t>
            </a:r>
          </a:p>
        </p:txBody>
      </p:sp>
      <p:sp>
        <p:nvSpPr>
          <p:cNvPr id="4" name="TextBox 3">
            <a:extLst>
              <a:ext uri="{FF2B5EF4-FFF2-40B4-BE49-F238E27FC236}">
                <a16:creationId xmlns:a16="http://schemas.microsoft.com/office/drawing/2014/main" id="{70C165AF-EE9C-41A0-EF04-4F047CC05F73}"/>
              </a:ext>
            </a:extLst>
          </p:cNvPr>
          <p:cNvSpPr txBox="1"/>
          <p:nvPr/>
        </p:nvSpPr>
        <p:spPr>
          <a:xfrm>
            <a:off x="809768" y="3365851"/>
            <a:ext cx="10741160" cy="1015663"/>
          </a:xfrm>
          <a:prstGeom prst="rect">
            <a:avLst/>
          </a:prstGeom>
          <a:noFill/>
        </p:spPr>
        <p:txBody>
          <a:bodyPr wrap="square">
            <a:spAutoFit/>
          </a:bodyPr>
          <a:lstStyle/>
          <a:p>
            <a:pPr algn="l" fontAlgn="base"/>
            <a:r>
              <a:rPr lang="en-US" sz="2000" b="0" i="0" dirty="0">
                <a:solidFill>
                  <a:srgbClr val="313537"/>
                </a:solidFill>
                <a:effectLst/>
                <a:latin typeface="Inter"/>
              </a:rPr>
              <a:t>You'll look once again at the Unicorn Name project. In the previous lesson we fixed validation errors. In this demo, we'll identify the errors in the project's logic.</a:t>
            </a:r>
          </a:p>
          <a:p>
            <a:pPr algn="l" fontAlgn="base"/>
            <a:endParaRPr lang="en-US" sz="2000" b="0" i="0" dirty="0">
              <a:solidFill>
                <a:srgbClr val="313537"/>
              </a:solidFill>
              <a:effectLst/>
              <a:latin typeface="Inter"/>
            </a:endParaRPr>
          </a:p>
        </p:txBody>
      </p:sp>
    </p:spTree>
    <p:extLst>
      <p:ext uri="{BB962C8B-B14F-4D97-AF65-F5344CB8AC3E}">
        <p14:creationId xmlns:p14="http://schemas.microsoft.com/office/powerpoint/2010/main" val="33031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Automation </a:t>
            </a:r>
            <a:r>
              <a:rPr lang="en-US" sz="3200" dirty="0">
                <a:solidFill>
                  <a:schemeClr val="bg2">
                    <a:lumMod val="50000"/>
                  </a:schemeClr>
                </a:solidFill>
                <a:latin typeface="Century Gothic"/>
              </a:rPr>
              <a:t>Best Practices(Hand-On)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7</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7" name="AutoShape 2">
            <a:extLst>
              <a:ext uri="{FF2B5EF4-FFF2-40B4-BE49-F238E27FC236}">
                <a16:creationId xmlns:a16="http://schemas.microsoft.com/office/drawing/2014/main" id="{9A229499-B54D-989F-E5C5-E3021D3007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C845380B-49A3-9EDF-39CF-64CE82DC3631}"/>
              </a:ext>
            </a:extLst>
          </p:cNvPr>
          <p:cNvPicPr>
            <a:picLocks noChangeAspect="1"/>
          </p:cNvPicPr>
          <p:nvPr/>
        </p:nvPicPr>
        <p:blipFill>
          <a:blip r:embed="rId3"/>
          <a:stretch>
            <a:fillRect/>
          </a:stretch>
        </p:blipFill>
        <p:spPr>
          <a:xfrm>
            <a:off x="518946" y="1977649"/>
            <a:ext cx="5424654" cy="2089365"/>
          </a:xfrm>
          <a:prstGeom prst="rect">
            <a:avLst/>
          </a:prstGeom>
        </p:spPr>
      </p:pic>
      <p:pic>
        <p:nvPicPr>
          <p:cNvPr id="14" name="Picture 13">
            <a:extLst>
              <a:ext uri="{FF2B5EF4-FFF2-40B4-BE49-F238E27FC236}">
                <a16:creationId xmlns:a16="http://schemas.microsoft.com/office/drawing/2014/main" id="{3D4C6C67-BDD8-9F66-DE0D-A0F39B17A07D}"/>
              </a:ext>
            </a:extLst>
          </p:cNvPr>
          <p:cNvPicPr>
            <a:picLocks noChangeAspect="1"/>
          </p:cNvPicPr>
          <p:nvPr/>
        </p:nvPicPr>
        <p:blipFill>
          <a:blip r:embed="rId4"/>
          <a:stretch>
            <a:fillRect/>
          </a:stretch>
        </p:blipFill>
        <p:spPr>
          <a:xfrm>
            <a:off x="6491050" y="1852612"/>
            <a:ext cx="5182004" cy="3457575"/>
          </a:xfrm>
          <a:prstGeom prst="rect">
            <a:avLst/>
          </a:prstGeom>
          <a:ln>
            <a:solidFill>
              <a:schemeClr val="bg2">
                <a:lumMod val="50000"/>
              </a:schemeClr>
            </a:solidFill>
          </a:ln>
        </p:spPr>
      </p:pic>
    </p:spTree>
    <p:extLst>
      <p:ext uri="{BB962C8B-B14F-4D97-AF65-F5344CB8AC3E}">
        <p14:creationId xmlns:p14="http://schemas.microsoft.com/office/powerpoint/2010/main" val="92221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Automation </a:t>
            </a:r>
            <a:r>
              <a:rPr lang="en-US" sz="3200" dirty="0">
                <a:solidFill>
                  <a:schemeClr val="bg2">
                    <a:lumMod val="50000"/>
                  </a:schemeClr>
                </a:solidFill>
                <a:latin typeface="Century Gothic"/>
              </a:rPr>
              <a:t>Best Practices(Hand-On)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7" name="AutoShape 2">
            <a:extLst>
              <a:ext uri="{FF2B5EF4-FFF2-40B4-BE49-F238E27FC236}">
                <a16:creationId xmlns:a16="http://schemas.microsoft.com/office/drawing/2014/main" id="{9A229499-B54D-989F-E5C5-E3021D3007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E9015D26-11E3-CB39-624E-C5DF20406900}"/>
              </a:ext>
            </a:extLst>
          </p:cNvPr>
          <p:cNvPicPr>
            <a:picLocks noChangeAspect="1"/>
          </p:cNvPicPr>
          <p:nvPr/>
        </p:nvPicPr>
        <p:blipFill>
          <a:blip r:embed="rId3"/>
          <a:stretch>
            <a:fillRect/>
          </a:stretch>
        </p:blipFill>
        <p:spPr>
          <a:xfrm>
            <a:off x="2124877" y="1453427"/>
            <a:ext cx="7296150" cy="4572000"/>
          </a:xfrm>
          <a:prstGeom prst="rect">
            <a:avLst/>
          </a:prstGeom>
        </p:spPr>
      </p:pic>
    </p:spTree>
    <p:extLst>
      <p:ext uri="{BB962C8B-B14F-4D97-AF65-F5344CB8AC3E}">
        <p14:creationId xmlns:p14="http://schemas.microsoft.com/office/powerpoint/2010/main" val="188762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Automation </a:t>
            </a:r>
            <a:r>
              <a:rPr lang="en-US" sz="3200" dirty="0">
                <a:solidFill>
                  <a:schemeClr val="bg2">
                    <a:lumMod val="50000"/>
                  </a:schemeClr>
                </a:solidFill>
                <a:latin typeface="Century Gothic"/>
              </a:rPr>
              <a:t>Best Practices(Hand-On)</a:t>
            </a:r>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9</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7" name="AutoShape 2">
            <a:extLst>
              <a:ext uri="{FF2B5EF4-FFF2-40B4-BE49-F238E27FC236}">
                <a16:creationId xmlns:a16="http://schemas.microsoft.com/office/drawing/2014/main" id="{9A229499-B54D-989F-E5C5-E3021D3007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6A6ED87D-038E-A292-B515-A93B166A0F63}"/>
              </a:ext>
            </a:extLst>
          </p:cNvPr>
          <p:cNvPicPr>
            <a:picLocks noChangeAspect="1"/>
          </p:cNvPicPr>
          <p:nvPr/>
        </p:nvPicPr>
        <p:blipFill>
          <a:blip r:embed="rId3"/>
          <a:stretch>
            <a:fillRect/>
          </a:stretch>
        </p:blipFill>
        <p:spPr>
          <a:xfrm>
            <a:off x="3071812" y="1682858"/>
            <a:ext cx="6048375" cy="4267200"/>
          </a:xfrm>
          <a:prstGeom prst="rect">
            <a:avLst/>
          </a:prstGeom>
        </p:spPr>
      </p:pic>
    </p:spTree>
    <p:extLst>
      <p:ext uri="{BB962C8B-B14F-4D97-AF65-F5344CB8AC3E}">
        <p14:creationId xmlns:p14="http://schemas.microsoft.com/office/powerpoint/2010/main" val="26914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436</Words>
  <Application>Microsoft Office PowerPoint</Application>
  <PresentationFormat>Widescreen</PresentationFormat>
  <Paragraphs>62</Paragraphs>
  <Slides>12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Calibri</vt:lpstr>
      <vt:lpstr>Roboto Mono Medium</vt:lpstr>
      <vt:lpstr>Raleway</vt:lpstr>
      <vt:lpstr>Bahnschrift SemiBold</vt:lpstr>
      <vt:lpstr>Inter</vt:lpstr>
      <vt:lpstr>Wingdings</vt:lpstr>
      <vt:lpstr>Arial</vt:lpstr>
      <vt:lpstr>Biome</vt:lpstr>
      <vt:lpstr>Corbel</vt:lpstr>
      <vt:lpstr>Century Gothic</vt:lpstr>
      <vt:lpstr>Office Theme</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Hitesh Kumar Sharma</dc:creator>
  <cp:lastModifiedBy>Dr. Hitesh Kumar Sharma</cp:lastModifiedBy>
  <cp:revision>101</cp:revision>
  <dcterms:created xsi:type="dcterms:W3CDTF">2020-11-09T02:20:30Z</dcterms:created>
  <dcterms:modified xsi:type="dcterms:W3CDTF">2022-11-02T20:04:46Z</dcterms:modified>
</cp:coreProperties>
</file>