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698" r:id="rId2"/>
    <p:sldMasterId id="2147483699" r:id="rId3"/>
  </p:sldMasterIdLst>
  <p:notesMasterIdLst>
    <p:notesMasterId r:id="rId29"/>
  </p:notesMasterIdLst>
  <p:sldIdLst>
    <p:sldId id="256" r:id="rId4"/>
    <p:sldId id="265" r:id="rId5"/>
    <p:sldId id="267" r:id="rId6"/>
    <p:sldId id="268" r:id="rId7"/>
    <p:sldId id="270" r:id="rId8"/>
    <p:sldId id="271" r:id="rId9"/>
    <p:sldId id="272" r:id="rId10"/>
    <p:sldId id="273" r:id="rId11"/>
    <p:sldId id="274" r:id="rId12"/>
    <p:sldId id="275" r:id="rId13"/>
    <p:sldId id="276" r:id="rId14"/>
    <p:sldId id="277" r:id="rId15"/>
    <p:sldId id="282" r:id="rId16"/>
    <p:sldId id="283" r:id="rId17"/>
    <p:sldId id="284" r:id="rId18"/>
    <p:sldId id="285" r:id="rId19"/>
    <p:sldId id="286" r:id="rId20"/>
    <p:sldId id="287" r:id="rId21"/>
    <p:sldId id="288" r:id="rId22"/>
    <p:sldId id="289" r:id="rId23"/>
    <p:sldId id="290" r:id="rId24"/>
    <p:sldId id="291" r:id="rId25"/>
    <p:sldId id="293" r:id="rId26"/>
    <p:sldId id="294" r:id="rId27"/>
    <p:sldId id="312" r:id="rId28"/>
  </p:sldIdLst>
  <p:sldSz cx="9144000" cy="5143500" type="screen16x9"/>
  <p:notesSz cx="6858000" cy="9144000"/>
  <p:embeddedFontLst>
    <p:embeddedFont>
      <p:font typeface="Architects Daughter" panose="020B0604020202020204" charset="0"/>
      <p:regular r:id="rId30"/>
    </p:embeddedFon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Permanent Marker"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notes"/>
          <p:cNvSpPr>
            <a:spLocks noGrp="1" noRot="1" noChangeAspect="1"/>
          </p:cNvSpPr>
          <p:nvPr>
            <p:ph type="sldImg" idx="2"/>
          </p:nvPr>
        </p:nvSpPr>
        <p:spPr>
          <a:xfrm>
            <a:off x="381240" y="685800"/>
            <a:ext cx="6094800" cy="3427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notes"/>
          <p:cNvSpPr txBox="1">
            <a:spLocks noGrp="1"/>
          </p:cNvSpPr>
          <p:nvPr>
            <p:ph type="body" idx="1"/>
          </p:nvPr>
        </p:nvSpPr>
        <p:spPr>
          <a:xfrm>
            <a:off x="685800" y="4343400"/>
            <a:ext cx="5485320" cy="4113720"/>
          </a:xfrm>
          <a:prstGeom prst="rect">
            <a:avLst/>
          </a:prstGeom>
          <a:noFill/>
          <a:ln>
            <a:noFill/>
          </a:ln>
        </p:spPr>
        <p:txBody>
          <a:bodyPr spcFirstLastPara="1" wrap="square" lIns="0" tIns="91425" rIns="0" bIns="91425" anchor="t" anchorCtr="0">
            <a:noAutofit/>
          </a:bodyPr>
          <a:lstStyle/>
          <a:p>
            <a:pPr marL="216000" lvl="0" indent="-216000" algn="l" rtl="0">
              <a:lnSpc>
                <a:spcPct val="100000"/>
              </a:lnSpc>
              <a:spcBef>
                <a:spcPts val="0"/>
              </a:spcBef>
              <a:spcAft>
                <a:spcPts val="0"/>
              </a:spcAft>
              <a:buSzPts val="1400"/>
              <a:buNone/>
            </a:pPr>
            <a:r>
              <a:rPr lang="en" sz="1200" b="1" strike="noStrike">
                <a:solidFill>
                  <a:srgbClr val="404040"/>
                </a:solidFill>
                <a:latin typeface="Calibri"/>
                <a:ea typeface="Calibri"/>
                <a:cs typeface="Calibri"/>
                <a:sym typeface="Calibri"/>
              </a:rPr>
              <a:t>Mandatory</a:t>
            </a:r>
            <a:r>
              <a:rPr lang="en" sz="1200" b="0" strike="noStrike">
                <a:solidFill>
                  <a:srgbClr val="404040"/>
                </a:solidFill>
                <a:latin typeface="Calibri"/>
                <a:ea typeface="Calibri"/>
                <a:cs typeface="Calibri"/>
                <a:sym typeface="Calibri"/>
              </a:rPr>
              <a:t> </a:t>
            </a:r>
            <a:endParaRPr sz="1200" b="0" strike="noStrike">
              <a:latin typeface="Arial"/>
              <a:ea typeface="Arial"/>
              <a:cs typeface="Arial"/>
              <a:sym typeface="Arial"/>
            </a:endParaRPr>
          </a:p>
          <a:p>
            <a:pPr marL="216000" lvl="0" indent="-216000" algn="l" rtl="0">
              <a:lnSpc>
                <a:spcPct val="100000"/>
              </a:lnSpc>
              <a:spcBef>
                <a:spcPts val="0"/>
              </a:spcBef>
              <a:spcAft>
                <a:spcPts val="0"/>
              </a:spcAft>
              <a:buSzPts val="1400"/>
              <a:buNone/>
            </a:pPr>
            <a:r>
              <a:rPr lang="en" sz="1200" b="1" strike="noStrike">
                <a:solidFill>
                  <a:srgbClr val="404040"/>
                </a:solidFill>
                <a:latin typeface="Calibri"/>
                <a:ea typeface="Calibri"/>
                <a:cs typeface="Calibri"/>
                <a:sym typeface="Calibri"/>
              </a:rPr>
              <a:t>ACTION</a:t>
            </a:r>
            <a:r>
              <a:rPr lang="en" sz="1200" b="0" strike="noStrike">
                <a:solidFill>
                  <a:srgbClr val="404040"/>
                </a:solidFill>
                <a:latin typeface="Calibri"/>
                <a:ea typeface="Calibri"/>
                <a:cs typeface="Calibri"/>
                <a:sym typeface="Calibri"/>
              </a:rPr>
              <a:t>: Adjust title to fit your course.</a:t>
            </a:r>
            <a:endParaRPr sz="12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5feb1f0bcb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25feb1f0bcb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5feb1f0bcb_0_14: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450">
                <a:solidFill>
                  <a:schemeClr val="dk1"/>
                </a:solidFill>
                <a:highlight>
                  <a:srgbClr val="FFFFFF"/>
                </a:highlight>
              </a:rPr>
              <a:t>This will make the Banking application to crash, in case someone tries to use the withdraw method. This shows there is clearly something wrong with this design if a valid combination of objects results in an error.</a:t>
            </a:r>
            <a:endParaRPr/>
          </a:p>
        </p:txBody>
      </p:sp>
      <p:sp>
        <p:nvSpPr>
          <p:cNvPr id="390" name="Google Shape;390;g25feb1f0bcb_0_14: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972f18d5e_0_1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8" name="Google Shape;398;g10972f18d5e_0_1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feb1f0bcb_0_33: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100">
                <a:solidFill>
                  <a:schemeClr val="dk1"/>
                </a:solidFill>
              </a:rPr>
              <a:t>Because all accounts do not support withdrawals, we moved the </a:t>
            </a:r>
            <a:r>
              <a:rPr lang="en" sz="1100" i="1">
                <a:solidFill>
                  <a:schemeClr val="dk1"/>
                </a:solidFill>
              </a:rPr>
              <a:t>withdraw</a:t>
            </a:r>
            <a:r>
              <a:rPr lang="en" sz="1100">
                <a:solidFill>
                  <a:schemeClr val="dk1"/>
                </a:solidFill>
              </a:rPr>
              <a:t> method from the </a:t>
            </a:r>
            <a:r>
              <a:rPr lang="en" sz="1100" i="1">
                <a:solidFill>
                  <a:schemeClr val="dk1"/>
                </a:solidFill>
              </a:rPr>
              <a:t>Account</a:t>
            </a:r>
            <a:r>
              <a:rPr lang="en" sz="1100">
                <a:solidFill>
                  <a:schemeClr val="dk1"/>
                </a:solidFill>
              </a:rPr>
              <a:t> class to a new abstract subclass </a:t>
            </a:r>
            <a:r>
              <a:rPr lang="en" sz="1100" i="1">
                <a:solidFill>
                  <a:schemeClr val="dk1"/>
                </a:solidFill>
              </a:rPr>
              <a:t>WithdrawableAccount</a:t>
            </a:r>
            <a:r>
              <a:rPr lang="en" sz="1100">
                <a:solidFill>
                  <a:schemeClr val="dk1"/>
                </a:solidFill>
              </a:rPr>
              <a:t>. Both </a:t>
            </a:r>
            <a:r>
              <a:rPr lang="en" sz="1100" i="1">
                <a:solidFill>
                  <a:schemeClr val="dk1"/>
                </a:solidFill>
              </a:rPr>
              <a:t>CurrentAccount</a:t>
            </a:r>
            <a:r>
              <a:rPr lang="en" sz="1100">
                <a:solidFill>
                  <a:schemeClr val="dk1"/>
                </a:solidFill>
              </a:rPr>
              <a:t> and </a:t>
            </a:r>
            <a:r>
              <a:rPr lang="en" sz="1100" i="1">
                <a:solidFill>
                  <a:schemeClr val="dk1"/>
                </a:solidFill>
              </a:rPr>
              <a:t>SavingsAccount</a:t>
            </a:r>
            <a:r>
              <a:rPr lang="en" sz="1100">
                <a:solidFill>
                  <a:schemeClr val="dk1"/>
                </a:solidFill>
              </a:rPr>
              <a:t> allow withdrawals. So they've now been made subclasses of the new </a:t>
            </a:r>
            <a:r>
              <a:rPr lang="en" sz="1100" i="1">
                <a:solidFill>
                  <a:schemeClr val="dk1"/>
                </a:solidFill>
              </a:rPr>
              <a:t>WithdrawableAccount</a:t>
            </a:r>
            <a:r>
              <a:rPr lang="en" sz="1100">
                <a:solidFill>
                  <a:schemeClr val="dk1"/>
                </a:solidFill>
              </a:rPr>
              <a:t>.</a:t>
            </a:r>
            <a:endParaRPr/>
          </a:p>
        </p:txBody>
      </p:sp>
      <p:sp>
        <p:nvSpPr>
          <p:cNvPr id="437" name="Google Shape;437;g25feb1f0bcb_0_3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5feb1f0bcb_0_92: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100">
                <a:solidFill>
                  <a:schemeClr val="dk1"/>
                </a:solidFill>
              </a:rPr>
              <a:t>This means </a:t>
            </a:r>
            <a:r>
              <a:rPr lang="en" sz="1100" i="1">
                <a:solidFill>
                  <a:schemeClr val="dk1"/>
                </a:solidFill>
              </a:rPr>
              <a:t>BankingAppWithdrawalService</a:t>
            </a:r>
            <a:r>
              <a:rPr lang="en" sz="1100">
                <a:solidFill>
                  <a:schemeClr val="dk1"/>
                </a:solidFill>
              </a:rPr>
              <a:t> can trust the right type of account to provide the </a:t>
            </a:r>
            <a:r>
              <a:rPr lang="en" sz="1100" i="1">
                <a:solidFill>
                  <a:schemeClr val="dk1"/>
                </a:solidFill>
              </a:rPr>
              <a:t>withdraw</a:t>
            </a:r>
            <a:r>
              <a:rPr lang="en" sz="1100">
                <a:solidFill>
                  <a:schemeClr val="dk1"/>
                </a:solidFill>
              </a:rPr>
              <a:t> function.</a:t>
            </a:r>
            <a:endParaRPr/>
          </a:p>
        </p:txBody>
      </p:sp>
      <p:sp>
        <p:nvSpPr>
          <p:cNvPr id="444" name="Google Shape;444;g25feb1f0bcb_0_9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0616370c0d_0_71: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51" name="Google Shape;451;g10616370c0d_0_7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5feb1f0bcb_0_10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Let's look into a situation where we've got a </a:t>
            </a:r>
            <a:r>
              <a:rPr lang="en" sz="1100" i="1">
                <a:solidFill>
                  <a:schemeClr val="dk1"/>
                </a:solidFill>
              </a:rPr>
              <a:t>Payment</a:t>
            </a:r>
            <a:r>
              <a:rPr lang="en" sz="1100">
                <a:solidFill>
                  <a:schemeClr val="dk1"/>
                </a:solidFill>
              </a:rPr>
              <a:t> interface used by an implementation </a:t>
            </a:r>
            <a:r>
              <a:rPr lang="en" sz="1100" i="1">
                <a:solidFill>
                  <a:schemeClr val="dk1"/>
                </a:solidFill>
              </a:rPr>
              <a:t>BankPayment</a:t>
            </a:r>
            <a:r>
              <a:rPr lang="en" sz="1100">
                <a:solidFill>
                  <a:schemeClr val="dk1"/>
                </a:solidFill>
              </a:rPr>
              <a:t>:</a:t>
            </a:r>
            <a:endParaRPr sz="1100">
              <a:solidFill>
                <a:schemeClr val="dk1"/>
              </a:solidFill>
            </a:endParaRPr>
          </a:p>
          <a:p>
            <a:pPr marL="0" lvl="0" indent="0" algn="l" rtl="0">
              <a:lnSpc>
                <a:spcPct val="115000"/>
              </a:lnSpc>
              <a:spcBef>
                <a:spcPts val="1200"/>
              </a:spcBef>
              <a:spcAft>
                <a:spcPts val="1200"/>
              </a:spcAft>
              <a:buSzPts val="1100"/>
              <a:buNone/>
            </a:pPr>
            <a:endParaRPr/>
          </a:p>
        </p:txBody>
      </p:sp>
      <p:sp>
        <p:nvSpPr>
          <p:cNvPr id="461" name="Google Shape;461;g25feb1f0bcb_0_10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5feb1f0bcb_0_11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a:t>And the implementation:</a:t>
            </a:r>
            <a:endParaRPr/>
          </a:p>
          <a:p>
            <a:pPr marL="0" lvl="0" indent="0" algn="l" rtl="0">
              <a:lnSpc>
                <a:spcPct val="115000"/>
              </a:lnSpc>
              <a:spcBef>
                <a:spcPts val="1200"/>
              </a:spcBef>
              <a:spcAft>
                <a:spcPts val="1200"/>
              </a:spcAft>
              <a:buSzPts val="1100"/>
              <a:buNone/>
            </a:pPr>
            <a:endParaRPr/>
          </a:p>
        </p:txBody>
      </p:sp>
      <p:sp>
        <p:nvSpPr>
          <p:cNvPr id="468" name="Google Shape;468;g25feb1f0bcb_0_11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5feb1f0bcb_0_12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endParaRPr/>
          </a:p>
        </p:txBody>
      </p:sp>
      <p:sp>
        <p:nvSpPr>
          <p:cNvPr id="475" name="Google Shape;475;g25feb1f0bcb_0_12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5feb1f0bcb_0_13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400">
                <a:solidFill>
                  <a:schemeClr val="dk1"/>
                </a:solidFill>
              </a:rPr>
              <a:t>Now, since the </a:t>
            </a:r>
            <a:r>
              <a:rPr lang="en" sz="1400" i="1">
                <a:solidFill>
                  <a:schemeClr val="dk1"/>
                </a:solidFill>
              </a:rPr>
              <a:t>Payment </a:t>
            </a:r>
            <a:r>
              <a:rPr lang="en" sz="1400">
                <a:solidFill>
                  <a:schemeClr val="dk1"/>
                </a:solidFill>
              </a:rPr>
              <a:t>interface has changed and more methods were added, all the implementing classes now have to implement the new methods.</a:t>
            </a:r>
            <a:endParaRPr/>
          </a:p>
        </p:txBody>
      </p:sp>
      <p:sp>
        <p:nvSpPr>
          <p:cNvPr id="483" name="Google Shape;483;g25feb1f0bcb_0_13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750b47007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0750b47007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eb1f0bcb_0_157: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what happens to our </a:t>
            </a:r>
            <a:r>
              <a:rPr lang="en" sz="1100" i="1">
                <a:solidFill>
                  <a:schemeClr val="dk1"/>
                </a:solidFill>
              </a:rPr>
              <a:t>BankPayment </a:t>
            </a:r>
            <a:r>
              <a:rPr lang="en" sz="1100">
                <a:solidFill>
                  <a:schemeClr val="dk1"/>
                </a:solidFill>
              </a:rPr>
              <a:t>class:</a:t>
            </a:r>
            <a:endParaRPr sz="1100">
              <a:solidFill>
                <a:schemeClr val="dk1"/>
              </a:solidFill>
            </a:endParaRPr>
          </a:p>
          <a:p>
            <a:pPr marL="0" lvl="0" indent="0" algn="l" rtl="0">
              <a:spcBef>
                <a:spcPts val="1200"/>
              </a:spcBef>
              <a:spcAft>
                <a:spcPts val="0"/>
              </a:spcAft>
              <a:buSzPts val="1100"/>
              <a:buNone/>
            </a:pPr>
            <a:r>
              <a:rPr lang="en" sz="1100" i="1">
                <a:solidFill>
                  <a:schemeClr val="dk1"/>
                </a:solidFill>
              </a:rPr>
              <a:t>BankPayment </a:t>
            </a:r>
            <a:r>
              <a:rPr lang="en" sz="1100">
                <a:solidFill>
                  <a:schemeClr val="dk1"/>
                </a:solidFill>
              </a:rPr>
              <a:t>implementation now has implemented the new methods. And since it does not need them and has no logic for them, it's </a:t>
            </a:r>
            <a:r>
              <a:rPr lang="en" sz="1100" b="1">
                <a:solidFill>
                  <a:schemeClr val="dk1"/>
                </a:solidFill>
              </a:rPr>
              <a:t>just throwing an </a:t>
            </a:r>
            <a:r>
              <a:rPr lang="en" sz="1100" b="1" i="1">
                <a:solidFill>
                  <a:schemeClr val="dk1"/>
                </a:solidFill>
              </a:rPr>
              <a:t>UnsupportedOperationException</a:t>
            </a:r>
            <a:r>
              <a:rPr lang="en" sz="1100" b="1">
                <a:solidFill>
                  <a:schemeClr val="dk1"/>
                </a:solidFill>
              </a:rPr>
              <a:t>. This is where we start violating the principle.</a:t>
            </a:r>
            <a:endParaRPr sz="1400">
              <a:solidFill>
                <a:schemeClr val="dk1"/>
              </a:solidFill>
            </a:endParaRPr>
          </a:p>
        </p:txBody>
      </p:sp>
      <p:sp>
        <p:nvSpPr>
          <p:cNvPr id="491" name="Google Shape;491;g25feb1f0bcb_0_15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5feb1f0bcb_0_16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Notice in the class diagram, and referring to the interfaces in the earlier section, that the </a:t>
            </a:r>
            <a:r>
              <a:rPr lang="en" sz="1100" i="1">
                <a:solidFill>
                  <a:schemeClr val="dk1"/>
                </a:solidFill>
              </a:rPr>
              <a:t>status()</a:t>
            </a:r>
            <a:r>
              <a:rPr lang="en" sz="1100">
                <a:solidFill>
                  <a:schemeClr val="dk1"/>
                </a:solidFill>
              </a:rPr>
              <a:t> and </a:t>
            </a:r>
            <a:r>
              <a:rPr lang="en" sz="1100" i="1">
                <a:solidFill>
                  <a:schemeClr val="dk1"/>
                </a:solidFill>
              </a:rPr>
              <a:t>getPayments() </a:t>
            </a:r>
            <a:r>
              <a:rPr lang="en" sz="1100">
                <a:solidFill>
                  <a:schemeClr val="dk1"/>
                </a:solidFill>
              </a:rPr>
              <a:t>methods are required in both the implementations. On the other hand, </a:t>
            </a:r>
            <a:r>
              <a:rPr lang="en" sz="1100" i="1">
                <a:solidFill>
                  <a:schemeClr val="dk1"/>
                </a:solidFill>
              </a:rPr>
              <a:t>initiatePayments()</a:t>
            </a:r>
            <a:r>
              <a:rPr lang="en" sz="1100">
                <a:solidFill>
                  <a:schemeClr val="dk1"/>
                </a:solidFill>
              </a:rPr>
              <a:t> is only required in </a:t>
            </a:r>
            <a:r>
              <a:rPr lang="en" sz="1100" i="1">
                <a:solidFill>
                  <a:schemeClr val="dk1"/>
                </a:solidFill>
              </a:rPr>
              <a:t>BankPayment</a:t>
            </a:r>
            <a:r>
              <a:rPr lang="en" sz="1100">
                <a:solidFill>
                  <a:schemeClr val="dk1"/>
                </a:solidFill>
              </a:rPr>
              <a:t>, and the </a:t>
            </a:r>
            <a:r>
              <a:rPr lang="en" sz="1100" i="1">
                <a:solidFill>
                  <a:schemeClr val="dk1"/>
                </a:solidFill>
              </a:rPr>
              <a:t>initiateLoanSettlement()</a:t>
            </a:r>
            <a:r>
              <a:rPr lang="en" sz="1100">
                <a:solidFill>
                  <a:schemeClr val="dk1"/>
                </a:solidFill>
              </a:rPr>
              <a:t> and </a:t>
            </a:r>
            <a:r>
              <a:rPr lang="en" sz="1100" i="1">
                <a:solidFill>
                  <a:schemeClr val="dk1"/>
                </a:solidFill>
              </a:rPr>
              <a:t>initiateRePayment()</a:t>
            </a:r>
            <a:r>
              <a:rPr lang="en" sz="1100">
                <a:solidFill>
                  <a:schemeClr val="dk1"/>
                </a:solidFill>
              </a:rPr>
              <a:t> methods are only for the </a:t>
            </a:r>
            <a:r>
              <a:rPr lang="en" sz="1100" i="1">
                <a:solidFill>
                  <a:schemeClr val="dk1"/>
                </a:solidFill>
              </a:rPr>
              <a:t>LoanPayment</a:t>
            </a:r>
            <a:r>
              <a:rPr lang="en" sz="1100">
                <a:solidFill>
                  <a:schemeClr val="dk1"/>
                </a:solidFill>
              </a:rPr>
              <a:t>.</a:t>
            </a:r>
            <a:endParaRPr sz="1100">
              <a:solidFill>
                <a:schemeClr val="dk1"/>
              </a:solidFill>
            </a:endParaRPr>
          </a:p>
          <a:p>
            <a:pPr marL="0" lvl="0" indent="0" algn="l" rtl="0">
              <a:lnSpc>
                <a:spcPct val="115000"/>
              </a:lnSpc>
              <a:spcBef>
                <a:spcPts val="1200"/>
              </a:spcBef>
              <a:spcAft>
                <a:spcPts val="0"/>
              </a:spcAft>
              <a:buSzPts val="1100"/>
              <a:buNone/>
            </a:pPr>
            <a:r>
              <a:rPr lang="en" sz="1100">
                <a:solidFill>
                  <a:schemeClr val="dk1"/>
                </a:solidFill>
              </a:rPr>
              <a:t>With that sorted, let's break up the interfaces and apply the Interface Segregation Principle. Thus, we now have a common interface:</a:t>
            </a:r>
            <a:endParaRPr sz="1100">
              <a:solidFill>
                <a:schemeClr val="dk1"/>
              </a:solidFill>
            </a:endParaRPr>
          </a:p>
          <a:p>
            <a:pPr marL="0" lvl="0" indent="0" algn="l" rtl="0">
              <a:spcBef>
                <a:spcPts val="1200"/>
              </a:spcBef>
              <a:spcAft>
                <a:spcPts val="0"/>
              </a:spcAft>
              <a:buSzPts val="1100"/>
              <a:buNone/>
            </a:pPr>
            <a:endParaRPr/>
          </a:p>
        </p:txBody>
      </p:sp>
      <p:sp>
        <p:nvSpPr>
          <p:cNvPr id="498" name="Google Shape;498;g25feb1f0bcb_0_16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5feb1f0bcb_0_17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100" b="1">
                <a:solidFill>
                  <a:schemeClr val="dk1"/>
                </a:solidFill>
              </a:rPr>
              <a:t>As we can see, the interfaces don't violate the principle.</a:t>
            </a:r>
            <a:r>
              <a:rPr lang="en" sz="1100">
                <a:solidFill>
                  <a:schemeClr val="dk1"/>
                </a:solidFill>
              </a:rPr>
              <a:t> The implementations don't have to provide empty methods. This keeps the code clean and reduces the chance of bugs.</a:t>
            </a:r>
            <a:endParaRPr/>
          </a:p>
        </p:txBody>
      </p:sp>
      <p:sp>
        <p:nvSpPr>
          <p:cNvPr id="505" name="Google Shape;505;g25feb1f0bcb_0_17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616370c0d_0_83: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19" name="Google Shape;519;g10616370c0d_0_8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558ea08ef_0_1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28" name="Google Shape;528;g10558ea08ef_0_1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5: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5:notes"/>
          <p:cNvSpPr txBox="1">
            <a:spLocks noGrp="1"/>
          </p:cNvSpPr>
          <p:nvPr>
            <p:ph type="body" idx="1"/>
          </p:nvPr>
        </p:nvSpPr>
        <p:spPr>
          <a:xfrm>
            <a:off x="685800" y="4343400"/>
            <a:ext cx="5485320" cy="4113720"/>
          </a:xfrm>
          <a:prstGeom prst="rect">
            <a:avLst/>
          </a:prstGeom>
          <a:noFill/>
          <a:ln>
            <a:noFill/>
          </a:ln>
        </p:spPr>
        <p:txBody>
          <a:bodyPr spcFirstLastPara="1" wrap="square" lIns="0" tIns="91425" rIns="0" bIns="91425" anchor="t" anchorCtr="0">
            <a:noAutofit/>
          </a:bodyPr>
          <a:lstStyle/>
          <a:p>
            <a:pPr marL="216000" lvl="0" indent="-216000" algn="l" rtl="0">
              <a:lnSpc>
                <a:spcPct val="100000"/>
              </a:lnSpc>
              <a:spcBef>
                <a:spcPts val="0"/>
              </a:spcBef>
              <a:spcAft>
                <a:spcPts val="0"/>
              </a:spcAft>
              <a:buSzPts val="1400"/>
              <a:buNone/>
            </a:pPr>
            <a:endParaRPr sz="1200" b="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4:notes"/>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616370c0d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https://fi.ort.edu.uy/innovaportal/file/2032/1/design_principles.pdf</a:t>
            </a:r>
            <a:endParaRPr/>
          </a:p>
        </p:txBody>
      </p:sp>
      <p:sp>
        <p:nvSpPr>
          <p:cNvPr id="325" name="Google Shape;325;g10616370c0d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5feb1f0bcb_0_18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
              <a:t>The more responsibilities your class has, the more often you need to change it.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339" name="Google Shape;339;g25feb1f0bcb_0_18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616370c0d_0_4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Example: Real life analogy: Smartphones</a:t>
            </a:r>
            <a:endParaRPr/>
          </a:p>
          <a:p>
            <a:pPr marL="457200" lvl="0" indent="-317500" algn="l" rtl="0">
              <a:lnSpc>
                <a:spcPct val="100000"/>
              </a:lnSpc>
              <a:spcBef>
                <a:spcPts val="0"/>
              </a:spcBef>
              <a:spcAft>
                <a:spcPts val="0"/>
              </a:spcAft>
              <a:buSzPts val="1400"/>
              <a:buChar char="-"/>
            </a:pPr>
            <a:r>
              <a:rPr lang="en"/>
              <a:t>We have core functionality in the OS, such as telephoning, SMS and data transfer,</a:t>
            </a:r>
            <a:endParaRPr/>
          </a:p>
          <a:p>
            <a:pPr marL="457200" lvl="0" indent="-317500" algn="l" rtl="0">
              <a:lnSpc>
                <a:spcPct val="100000"/>
              </a:lnSpc>
              <a:spcBef>
                <a:spcPts val="0"/>
              </a:spcBef>
              <a:spcAft>
                <a:spcPts val="0"/>
              </a:spcAft>
              <a:buSzPts val="1400"/>
              <a:buChar char="-"/>
            </a:pPr>
            <a:r>
              <a:rPr lang="en"/>
              <a:t>Apps can enhance and provide more functionality without changing the core functionality</a:t>
            </a:r>
            <a:endParaRPr/>
          </a:p>
          <a:p>
            <a:pPr marL="0" lvl="0" indent="0" algn="l" rtl="0">
              <a:lnSpc>
                <a:spcPct val="100000"/>
              </a:lnSpc>
              <a:spcBef>
                <a:spcPts val="0"/>
              </a:spcBef>
              <a:spcAft>
                <a:spcPts val="0"/>
              </a:spcAft>
              <a:buSzPts val="1400"/>
              <a:buNone/>
            </a:pPr>
            <a:endParaRPr/>
          </a:p>
        </p:txBody>
      </p:sp>
      <p:sp>
        <p:nvSpPr>
          <p:cNvPr id="347" name="Google Shape;347;g10616370c0d_0_4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558ea08ef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10558ea08ef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616370c0d_0_5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5" name="Google Shape;365;g10616370c0d_0_5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0972f18d5e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sz="1100">
                <a:solidFill>
                  <a:schemeClr val="dk1"/>
                </a:solidFill>
              </a:rPr>
              <a:t>Unfortunately, there is a problem with extending this design. The </a:t>
            </a:r>
            <a:r>
              <a:rPr lang="en" sz="1100" i="1">
                <a:solidFill>
                  <a:schemeClr val="dk1"/>
                </a:solidFill>
              </a:rPr>
              <a:t>BankingAppWithdrawalService</a:t>
            </a:r>
            <a:r>
              <a:rPr lang="en" sz="1100">
                <a:solidFill>
                  <a:schemeClr val="dk1"/>
                </a:solidFill>
              </a:rPr>
              <a:t> is aware of the two concrete implementations of account</a:t>
            </a:r>
            <a:r>
              <a:rPr lang="en" sz="1100" i="1">
                <a:solidFill>
                  <a:schemeClr val="dk1"/>
                </a:solidFill>
              </a:rPr>
              <a:t>.</a:t>
            </a:r>
            <a:r>
              <a:rPr lang="en" sz="1100">
                <a:solidFill>
                  <a:schemeClr val="dk1"/>
                </a:solidFill>
              </a:rPr>
              <a:t> Therefore, the </a:t>
            </a:r>
            <a:r>
              <a:rPr lang="en" sz="1100" i="1">
                <a:solidFill>
                  <a:schemeClr val="dk1"/>
                </a:solidFill>
              </a:rPr>
              <a:t>BankingAppWithdrawalService</a:t>
            </a:r>
            <a:r>
              <a:rPr lang="en" sz="1100">
                <a:solidFill>
                  <a:schemeClr val="dk1"/>
                </a:solidFill>
              </a:rPr>
              <a:t> would need to be changed every time a new account type is introduced.</a:t>
            </a:r>
            <a:endParaRPr/>
          </a:p>
        </p:txBody>
      </p:sp>
      <p:sp>
        <p:nvSpPr>
          <p:cNvPr id="374" name="Google Shape;374;g10972f18d5e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0"/>
        <p:cNvGrpSpPr/>
        <p:nvPr/>
      </p:nvGrpSpPr>
      <p:grpSpPr>
        <a:xfrm>
          <a:off x="0" y="0"/>
          <a:ext cx="0" cy="0"/>
          <a:chOff x="0" y="0"/>
          <a:chExt cx="0" cy="0"/>
        </a:xfrm>
      </p:grpSpPr>
      <p:sp>
        <p:nvSpPr>
          <p:cNvPr id="141" name="Google Shape;141;p33"/>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2"/>
        <p:cNvGrpSpPr/>
        <p:nvPr/>
      </p:nvGrpSpPr>
      <p:grpSpPr>
        <a:xfrm>
          <a:off x="0" y="0"/>
          <a:ext cx="0" cy="0"/>
          <a:chOff x="0" y="0"/>
          <a:chExt cx="0" cy="0"/>
        </a:xfrm>
      </p:grpSpPr>
      <p:sp>
        <p:nvSpPr>
          <p:cNvPr id="143" name="Google Shape;143;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3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3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7"/>
        <p:cNvGrpSpPr/>
        <p:nvPr/>
      </p:nvGrpSpPr>
      <p:grpSpPr>
        <a:xfrm>
          <a:off x="0" y="0"/>
          <a:ext cx="0" cy="0"/>
          <a:chOff x="0" y="0"/>
          <a:chExt cx="0" cy="0"/>
        </a:xfrm>
      </p:grpSpPr>
      <p:sp>
        <p:nvSpPr>
          <p:cNvPr id="148" name="Google Shape;148;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3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3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2"/>
        <p:cNvGrpSpPr/>
        <p:nvPr/>
      </p:nvGrpSpPr>
      <p:grpSpPr>
        <a:xfrm>
          <a:off x="0" y="0"/>
          <a:ext cx="0" cy="0"/>
          <a:chOff x="0" y="0"/>
          <a:chExt cx="0" cy="0"/>
        </a:xfrm>
      </p:grpSpPr>
      <p:sp>
        <p:nvSpPr>
          <p:cNvPr id="153" name="Google Shape;153;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5" name="Google Shape;155;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6" name="Google Shape;156;p3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p3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1"/>
        <p:cNvGrpSpPr/>
        <p:nvPr/>
      </p:nvGrpSpPr>
      <p:grpSpPr>
        <a:xfrm>
          <a:off x="0" y="0"/>
          <a:ext cx="0" cy="0"/>
          <a:chOff x="0" y="0"/>
          <a:chExt cx="0" cy="0"/>
        </a:xfrm>
      </p:grpSpPr>
      <p:sp>
        <p:nvSpPr>
          <p:cNvPr id="162" name="Google Shape;16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4" name="Google Shape;164;p3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5" name="Google Shape;165;p3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p3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7"/>
        <p:cNvGrpSpPr/>
        <p:nvPr/>
      </p:nvGrpSpPr>
      <p:grpSpPr>
        <a:xfrm>
          <a:off x="0" y="0"/>
          <a:ext cx="0" cy="0"/>
          <a:chOff x="0" y="0"/>
          <a:chExt cx="0" cy="0"/>
        </a:xfrm>
      </p:grpSpPr>
      <p:sp>
        <p:nvSpPr>
          <p:cNvPr id="168" name="Google Shape;168;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0" name="Google Shape;170;p3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1" name="Google Shape;171;p3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2" name="Google Shape;172;p3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3" name="Google Shape;173;p3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4" name="Google Shape;174;p3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9"/>
        <p:cNvGrpSpPr/>
        <p:nvPr/>
      </p:nvGrpSpPr>
      <p:grpSpPr>
        <a:xfrm>
          <a:off x="0" y="0"/>
          <a:ext cx="0" cy="0"/>
          <a:chOff x="0" y="0"/>
          <a:chExt cx="0" cy="0"/>
        </a:xfrm>
      </p:grpSpPr>
      <p:sp>
        <p:nvSpPr>
          <p:cNvPr id="180" name="Google Shape;180;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4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2"/>
        <p:cNvGrpSpPr/>
        <p:nvPr/>
      </p:nvGrpSpPr>
      <p:grpSpPr>
        <a:xfrm>
          <a:off x="0" y="0"/>
          <a:ext cx="0" cy="0"/>
          <a:chOff x="0" y="0"/>
          <a:chExt cx="0" cy="0"/>
        </a:xfrm>
      </p:grpSpPr>
      <p:sp>
        <p:nvSpPr>
          <p:cNvPr id="183" name="Google Shape;183;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4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8" name="Google Shape;188;p4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4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1"/>
        <p:cNvGrpSpPr/>
        <p:nvPr/>
      </p:nvGrpSpPr>
      <p:grpSpPr>
        <a:xfrm>
          <a:off x="0" y="0"/>
          <a:ext cx="0" cy="0"/>
          <a:chOff x="0" y="0"/>
          <a:chExt cx="0" cy="0"/>
        </a:xfrm>
      </p:grpSpPr>
      <p:sp>
        <p:nvSpPr>
          <p:cNvPr id="192" name="Google Shape;192;p4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7" name="Google Shape;197;p4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8"/>
        <p:cNvGrpSpPr/>
        <p:nvPr/>
      </p:nvGrpSpPr>
      <p:grpSpPr>
        <a:xfrm>
          <a:off x="0" y="0"/>
          <a:ext cx="0" cy="0"/>
          <a:chOff x="0" y="0"/>
          <a:chExt cx="0" cy="0"/>
        </a:xfrm>
      </p:grpSpPr>
      <p:sp>
        <p:nvSpPr>
          <p:cNvPr id="199" name="Google Shape;199;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6" name="Google Shape;206;p4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7" name="Google Shape;207;p4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8"/>
        <p:cNvGrpSpPr/>
        <p:nvPr/>
      </p:nvGrpSpPr>
      <p:grpSpPr>
        <a:xfrm>
          <a:off x="0" y="0"/>
          <a:ext cx="0" cy="0"/>
          <a:chOff x="0" y="0"/>
          <a:chExt cx="0" cy="0"/>
        </a:xfrm>
      </p:grpSpPr>
      <p:sp>
        <p:nvSpPr>
          <p:cNvPr id="209" name="Google Shape;209;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5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1" name="Google Shape;211;p5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2"/>
        <p:cNvGrpSpPr/>
        <p:nvPr/>
      </p:nvGrpSpPr>
      <p:grpSpPr>
        <a:xfrm>
          <a:off x="0" y="0"/>
          <a:ext cx="0" cy="0"/>
          <a:chOff x="0" y="0"/>
          <a:chExt cx="0" cy="0"/>
        </a:xfrm>
      </p:grpSpPr>
      <p:sp>
        <p:nvSpPr>
          <p:cNvPr id="213" name="Google Shape;213;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5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5" name="Google Shape;215;p5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6" name="Google Shape;216;p5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7" name="Google Shape;217;p5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8"/>
        <p:cNvGrpSpPr/>
        <p:nvPr/>
      </p:nvGrpSpPr>
      <p:grpSpPr>
        <a:xfrm>
          <a:off x="0" y="0"/>
          <a:ext cx="0" cy="0"/>
          <a:chOff x="0" y="0"/>
          <a:chExt cx="0" cy="0"/>
        </a:xfrm>
      </p:grpSpPr>
      <p:sp>
        <p:nvSpPr>
          <p:cNvPr id="219" name="Google Shape;219;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5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1" name="Google Shape;221;p5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5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5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5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5" name="Google Shape;225;p5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4832460" y="908100"/>
            <a:ext cx="4664160" cy="4733640"/>
            <a:chOff x="4832460" y="908100"/>
            <a:chExt cx="4664160" cy="4733640"/>
          </a:xfrm>
        </p:grpSpPr>
        <p:pic>
          <p:nvPicPr>
            <p:cNvPr id="11" name="Google Shape;11;p1"/>
            <p:cNvPicPr preferRelativeResize="0"/>
            <p:nvPr/>
          </p:nvPicPr>
          <p:blipFill rotWithShape="1">
            <a:blip r:embed="rId14">
              <a:alphaModFix amt="64000"/>
            </a:blip>
            <a:srcRect/>
            <a:stretch/>
          </p:blipFill>
          <p:spPr>
            <a:xfrm rot="-5400000">
              <a:off x="5920560" y="2065680"/>
              <a:ext cx="4733640" cy="2418480"/>
            </a:xfrm>
            <a:prstGeom prst="rect">
              <a:avLst/>
            </a:prstGeom>
            <a:noFill/>
            <a:ln>
              <a:noFill/>
            </a:ln>
          </p:spPr>
        </p:pic>
        <p:pic>
          <p:nvPicPr>
            <p:cNvPr id="12" name="Google Shape;12;p1"/>
            <p:cNvPicPr preferRelativeResize="0"/>
            <p:nvPr/>
          </p:nvPicPr>
          <p:blipFill rotWithShape="1">
            <a:blip r:embed="rId14">
              <a:alphaModFix amt="64000"/>
            </a:blip>
            <a:srcRect/>
            <a:stretch/>
          </p:blipFill>
          <p:spPr>
            <a:xfrm rot="-5400000">
              <a:off x="3674880" y="2065680"/>
              <a:ext cx="4733640" cy="2418480"/>
            </a:xfrm>
            <a:prstGeom prst="rect">
              <a:avLst/>
            </a:prstGeom>
            <a:noFill/>
            <a:ln>
              <a:noFill/>
            </a:ln>
          </p:spPr>
        </p:pic>
      </p:grpSp>
      <p:sp>
        <p:nvSpPr>
          <p:cNvPr id="13" name="Google Shape;13;p1"/>
          <p:cNvSpPr/>
          <p:nvPr/>
        </p:nvSpPr>
        <p:spPr>
          <a:xfrm flipH="1">
            <a:off x="503280" y="1576800"/>
            <a:ext cx="7211520" cy="11304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rot="5400000">
            <a:off x="123840" y="1957680"/>
            <a:ext cx="874080" cy="111960"/>
          </a:xfrm>
          <a:prstGeom prst="rect">
            <a:avLst/>
          </a:prstGeom>
          <a:solidFill>
            <a:srgbClr val="EA0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rot="5400000">
            <a:off x="6812640" y="784800"/>
            <a:ext cx="1695600" cy="11196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1"/>
          <p:cNvPicPr preferRelativeResize="0"/>
          <p:nvPr/>
        </p:nvPicPr>
        <p:blipFill rotWithShape="1">
          <a:blip r:embed="rId15">
            <a:alphaModFix/>
          </a:blip>
          <a:srcRect/>
          <a:stretch/>
        </p:blipFill>
        <p:spPr>
          <a:xfrm>
            <a:off x="9533880" y="4458600"/>
            <a:ext cx="1337040" cy="289800"/>
          </a:xfrm>
          <a:prstGeom prst="rect">
            <a:avLst/>
          </a:prstGeom>
          <a:noFill/>
          <a:ln>
            <a:noFill/>
          </a:ln>
        </p:spPr>
      </p:pic>
      <p:sp>
        <p:nvSpPr>
          <p:cNvPr id="17" name="Google Shape;1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27"/>
          <p:cNvSpPr/>
          <p:nvPr/>
        </p:nvSpPr>
        <p:spPr>
          <a:xfrm flipH="1">
            <a:off x="386280" y="447840"/>
            <a:ext cx="2217960" cy="8640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7"/>
          <p:cNvSpPr/>
          <p:nvPr/>
        </p:nvSpPr>
        <p:spPr>
          <a:xfrm rot="5400000">
            <a:off x="95400" y="740160"/>
            <a:ext cx="671040" cy="8604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7"/>
          <p:cNvSpPr/>
          <p:nvPr/>
        </p:nvSpPr>
        <p:spPr>
          <a:xfrm rot="5400000">
            <a:off x="2296440" y="223200"/>
            <a:ext cx="534240" cy="86040"/>
          </a:xfrm>
          <a:prstGeom prst="rect">
            <a:avLst/>
          </a:prstGeom>
          <a:solidFill>
            <a:srgbClr val="F05A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6" name="Google Shape;126;p2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05A28"/>
            </a:gs>
            <a:gs pos="100000">
              <a:srgbClr val="E80A89"/>
            </a:gs>
          </a:gsLst>
          <a:lin ang="0" scaled="0"/>
        </a:grad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7" name="Google Shape;177;p4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5.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fi.ort.edu.uy/innovaportal/file/2032/1/design_principles.pdf"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9"/>
        <p:cNvGrpSpPr/>
        <p:nvPr/>
      </p:nvGrpSpPr>
      <p:grpSpPr>
        <a:xfrm>
          <a:off x="0" y="0"/>
          <a:ext cx="0" cy="0"/>
          <a:chOff x="0" y="0"/>
          <a:chExt cx="0" cy="0"/>
        </a:xfrm>
      </p:grpSpPr>
      <p:sp>
        <p:nvSpPr>
          <p:cNvPr id="230" name="Google Shape;230;p53"/>
          <p:cNvSpPr txBox="1">
            <a:spLocks noGrp="1"/>
          </p:cNvSpPr>
          <p:nvPr>
            <p:ph type="title" idx="4294967295"/>
          </p:nvPr>
        </p:nvSpPr>
        <p:spPr>
          <a:xfrm>
            <a:off x="704880" y="2669400"/>
            <a:ext cx="8519400" cy="5716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SzPts val="1400"/>
              <a:buNone/>
            </a:pPr>
            <a:endParaRPr sz="4400" b="0" i="0" u="none" strike="noStrike" cap="none">
              <a:latin typeface="Arial"/>
              <a:ea typeface="Arial"/>
              <a:cs typeface="Arial"/>
              <a:sym typeface="Arial"/>
            </a:endParaRPr>
          </a:p>
          <a:p>
            <a:pPr marL="0" marR="0" lvl="0" indent="0" algn="l" rtl="0">
              <a:lnSpc>
                <a:spcPct val="100000"/>
              </a:lnSpc>
              <a:spcBef>
                <a:spcPts val="0"/>
              </a:spcBef>
              <a:spcAft>
                <a:spcPts val="0"/>
              </a:spcAft>
              <a:buSzPts val="1400"/>
              <a:buNone/>
            </a:pPr>
            <a:r>
              <a:rPr lang="en" sz="2700" b="1" i="0" u="none" strike="noStrike" cap="none">
                <a:solidFill>
                  <a:srgbClr val="FFFFFF"/>
                </a:solidFill>
                <a:latin typeface="Arial"/>
                <a:ea typeface="Arial"/>
                <a:cs typeface="Arial"/>
                <a:sym typeface="Arial"/>
              </a:rPr>
              <a:t>Welcome</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SzPts val="1400"/>
              <a:buNone/>
            </a:pPr>
            <a:r>
              <a:rPr lang="en" sz="4500" b="1" i="0" u="none" strike="noStrike" cap="none">
                <a:solidFill>
                  <a:srgbClr val="FFFFFF"/>
                </a:solidFill>
                <a:latin typeface="Arial"/>
                <a:ea typeface="Arial"/>
                <a:cs typeface="Arial"/>
                <a:sym typeface="Arial"/>
              </a:rPr>
              <a:t>Design </a:t>
            </a:r>
            <a:r>
              <a:rPr lang="en" sz="4500" b="1">
                <a:solidFill>
                  <a:srgbClr val="FFFFFF"/>
                </a:solidFill>
              </a:rPr>
              <a:t>Principles</a:t>
            </a:r>
            <a:endParaRPr sz="1800" b="0" i="0" u="none" strike="noStrike" cap="none">
              <a:latin typeface="Arial"/>
              <a:ea typeface="Arial"/>
              <a:cs typeface="Arial"/>
              <a:sym typeface="Arial"/>
            </a:endParaRPr>
          </a:p>
        </p:txBody>
      </p:sp>
      <p:pic>
        <p:nvPicPr>
          <p:cNvPr id="231" name="Google Shape;231;p53"/>
          <p:cNvPicPr preferRelativeResize="0"/>
          <p:nvPr/>
        </p:nvPicPr>
        <p:blipFill rotWithShape="1">
          <a:blip r:embed="rId3">
            <a:alphaModFix/>
          </a:blip>
          <a:srcRect/>
          <a:stretch/>
        </p:blipFill>
        <p:spPr>
          <a:xfrm>
            <a:off x="5874120" y="3823920"/>
            <a:ext cx="3067920" cy="1391040"/>
          </a:xfrm>
          <a:prstGeom prst="rect">
            <a:avLst/>
          </a:prstGeom>
          <a:noFill/>
          <a:ln>
            <a:noFill/>
          </a:ln>
        </p:spPr>
      </p:pic>
      <p:sp>
        <p:nvSpPr>
          <p:cNvPr id="232" name="Google Shape;232;p53"/>
          <p:cNvSpPr txBox="1">
            <a:spLocks noGrp="1"/>
          </p:cNvSpPr>
          <p:nvPr>
            <p:ph type="sldNum" idx="12"/>
          </p:nvPr>
        </p:nvSpPr>
        <p:spPr>
          <a:xfrm>
            <a:off x="8556840" y="4749840"/>
            <a:ext cx="547560" cy="3924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Arial"/>
                <a:ea typeface="Arial"/>
                <a:cs typeface="Arial"/>
                <a:sym typeface="Arial"/>
              </a:rPr>
              <a:t>1</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10</a:t>
            </a:fld>
            <a:endParaRPr sz="1300" b="0" i="0" u="none" strike="noStrike" cap="none">
              <a:solidFill>
                <a:srgbClr val="000000"/>
              </a:solidFill>
              <a:latin typeface="Times New Roman"/>
              <a:ea typeface="Times New Roman"/>
              <a:cs typeface="Times New Roman"/>
              <a:sym typeface="Times New Roman"/>
            </a:endParaRPr>
          </a:p>
        </p:txBody>
      </p:sp>
      <p:sp>
        <p:nvSpPr>
          <p:cNvPr id="385" name="Google Shape;385;p7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Liskov Substitution Principle</a:t>
            </a:r>
            <a:endParaRPr sz="3300" b="0" i="0" u="none" strike="noStrike" cap="none">
              <a:latin typeface="Arial"/>
              <a:ea typeface="Arial"/>
              <a:cs typeface="Arial"/>
              <a:sym typeface="Arial"/>
            </a:endParaRPr>
          </a:p>
        </p:txBody>
      </p:sp>
      <p:sp>
        <p:nvSpPr>
          <p:cNvPr id="386" name="Google Shape;386;p72"/>
          <p:cNvSpPr txBox="1"/>
          <p:nvPr/>
        </p:nvSpPr>
        <p:spPr>
          <a:xfrm>
            <a:off x="438975" y="4386400"/>
            <a:ext cx="76533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en" sz="1500">
                <a:solidFill>
                  <a:schemeClr val="dk1"/>
                </a:solidFill>
              </a:rPr>
              <a:t>Using the Open/Closed Principle to Make the Code Extensible</a:t>
            </a:r>
            <a:endParaRPr sz="1500">
              <a:solidFill>
                <a:schemeClr val="dk1"/>
              </a:solidFill>
            </a:endParaRPr>
          </a:p>
        </p:txBody>
      </p:sp>
      <p:pic>
        <p:nvPicPr>
          <p:cNvPr id="387" name="Google Shape;387;p72"/>
          <p:cNvPicPr preferRelativeResize="0"/>
          <p:nvPr/>
        </p:nvPicPr>
        <p:blipFill>
          <a:blip r:embed="rId3">
            <a:alphaModFix/>
          </a:blip>
          <a:stretch>
            <a:fillRect/>
          </a:stretch>
        </p:blipFill>
        <p:spPr>
          <a:xfrm>
            <a:off x="1586375" y="1521213"/>
            <a:ext cx="5686425" cy="25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11</a:t>
            </a:fld>
            <a:endParaRPr sz="1300" b="0" i="0" u="none" strike="noStrike" cap="none">
              <a:solidFill>
                <a:srgbClr val="000000"/>
              </a:solidFill>
              <a:latin typeface="Times New Roman"/>
              <a:ea typeface="Times New Roman"/>
              <a:cs typeface="Times New Roman"/>
              <a:sym typeface="Times New Roman"/>
            </a:endParaRPr>
          </a:p>
        </p:txBody>
      </p:sp>
      <p:sp>
        <p:nvSpPr>
          <p:cNvPr id="393" name="Google Shape;393;p7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A new account type</a:t>
            </a:r>
            <a:endParaRPr sz="3300" b="0" i="0" u="none" strike="noStrike" cap="none">
              <a:latin typeface="Arial"/>
              <a:ea typeface="Arial"/>
              <a:cs typeface="Arial"/>
              <a:sym typeface="Arial"/>
            </a:endParaRPr>
          </a:p>
        </p:txBody>
      </p:sp>
      <p:sp>
        <p:nvSpPr>
          <p:cNvPr id="394" name="Google Shape;394;p73"/>
          <p:cNvSpPr txBox="1"/>
          <p:nvPr/>
        </p:nvSpPr>
        <p:spPr>
          <a:xfrm>
            <a:off x="766200" y="1675950"/>
            <a:ext cx="7004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class</a:t>
            </a:r>
            <a:r>
              <a:rPr lang="en" sz="1500">
                <a:solidFill>
                  <a:schemeClr val="dk1"/>
                </a:solidFill>
                <a:latin typeface="Consolas"/>
                <a:ea typeface="Consolas"/>
                <a:cs typeface="Consolas"/>
                <a:sym typeface="Consolas"/>
              </a:rPr>
              <a:t> FixedDepositAccount </a:t>
            </a:r>
            <a:r>
              <a:rPr lang="en" sz="1500">
                <a:solidFill>
                  <a:srgbClr val="000080"/>
                </a:solidFill>
                <a:latin typeface="Consolas"/>
                <a:ea typeface="Consolas"/>
                <a:cs typeface="Consolas"/>
                <a:sym typeface="Consolas"/>
              </a:rPr>
              <a:t>extends</a:t>
            </a:r>
            <a:r>
              <a:rPr lang="en" sz="1500">
                <a:solidFill>
                  <a:schemeClr val="dk1"/>
                </a:solidFill>
                <a:latin typeface="Consolas"/>
                <a:ea typeface="Consolas"/>
                <a:cs typeface="Consolas"/>
                <a:sym typeface="Consolas"/>
              </a:rPr>
              <a:t> Account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Overridden methods…</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
        <p:nvSpPr>
          <p:cNvPr id="395" name="Google Shape;395;p73"/>
          <p:cNvSpPr txBox="1"/>
          <p:nvPr/>
        </p:nvSpPr>
        <p:spPr>
          <a:xfrm>
            <a:off x="782057" y="1671118"/>
            <a:ext cx="767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class</a:t>
            </a:r>
            <a:r>
              <a:rPr lang="en" sz="1500">
                <a:solidFill>
                  <a:schemeClr val="dk1"/>
                </a:solidFill>
                <a:latin typeface="Consolas"/>
                <a:ea typeface="Consolas"/>
                <a:cs typeface="Consolas"/>
                <a:sym typeface="Consolas"/>
              </a:rPr>
              <a:t> FixedDepositAccount </a:t>
            </a:r>
            <a:r>
              <a:rPr lang="en" sz="1500">
                <a:solidFill>
                  <a:srgbClr val="000080"/>
                </a:solidFill>
                <a:latin typeface="Consolas"/>
                <a:ea typeface="Consolas"/>
                <a:cs typeface="Consolas"/>
                <a:sym typeface="Consolas"/>
              </a:rPr>
              <a:t>extends</a:t>
            </a:r>
            <a:r>
              <a:rPr lang="en" sz="1500">
                <a:solidFill>
                  <a:schemeClr val="dk1"/>
                </a:solidFill>
                <a:latin typeface="Consolas"/>
                <a:ea typeface="Consolas"/>
                <a:cs typeface="Consolas"/>
                <a:sym typeface="Consolas"/>
              </a:rPr>
              <a:t> Account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@Override</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protected</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deposit(BigDecimal amount)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Deposit into this account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@Override</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protected</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withdraw(BigDecimal amount)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throw</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new</a:t>
            </a:r>
            <a:r>
              <a:rPr lang="en" sz="1500">
                <a:solidFill>
                  <a:schemeClr val="dk1"/>
                </a:solidFill>
                <a:latin typeface="Consolas"/>
                <a:ea typeface="Consolas"/>
                <a:cs typeface="Consolas"/>
                <a:sym typeface="Consolas"/>
              </a:rPr>
              <a:t> UnsupportedOperationException(</a:t>
            </a:r>
            <a:r>
              <a:rPr lang="en" sz="1500">
                <a:solidFill>
                  <a:srgbClr val="008000"/>
                </a:solidFill>
                <a:latin typeface="Consolas"/>
                <a:ea typeface="Consolas"/>
                <a:cs typeface="Consolas"/>
                <a:sym typeface="Consolas"/>
              </a:rPr>
              <a:t>"Withdrawals are not supported by FixedDepositAccount!!"</a:t>
            </a: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12</a:t>
            </a:fld>
            <a:endParaRPr sz="1300" b="0" i="0" u="none" strike="noStrike" cap="none">
              <a:solidFill>
                <a:srgbClr val="000000"/>
              </a:solidFill>
              <a:latin typeface="Times New Roman"/>
              <a:ea typeface="Times New Roman"/>
              <a:cs typeface="Times New Roman"/>
              <a:sym typeface="Times New Roman"/>
            </a:endParaRPr>
          </a:p>
        </p:txBody>
      </p:sp>
      <p:sp>
        <p:nvSpPr>
          <p:cNvPr id="401" name="Google Shape;401;p7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What went wrong ?</a:t>
            </a:r>
            <a:endParaRPr sz="3300" b="0" i="0" u="none" strike="noStrike" cap="none">
              <a:latin typeface="Arial"/>
              <a:ea typeface="Arial"/>
              <a:cs typeface="Arial"/>
              <a:sym typeface="Arial"/>
            </a:endParaRPr>
          </a:p>
        </p:txBody>
      </p:sp>
      <p:sp>
        <p:nvSpPr>
          <p:cNvPr id="402" name="Google Shape;402;p74"/>
          <p:cNvSpPr txBox="1"/>
          <p:nvPr/>
        </p:nvSpPr>
        <p:spPr>
          <a:xfrm>
            <a:off x="485350" y="1505075"/>
            <a:ext cx="8252400" cy="10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50">
                <a:solidFill>
                  <a:schemeClr val="dk1"/>
                </a:solidFill>
                <a:highlight>
                  <a:srgbClr val="FFFFFF"/>
                </a:highlight>
              </a:rPr>
              <a:t>The </a:t>
            </a:r>
            <a:r>
              <a:rPr lang="en">
                <a:solidFill>
                  <a:srgbClr val="188038"/>
                </a:solidFill>
                <a:latin typeface="Consolas"/>
                <a:ea typeface="Consolas"/>
                <a:cs typeface="Consolas"/>
                <a:sym typeface="Consolas"/>
              </a:rPr>
              <a:t>WithdrawalService</a:t>
            </a:r>
            <a:r>
              <a:rPr lang="en" sz="1850">
                <a:solidFill>
                  <a:schemeClr val="dk1"/>
                </a:solidFill>
                <a:highlight>
                  <a:srgbClr val="FFFFFF"/>
                </a:highlight>
              </a:rPr>
              <a:t> is a client of the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class. It expects that both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and its subtypes guarantee the behavior that the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class has specified for its </a:t>
            </a:r>
            <a:r>
              <a:rPr lang="en">
                <a:solidFill>
                  <a:srgbClr val="188038"/>
                </a:solidFill>
                <a:latin typeface="Consolas"/>
                <a:ea typeface="Consolas"/>
                <a:cs typeface="Consolas"/>
                <a:sym typeface="Consolas"/>
              </a:rPr>
              <a:t>withdraw</a:t>
            </a:r>
            <a:r>
              <a:rPr lang="en" sz="1850">
                <a:solidFill>
                  <a:schemeClr val="dk1"/>
                </a:solidFill>
                <a:highlight>
                  <a:srgbClr val="FFFFFF"/>
                </a:highlight>
              </a:rPr>
              <a:t> method</a:t>
            </a:r>
            <a:endParaRPr sz="1800"/>
          </a:p>
        </p:txBody>
      </p:sp>
      <p:sp>
        <p:nvSpPr>
          <p:cNvPr id="403" name="Google Shape;403;p74"/>
          <p:cNvSpPr txBox="1"/>
          <p:nvPr/>
        </p:nvSpPr>
        <p:spPr>
          <a:xfrm>
            <a:off x="485350" y="2754050"/>
            <a:ext cx="8148000" cy="10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50">
                <a:solidFill>
                  <a:schemeClr val="dk1"/>
                </a:solidFill>
                <a:highlight>
                  <a:srgbClr val="FFFFFF"/>
                </a:highlight>
              </a:rPr>
              <a:t>However, by not supporting the </a:t>
            </a:r>
            <a:r>
              <a:rPr lang="en" sz="1500">
                <a:solidFill>
                  <a:srgbClr val="188038"/>
                </a:solidFill>
                <a:highlight>
                  <a:srgbClr val="FFFFFF"/>
                </a:highlight>
                <a:latin typeface="Consolas"/>
                <a:ea typeface="Consolas"/>
                <a:cs typeface="Consolas"/>
                <a:sym typeface="Consolas"/>
              </a:rPr>
              <a:t>withdraw</a:t>
            </a:r>
            <a:r>
              <a:rPr lang="en" sz="1650">
                <a:solidFill>
                  <a:schemeClr val="dk1"/>
                </a:solidFill>
                <a:highlight>
                  <a:srgbClr val="FFFFFF"/>
                </a:highlight>
              </a:rPr>
              <a:t> method, the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violates this method specification. Therefore, we cannot reliably substitute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for Account.</a:t>
            </a:r>
            <a:endParaRPr sz="1500" b="1" i="1">
              <a:solidFill>
                <a:schemeClr val="dk1"/>
              </a:solidFill>
              <a:highlight>
                <a:srgbClr val="FFFFFF"/>
              </a:highlight>
              <a:latin typeface="Consolas"/>
              <a:ea typeface="Consolas"/>
              <a:cs typeface="Consolas"/>
              <a:sym typeface="Consolas"/>
            </a:endParaRPr>
          </a:p>
        </p:txBody>
      </p:sp>
      <p:sp>
        <p:nvSpPr>
          <p:cNvPr id="404" name="Google Shape;404;p74"/>
          <p:cNvSpPr txBox="1"/>
          <p:nvPr/>
        </p:nvSpPr>
        <p:spPr>
          <a:xfrm>
            <a:off x="485350" y="3986825"/>
            <a:ext cx="8148000" cy="70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50">
                <a:solidFill>
                  <a:schemeClr val="dk1"/>
                </a:solidFill>
                <a:highlight>
                  <a:srgbClr val="FFFFFF"/>
                </a:highlight>
              </a:rPr>
              <a:t>In other words, the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has violated the </a:t>
            </a:r>
            <a:r>
              <a:rPr lang="en" sz="1500" b="1" i="1">
                <a:solidFill>
                  <a:schemeClr val="dk1"/>
                </a:solidFill>
                <a:highlight>
                  <a:srgbClr val="FFFFFF"/>
                </a:highlight>
                <a:latin typeface="Consolas"/>
                <a:ea typeface="Consolas"/>
                <a:cs typeface="Consolas"/>
                <a:sym typeface="Consolas"/>
              </a:rPr>
              <a:t>Liskov Substitution Principle</a:t>
            </a:r>
            <a:endParaRPr sz="1500" b="1" i="1">
              <a:solidFill>
                <a:schemeClr val="dk1"/>
              </a:solidFill>
              <a:highlight>
                <a:srgbClr val="FFFFFF"/>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9"/>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13</a:t>
            </a:fld>
            <a:endParaRPr sz="1300" b="0" i="0" u="none" strike="noStrike" cap="none">
              <a:solidFill>
                <a:srgbClr val="000000"/>
              </a:solidFill>
              <a:latin typeface="Times New Roman"/>
              <a:ea typeface="Times New Roman"/>
              <a:cs typeface="Times New Roman"/>
              <a:sym typeface="Times New Roman"/>
            </a:endParaRPr>
          </a:p>
        </p:txBody>
      </p:sp>
      <p:sp>
        <p:nvSpPr>
          <p:cNvPr id="440" name="Google Shape;440;p79"/>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Revised class diagram</a:t>
            </a:r>
            <a:endParaRPr sz="3300" b="0" i="0" u="none" strike="noStrike" cap="none">
              <a:latin typeface="Arial"/>
              <a:ea typeface="Arial"/>
              <a:cs typeface="Arial"/>
              <a:sym typeface="Arial"/>
            </a:endParaRPr>
          </a:p>
        </p:txBody>
      </p:sp>
      <p:pic>
        <p:nvPicPr>
          <p:cNvPr id="441" name="Google Shape;441;p79"/>
          <p:cNvPicPr preferRelativeResize="0"/>
          <p:nvPr/>
        </p:nvPicPr>
        <p:blipFill>
          <a:blip r:embed="rId3">
            <a:alphaModFix/>
          </a:blip>
          <a:stretch>
            <a:fillRect/>
          </a:stretch>
        </p:blipFill>
        <p:spPr>
          <a:xfrm>
            <a:off x="1256463" y="1371920"/>
            <a:ext cx="6486525" cy="344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14</a:t>
            </a:fld>
            <a:endParaRPr sz="1300" b="0" i="0" u="none" strike="noStrike" cap="none">
              <a:solidFill>
                <a:srgbClr val="000000"/>
              </a:solidFill>
              <a:latin typeface="Times New Roman"/>
              <a:ea typeface="Times New Roman"/>
              <a:cs typeface="Times New Roman"/>
              <a:sym typeface="Times New Roman"/>
            </a:endParaRPr>
          </a:p>
        </p:txBody>
      </p:sp>
      <p:sp>
        <p:nvSpPr>
          <p:cNvPr id="447" name="Google Shape;447;p8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Refactored</a:t>
            </a:r>
            <a:r>
              <a:rPr lang="en" sz="2900" b="1">
                <a:solidFill>
                  <a:srgbClr val="404040"/>
                </a:solidFill>
                <a:latin typeface="Consolas"/>
                <a:ea typeface="Consolas"/>
                <a:cs typeface="Consolas"/>
                <a:sym typeface="Consolas"/>
              </a:rPr>
              <a:t> </a:t>
            </a:r>
            <a:r>
              <a:rPr lang="en" sz="2200" b="1" i="1">
                <a:solidFill>
                  <a:srgbClr val="404040"/>
                </a:solidFill>
                <a:latin typeface="Consolas"/>
                <a:ea typeface="Consolas"/>
                <a:cs typeface="Consolas"/>
                <a:sym typeface="Consolas"/>
              </a:rPr>
              <a:t>BankingAppWithdrawalService</a:t>
            </a:r>
            <a:endParaRPr sz="2200" i="1" u="none" strike="noStrike" cap="none">
              <a:latin typeface="Consolas"/>
              <a:ea typeface="Consolas"/>
              <a:cs typeface="Consolas"/>
              <a:sym typeface="Consolas"/>
            </a:endParaRPr>
          </a:p>
        </p:txBody>
      </p:sp>
      <p:sp>
        <p:nvSpPr>
          <p:cNvPr id="448" name="Google Shape;448;p80"/>
          <p:cNvSpPr txBox="1"/>
          <p:nvPr/>
        </p:nvSpPr>
        <p:spPr>
          <a:xfrm>
            <a:off x="613800" y="1521725"/>
            <a:ext cx="81603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BankingAppWithdrawalService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rgbClr val="000080"/>
                </a:solidFill>
                <a:latin typeface="Consolas"/>
                <a:ea typeface="Consolas"/>
                <a:cs typeface="Consolas"/>
                <a:sym typeface="Consolas"/>
              </a:rPr>
              <a:t>    private</a:t>
            </a:r>
            <a:r>
              <a:rPr lang="en">
                <a:solidFill>
                  <a:schemeClr val="dk1"/>
                </a:solidFill>
                <a:latin typeface="Consolas"/>
                <a:ea typeface="Consolas"/>
                <a:cs typeface="Consolas"/>
                <a:sym typeface="Consolas"/>
              </a:rPr>
              <a:t> WithdrawableAccount withdrawableAccount;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BankingAppWithdrawalService(WithdrawableAccount withdrawableAccount)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this</a:t>
            </a:r>
            <a:r>
              <a:rPr lang="en">
                <a:solidFill>
                  <a:schemeClr val="dk1"/>
                </a:solidFill>
                <a:latin typeface="Consolas"/>
                <a:ea typeface="Consolas"/>
                <a:cs typeface="Consolas"/>
                <a:sym typeface="Consolas"/>
              </a:rPr>
              <a:t>.withdrawableAccount = withdrawableAccount;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withdraw(BigDecimal amount)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withdrawableAccount.withdraw(amount);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8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15</a:t>
            </a:fld>
            <a:endParaRPr sz="1300" b="0" i="0" u="none" strike="noStrike" cap="none">
              <a:solidFill>
                <a:srgbClr val="000000"/>
              </a:solidFill>
              <a:latin typeface="Times New Roman"/>
              <a:ea typeface="Times New Roman"/>
              <a:cs typeface="Times New Roman"/>
              <a:sym typeface="Times New Roman"/>
            </a:endParaRPr>
          </a:p>
        </p:txBody>
      </p:sp>
      <p:sp>
        <p:nvSpPr>
          <p:cNvPr id="454" name="Google Shape;454;p8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Interface Segregation Principle</a:t>
            </a:r>
            <a:endParaRPr sz="3300" b="0" i="0" u="none" strike="noStrike" cap="none">
              <a:latin typeface="Arial"/>
              <a:ea typeface="Arial"/>
              <a:cs typeface="Arial"/>
              <a:sym typeface="Arial"/>
            </a:endParaRPr>
          </a:p>
        </p:txBody>
      </p:sp>
      <p:sp>
        <p:nvSpPr>
          <p:cNvPr id="455" name="Google Shape;455;p81"/>
          <p:cNvSpPr txBox="1"/>
          <p:nvPr/>
        </p:nvSpPr>
        <p:spPr>
          <a:xfrm>
            <a:off x="430000" y="4059050"/>
            <a:ext cx="85176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t>
            </a:r>
            <a:r>
              <a:rPr lang="en" sz="1900" b="0" i="0" u="none" strike="noStrike" cap="none">
                <a:solidFill>
                  <a:srgbClr val="404040"/>
                </a:solidFill>
                <a:latin typeface="Arial"/>
                <a:ea typeface="Arial"/>
                <a:cs typeface="Arial"/>
                <a:sym typeface="Arial"/>
              </a:rPr>
              <a:t>Clients should not be forced to depend upon interfaces that they do not use</a:t>
            </a:r>
            <a:r>
              <a:rPr lang="en" sz="2100" b="0" i="0" u="none" strike="noStrike" cap="none">
                <a:solidFill>
                  <a:srgbClr val="404040"/>
                </a:solidFill>
                <a:latin typeface="Arial"/>
                <a:ea typeface="Arial"/>
                <a:cs typeface="Arial"/>
                <a:sym typeface="Arial"/>
              </a:rPr>
              <a:t>”</a:t>
            </a:r>
            <a:endParaRPr sz="2100" b="0" i="0" u="none" strike="noStrike" cap="none">
              <a:solidFill>
                <a:srgbClr val="404040"/>
              </a:solidFill>
              <a:latin typeface="Arial"/>
              <a:ea typeface="Arial"/>
              <a:cs typeface="Arial"/>
              <a:sym typeface="Arial"/>
            </a:endParaRPr>
          </a:p>
        </p:txBody>
      </p:sp>
      <p:sp>
        <p:nvSpPr>
          <p:cNvPr id="456" name="Google Shape;456;p81"/>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E2415E"/>
                </a:solidFill>
                <a:latin typeface="Arial"/>
                <a:ea typeface="Arial"/>
                <a:cs typeface="Arial"/>
                <a:sym typeface="Arial"/>
              </a:rPr>
              <a:t>Robert C Martin</a:t>
            </a:r>
            <a:r>
              <a:rPr lang="en" sz="1300" b="0" i="0" u="none" strike="noStrike" cap="none">
                <a:solidFill>
                  <a:srgbClr val="404040"/>
                </a:solidFill>
                <a:latin typeface="Arial"/>
                <a:ea typeface="Arial"/>
                <a:cs typeface="Arial"/>
                <a:sym typeface="Arial"/>
              </a:rPr>
              <a:t> while consulting for Xerox</a:t>
            </a:r>
            <a:endParaRPr sz="1300" b="0" i="0" u="none" strike="noStrike" cap="none">
              <a:solidFill>
                <a:srgbClr val="404040"/>
              </a:solidFill>
              <a:latin typeface="Arial"/>
              <a:ea typeface="Arial"/>
              <a:cs typeface="Arial"/>
              <a:sym typeface="Arial"/>
            </a:endParaRPr>
          </a:p>
        </p:txBody>
      </p:sp>
      <p:sp>
        <p:nvSpPr>
          <p:cNvPr id="457" name="Google Shape;457;p81"/>
          <p:cNvSpPr/>
          <p:nvPr/>
        </p:nvSpPr>
        <p:spPr>
          <a:xfrm>
            <a:off x="430000" y="2063050"/>
            <a:ext cx="8252400" cy="678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None/>
            </a:pPr>
            <a:r>
              <a:rPr lang="en" sz="1900" b="0" i="0" u="none" strike="noStrike" cap="none">
                <a:solidFill>
                  <a:srgbClr val="404040"/>
                </a:solidFill>
                <a:latin typeface="Arial"/>
                <a:ea typeface="Arial"/>
                <a:cs typeface="Arial"/>
                <a:sym typeface="Arial"/>
              </a:rPr>
              <a:t>Make fine grained interfaces that are client specific</a:t>
            </a:r>
            <a:endParaRPr sz="1900" b="0" i="0" u="none" strike="noStrike" cap="none">
              <a:solidFill>
                <a:srgbClr val="404040"/>
              </a:solidFill>
              <a:latin typeface="Arial"/>
              <a:ea typeface="Arial"/>
              <a:cs typeface="Arial"/>
              <a:sym typeface="Arial"/>
            </a:endParaRPr>
          </a:p>
        </p:txBody>
      </p:sp>
      <p:sp>
        <p:nvSpPr>
          <p:cNvPr id="458" name="Google Shape;458;p81"/>
          <p:cNvSpPr txBox="1"/>
          <p:nvPr/>
        </p:nvSpPr>
        <p:spPr>
          <a:xfrm>
            <a:off x="430000" y="2891225"/>
            <a:ext cx="8517600" cy="8772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The goal of this principle is to </a:t>
            </a:r>
            <a:r>
              <a:rPr lang="en" sz="1500" b="1">
                <a:solidFill>
                  <a:schemeClr val="dk1"/>
                </a:solidFill>
              </a:rPr>
              <a:t>reduce the side effects of using larger interfaces by breaking application interfaces into smaller ones</a:t>
            </a:r>
            <a:r>
              <a:rPr lang="en" sz="1500">
                <a:solidFill>
                  <a:schemeClr val="dk1"/>
                </a:solidFill>
              </a:rPr>
              <a:t>. It's similar to the </a:t>
            </a:r>
            <a:r>
              <a:rPr lang="en" sz="1500" i="1">
                <a:solidFill>
                  <a:schemeClr val="dk1"/>
                </a:solidFill>
              </a:rPr>
              <a:t>Single Responsibility Principle</a:t>
            </a:r>
            <a:r>
              <a:rPr lang="en" sz="1500">
                <a:solidFill>
                  <a:schemeClr val="dk1"/>
                </a:solidFill>
              </a:rPr>
              <a:t>, where each class or interface serves a single purpose.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16</a:t>
            </a:fld>
            <a:endParaRPr sz="1300" b="0" i="0" u="none" strike="noStrike" cap="none">
              <a:solidFill>
                <a:srgbClr val="000000"/>
              </a:solidFill>
              <a:latin typeface="Times New Roman"/>
              <a:ea typeface="Times New Roman"/>
              <a:cs typeface="Times New Roman"/>
              <a:sym typeface="Times New Roman"/>
            </a:endParaRPr>
          </a:p>
        </p:txBody>
      </p:sp>
      <p:sp>
        <p:nvSpPr>
          <p:cNvPr id="464" name="Google Shape;464;p8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Example</a:t>
            </a:r>
            <a:endParaRPr sz="2200" i="1" u="none" strike="noStrike" cap="none">
              <a:latin typeface="Consolas"/>
              <a:ea typeface="Consolas"/>
              <a:cs typeface="Consolas"/>
              <a:sym typeface="Consolas"/>
            </a:endParaRPr>
          </a:p>
        </p:txBody>
      </p:sp>
      <p:sp>
        <p:nvSpPr>
          <p:cNvPr id="465" name="Google Shape;465;p82"/>
          <p:cNvSpPr txBox="1"/>
          <p:nvPr/>
        </p:nvSpPr>
        <p:spPr>
          <a:xfrm>
            <a:off x="716725" y="1365975"/>
            <a:ext cx="6028800" cy="147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interface</a:t>
            </a:r>
            <a:r>
              <a:rPr lang="en" sz="1500">
                <a:solidFill>
                  <a:schemeClr val="dk1"/>
                </a:solidFill>
                <a:latin typeface="Consolas"/>
                <a:ea typeface="Consolas"/>
                <a:cs typeface="Consolas"/>
                <a:sym typeface="Consolas"/>
              </a:rPr>
              <a:t> Payment { </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initiatePayments();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Object status();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List&lt;Object&gt; getPayments();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17</a:t>
            </a:fld>
            <a:endParaRPr sz="1300" b="0" i="0" u="none" strike="noStrike" cap="none">
              <a:solidFill>
                <a:srgbClr val="000000"/>
              </a:solidFill>
              <a:latin typeface="Times New Roman"/>
              <a:ea typeface="Times New Roman"/>
              <a:cs typeface="Times New Roman"/>
              <a:sym typeface="Times New Roman"/>
            </a:endParaRPr>
          </a:p>
        </p:txBody>
      </p:sp>
      <p:sp>
        <p:nvSpPr>
          <p:cNvPr id="471" name="Google Shape;471;p8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Example</a:t>
            </a:r>
            <a:endParaRPr sz="2200" i="1" u="none" strike="noStrike" cap="none">
              <a:latin typeface="Consolas"/>
              <a:ea typeface="Consolas"/>
              <a:cs typeface="Consolas"/>
              <a:sym typeface="Consolas"/>
            </a:endParaRPr>
          </a:p>
        </p:txBody>
      </p:sp>
      <p:sp>
        <p:nvSpPr>
          <p:cNvPr id="472" name="Google Shape;472;p83"/>
          <p:cNvSpPr txBox="1"/>
          <p:nvPr/>
        </p:nvSpPr>
        <p:spPr>
          <a:xfrm>
            <a:off x="716725" y="1365975"/>
            <a:ext cx="7302000" cy="3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a:t>
            </a:r>
            <a:endParaRPr sz="1700">
              <a:solidFill>
                <a:srgbClr val="00008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18</a:t>
            </a:fld>
            <a:endParaRPr sz="1300" b="0" i="0" u="none" strike="noStrike" cap="none">
              <a:solidFill>
                <a:srgbClr val="000000"/>
              </a:solidFill>
              <a:latin typeface="Times New Roman"/>
              <a:ea typeface="Times New Roman"/>
              <a:cs typeface="Times New Roman"/>
              <a:sym typeface="Times New Roman"/>
            </a:endParaRPr>
          </a:p>
        </p:txBody>
      </p:sp>
      <p:sp>
        <p:nvSpPr>
          <p:cNvPr id="478" name="Google Shape;478;p8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Polluting the interface</a:t>
            </a:r>
            <a:endParaRPr sz="2200" i="1" u="none" strike="noStrike" cap="none">
              <a:latin typeface="Consolas"/>
              <a:ea typeface="Consolas"/>
              <a:cs typeface="Consolas"/>
              <a:sym typeface="Consolas"/>
            </a:endParaRPr>
          </a:p>
        </p:txBody>
      </p:sp>
      <p:sp>
        <p:nvSpPr>
          <p:cNvPr id="479" name="Google Shape;479;p84"/>
          <p:cNvSpPr txBox="1"/>
          <p:nvPr/>
        </p:nvSpPr>
        <p:spPr>
          <a:xfrm>
            <a:off x="613800" y="2580175"/>
            <a:ext cx="66276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interface</a:t>
            </a:r>
            <a:r>
              <a:rPr lang="en" sz="1500">
                <a:solidFill>
                  <a:schemeClr val="dk1"/>
                </a:solidFill>
                <a:latin typeface="Consolas"/>
                <a:ea typeface="Consolas"/>
                <a:cs typeface="Consolas"/>
                <a:sym typeface="Consolas"/>
              </a:rPr>
              <a:t> Payment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original methods</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intiateLoanSettlement();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initiateRePayment();</a:t>
            </a:r>
            <a:endParaRPr sz="1500">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
        <p:nvSpPr>
          <p:cNvPr id="480" name="Google Shape;480;p84"/>
          <p:cNvSpPr txBox="1"/>
          <p:nvPr/>
        </p:nvSpPr>
        <p:spPr>
          <a:xfrm>
            <a:off x="613800" y="1458750"/>
            <a:ext cx="7302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Now, as we move ahead in time, and more features come in, there's a need to add a </a:t>
            </a:r>
            <a:r>
              <a:rPr lang="en" i="1">
                <a:solidFill>
                  <a:schemeClr val="dk1"/>
                </a:solidFill>
              </a:rPr>
              <a:t>LoanPayment</a:t>
            </a:r>
            <a:r>
              <a:rPr lang="en">
                <a:solidFill>
                  <a:schemeClr val="dk1"/>
                </a:solidFill>
              </a:rPr>
              <a:t> service. This service is also a kind of </a:t>
            </a:r>
            <a:r>
              <a:rPr lang="en" i="1">
                <a:solidFill>
                  <a:schemeClr val="dk1"/>
                </a:solidFill>
              </a:rPr>
              <a:t>Payment </a:t>
            </a:r>
            <a:r>
              <a:rPr lang="en">
                <a:solidFill>
                  <a:schemeClr val="dk1"/>
                </a:solidFill>
              </a:rPr>
              <a:t>but has a few more operations.</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19</a:t>
            </a:fld>
            <a:endParaRPr sz="1300" b="0" i="0" u="none" strike="noStrike" cap="none">
              <a:solidFill>
                <a:srgbClr val="000000"/>
              </a:solidFill>
              <a:latin typeface="Times New Roman"/>
              <a:ea typeface="Times New Roman"/>
              <a:cs typeface="Times New Roman"/>
              <a:sym typeface="Times New Roman"/>
            </a:endParaRPr>
          </a:p>
        </p:txBody>
      </p:sp>
      <p:sp>
        <p:nvSpPr>
          <p:cNvPr id="486" name="Google Shape;486;p85"/>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i="1">
                <a:solidFill>
                  <a:srgbClr val="404040"/>
                </a:solidFill>
                <a:latin typeface="Consolas"/>
                <a:ea typeface="Consolas"/>
                <a:cs typeface="Consolas"/>
                <a:sym typeface="Consolas"/>
              </a:rPr>
              <a:t>LoanPayment</a:t>
            </a:r>
            <a:r>
              <a:rPr lang="en" sz="2900" b="1">
                <a:solidFill>
                  <a:srgbClr val="404040"/>
                </a:solidFill>
              </a:rPr>
              <a:t> implementation</a:t>
            </a:r>
            <a:endParaRPr sz="2200" i="1" u="none" strike="noStrike" cap="none">
              <a:latin typeface="Consolas"/>
              <a:ea typeface="Consolas"/>
              <a:cs typeface="Consolas"/>
              <a:sym typeface="Consolas"/>
            </a:endParaRPr>
          </a:p>
        </p:txBody>
      </p:sp>
      <p:sp>
        <p:nvSpPr>
          <p:cNvPr id="487" name="Google Shape;487;p85"/>
          <p:cNvSpPr txBox="1"/>
          <p:nvPr/>
        </p:nvSpPr>
        <p:spPr>
          <a:xfrm>
            <a:off x="613800" y="1078750"/>
            <a:ext cx="8646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LoanPayment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bank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intiateLoanSettlement()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initiateRePayment()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
        <p:nvSpPr>
          <p:cNvPr id="488" name="Google Shape;488;p85"/>
          <p:cNvSpPr txBox="1"/>
          <p:nvPr/>
        </p:nvSpPr>
        <p:spPr>
          <a:xfrm>
            <a:off x="5379600" y="2352525"/>
            <a:ext cx="3486600" cy="201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Implementing unwanted functions could lead to many side effects. </a:t>
            </a:r>
            <a:r>
              <a:rPr lang="en" sz="1700">
                <a:solidFill>
                  <a:schemeClr val="dk1"/>
                </a:solidFill>
              </a:rPr>
              <a:t>Here, the </a:t>
            </a:r>
            <a:r>
              <a:rPr lang="en" sz="1700" i="1">
                <a:solidFill>
                  <a:schemeClr val="dk1"/>
                </a:solidFill>
              </a:rPr>
              <a:t>LoanPayment</a:t>
            </a:r>
            <a:r>
              <a:rPr lang="en" sz="1700">
                <a:solidFill>
                  <a:schemeClr val="dk1"/>
                </a:solidFill>
              </a:rPr>
              <a:t> implementation class has to implement the</a:t>
            </a:r>
            <a:r>
              <a:rPr lang="en" sz="1700" i="1">
                <a:solidFill>
                  <a:schemeClr val="dk1"/>
                </a:solidFill>
              </a:rPr>
              <a:t> initiatePayments() </a:t>
            </a:r>
            <a:r>
              <a:rPr lang="en" sz="1700">
                <a:solidFill>
                  <a:schemeClr val="dk1"/>
                </a:solidFill>
              </a:rPr>
              <a:t>without any actual need for this.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a:t>
            </a:fld>
            <a:endParaRPr sz="1300" b="0" i="0" u="none" strike="noStrike" cap="none">
              <a:solidFill>
                <a:srgbClr val="000000"/>
              </a:solidFill>
              <a:latin typeface="Times New Roman"/>
              <a:ea typeface="Times New Roman"/>
              <a:cs typeface="Times New Roman"/>
              <a:sym typeface="Times New Roman"/>
            </a:endParaRPr>
          </a:p>
        </p:txBody>
      </p:sp>
      <p:sp>
        <p:nvSpPr>
          <p:cNvPr id="292" name="Google Shape;292;p6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Design Principles</a:t>
            </a:r>
            <a:endParaRPr sz="3300" b="0" i="0" u="none" strike="noStrike" cap="none">
              <a:latin typeface="Arial"/>
              <a:ea typeface="Arial"/>
              <a:cs typeface="Arial"/>
              <a:sym typeface="Arial"/>
            </a:endParaRPr>
          </a:p>
        </p:txBody>
      </p:sp>
      <p:sp>
        <p:nvSpPr>
          <p:cNvPr id="293" name="Google Shape;293;p62"/>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Best practices or suggested practices to increase code quality.</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There are easy and hard ones.</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Programming language and frameworks can help you.</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E2415E"/>
              </a:buClr>
              <a:buSzPts val="2100"/>
              <a:buFont typeface="Arial"/>
              <a:buChar char="●"/>
            </a:pPr>
            <a:r>
              <a:rPr lang="en" sz="2100" b="0" i="1" u="none" strike="noStrike" cap="none">
                <a:solidFill>
                  <a:srgbClr val="E2415E"/>
                </a:solidFill>
                <a:latin typeface="Arial"/>
                <a:ea typeface="Arial"/>
                <a:cs typeface="Arial"/>
                <a:sym typeface="Arial"/>
              </a:rPr>
              <a:t>No rule without exception.</a:t>
            </a:r>
            <a:endParaRPr sz="2100" b="0" i="1" u="none" strike="noStrike" cap="none">
              <a:solidFill>
                <a:srgbClr val="E2415E"/>
              </a:solidFill>
              <a:latin typeface="Arial"/>
              <a:ea typeface="Arial"/>
              <a:cs typeface="Arial"/>
              <a:sym typeface="Arial"/>
            </a:endParaRPr>
          </a:p>
          <a:p>
            <a:pPr marL="457200" marR="0" lvl="0" indent="-361800" algn="l" rtl="0">
              <a:lnSpc>
                <a:spcPct val="150000"/>
              </a:lnSpc>
              <a:spcBef>
                <a:spcPts val="0"/>
              </a:spcBef>
              <a:spcAft>
                <a:spcPts val="0"/>
              </a:spcAft>
              <a:buClr>
                <a:srgbClr val="E2415E"/>
              </a:buClr>
              <a:buSzPts val="2100"/>
              <a:buFont typeface="Arial"/>
              <a:buChar char="●"/>
            </a:pPr>
            <a:r>
              <a:rPr lang="en" sz="2100" b="1" i="0" u="none" strike="noStrike" cap="none">
                <a:solidFill>
                  <a:srgbClr val="E2415E"/>
                </a:solidFill>
                <a:latin typeface="Arial"/>
                <a:ea typeface="Arial"/>
                <a:cs typeface="Arial"/>
                <a:sym typeface="Arial"/>
              </a:rPr>
              <a:t>Experience comes with time.</a:t>
            </a:r>
            <a:endParaRPr sz="2100" b="1" i="0" u="none" strike="noStrike" cap="none">
              <a:solidFill>
                <a:srgbClr val="E2415E"/>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fade">
                                      <p:cBhvr>
                                        <p:cTn id="7" dur="1000"/>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xEl>
                                              <p:pRg st="1" end="1"/>
                                            </p:txEl>
                                          </p:spTgt>
                                        </p:tgtEl>
                                        <p:attrNameLst>
                                          <p:attrName>style.visibility</p:attrName>
                                        </p:attrNameLst>
                                      </p:cBhvr>
                                      <p:to>
                                        <p:strVal val="visible"/>
                                      </p:to>
                                    </p:set>
                                    <p:animEffect transition="in" filter="fade">
                                      <p:cBhvr>
                                        <p:cTn id="12" dur="1000"/>
                                        <p:tgtEl>
                                          <p:spTgt spid="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xEl>
                                              <p:pRg st="2" end="2"/>
                                            </p:txEl>
                                          </p:spTgt>
                                        </p:tgtEl>
                                        <p:attrNameLst>
                                          <p:attrName>style.visibility</p:attrName>
                                        </p:attrNameLst>
                                      </p:cBhvr>
                                      <p:to>
                                        <p:strVal val="visible"/>
                                      </p:to>
                                    </p:set>
                                    <p:animEffect transition="in" filter="fade">
                                      <p:cBhvr>
                                        <p:cTn id="17" dur="1000"/>
                                        <p:tgtEl>
                                          <p:spTgt spid="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
                                            <p:txEl>
                                              <p:pRg st="3" end="3"/>
                                            </p:txEl>
                                          </p:spTgt>
                                        </p:tgtEl>
                                        <p:attrNameLst>
                                          <p:attrName>style.visibility</p:attrName>
                                        </p:attrNameLst>
                                      </p:cBhvr>
                                      <p:to>
                                        <p:strVal val="visible"/>
                                      </p:to>
                                    </p:set>
                                    <p:animEffect transition="in" filter="fade">
                                      <p:cBhvr>
                                        <p:cTn id="22" dur="1000"/>
                                        <p:tgtEl>
                                          <p:spTgt spid="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3">
                                            <p:txEl>
                                              <p:pRg st="4" end="4"/>
                                            </p:txEl>
                                          </p:spTgt>
                                        </p:tgtEl>
                                        <p:attrNameLst>
                                          <p:attrName>style.visibility</p:attrName>
                                        </p:attrNameLst>
                                      </p:cBhvr>
                                      <p:to>
                                        <p:strVal val="visible"/>
                                      </p:to>
                                    </p:set>
                                    <p:animEffect transition="in" filter="fade">
                                      <p:cBhvr>
                                        <p:cTn id="27" dur="1000"/>
                                        <p:tgtEl>
                                          <p:spTgt spid="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6"/>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20</a:t>
            </a:fld>
            <a:endParaRPr sz="1300" b="0" i="0" u="none" strike="noStrike" cap="none">
              <a:solidFill>
                <a:srgbClr val="000000"/>
              </a:solidFill>
              <a:latin typeface="Times New Roman"/>
              <a:ea typeface="Times New Roman"/>
              <a:cs typeface="Times New Roman"/>
              <a:sym typeface="Times New Roman"/>
            </a:endParaRPr>
          </a:p>
        </p:txBody>
      </p:sp>
      <p:sp>
        <p:nvSpPr>
          <p:cNvPr id="494" name="Google Shape;494;p86"/>
          <p:cNvSpPr txBox="1"/>
          <p:nvPr/>
        </p:nvSpPr>
        <p:spPr>
          <a:xfrm>
            <a:off x="524350" y="593600"/>
            <a:ext cx="84642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intiateLoanSettlement()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loan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initiateRePayment()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loan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a:t>
            </a:r>
            <a:endParaRPr>
              <a:solidFill>
                <a:srgbClr val="188038"/>
              </a:solidFill>
              <a:latin typeface="Consolas"/>
              <a:ea typeface="Consolas"/>
              <a:cs typeface="Consolas"/>
              <a:sym typeface="Consolas"/>
            </a:endParaRPr>
          </a:p>
        </p:txBody>
      </p:sp>
      <p:sp>
        <p:nvSpPr>
          <p:cNvPr id="495" name="Google Shape;495;p86"/>
          <p:cNvSpPr txBox="1"/>
          <p:nvPr/>
        </p:nvSpPr>
        <p:spPr>
          <a:xfrm>
            <a:off x="5404575" y="991725"/>
            <a:ext cx="3486600" cy="201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Implementing unwanted functions could lead to many side effects. </a:t>
            </a:r>
            <a:r>
              <a:rPr lang="en" sz="1700">
                <a:solidFill>
                  <a:schemeClr val="dk1"/>
                </a:solidFill>
              </a:rPr>
              <a:t>Here, the </a:t>
            </a:r>
            <a:r>
              <a:rPr lang="en" sz="1700" i="1">
                <a:solidFill>
                  <a:schemeClr val="dk1"/>
                </a:solidFill>
              </a:rPr>
              <a:t>BankPayment</a:t>
            </a:r>
            <a:r>
              <a:rPr lang="en" sz="1700">
                <a:solidFill>
                  <a:schemeClr val="dk1"/>
                </a:solidFill>
              </a:rPr>
              <a:t> implementation class has to implement the</a:t>
            </a:r>
            <a:r>
              <a:rPr lang="en" sz="1700" i="1">
                <a:solidFill>
                  <a:schemeClr val="dk1"/>
                </a:solidFill>
              </a:rPr>
              <a:t> initiateLoanSettlement() </a:t>
            </a:r>
            <a:r>
              <a:rPr lang="en" sz="1700">
                <a:solidFill>
                  <a:schemeClr val="dk1"/>
                </a:solidFill>
              </a:rPr>
              <a:t>without any actual need for this.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7"/>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21</a:t>
            </a:fld>
            <a:endParaRPr sz="1300" b="0" i="0" u="none" strike="noStrike" cap="none">
              <a:solidFill>
                <a:srgbClr val="000000"/>
              </a:solidFill>
              <a:latin typeface="Times New Roman"/>
              <a:ea typeface="Times New Roman"/>
              <a:cs typeface="Times New Roman"/>
              <a:sym typeface="Times New Roman"/>
            </a:endParaRPr>
          </a:p>
        </p:txBody>
      </p:sp>
      <p:sp>
        <p:nvSpPr>
          <p:cNvPr id="501" name="Google Shape;501;p87"/>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Applying the principle</a:t>
            </a:r>
            <a:endParaRPr sz="2200" i="1" u="none" strike="noStrike" cap="none">
              <a:latin typeface="Consolas"/>
              <a:ea typeface="Consolas"/>
              <a:cs typeface="Consolas"/>
              <a:sym typeface="Consolas"/>
            </a:endParaRPr>
          </a:p>
        </p:txBody>
      </p:sp>
      <p:pic>
        <p:nvPicPr>
          <p:cNvPr id="502" name="Google Shape;502;p87"/>
          <p:cNvPicPr preferRelativeResize="0"/>
          <p:nvPr/>
        </p:nvPicPr>
        <p:blipFill>
          <a:blip r:embed="rId3">
            <a:alphaModFix/>
          </a:blip>
          <a:stretch>
            <a:fillRect/>
          </a:stretch>
        </p:blipFill>
        <p:spPr>
          <a:xfrm>
            <a:off x="2312175" y="1195445"/>
            <a:ext cx="4720564" cy="38206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8"/>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22</a:t>
            </a:fld>
            <a:endParaRPr sz="1300" b="0" i="0" u="none" strike="noStrike" cap="none">
              <a:solidFill>
                <a:srgbClr val="000000"/>
              </a:solidFill>
              <a:latin typeface="Times New Roman"/>
              <a:ea typeface="Times New Roman"/>
              <a:cs typeface="Times New Roman"/>
              <a:sym typeface="Times New Roman"/>
            </a:endParaRPr>
          </a:p>
        </p:txBody>
      </p:sp>
      <p:sp>
        <p:nvSpPr>
          <p:cNvPr id="508" name="Google Shape;508;p88"/>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Applying the principle</a:t>
            </a:r>
            <a:endParaRPr sz="2200" i="1" u="none" strike="noStrike" cap="none">
              <a:latin typeface="Consolas"/>
              <a:ea typeface="Consolas"/>
              <a:cs typeface="Consolas"/>
              <a:sym typeface="Consolas"/>
            </a:endParaRPr>
          </a:p>
        </p:txBody>
      </p:sp>
      <p:pic>
        <p:nvPicPr>
          <p:cNvPr id="509" name="Google Shape;509;p88"/>
          <p:cNvPicPr preferRelativeResize="0"/>
          <p:nvPr/>
        </p:nvPicPr>
        <p:blipFill>
          <a:blip r:embed="rId3">
            <a:alphaModFix/>
          </a:blip>
          <a:stretch>
            <a:fillRect/>
          </a:stretch>
        </p:blipFill>
        <p:spPr>
          <a:xfrm>
            <a:off x="2187325" y="1133020"/>
            <a:ext cx="4225617" cy="38206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23</a:t>
            </a:fld>
            <a:endParaRPr sz="1300" b="0" i="0" u="none" strike="noStrike" cap="none">
              <a:solidFill>
                <a:srgbClr val="000000"/>
              </a:solidFill>
              <a:latin typeface="Times New Roman"/>
              <a:ea typeface="Times New Roman"/>
              <a:cs typeface="Times New Roman"/>
              <a:sym typeface="Times New Roman"/>
            </a:endParaRPr>
          </a:p>
        </p:txBody>
      </p:sp>
      <p:sp>
        <p:nvSpPr>
          <p:cNvPr id="522" name="Google Shape;522;p9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Dependency Inversion Principle</a:t>
            </a:r>
            <a:endParaRPr sz="3300" b="0" i="0" u="none" strike="noStrike" cap="none">
              <a:latin typeface="Arial"/>
              <a:ea typeface="Arial"/>
              <a:cs typeface="Arial"/>
              <a:sym typeface="Arial"/>
            </a:endParaRPr>
          </a:p>
        </p:txBody>
      </p:sp>
      <p:sp>
        <p:nvSpPr>
          <p:cNvPr id="523" name="Google Shape;523;p90"/>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404040"/>
                </a:solidFill>
                <a:latin typeface="Arial"/>
                <a:ea typeface="Arial"/>
                <a:cs typeface="Arial"/>
                <a:sym typeface="Arial"/>
              </a:rPr>
              <a:t>The dependency inversion principle was postulated by </a:t>
            </a:r>
            <a:r>
              <a:rPr lang="en" sz="1300" b="0" i="0" u="none" strike="noStrike" cap="none">
                <a:solidFill>
                  <a:srgbClr val="E2415E"/>
                </a:solidFill>
                <a:latin typeface="Arial"/>
                <a:ea typeface="Arial"/>
                <a:cs typeface="Arial"/>
                <a:sym typeface="Arial"/>
              </a:rPr>
              <a:t>Robert C. Martin</a:t>
            </a:r>
            <a:endParaRPr sz="1300" b="0" i="1" u="none" strike="noStrike" cap="none">
              <a:solidFill>
                <a:srgbClr val="E2415E"/>
              </a:solidFill>
              <a:latin typeface="Arial"/>
              <a:ea typeface="Arial"/>
              <a:cs typeface="Arial"/>
              <a:sym typeface="Arial"/>
            </a:endParaRPr>
          </a:p>
        </p:txBody>
      </p:sp>
      <p:sp>
        <p:nvSpPr>
          <p:cNvPr id="524" name="Google Shape;524;p90"/>
          <p:cNvSpPr/>
          <p:nvPr/>
        </p:nvSpPr>
        <p:spPr>
          <a:xfrm>
            <a:off x="552600" y="1910650"/>
            <a:ext cx="8252400" cy="1587000"/>
          </a:xfrm>
          <a:prstGeom prst="rect">
            <a:avLst/>
          </a:prstGeom>
          <a:noFill/>
          <a:ln>
            <a:noFill/>
          </a:ln>
        </p:spPr>
        <p:txBody>
          <a:bodyPr spcFirstLastPara="1" wrap="square" lIns="90000" tIns="91425" rIns="90000" bIns="91425" anchor="t" anchorCtr="0">
            <a:noAutofit/>
          </a:bodyPr>
          <a:lstStyle/>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High-level modules should not depend on low-level modules. Both should depend on abstractions.</a:t>
            </a:r>
            <a:endParaRPr sz="1900" b="0" i="0" u="none" strike="noStrike" cap="none">
              <a:solidFill>
                <a:srgbClr val="404040"/>
              </a:solidFill>
              <a:latin typeface="Arial"/>
              <a:ea typeface="Arial"/>
              <a:cs typeface="Arial"/>
              <a:sym typeface="Arial"/>
            </a:endParaRPr>
          </a:p>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Abstractions should not depend on details. Details should depend on abstractions.</a:t>
            </a:r>
            <a:endParaRPr sz="1900" b="0" i="0" u="none" strike="noStrike" cap="none">
              <a:solidFill>
                <a:srgbClr val="404040"/>
              </a:solidFill>
              <a:latin typeface="Arial"/>
              <a:ea typeface="Arial"/>
              <a:cs typeface="Arial"/>
              <a:sym typeface="Arial"/>
            </a:endParaRPr>
          </a:p>
        </p:txBody>
      </p:sp>
      <p:sp>
        <p:nvSpPr>
          <p:cNvPr id="525" name="Google Shape;525;p90"/>
          <p:cNvSpPr txBox="1"/>
          <p:nvPr/>
        </p:nvSpPr>
        <p:spPr>
          <a:xfrm>
            <a:off x="430000" y="3982850"/>
            <a:ext cx="85176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t>
            </a:r>
            <a:r>
              <a:rPr lang="en" sz="1900" b="0" i="0" u="none" strike="noStrike" cap="none">
                <a:solidFill>
                  <a:srgbClr val="404040"/>
                </a:solidFill>
                <a:latin typeface="Arial"/>
                <a:ea typeface="Arial"/>
                <a:cs typeface="Arial"/>
                <a:sym typeface="Arial"/>
              </a:rPr>
              <a:t>Depend on abstractions, not on concretions.</a:t>
            </a:r>
            <a:r>
              <a:rPr lang="en" sz="2100" b="0" i="0" u="none" strike="noStrike" cap="none">
                <a:solidFill>
                  <a:srgbClr val="404040"/>
                </a:solidFill>
                <a:latin typeface="Arial"/>
                <a:ea typeface="Arial"/>
                <a:cs typeface="Arial"/>
                <a:sym typeface="Arial"/>
              </a:rPr>
              <a:t>”</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9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24</a:t>
            </a:fld>
            <a:endParaRPr sz="1300" b="0" i="0" u="none" strike="noStrike" cap="none">
              <a:solidFill>
                <a:srgbClr val="000000"/>
              </a:solidFill>
              <a:latin typeface="Times New Roman"/>
              <a:ea typeface="Times New Roman"/>
              <a:cs typeface="Times New Roman"/>
              <a:sym typeface="Times New Roman"/>
            </a:endParaRPr>
          </a:p>
        </p:txBody>
      </p:sp>
      <p:sp>
        <p:nvSpPr>
          <p:cNvPr id="531" name="Google Shape;531;p9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DIP violation in example code</a:t>
            </a:r>
            <a:endParaRPr sz="3300" b="0" i="0" u="none" strike="noStrike" cap="none">
              <a:latin typeface="Arial"/>
              <a:ea typeface="Arial"/>
              <a:cs typeface="Arial"/>
              <a:sym typeface="Arial"/>
            </a:endParaRPr>
          </a:p>
        </p:txBody>
      </p:sp>
      <p:sp>
        <p:nvSpPr>
          <p:cNvPr id="532" name="Google Shape;532;p91"/>
          <p:cNvSpPr/>
          <p:nvPr/>
        </p:nvSpPr>
        <p:spPr>
          <a:xfrm>
            <a:off x="3491300" y="3242925"/>
            <a:ext cx="12066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91"/>
          <p:cNvSpPr/>
          <p:nvPr/>
        </p:nvSpPr>
        <p:spPr>
          <a:xfrm>
            <a:off x="2666725" y="1600050"/>
            <a:ext cx="10812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91"/>
          <p:cNvSpPr/>
          <p:nvPr/>
        </p:nvSpPr>
        <p:spPr>
          <a:xfrm>
            <a:off x="530700" y="1545350"/>
            <a:ext cx="8252400" cy="924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chemeClr val="accent4"/>
                </a:solidFill>
                <a:latin typeface="Consolas"/>
                <a:ea typeface="Consolas"/>
                <a:cs typeface="Consolas"/>
                <a:sym typeface="Consolas"/>
              </a:rPr>
              <a:t>public class </a:t>
            </a:r>
            <a:r>
              <a:rPr lang="en" sz="2400" b="0" i="0" u="none" strike="noStrike" cap="none">
                <a:solidFill>
                  <a:srgbClr val="404040"/>
                </a:solidFill>
                <a:latin typeface="Consolas"/>
                <a:ea typeface="Consolas"/>
                <a:cs typeface="Consolas"/>
                <a:sym typeface="Consolas"/>
              </a:rPr>
              <a:t>Alarm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r>
              <a:rPr lang="en" sz="2400" b="0" i="0" u="none" strike="noStrike" cap="none">
                <a:solidFill>
                  <a:schemeClr val="accent4"/>
                </a:solidFill>
                <a:latin typeface="Consolas"/>
                <a:ea typeface="Consolas"/>
                <a:cs typeface="Consolas"/>
                <a:sym typeface="Consolas"/>
              </a:rPr>
              <a:t>private Sensor</a:t>
            </a:r>
            <a:r>
              <a:rPr lang="en" sz="2400" b="0" i="0" u="none" strike="noStrike" cap="none">
                <a:solidFill>
                  <a:srgbClr val="404040"/>
                </a:solidFill>
                <a:latin typeface="Consolas"/>
                <a:ea typeface="Consolas"/>
                <a:cs typeface="Consolas"/>
                <a:sym typeface="Consolas"/>
              </a:rPr>
              <a:t> sensor = </a:t>
            </a:r>
            <a:r>
              <a:rPr lang="en" sz="2400" b="0" i="0" u="none" strike="noStrike" cap="none">
                <a:solidFill>
                  <a:schemeClr val="accent4"/>
                </a:solidFill>
                <a:latin typeface="Consolas"/>
                <a:ea typeface="Consolas"/>
                <a:cs typeface="Consolas"/>
                <a:sym typeface="Consolas"/>
              </a:rPr>
              <a:t>new Sensor()</a:t>
            </a: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p:txBody>
      </p:sp>
      <p:sp>
        <p:nvSpPr>
          <p:cNvPr id="535" name="Google Shape;535;p91"/>
          <p:cNvSpPr/>
          <p:nvPr/>
        </p:nvSpPr>
        <p:spPr>
          <a:xfrm>
            <a:off x="6049475" y="1205525"/>
            <a:ext cx="2193300" cy="599100"/>
          </a:xfrm>
          <a:prstGeom prst="roundRect">
            <a:avLst>
              <a:gd name="adj" fmla="val 16667"/>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High Level Class</a:t>
            </a:r>
            <a:endParaRPr sz="2000" b="0" i="0" u="none" strike="noStrike" cap="none">
              <a:solidFill>
                <a:srgbClr val="000000"/>
              </a:solidFill>
              <a:latin typeface="Arial"/>
              <a:ea typeface="Arial"/>
              <a:cs typeface="Arial"/>
              <a:sym typeface="Arial"/>
            </a:endParaRPr>
          </a:p>
        </p:txBody>
      </p:sp>
      <p:cxnSp>
        <p:nvCxnSpPr>
          <p:cNvPr id="536" name="Google Shape;536;p91"/>
          <p:cNvCxnSpPr>
            <a:endCxn id="535" idx="1"/>
          </p:cNvCxnSpPr>
          <p:nvPr/>
        </p:nvCxnSpPr>
        <p:spPr>
          <a:xfrm rot="10800000" flipH="1">
            <a:off x="3762575" y="1505075"/>
            <a:ext cx="2286900" cy="328800"/>
          </a:xfrm>
          <a:prstGeom prst="bentConnector3">
            <a:avLst>
              <a:gd name="adj1" fmla="val 50000"/>
            </a:avLst>
          </a:prstGeom>
          <a:noFill/>
          <a:ln w="19050" cap="flat" cmpd="sng">
            <a:solidFill>
              <a:schemeClr val="dk2"/>
            </a:solidFill>
            <a:prstDash val="solid"/>
            <a:round/>
            <a:headEnd type="none" w="sm" len="sm"/>
            <a:tailEnd type="none" w="sm" len="sm"/>
          </a:ln>
        </p:spPr>
      </p:cxnSp>
      <p:sp>
        <p:nvSpPr>
          <p:cNvPr id="537" name="Google Shape;537;p91"/>
          <p:cNvSpPr/>
          <p:nvPr/>
        </p:nvSpPr>
        <p:spPr>
          <a:xfrm>
            <a:off x="6158025" y="2607275"/>
            <a:ext cx="2193300" cy="599100"/>
          </a:xfrm>
          <a:prstGeom prst="roundRect">
            <a:avLst>
              <a:gd name="adj" fmla="val 16667"/>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Low Level Class</a:t>
            </a:r>
            <a:endParaRPr sz="2000" b="0" i="0" u="none" strike="noStrike" cap="none">
              <a:solidFill>
                <a:srgbClr val="000000"/>
              </a:solidFill>
              <a:latin typeface="Arial"/>
              <a:ea typeface="Arial"/>
              <a:cs typeface="Arial"/>
              <a:sym typeface="Arial"/>
            </a:endParaRPr>
          </a:p>
        </p:txBody>
      </p:sp>
      <p:cxnSp>
        <p:nvCxnSpPr>
          <p:cNvPr id="538" name="Google Shape;538;p91"/>
          <p:cNvCxnSpPr>
            <a:stCxn id="532" idx="0"/>
            <a:endCxn id="537" idx="1"/>
          </p:cNvCxnSpPr>
          <p:nvPr/>
        </p:nvCxnSpPr>
        <p:spPr>
          <a:xfrm rot="-5400000">
            <a:off x="4958300" y="2043225"/>
            <a:ext cx="336000" cy="2063400"/>
          </a:xfrm>
          <a:prstGeom prst="bentConnector2">
            <a:avLst/>
          </a:prstGeom>
          <a:noFill/>
          <a:ln w="19050" cap="flat" cmpd="sng">
            <a:solidFill>
              <a:schemeClr val="dk2"/>
            </a:solidFill>
            <a:prstDash val="solid"/>
            <a:round/>
            <a:headEnd type="none" w="sm" len="sm"/>
            <a:tailEnd type="none" w="sm" len="sm"/>
          </a:ln>
        </p:spPr>
      </p:cxnSp>
      <p:sp>
        <p:nvSpPr>
          <p:cNvPr id="539" name="Google Shape;539;p91"/>
          <p:cNvSpPr/>
          <p:nvPr/>
        </p:nvSpPr>
        <p:spPr>
          <a:xfrm>
            <a:off x="6439775" y="1914200"/>
            <a:ext cx="306900" cy="6429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91"/>
          <p:cNvSpPr txBox="1"/>
          <p:nvPr/>
        </p:nvSpPr>
        <p:spPr>
          <a:xfrm>
            <a:off x="6899075" y="1966550"/>
            <a:ext cx="17535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Permanent Marker"/>
                <a:ea typeface="Permanent Marker"/>
                <a:cs typeface="Permanent Marker"/>
                <a:sym typeface="Permanent Marker"/>
              </a:rPr>
              <a:t>Dependency</a:t>
            </a:r>
            <a:endParaRPr sz="2300" b="0" i="0" u="none" strike="noStrike" cap="none">
              <a:solidFill>
                <a:srgbClr val="FF0000"/>
              </a:solidFill>
              <a:latin typeface="Permanent Marker"/>
              <a:ea typeface="Permanent Marker"/>
              <a:cs typeface="Permanent Marker"/>
              <a:sym typeface="Permanent Mark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05A28"/>
            </a:gs>
            <a:gs pos="100000">
              <a:srgbClr val="E80A89"/>
            </a:gs>
          </a:gsLst>
          <a:lin ang="0" scaled="0"/>
        </a:gradFill>
        <a:effectLst/>
      </p:bgPr>
    </p:bg>
    <p:spTree>
      <p:nvGrpSpPr>
        <p:cNvPr id="1" name="Shape 657"/>
        <p:cNvGrpSpPr/>
        <p:nvPr/>
      </p:nvGrpSpPr>
      <p:grpSpPr>
        <a:xfrm>
          <a:off x="0" y="0"/>
          <a:ext cx="0" cy="0"/>
          <a:chOff x="0" y="0"/>
          <a:chExt cx="0" cy="0"/>
        </a:xfrm>
      </p:grpSpPr>
      <p:pic>
        <p:nvPicPr>
          <p:cNvPr id="658" name="Google Shape;658;p109"/>
          <p:cNvPicPr preferRelativeResize="0"/>
          <p:nvPr/>
        </p:nvPicPr>
        <p:blipFill rotWithShape="1">
          <a:blip r:embed="rId3">
            <a:alphaModFix amt="37000"/>
          </a:blip>
          <a:srcRect/>
          <a:stretch/>
        </p:blipFill>
        <p:spPr>
          <a:xfrm>
            <a:off x="1369440" y="158760"/>
            <a:ext cx="5069160" cy="5142600"/>
          </a:xfrm>
          <a:prstGeom prst="rect">
            <a:avLst/>
          </a:prstGeom>
          <a:noFill/>
          <a:ln>
            <a:noFill/>
          </a:ln>
        </p:spPr>
      </p:pic>
      <p:sp>
        <p:nvSpPr>
          <p:cNvPr id="659" name="Google Shape;659;p109"/>
          <p:cNvSpPr/>
          <p:nvPr/>
        </p:nvSpPr>
        <p:spPr>
          <a:xfrm flipH="1">
            <a:off x="768960" y="2009880"/>
            <a:ext cx="2225160" cy="11304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0" name="Google Shape;660;p109"/>
          <p:cNvGrpSpPr/>
          <p:nvPr/>
        </p:nvGrpSpPr>
        <p:grpSpPr>
          <a:xfrm>
            <a:off x="4452840" y="1247040"/>
            <a:ext cx="4764600" cy="4836600"/>
            <a:chOff x="4452840" y="1247040"/>
            <a:chExt cx="4764600" cy="4836600"/>
          </a:xfrm>
        </p:grpSpPr>
        <p:pic>
          <p:nvPicPr>
            <p:cNvPr id="661" name="Google Shape;661;p109"/>
            <p:cNvPicPr preferRelativeResize="0"/>
            <p:nvPr/>
          </p:nvPicPr>
          <p:blipFill rotWithShape="1">
            <a:blip r:embed="rId4">
              <a:alphaModFix amt="64000"/>
            </a:blip>
            <a:srcRect/>
            <a:stretch/>
          </p:blipFill>
          <p:spPr>
            <a:xfrm rot="-5400000">
              <a:off x="5564160" y="2430360"/>
              <a:ext cx="4836600" cy="2469960"/>
            </a:xfrm>
            <a:prstGeom prst="rect">
              <a:avLst/>
            </a:prstGeom>
            <a:noFill/>
            <a:ln>
              <a:noFill/>
            </a:ln>
          </p:spPr>
        </p:pic>
        <p:pic>
          <p:nvPicPr>
            <p:cNvPr id="662" name="Google Shape;662;p109"/>
            <p:cNvPicPr preferRelativeResize="0"/>
            <p:nvPr/>
          </p:nvPicPr>
          <p:blipFill rotWithShape="1">
            <a:blip r:embed="rId4">
              <a:alphaModFix amt="64000"/>
            </a:blip>
            <a:srcRect/>
            <a:stretch/>
          </p:blipFill>
          <p:spPr>
            <a:xfrm rot="-5400000">
              <a:off x="3269520" y="2430360"/>
              <a:ext cx="4836600" cy="2469960"/>
            </a:xfrm>
            <a:prstGeom prst="rect">
              <a:avLst/>
            </a:prstGeom>
            <a:noFill/>
            <a:ln>
              <a:noFill/>
            </a:ln>
          </p:spPr>
        </p:pic>
      </p:grpSp>
      <p:sp>
        <p:nvSpPr>
          <p:cNvPr id="663" name="Google Shape;663;p109"/>
          <p:cNvSpPr/>
          <p:nvPr/>
        </p:nvSpPr>
        <p:spPr>
          <a:xfrm rot="5400000">
            <a:off x="348120" y="2418480"/>
            <a:ext cx="928800" cy="11196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09"/>
          <p:cNvSpPr/>
          <p:nvPr/>
        </p:nvSpPr>
        <p:spPr>
          <a:xfrm rot="5400000">
            <a:off x="1933200" y="1005480"/>
            <a:ext cx="2122920" cy="11196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09"/>
          <p:cNvSpPr txBox="1">
            <a:spLocks noGrp="1"/>
          </p:cNvSpPr>
          <p:nvPr>
            <p:ph type="title" idx="4294967295"/>
          </p:nvPr>
        </p:nvSpPr>
        <p:spPr>
          <a:xfrm>
            <a:off x="1038600" y="2333520"/>
            <a:ext cx="7162920" cy="2554200"/>
          </a:xfrm>
          <a:prstGeom prst="rect">
            <a:avLst/>
          </a:prstGeom>
          <a:noFill/>
          <a:ln>
            <a:noFill/>
          </a:ln>
        </p:spPr>
        <p:txBody>
          <a:bodyPr spcFirstLastPara="1" wrap="square" lIns="0" tIns="91425" rIns="0" bIns="91425" anchor="t" anchorCtr="0">
            <a:noAutofit/>
          </a:bodyPr>
          <a:lstStyle/>
          <a:p>
            <a:pPr marL="0" marR="0" lvl="0" indent="0" algn="l" rtl="0">
              <a:lnSpc>
                <a:spcPct val="83000"/>
              </a:lnSpc>
              <a:spcBef>
                <a:spcPts val="0"/>
              </a:spcBef>
              <a:spcAft>
                <a:spcPts val="0"/>
              </a:spcAft>
              <a:buSzPts val="1400"/>
              <a:buNone/>
            </a:pPr>
            <a:r>
              <a:rPr lang="en" sz="4500" b="1" i="0" u="none" strike="noStrike" cap="none">
                <a:solidFill>
                  <a:srgbClr val="FFFFFF"/>
                </a:solidFill>
                <a:latin typeface="Arial"/>
                <a:ea typeface="Arial"/>
                <a:cs typeface="Arial"/>
                <a:sym typeface="Arial"/>
              </a:rPr>
              <a:t>Thank you!</a:t>
            </a:r>
            <a:endParaRPr sz="4500" b="0" i="0" u="none" strike="noStrike" cap="none">
              <a:latin typeface="Arial"/>
              <a:ea typeface="Arial"/>
              <a:cs typeface="Arial"/>
              <a:sym typeface="Arial"/>
            </a:endParaRPr>
          </a:p>
          <a:p>
            <a:pPr marL="0" marR="0" lvl="0" indent="0" algn="l" rtl="0">
              <a:lnSpc>
                <a:spcPct val="83000"/>
              </a:lnSpc>
              <a:spcBef>
                <a:spcPts val="0"/>
              </a:spcBef>
              <a:spcAft>
                <a:spcPts val="0"/>
              </a:spcAft>
              <a:buSzPts val="1400"/>
              <a:buNone/>
            </a:pPr>
            <a:endParaRPr sz="4500" b="0" i="0" u="none" strike="noStrike" cap="none">
              <a:latin typeface="Arial"/>
              <a:ea typeface="Arial"/>
              <a:cs typeface="Arial"/>
              <a:sym typeface="Arial"/>
            </a:endParaRPr>
          </a:p>
          <a:p>
            <a:pPr marL="0" marR="0" lvl="0" indent="0" algn="l" rtl="0">
              <a:lnSpc>
                <a:spcPct val="115000"/>
              </a:lnSpc>
              <a:spcBef>
                <a:spcPts val="0"/>
              </a:spcBef>
              <a:spcAft>
                <a:spcPts val="0"/>
              </a:spcAft>
              <a:buSzPts val="1400"/>
              <a:buNone/>
            </a:pPr>
            <a:endParaRPr sz="1900" b="0" i="0" u="none" strike="noStrike" cap="none">
              <a:latin typeface="Arial"/>
              <a:ea typeface="Arial"/>
              <a:cs typeface="Arial"/>
              <a:sym typeface="Arial"/>
            </a:endParaRPr>
          </a:p>
        </p:txBody>
      </p:sp>
      <p:pic>
        <p:nvPicPr>
          <p:cNvPr id="666" name="Google Shape;666;p109" descr="Google Shape;299;p42"/>
          <p:cNvPicPr preferRelativeResize="0"/>
          <p:nvPr/>
        </p:nvPicPr>
        <p:blipFill rotWithShape="1">
          <a:blip r:embed="rId5">
            <a:alphaModFix amt="38000"/>
          </a:blip>
          <a:srcRect/>
          <a:stretch/>
        </p:blipFill>
        <p:spPr>
          <a:xfrm>
            <a:off x="5053320" y="2333520"/>
            <a:ext cx="1177920" cy="865800"/>
          </a:xfrm>
          <a:prstGeom prst="rect">
            <a:avLst/>
          </a:prstGeom>
          <a:noFill/>
          <a:ln>
            <a:noFill/>
          </a:ln>
        </p:spPr>
      </p:pic>
      <p:pic>
        <p:nvPicPr>
          <p:cNvPr id="667" name="Google Shape;667;p109"/>
          <p:cNvPicPr preferRelativeResize="0"/>
          <p:nvPr/>
        </p:nvPicPr>
        <p:blipFill rotWithShape="1">
          <a:blip r:embed="rId6">
            <a:alphaModFix/>
          </a:blip>
          <a:srcRect/>
          <a:stretch/>
        </p:blipFill>
        <p:spPr>
          <a:xfrm>
            <a:off x="9306360" y="4594320"/>
            <a:ext cx="1354320" cy="293760"/>
          </a:xfrm>
          <a:prstGeom prst="rect">
            <a:avLst/>
          </a:prstGeom>
          <a:noFill/>
          <a:ln>
            <a:noFill/>
          </a:ln>
        </p:spPr>
      </p:pic>
      <p:pic>
        <p:nvPicPr>
          <p:cNvPr id="668" name="Google Shape;668;p109"/>
          <p:cNvPicPr preferRelativeResize="0"/>
          <p:nvPr/>
        </p:nvPicPr>
        <p:blipFill rotWithShape="1">
          <a:blip r:embed="rId7">
            <a:alphaModFix/>
          </a:blip>
          <a:srcRect/>
          <a:stretch/>
        </p:blipFill>
        <p:spPr>
          <a:xfrm>
            <a:off x="6848280" y="4187880"/>
            <a:ext cx="2048400" cy="928440"/>
          </a:xfrm>
          <a:prstGeom prst="rect">
            <a:avLst/>
          </a:prstGeom>
          <a:noFill/>
          <a:ln>
            <a:noFill/>
          </a:ln>
        </p:spPr>
      </p:pic>
      <p:sp>
        <p:nvSpPr>
          <p:cNvPr id="669" name="Google Shape;669;p109"/>
          <p:cNvSpPr txBox="1">
            <a:spLocks noGrp="1"/>
          </p:cNvSpPr>
          <p:nvPr>
            <p:ph type="sldNum" idx="12"/>
          </p:nvPr>
        </p:nvSpPr>
        <p:spPr>
          <a:xfrm>
            <a:off x="8556840" y="4749840"/>
            <a:ext cx="547560" cy="3924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Arial"/>
                <a:ea typeface="Arial"/>
                <a:cs typeface="Arial"/>
                <a:sym typeface="Arial"/>
              </a:rPr>
              <a:t>25</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64"/>
          <p:cNvGrpSpPr/>
          <p:nvPr/>
        </p:nvGrpSpPr>
        <p:grpSpPr>
          <a:xfrm>
            <a:off x="672675" y="1484925"/>
            <a:ext cx="2414775" cy="880175"/>
            <a:chOff x="672675" y="1484925"/>
            <a:chExt cx="2414775" cy="880175"/>
          </a:xfrm>
        </p:grpSpPr>
        <p:sp>
          <p:nvSpPr>
            <p:cNvPr id="308" name="Google Shape;308;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parseURL(URL url)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parseDate(Date date)</a:t>
              </a:r>
              <a:endParaRPr sz="1400" b="0" i="0" u="none" strike="noStrike" cap="none">
                <a:solidFill>
                  <a:srgbClr val="000000"/>
                </a:solidFill>
                <a:latin typeface="Arial"/>
                <a:ea typeface="Arial"/>
                <a:cs typeface="Arial"/>
                <a:sym typeface="Arial"/>
              </a:endParaRPr>
            </a:p>
          </p:txBody>
        </p:sp>
        <p:sp>
          <p:nvSpPr>
            <p:cNvPr id="309" name="Google Shape;309;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Parser</a:t>
              </a:r>
              <a:endParaRPr sz="1100" b="1" i="0" u="none" strike="noStrike" cap="none">
                <a:solidFill>
                  <a:srgbClr val="000000"/>
                </a:solidFill>
                <a:latin typeface="Arial"/>
                <a:ea typeface="Arial"/>
                <a:cs typeface="Arial"/>
                <a:sym typeface="Arial"/>
              </a:endParaRPr>
            </a:p>
          </p:txBody>
        </p:sp>
      </p:grpSp>
      <p:cxnSp>
        <p:nvCxnSpPr>
          <p:cNvPr id="310" name="Google Shape;310;p64"/>
          <p:cNvCxnSpPr/>
          <p:nvPr/>
        </p:nvCxnSpPr>
        <p:spPr>
          <a:xfrm rot="10800000" flipH="1">
            <a:off x="3233300" y="1804925"/>
            <a:ext cx="2869500" cy="24900"/>
          </a:xfrm>
          <a:prstGeom prst="straightConnector1">
            <a:avLst/>
          </a:prstGeom>
          <a:noFill/>
          <a:ln w="19050" cap="flat" cmpd="sng">
            <a:solidFill>
              <a:srgbClr val="9FC5E8"/>
            </a:solidFill>
            <a:prstDash val="solid"/>
            <a:round/>
            <a:headEnd type="oval" w="med" len="med"/>
            <a:tailEnd type="oval" w="med" len="med"/>
          </a:ln>
          <a:effectLst>
            <a:outerShdw blurRad="57150" dist="19050" dir="5400000" algn="bl" rotWithShape="0">
              <a:srgbClr val="000000">
                <a:alpha val="49803"/>
              </a:srgbClr>
            </a:outerShdw>
          </a:effectLst>
        </p:spPr>
      </p:cxnSp>
      <p:sp>
        <p:nvSpPr>
          <p:cNvPr id="311" name="Google Shape;311;p64"/>
          <p:cNvSpPr txBox="1"/>
          <p:nvPr/>
        </p:nvSpPr>
        <p:spPr>
          <a:xfrm>
            <a:off x="1066725" y="859975"/>
            <a:ext cx="146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Not Coherent</a:t>
            </a:r>
            <a:endParaRPr sz="1400" b="0" i="1" u="none" strike="noStrike" cap="none">
              <a:solidFill>
                <a:srgbClr val="000000"/>
              </a:solidFill>
              <a:latin typeface="Arial"/>
              <a:ea typeface="Arial"/>
              <a:cs typeface="Arial"/>
              <a:sym typeface="Arial"/>
            </a:endParaRPr>
          </a:p>
        </p:txBody>
      </p:sp>
      <p:sp>
        <p:nvSpPr>
          <p:cNvPr id="312" name="Google Shape;312;p64"/>
          <p:cNvSpPr txBox="1"/>
          <p:nvPr/>
        </p:nvSpPr>
        <p:spPr>
          <a:xfrm>
            <a:off x="4134650" y="707575"/>
            <a:ext cx="121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Coherent</a:t>
            </a:r>
            <a:endParaRPr sz="1400" b="0" i="1" u="none" strike="noStrike" cap="none">
              <a:solidFill>
                <a:srgbClr val="000000"/>
              </a:solidFill>
              <a:latin typeface="Arial"/>
              <a:ea typeface="Arial"/>
              <a:cs typeface="Arial"/>
              <a:sym typeface="Arial"/>
            </a:endParaRPr>
          </a:p>
        </p:txBody>
      </p:sp>
      <p:sp>
        <p:nvSpPr>
          <p:cNvPr id="313" name="Google Shape;313;p64"/>
          <p:cNvSpPr txBox="1"/>
          <p:nvPr/>
        </p:nvSpPr>
        <p:spPr>
          <a:xfrm>
            <a:off x="6705525" y="859975"/>
            <a:ext cx="146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Not Coherent</a:t>
            </a:r>
            <a:endParaRPr sz="1400" b="0" i="1" u="none" strike="noStrike" cap="none">
              <a:solidFill>
                <a:srgbClr val="000000"/>
              </a:solidFill>
              <a:latin typeface="Arial"/>
              <a:ea typeface="Arial"/>
              <a:cs typeface="Arial"/>
              <a:sym typeface="Arial"/>
            </a:endParaRPr>
          </a:p>
        </p:txBody>
      </p:sp>
      <p:grpSp>
        <p:nvGrpSpPr>
          <p:cNvPr id="314" name="Google Shape;314;p64"/>
          <p:cNvGrpSpPr/>
          <p:nvPr/>
        </p:nvGrpSpPr>
        <p:grpSpPr>
          <a:xfrm>
            <a:off x="6341063" y="1484925"/>
            <a:ext cx="2414775" cy="880175"/>
            <a:chOff x="672675" y="1484925"/>
            <a:chExt cx="2414775" cy="880175"/>
          </a:xfrm>
        </p:grpSpPr>
        <p:sp>
          <p:nvSpPr>
            <p:cNvPr id="315" name="Google Shape;315;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 url)</a:t>
              </a: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solidFill>
                    <a:schemeClr val="dk1"/>
                  </a:solidFill>
                </a:rPr>
                <a:t>parseText(String text)</a:t>
              </a:r>
              <a:endParaRPr/>
            </a:p>
          </p:txBody>
        </p:sp>
        <p:sp>
          <p:nvSpPr>
            <p:cNvPr id="316" name="Google Shape;316;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URLPunctuationParser</a:t>
              </a:r>
              <a:endParaRPr sz="1100" b="1" i="0" u="none" strike="noStrike" cap="none">
                <a:solidFill>
                  <a:srgbClr val="000000"/>
                </a:solidFill>
                <a:latin typeface="Arial"/>
                <a:ea typeface="Arial"/>
                <a:cs typeface="Arial"/>
                <a:sym typeface="Arial"/>
              </a:endParaRPr>
            </a:p>
          </p:txBody>
        </p:sp>
      </p:grpSp>
      <p:grpSp>
        <p:nvGrpSpPr>
          <p:cNvPr id="317" name="Google Shape;317;p64"/>
          <p:cNvGrpSpPr/>
          <p:nvPr/>
        </p:nvGrpSpPr>
        <p:grpSpPr>
          <a:xfrm>
            <a:off x="3568300" y="4152500"/>
            <a:ext cx="2414775" cy="880175"/>
            <a:chOff x="672675" y="1484925"/>
            <a:chExt cx="2414775" cy="880175"/>
          </a:xfrm>
        </p:grpSpPr>
        <p:sp>
          <p:nvSpPr>
            <p:cNvPr id="318" name="Google Shape;318;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parse(Date date)</a:t>
              </a:r>
              <a:endParaRPr sz="1400" b="0" i="0" u="none" strike="noStrike" cap="none">
                <a:solidFill>
                  <a:srgbClr val="000000"/>
                </a:solidFill>
                <a:latin typeface="Arial"/>
                <a:ea typeface="Arial"/>
                <a:cs typeface="Arial"/>
                <a:sym typeface="Arial"/>
              </a:endParaRPr>
            </a:p>
          </p:txBody>
        </p:sp>
        <p:sp>
          <p:nvSpPr>
            <p:cNvPr id="319" name="Google Shape;319;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DateParser</a:t>
              </a:r>
              <a:endParaRPr sz="1100" b="1" i="0" u="none" strike="noStrike" cap="none">
                <a:solidFill>
                  <a:srgbClr val="000000"/>
                </a:solidFill>
                <a:latin typeface="Arial"/>
                <a:ea typeface="Arial"/>
                <a:cs typeface="Arial"/>
                <a:sym typeface="Arial"/>
              </a:endParaRPr>
            </a:p>
          </p:txBody>
        </p:sp>
      </p:grpSp>
      <p:grpSp>
        <p:nvGrpSpPr>
          <p:cNvPr id="320" name="Google Shape;320;p64"/>
          <p:cNvGrpSpPr/>
          <p:nvPr/>
        </p:nvGrpSpPr>
        <p:grpSpPr>
          <a:xfrm>
            <a:off x="3568288" y="2365100"/>
            <a:ext cx="2414788" cy="1680875"/>
            <a:chOff x="672675" y="1484925"/>
            <a:chExt cx="2414788" cy="1680875"/>
          </a:xfrm>
        </p:grpSpPr>
        <p:sp>
          <p:nvSpPr>
            <p:cNvPr id="321" name="Google Shape;321;p64"/>
            <p:cNvSpPr/>
            <p:nvPr/>
          </p:nvSpPr>
          <p:spPr>
            <a:xfrm>
              <a:off x="672763" y="1487300"/>
              <a:ext cx="2414700" cy="1678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Represents a whole concept. Includes the complete URL parsing features like host, protocol, resource, etc.</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 url)</a:t>
              </a:r>
              <a:endParaRPr sz="1400" b="0" i="0" u="none" strike="noStrike" cap="none">
                <a:solidFill>
                  <a:srgbClr val="000000"/>
                </a:solidFill>
                <a:latin typeface="Arial"/>
                <a:ea typeface="Arial"/>
                <a:cs typeface="Arial"/>
                <a:sym typeface="Arial"/>
              </a:endParaRPr>
            </a:p>
          </p:txBody>
        </p:sp>
        <p:sp>
          <p:nvSpPr>
            <p:cNvPr id="322" name="Google Shape;322;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URLParser</a:t>
              </a:r>
              <a:endParaRPr sz="1100" b="1"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000"/>
                                        <p:tgtEl>
                                          <p:spTgt spid="307"/>
                                        </p:tgtEl>
                                      </p:cBhvr>
                                    </p:animEffect>
                                  </p:childTnLst>
                                </p:cTn>
                              </p:par>
                              <p:par>
                                <p:cTn id="8" presetID="10" presetClass="entr" presetSubtype="0" fill="hold"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1000"/>
                                        <p:tgtEl>
                                          <p:spTgt spid="3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p:cTn id="15" dur="1000"/>
                                        <p:tgtEl>
                                          <p:spTgt spid="313"/>
                                        </p:tgtEl>
                                      </p:cBhvr>
                                    </p:animEffect>
                                  </p:childTnLst>
                                </p:cTn>
                              </p:par>
                              <p:par>
                                <p:cTn id="16" presetID="10" presetClass="entr" presetSubtype="0" fill="hold" nodeType="with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fade">
                                      <p:cBhvr>
                                        <p:cTn id="23" dur="1000"/>
                                        <p:tgtEl>
                                          <p:spTgt spid="312"/>
                                        </p:tgtEl>
                                      </p:cBhvr>
                                    </p:animEffect>
                                  </p:childTnLst>
                                </p:cTn>
                              </p:par>
                              <p:par>
                                <p:cTn id="24" presetID="10" presetClass="entr" presetSubtype="0" fill="hold" nodeType="withEffect">
                                  <p:stCondLst>
                                    <p:cond delay="0"/>
                                  </p:stCondLst>
                                  <p:childTnLst>
                                    <p:set>
                                      <p:cBhvr>
                                        <p:cTn id="25" dur="1" fill="hold">
                                          <p:stCondLst>
                                            <p:cond delay="0"/>
                                          </p:stCondLst>
                                        </p:cTn>
                                        <p:tgtEl>
                                          <p:spTgt spid="310"/>
                                        </p:tgtEl>
                                        <p:attrNameLst>
                                          <p:attrName>style.visibility</p:attrName>
                                        </p:attrNameLst>
                                      </p:cBhvr>
                                      <p:to>
                                        <p:strVal val="visible"/>
                                      </p:to>
                                    </p:set>
                                    <p:animEffect transition="in" filter="fade">
                                      <p:cBhvr>
                                        <p:cTn id="26" dur="1000"/>
                                        <p:tgtEl>
                                          <p:spTgt spid="3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0"/>
                                        </p:tgtEl>
                                        <p:attrNameLst>
                                          <p:attrName>style.visibility</p:attrName>
                                        </p:attrNameLst>
                                      </p:cBhvr>
                                      <p:to>
                                        <p:strVal val="visible"/>
                                      </p:to>
                                    </p:set>
                                    <p:animEffect transition="in" filter="fade">
                                      <p:cBhvr>
                                        <p:cTn id="31" dur="1000"/>
                                        <p:tgtEl>
                                          <p:spTgt spid="3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7"/>
                                        </p:tgtEl>
                                        <p:attrNameLst>
                                          <p:attrName>style.visibility</p:attrName>
                                        </p:attrNameLst>
                                      </p:cBhvr>
                                      <p:to>
                                        <p:strVal val="visible"/>
                                      </p:to>
                                    </p:set>
                                    <p:animEffect transition="in" filter="fade">
                                      <p:cBhvr>
                                        <p:cTn id="36"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6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4</a:t>
            </a:fld>
            <a:endParaRPr sz="1300" b="0" i="0" u="none" strike="noStrike" cap="none">
              <a:solidFill>
                <a:srgbClr val="000000"/>
              </a:solidFill>
              <a:latin typeface="Times New Roman"/>
              <a:ea typeface="Times New Roman"/>
              <a:cs typeface="Times New Roman"/>
              <a:sym typeface="Times New Roman"/>
            </a:endParaRPr>
          </a:p>
        </p:txBody>
      </p:sp>
      <p:sp>
        <p:nvSpPr>
          <p:cNvPr id="328" name="Google Shape;328;p65"/>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SOLID</a:t>
            </a:r>
            <a:endParaRPr sz="3300" b="0" i="0" u="none" strike="noStrike" cap="none">
              <a:latin typeface="Arial"/>
              <a:ea typeface="Arial"/>
              <a:cs typeface="Arial"/>
              <a:sym typeface="Arial"/>
            </a:endParaRPr>
          </a:p>
        </p:txBody>
      </p:sp>
      <p:sp>
        <p:nvSpPr>
          <p:cNvPr id="329" name="Google Shape;329;p65"/>
          <p:cNvSpPr/>
          <p:nvPr/>
        </p:nvSpPr>
        <p:spPr>
          <a:xfrm>
            <a:off x="552600" y="1472875"/>
            <a:ext cx="80652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 sz="1700">
                <a:solidFill>
                  <a:schemeClr val="dk1"/>
                </a:solidFill>
              </a:rPr>
              <a:t>The SOLID principles were introduced by Robert C. Martin in his 2000 paper</a:t>
            </a:r>
            <a:r>
              <a:rPr lang="en" sz="1700">
                <a:solidFill>
                  <a:schemeClr val="dk1"/>
                </a:solidFill>
                <a:uFill>
                  <a:noFill/>
                </a:uFill>
                <a:hlinkClick r:id="rId3">
                  <a:extLst>
                    <a:ext uri="{A12FA001-AC4F-418D-AE19-62706E023703}">
                      <ahyp:hlinkClr xmlns:ahyp="http://schemas.microsoft.com/office/drawing/2018/hyperlinkcolor" val="tx"/>
                    </a:ext>
                  </a:extLst>
                </a:hlinkClick>
              </a:rPr>
              <a:t> </a:t>
            </a:r>
            <a:r>
              <a:rPr lang="en" sz="1700" u="sng">
                <a:solidFill>
                  <a:schemeClr val="hlink"/>
                </a:solidFill>
                <a:hlinkClick r:id="rId3"/>
              </a:rPr>
              <a:t>“Design Principles and Design Patterns.”</a:t>
            </a:r>
            <a:r>
              <a:rPr lang="en" sz="1700">
                <a:solidFill>
                  <a:schemeClr val="dk1"/>
                </a:solidFill>
              </a:rPr>
              <a:t> These concepts were later built upon by Michael Feathers, who introduced us to the SOLID acronym. And in the last 20 years, these five principles have revolutionized the world of object-oriented programming, changing the way that we write software.</a:t>
            </a:r>
            <a:endParaRPr sz="27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7"/>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5</a:t>
            </a:fld>
            <a:endParaRPr sz="1300" b="0" i="0" u="none" strike="noStrike" cap="none">
              <a:solidFill>
                <a:srgbClr val="000000"/>
              </a:solidFill>
              <a:latin typeface="Times New Roman"/>
              <a:ea typeface="Times New Roman"/>
              <a:cs typeface="Times New Roman"/>
              <a:sym typeface="Times New Roman"/>
            </a:endParaRPr>
          </a:p>
        </p:txBody>
      </p:sp>
      <p:sp>
        <p:nvSpPr>
          <p:cNvPr id="342" name="Google Shape;342;p67"/>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Single Responsibility Principle</a:t>
            </a:r>
            <a:endParaRPr sz="3300" b="0" i="0" u="none" strike="noStrike" cap="none">
              <a:latin typeface="Arial"/>
              <a:ea typeface="Arial"/>
              <a:cs typeface="Arial"/>
              <a:sym typeface="Arial"/>
            </a:endParaRPr>
          </a:p>
        </p:txBody>
      </p:sp>
      <p:sp>
        <p:nvSpPr>
          <p:cNvPr id="343" name="Google Shape;343;p67"/>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Based on the principle of </a:t>
            </a:r>
            <a:r>
              <a:rPr lang="en" sz="2100" b="0" i="1" u="none" strike="noStrike" cap="none">
                <a:solidFill>
                  <a:srgbClr val="E2415E"/>
                </a:solidFill>
                <a:latin typeface="Arial"/>
                <a:ea typeface="Arial"/>
                <a:cs typeface="Arial"/>
                <a:sym typeface="Arial"/>
              </a:rPr>
              <a:t>cohesion</a:t>
            </a:r>
            <a:r>
              <a:rPr lang="en" sz="2100" b="0" i="0" u="none" strike="noStrike" cap="none">
                <a:solidFill>
                  <a:srgbClr val="404040"/>
                </a:solidFill>
                <a:latin typeface="Arial"/>
                <a:ea typeface="Arial"/>
                <a:cs typeface="Arial"/>
                <a:sym typeface="Arial"/>
              </a:rPr>
              <a:t>, as described by </a:t>
            </a:r>
            <a:r>
              <a:rPr lang="en" sz="2100" b="0" i="0" u="none" strike="noStrike" cap="none">
                <a:solidFill>
                  <a:srgbClr val="E2415E"/>
                </a:solidFill>
                <a:latin typeface="Arial"/>
                <a:ea typeface="Arial"/>
                <a:cs typeface="Arial"/>
                <a:sym typeface="Arial"/>
              </a:rPr>
              <a:t>Tom DeMarco</a:t>
            </a:r>
            <a:r>
              <a:rPr lang="en" sz="2100" b="0" i="0" u="none" strike="noStrike" cap="none">
                <a:solidFill>
                  <a:srgbClr val="404040"/>
                </a:solidFill>
                <a:latin typeface="Arial"/>
                <a:ea typeface="Arial"/>
                <a:cs typeface="Arial"/>
                <a:sym typeface="Arial"/>
              </a:rPr>
              <a:t> in his book </a:t>
            </a:r>
            <a:r>
              <a:rPr lang="en" sz="2100" b="0" i="1" u="none" strike="noStrike" cap="none">
                <a:solidFill>
                  <a:srgbClr val="404040"/>
                </a:solidFill>
                <a:latin typeface="Arial"/>
                <a:ea typeface="Arial"/>
                <a:cs typeface="Arial"/>
                <a:sym typeface="Arial"/>
              </a:rPr>
              <a:t>Structured Analysis and System Specification (1979)</a:t>
            </a:r>
            <a:r>
              <a:rPr lang="en" sz="2100" b="0" i="0" u="none" strike="noStrike" cap="none">
                <a:solidFill>
                  <a:srgbClr val="404040"/>
                </a:solidFill>
                <a:latin typeface="Arial"/>
                <a:ea typeface="Arial"/>
                <a:cs typeface="Arial"/>
                <a:sym typeface="Arial"/>
              </a:rPr>
              <a:t>, and </a:t>
            </a:r>
            <a:r>
              <a:rPr lang="en" sz="2100" b="0" i="0" u="none" strike="noStrike" cap="none">
                <a:solidFill>
                  <a:srgbClr val="E2415E"/>
                </a:solidFill>
                <a:latin typeface="Arial"/>
                <a:ea typeface="Arial"/>
                <a:cs typeface="Arial"/>
                <a:sym typeface="Arial"/>
              </a:rPr>
              <a:t>Meilir Page-Jones</a:t>
            </a:r>
            <a:r>
              <a:rPr lang="en" sz="2100" b="0" i="0" u="none" strike="noStrike" cap="none">
                <a:solidFill>
                  <a:srgbClr val="404040"/>
                </a:solidFill>
                <a:latin typeface="Arial"/>
                <a:ea typeface="Arial"/>
                <a:cs typeface="Arial"/>
                <a:sym typeface="Arial"/>
              </a:rPr>
              <a:t> in </a:t>
            </a:r>
            <a:r>
              <a:rPr lang="en" sz="2100" b="0" i="1" u="none" strike="noStrike" cap="none">
                <a:solidFill>
                  <a:srgbClr val="404040"/>
                </a:solidFill>
                <a:latin typeface="Arial"/>
                <a:ea typeface="Arial"/>
                <a:cs typeface="Arial"/>
                <a:sym typeface="Arial"/>
              </a:rPr>
              <a:t>The Practical Guide to Structured Systems Design (1988)</a:t>
            </a:r>
            <a:r>
              <a:rPr lang="en" sz="2100" b="0" i="0" u="none" strike="noStrike" cap="none">
                <a:solidFill>
                  <a:srgbClr val="404040"/>
                </a:solidFill>
                <a:latin typeface="Arial"/>
                <a:ea typeface="Arial"/>
                <a:cs typeface="Arial"/>
                <a:sym typeface="Arial"/>
              </a:rPr>
              <a:t>.</a:t>
            </a:r>
            <a:endParaRPr sz="2100" b="0" i="0" u="none" strike="noStrike" cap="none">
              <a:solidFill>
                <a:srgbClr val="000000"/>
              </a:solidFill>
              <a:latin typeface="Arial"/>
              <a:ea typeface="Arial"/>
              <a:cs typeface="Arial"/>
              <a:sym typeface="Arial"/>
            </a:endParaRPr>
          </a:p>
        </p:txBody>
      </p:sp>
      <p:sp>
        <p:nvSpPr>
          <p:cNvPr id="344" name="Google Shape;344;p67"/>
          <p:cNvSpPr txBox="1"/>
          <p:nvPr/>
        </p:nvSpPr>
        <p:spPr>
          <a:xfrm>
            <a:off x="613800" y="3754250"/>
            <a:ext cx="8313000" cy="507900"/>
          </a:xfrm>
          <a:prstGeom prst="rect">
            <a:avLst/>
          </a:prstGeom>
          <a:solidFill>
            <a:srgbClr val="D9EAD3"/>
          </a:solidFill>
          <a:ln>
            <a:noFill/>
          </a:ln>
          <a:effectLst>
            <a:outerShdw blurRad="57150" dist="19050" dir="5400000" algn="bl" rotWithShape="0">
              <a:srgbClr val="000000">
                <a:alpha val="498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 class should have one and only one reason to change”</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8"/>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6</a:t>
            </a:fld>
            <a:endParaRPr sz="1300" b="0" i="0" u="none" strike="noStrike" cap="none">
              <a:solidFill>
                <a:srgbClr val="000000"/>
              </a:solidFill>
              <a:latin typeface="Times New Roman"/>
              <a:ea typeface="Times New Roman"/>
              <a:cs typeface="Times New Roman"/>
              <a:sym typeface="Times New Roman"/>
            </a:endParaRPr>
          </a:p>
        </p:txBody>
      </p:sp>
      <p:sp>
        <p:nvSpPr>
          <p:cNvPr id="350" name="Google Shape;350;p68"/>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Open-Closed Principle</a:t>
            </a:r>
            <a:endParaRPr sz="3300" b="0" i="0" u="none" strike="noStrike" cap="none">
              <a:latin typeface="Arial"/>
              <a:ea typeface="Arial"/>
              <a:cs typeface="Arial"/>
              <a:sym typeface="Arial"/>
            </a:endParaRPr>
          </a:p>
        </p:txBody>
      </p:sp>
      <p:sp>
        <p:nvSpPr>
          <p:cNvPr id="351" name="Google Shape;351;p68"/>
          <p:cNvSpPr/>
          <p:nvPr/>
        </p:nvSpPr>
        <p:spPr>
          <a:xfrm>
            <a:off x="552600" y="1453450"/>
            <a:ext cx="82524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1900"/>
              <a:buFont typeface="Arial"/>
              <a:buNone/>
            </a:pPr>
            <a:r>
              <a:rPr lang="en" sz="1900" b="0" i="0" u="none" strike="noStrike" cap="none">
                <a:solidFill>
                  <a:srgbClr val="E2415E"/>
                </a:solidFill>
                <a:latin typeface="Arial"/>
                <a:ea typeface="Arial"/>
                <a:cs typeface="Arial"/>
                <a:sym typeface="Arial"/>
              </a:rPr>
              <a:t>Bertrand Meyer</a:t>
            </a:r>
            <a:r>
              <a:rPr lang="en" sz="1900" b="0" i="0" u="none" strike="noStrike" cap="none">
                <a:solidFill>
                  <a:srgbClr val="404040"/>
                </a:solidFill>
                <a:latin typeface="Arial"/>
                <a:ea typeface="Arial"/>
                <a:cs typeface="Arial"/>
                <a:sym typeface="Arial"/>
              </a:rPr>
              <a:t> coined the open-closed principle in 1988. It means simply we should write our modules so that they can be extended, without requiring them to be modified. In other words, we want to be able to change what the modules do, without changing the source code of the modules.</a:t>
            </a:r>
            <a:endParaRPr sz="1900" b="0" i="0" u="none" strike="noStrike" cap="none">
              <a:solidFill>
                <a:srgbClr val="000000"/>
              </a:solidFill>
              <a:latin typeface="Arial"/>
              <a:ea typeface="Arial"/>
              <a:cs typeface="Arial"/>
              <a:sym typeface="Arial"/>
            </a:endParaRPr>
          </a:p>
        </p:txBody>
      </p:sp>
      <p:sp>
        <p:nvSpPr>
          <p:cNvPr id="352" name="Google Shape;352;p68"/>
          <p:cNvSpPr txBox="1"/>
          <p:nvPr/>
        </p:nvSpPr>
        <p:spPr>
          <a:xfrm>
            <a:off x="612622" y="3754250"/>
            <a:ext cx="81528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“Open for extension and closed for modification”</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9"/>
          <p:cNvSpPr/>
          <p:nvPr/>
        </p:nvSpPr>
        <p:spPr>
          <a:xfrm>
            <a:off x="2666725" y="1600050"/>
            <a:ext cx="10812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9"/>
          <p:cNvSpPr/>
          <p:nvPr/>
        </p:nvSpPr>
        <p:spPr>
          <a:xfrm>
            <a:off x="4968150" y="3156250"/>
            <a:ext cx="2378700" cy="645000"/>
          </a:xfrm>
          <a:prstGeom prst="ellipse">
            <a:avLst/>
          </a:prstGeom>
          <a:solidFill>
            <a:srgbClr val="BBE0E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9"/>
          <p:cNvSpPr/>
          <p:nvPr/>
        </p:nvSpPr>
        <p:spPr>
          <a:xfrm>
            <a:off x="530700" y="1545350"/>
            <a:ext cx="8252400" cy="924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chemeClr val="accent4"/>
                </a:solidFill>
                <a:latin typeface="Consolas"/>
                <a:ea typeface="Consolas"/>
                <a:cs typeface="Consolas"/>
                <a:sym typeface="Consolas"/>
              </a:rPr>
              <a:t>public class </a:t>
            </a:r>
            <a:r>
              <a:rPr lang="en" sz="2400" b="0" i="0" u="none" strike="noStrike" cap="none">
                <a:solidFill>
                  <a:srgbClr val="404040"/>
                </a:solidFill>
                <a:latin typeface="Consolas"/>
                <a:ea typeface="Consolas"/>
                <a:cs typeface="Consolas"/>
                <a:sym typeface="Consolas"/>
              </a:rPr>
              <a:t>Alarm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r>
              <a:rPr lang="en" sz="2400" b="0" i="0" u="none" strike="noStrike" cap="none">
                <a:solidFill>
                  <a:schemeClr val="accent4"/>
                </a:solidFill>
                <a:latin typeface="Consolas"/>
                <a:ea typeface="Consolas"/>
                <a:cs typeface="Consolas"/>
                <a:sym typeface="Consolas"/>
              </a:rPr>
              <a:t>private Sensor</a:t>
            </a:r>
            <a:r>
              <a:rPr lang="en" sz="2400" b="0" i="0" u="none" strike="noStrike" cap="none">
                <a:solidFill>
                  <a:srgbClr val="404040"/>
                </a:solidFill>
                <a:latin typeface="Consolas"/>
                <a:ea typeface="Consolas"/>
                <a:cs typeface="Consolas"/>
                <a:sym typeface="Consolas"/>
              </a:rPr>
              <a:t> sensor = </a:t>
            </a:r>
            <a:r>
              <a:rPr lang="en" sz="2400" b="0" i="0" u="none" strike="noStrike" cap="none">
                <a:solidFill>
                  <a:schemeClr val="accent4"/>
                </a:solidFill>
                <a:latin typeface="Consolas"/>
                <a:ea typeface="Consolas"/>
                <a:cs typeface="Consolas"/>
                <a:sym typeface="Consolas"/>
              </a:rPr>
              <a:t>new Sensor()</a:t>
            </a: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p:txBody>
      </p:sp>
      <p:sp>
        <p:nvSpPr>
          <p:cNvPr id="360" name="Google Shape;360;p69"/>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7</a:t>
            </a:fld>
            <a:endParaRPr sz="1300" b="0" i="0" u="none" strike="noStrike" cap="none">
              <a:solidFill>
                <a:srgbClr val="000000"/>
              </a:solidFill>
              <a:latin typeface="Times New Roman"/>
              <a:ea typeface="Times New Roman"/>
              <a:cs typeface="Times New Roman"/>
              <a:sym typeface="Times New Roman"/>
            </a:endParaRPr>
          </a:p>
        </p:txBody>
      </p:sp>
      <p:sp>
        <p:nvSpPr>
          <p:cNvPr id="361" name="Google Shape;361;p69"/>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OCP violation in example code</a:t>
            </a:r>
            <a:endParaRPr sz="3300" b="0" i="0" u="none" strike="noStrike" cap="none">
              <a:latin typeface="Arial"/>
              <a:ea typeface="Arial"/>
              <a:cs typeface="Arial"/>
              <a:sym typeface="Arial"/>
            </a:endParaRPr>
          </a:p>
        </p:txBody>
      </p:sp>
      <p:sp>
        <p:nvSpPr>
          <p:cNvPr id="362" name="Google Shape;362;p69"/>
          <p:cNvSpPr txBox="1"/>
          <p:nvPr/>
        </p:nvSpPr>
        <p:spPr>
          <a:xfrm>
            <a:off x="3738950" y="3903700"/>
            <a:ext cx="53343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Architects Daughter"/>
                <a:ea typeface="Architects Daughter"/>
                <a:cs typeface="Architects Daughter"/>
                <a:sym typeface="Architects Daughter"/>
              </a:rPr>
              <a:t>Want to use new type of sensor?</a:t>
            </a:r>
            <a:endParaRPr sz="2300" b="0" i="0" u="none" strike="noStrike" cap="none">
              <a:solidFill>
                <a:srgbClr val="FF0000"/>
              </a:solidFill>
              <a:latin typeface="Architects Daughter"/>
              <a:ea typeface="Architects Daughter"/>
              <a:cs typeface="Architects Daughter"/>
              <a:sym typeface="Architects Daughter"/>
            </a:endParaRPr>
          </a:p>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Architects Daughter"/>
                <a:ea typeface="Architects Daughter"/>
                <a:cs typeface="Architects Daughter"/>
                <a:sym typeface="Architects Daughter"/>
              </a:rPr>
              <a:t>Must modify code; cannot extend it</a:t>
            </a:r>
            <a:endParaRPr sz="2300" b="0" i="0" u="none" strike="noStrike" cap="none">
              <a:solidFill>
                <a:srgbClr val="FF0000"/>
              </a:solidFill>
              <a:latin typeface="Architects Daughter"/>
              <a:ea typeface="Architects Daughter"/>
              <a:cs typeface="Architects Daughter"/>
              <a:sym typeface="Architects Daugh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7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8</a:t>
            </a:fld>
            <a:endParaRPr sz="1300" b="0" i="0" u="none" strike="noStrike" cap="none">
              <a:solidFill>
                <a:srgbClr val="000000"/>
              </a:solidFill>
              <a:latin typeface="Times New Roman"/>
              <a:ea typeface="Times New Roman"/>
              <a:cs typeface="Times New Roman"/>
              <a:sym typeface="Times New Roman"/>
            </a:endParaRPr>
          </a:p>
        </p:txBody>
      </p:sp>
      <p:sp>
        <p:nvSpPr>
          <p:cNvPr id="368" name="Google Shape;368;p7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Liskov Substitution Principle</a:t>
            </a:r>
            <a:endParaRPr sz="3300" b="0" i="0" u="none" strike="noStrike" cap="none">
              <a:latin typeface="Arial"/>
              <a:ea typeface="Arial"/>
              <a:cs typeface="Arial"/>
              <a:sym typeface="Arial"/>
            </a:endParaRPr>
          </a:p>
        </p:txBody>
      </p:sp>
      <p:sp>
        <p:nvSpPr>
          <p:cNvPr id="369" name="Google Shape;369;p70"/>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404040"/>
                </a:solidFill>
                <a:latin typeface="Arial"/>
                <a:ea typeface="Arial"/>
                <a:cs typeface="Arial"/>
                <a:sym typeface="Arial"/>
              </a:rPr>
              <a:t>Introduced by </a:t>
            </a:r>
            <a:r>
              <a:rPr lang="en" sz="1300" b="0" i="0" u="none" strike="noStrike" cap="none">
                <a:solidFill>
                  <a:srgbClr val="E2415E"/>
                </a:solidFill>
                <a:latin typeface="Arial"/>
                <a:ea typeface="Arial"/>
                <a:cs typeface="Arial"/>
                <a:sym typeface="Arial"/>
              </a:rPr>
              <a:t>Barbara Liskov</a:t>
            </a:r>
            <a:r>
              <a:rPr lang="en" sz="1300" b="0" i="0" u="none" strike="noStrike" cap="none">
                <a:solidFill>
                  <a:srgbClr val="404040"/>
                </a:solidFill>
                <a:latin typeface="Arial"/>
                <a:ea typeface="Arial"/>
                <a:cs typeface="Arial"/>
                <a:sym typeface="Arial"/>
              </a:rPr>
              <a:t> in a 1987 conference keynote address titled </a:t>
            </a:r>
            <a:r>
              <a:rPr lang="en" sz="1300" b="0" i="1" u="none" strike="noStrike" cap="none">
                <a:solidFill>
                  <a:srgbClr val="404040"/>
                </a:solidFill>
                <a:latin typeface="Arial"/>
                <a:ea typeface="Arial"/>
                <a:cs typeface="Arial"/>
                <a:sym typeface="Arial"/>
              </a:rPr>
              <a:t>Data abstraction and hierarchy</a:t>
            </a:r>
            <a:endParaRPr sz="1300" b="0" i="1" u="none" strike="noStrike" cap="none">
              <a:solidFill>
                <a:srgbClr val="000000"/>
              </a:solidFill>
              <a:latin typeface="Arial"/>
              <a:ea typeface="Arial"/>
              <a:cs typeface="Arial"/>
              <a:sym typeface="Arial"/>
            </a:endParaRPr>
          </a:p>
        </p:txBody>
      </p:sp>
      <p:sp>
        <p:nvSpPr>
          <p:cNvPr id="370" name="Google Shape;370;p70"/>
          <p:cNvSpPr txBox="1"/>
          <p:nvPr/>
        </p:nvSpPr>
        <p:spPr>
          <a:xfrm>
            <a:off x="612622" y="3754250"/>
            <a:ext cx="81528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“Derived classes should be substitutable for their base classes”</a:t>
            </a:r>
            <a:endParaRPr sz="2100" b="0" i="0" u="none" strike="noStrike" cap="none">
              <a:solidFill>
                <a:srgbClr val="404040"/>
              </a:solidFill>
              <a:latin typeface="Arial"/>
              <a:ea typeface="Arial"/>
              <a:cs typeface="Arial"/>
              <a:sym typeface="Arial"/>
            </a:endParaRPr>
          </a:p>
        </p:txBody>
      </p:sp>
      <p:sp>
        <p:nvSpPr>
          <p:cNvPr id="371" name="Google Shape;371;p70"/>
          <p:cNvSpPr/>
          <p:nvPr/>
        </p:nvSpPr>
        <p:spPr>
          <a:xfrm>
            <a:off x="552600" y="2063050"/>
            <a:ext cx="8252400" cy="1587000"/>
          </a:xfrm>
          <a:prstGeom prst="rect">
            <a:avLst/>
          </a:prstGeom>
          <a:noFill/>
          <a:ln>
            <a:noFill/>
          </a:ln>
        </p:spPr>
        <p:txBody>
          <a:bodyPr spcFirstLastPara="1" wrap="square" lIns="90000" tIns="91425" rIns="90000" bIns="91425" anchor="t" anchorCtr="0">
            <a:noAutofit/>
          </a:bodyPr>
          <a:lstStyle/>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Subclasses should substitute the parent class</a:t>
            </a:r>
            <a:endParaRPr sz="1900" b="0" i="0" u="none" strike="noStrike" cap="none">
              <a:solidFill>
                <a:srgbClr val="404040"/>
              </a:solidFill>
              <a:latin typeface="Arial"/>
              <a:ea typeface="Arial"/>
              <a:cs typeface="Arial"/>
              <a:sym typeface="Arial"/>
            </a:endParaRPr>
          </a:p>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Any child type of a parent type should be able to stand in for that parent without things blowing up</a:t>
            </a:r>
            <a:endParaRPr sz="1900" b="0" i="0" u="none" strike="noStrike" cap="none">
              <a:solidFill>
                <a:srgbClr val="40404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9</a:t>
            </a:fld>
            <a:endParaRPr sz="1300" b="0" i="0" u="none" strike="noStrike" cap="none">
              <a:solidFill>
                <a:srgbClr val="000000"/>
              </a:solidFill>
              <a:latin typeface="Times New Roman"/>
              <a:ea typeface="Times New Roman"/>
              <a:cs typeface="Times New Roman"/>
              <a:sym typeface="Times New Roman"/>
            </a:endParaRPr>
          </a:p>
        </p:txBody>
      </p:sp>
      <p:sp>
        <p:nvSpPr>
          <p:cNvPr id="377" name="Google Shape;377;p7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Banking application</a:t>
            </a:r>
            <a:endParaRPr sz="3300" b="0" i="0" u="none" strike="noStrike" cap="none">
              <a:latin typeface="Arial"/>
              <a:ea typeface="Arial"/>
              <a:cs typeface="Arial"/>
              <a:sym typeface="Arial"/>
            </a:endParaRPr>
          </a:p>
        </p:txBody>
      </p:sp>
      <p:sp>
        <p:nvSpPr>
          <p:cNvPr id="378" name="Google Shape;378;p71"/>
          <p:cNvSpPr txBox="1"/>
          <p:nvPr/>
        </p:nvSpPr>
        <p:spPr>
          <a:xfrm>
            <a:off x="373950" y="3906175"/>
            <a:ext cx="83961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a:solidFill>
                  <a:schemeClr val="dk1"/>
                </a:solidFill>
              </a:rPr>
              <a:t>Our banking application supports two account types – “current” and “savings”. These are represented by the classes </a:t>
            </a:r>
            <a:r>
              <a:rPr lang="en" sz="1800" i="1">
                <a:solidFill>
                  <a:schemeClr val="dk1"/>
                </a:solidFill>
              </a:rPr>
              <a:t>CurrentAccount</a:t>
            </a:r>
            <a:r>
              <a:rPr lang="en" sz="1800">
                <a:solidFill>
                  <a:schemeClr val="dk1"/>
                </a:solidFill>
              </a:rPr>
              <a:t> and </a:t>
            </a:r>
            <a:r>
              <a:rPr lang="en" sz="1800" i="1">
                <a:solidFill>
                  <a:schemeClr val="dk1"/>
                </a:solidFill>
              </a:rPr>
              <a:t>SavingsAccount</a:t>
            </a:r>
            <a:r>
              <a:rPr lang="en" sz="1800">
                <a:solidFill>
                  <a:schemeClr val="dk1"/>
                </a:solidFill>
              </a:rPr>
              <a:t> respectively.</a:t>
            </a:r>
            <a:endParaRPr sz="1800">
              <a:solidFill>
                <a:schemeClr val="dk1"/>
              </a:solidFill>
            </a:endParaRPr>
          </a:p>
        </p:txBody>
      </p:sp>
      <p:pic>
        <p:nvPicPr>
          <p:cNvPr id="379" name="Google Shape;379;p71"/>
          <p:cNvPicPr preferRelativeResize="0"/>
          <p:nvPr/>
        </p:nvPicPr>
        <p:blipFill>
          <a:blip r:embed="rId3">
            <a:alphaModFix/>
          </a:blip>
          <a:stretch>
            <a:fillRect/>
          </a:stretch>
        </p:blipFill>
        <p:spPr>
          <a:xfrm>
            <a:off x="2373038" y="1714495"/>
            <a:ext cx="4733925" cy="1714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1585</Words>
  <Application>Microsoft Office PowerPoint</Application>
  <PresentationFormat>On-screen Show (16:9)</PresentationFormat>
  <Paragraphs>223</Paragraphs>
  <Slides>25</Slides>
  <Notes>25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Permanent Marker</vt:lpstr>
      <vt:lpstr>Calibri</vt:lpstr>
      <vt:lpstr>Architects Daughter</vt:lpstr>
      <vt:lpstr>Times New Roman</vt:lpstr>
      <vt:lpstr>Consolas</vt:lpstr>
      <vt:lpstr>Office Theme</vt:lpstr>
      <vt:lpstr>Office Theme</vt:lpstr>
      <vt:lpstr>Office Theme</vt:lpstr>
      <vt:lpstr> Welcome Design Principles</vt:lpstr>
      <vt:lpstr>Design Principles</vt:lpstr>
      <vt:lpstr>PowerPoint Presentation</vt:lpstr>
      <vt:lpstr>SOLID</vt:lpstr>
      <vt:lpstr>Single Responsibility Principle</vt:lpstr>
      <vt:lpstr>Open-Closed Principle</vt:lpstr>
      <vt:lpstr>OCP violation in example code</vt:lpstr>
      <vt:lpstr>Liskov Substitution Principle</vt:lpstr>
      <vt:lpstr>Banking application</vt:lpstr>
      <vt:lpstr>Liskov Substitution Principle</vt:lpstr>
      <vt:lpstr>A new account type</vt:lpstr>
      <vt:lpstr>What went wrong ?</vt:lpstr>
      <vt:lpstr>Revised class diagram</vt:lpstr>
      <vt:lpstr>Refactored BankingAppWithdrawalService</vt:lpstr>
      <vt:lpstr>Interface Segregation Principle</vt:lpstr>
      <vt:lpstr>Example</vt:lpstr>
      <vt:lpstr>Example</vt:lpstr>
      <vt:lpstr>Polluting the interface</vt:lpstr>
      <vt:lpstr>LoanPayment implementation</vt:lpstr>
      <vt:lpstr>PowerPoint Presentation</vt:lpstr>
      <vt:lpstr>Applying the principle</vt:lpstr>
      <vt:lpstr>Applying the principle</vt:lpstr>
      <vt:lpstr>Dependency Inversion Principle</vt:lpstr>
      <vt:lpstr>DIP violation in example code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Design Principles</dc:title>
  <cp:lastModifiedBy>Dr. Hitesh Kumar Sharma</cp:lastModifiedBy>
  <cp:revision>6</cp:revision>
  <dcterms:modified xsi:type="dcterms:W3CDTF">2023-09-18T03:27:17Z</dcterms:modified>
</cp:coreProperties>
</file>