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 id="2147483697" r:id="rId2"/>
    <p:sldMasterId id="2147483698" r:id="rId3"/>
    <p:sldMasterId id="2147483699" r:id="rId4"/>
  </p:sldMasterIdLst>
  <p:notesMasterIdLst>
    <p:notesMasterId r:id="rId33"/>
  </p:notesMasterIdLst>
  <p:sldIdLst>
    <p:sldId id="256" r:id="rId5"/>
    <p:sldId id="263"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82" r:id="rId20"/>
    <p:sldId id="283" r:id="rId21"/>
    <p:sldId id="284" r:id="rId22"/>
    <p:sldId id="285" r:id="rId23"/>
    <p:sldId id="286" r:id="rId24"/>
    <p:sldId id="287" r:id="rId25"/>
    <p:sldId id="288" r:id="rId26"/>
    <p:sldId id="289" r:id="rId27"/>
    <p:sldId id="290" r:id="rId28"/>
    <p:sldId id="291" r:id="rId29"/>
    <p:sldId id="293" r:id="rId30"/>
    <p:sldId id="294" r:id="rId31"/>
    <p:sldId id="312" r:id="rId32"/>
  </p:sldIdLst>
  <p:sldSz cx="9144000" cy="5143500" type="screen16x9"/>
  <p:notesSz cx="6858000" cy="9144000"/>
  <p:embeddedFontLst>
    <p:embeddedFont>
      <p:font typeface="Architects Daughter" panose="020B0604020202020204" charset="0"/>
      <p:regular r:id="rId34"/>
    </p:embeddedFont>
    <p:embeddedFont>
      <p:font typeface="Calibri" panose="020F0502020204030204" pitchFamily="34" charset="0"/>
      <p:regular r:id="rId35"/>
      <p:bold r:id="rId36"/>
      <p:italic r:id="rId37"/>
      <p:boldItalic r:id="rId38"/>
    </p:embeddedFont>
    <p:embeddedFont>
      <p:font typeface="Caveat" panose="00000500000000000000" pitchFamily="2" charset="0"/>
      <p:regular r:id="rId39"/>
      <p:bold r:id="rId40"/>
    </p:embeddedFont>
    <p:embeddedFont>
      <p:font typeface="Consolas" panose="020B0609020204030204" pitchFamily="49" charset="0"/>
      <p:regular r:id="rId41"/>
      <p:bold r:id="rId42"/>
      <p:italic r:id="rId43"/>
      <p:boldItalic r:id="rId44"/>
    </p:embeddedFont>
    <p:embeddedFont>
      <p:font typeface="Permanent Marker" panose="020B0604020202020204" charset="0"/>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90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6.fntdata"/><Relationship Id="rId21" Type="http://schemas.openxmlformats.org/officeDocument/2006/relationships/slide" Target="slides/slide17.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3.fntdata"/><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1.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notes"/>
          <p:cNvSpPr>
            <a:spLocks noGrp="1" noRot="1" noChangeAspect="1"/>
          </p:cNvSpPr>
          <p:nvPr>
            <p:ph type="sldImg" idx="2"/>
          </p:nvPr>
        </p:nvSpPr>
        <p:spPr>
          <a:xfrm>
            <a:off x="381240" y="685800"/>
            <a:ext cx="6094800" cy="3427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8" name="Google Shape;228;p1:notes"/>
          <p:cNvSpPr txBox="1">
            <a:spLocks noGrp="1"/>
          </p:cNvSpPr>
          <p:nvPr>
            <p:ph type="body" idx="1"/>
          </p:nvPr>
        </p:nvSpPr>
        <p:spPr>
          <a:xfrm>
            <a:off x="685800" y="4343400"/>
            <a:ext cx="5485320" cy="4113720"/>
          </a:xfrm>
          <a:prstGeom prst="rect">
            <a:avLst/>
          </a:prstGeom>
          <a:noFill/>
          <a:ln>
            <a:noFill/>
          </a:ln>
        </p:spPr>
        <p:txBody>
          <a:bodyPr spcFirstLastPara="1" wrap="square" lIns="0" tIns="91425" rIns="0" bIns="91425" anchor="t" anchorCtr="0">
            <a:noAutofit/>
          </a:bodyPr>
          <a:lstStyle/>
          <a:p>
            <a:pPr marL="216000" lvl="0" indent="-216000" algn="l" rtl="0">
              <a:lnSpc>
                <a:spcPct val="100000"/>
              </a:lnSpc>
              <a:spcBef>
                <a:spcPts val="0"/>
              </a:spcBef>
              <a:spcAft>
                <a:spcPts val="0"/>
              </a:spcAft>
              <a:buSzPts val="1400"/>
              <a:buNone/>
            </a:pPr>
            <a:r>
              <a:rPr lang="en" sz="1200" b="1" strike="noStrike">
                <a:solidFill>
                  <a:srgbClr val="404040"/>
                </a:solidFill>
                <a:latin typeface="Calibri"/>
                <a:ea typeface="Calibri"/>
                <a:cs typeface="Calibri"/>
                <a:sym typeface="Calibri"/>
              </a:rPr>
              <a:t>Mandatory</a:t>
            </a:r>
            <a:r>
              <a:rPr lang="en" sz="1200" b="0" strike="noStrike">
                <a:solidFill>
                  <a:srgbClr val="404040"/>
                </a:solidFill>
                <a:latin typeface="Calibri"/>
                <a:ea typeface="Calibri"/>
                <a:cs typeface="Calibri"/>
                <a:sym typeface="Calibri"/>
              </a:rPr>
              <a:t> </a:t>
            </a:r>
            <a:endParaRPr sz="1200" b="0" strike="noStrike">
              <a:latin typeface="Arial"/>
              <a:ea typeface="Arial"/>
              <a:cs typeface="Arial"/>
              <a:sym typeface="Arial"/>
            </a:endParaRPr>
          </a:p>
          <a:p>
            <a:pPr marL="216000" lvl="0" indent="-216000" algn="l" rtl="0">
              <a:lnSpc>
                <a:spcPct val="100000"/>
              </a:lnSpc>
              <a:spcBef>
                <a:spcPts val="0"/>
              </a:spcBef>
              <a:spcAft>
                <a:spcPts val="0"/>
              </a:spcAft>
              <a:buSzPts val="1400"/>
              <a:buNone/>
            </a:pPr>
            <a:r>
              <a:rPr lang="en" sz="1200" b="1" strike="noStrike">
                <a:solidFill>
                  <a:srgbClr val="404040"/>
                </a:solidFill>
                <a:latin typeface="Calibri"/>
                <a:ea typeface="Calibri"/>
                <a:cs typeface="Calibri"/>
                <a:sym typeface="Calibri"/>
              </a:rPr>
              <a:t>ACTION</a:t>
            </a:r>
            <a:r>
              <a:rPr lang="en" sz="1200" b="0" strike="noStrike">
                <a:solidFill>
                  <a:srgbClr val="404040"/>
                </a:solidFill>
                <a:latin typeface="Calibri"/>
                <a:ea typeface="Calibri"/>
                <a:cs typeface="Calibri"/>
                <a:sym typeface="Calibri"/>
              </a:rPr>
              <a:t>: Adjust title to fit your course.</a:t>
            </a:r>
            <a:endParaRPr sz="1200" b="0" strike="noStrike">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0558ea08ef_0_0: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55" name="Google Shape;355;g10558ea08ef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0616370c0d_0_58: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65" name="Google Shape;365;g10616370c0d_0_58: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0972f18d5e_0_0: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 sz="1100">
                <a:solidFill>
                  <a:schemeClr val="dk1"/>
                </a:solidFill>
              </a:rPr>
              <a:t>Unfortunately, there is a problem with extending this design. The </a:t>
            </a:r>
            <a:r>
              <a:rPr lang="en" sz="1100" i="1">
                <a:solidFill>
                  <a:schemeClr val="dk1"/>
                </a:solidFill>
              </a:rPr>
              <a:t>BankingAppWithdrawalService</a:t>
            </a:r>
            <a:r>
              <a:rPr lang="en" sz="1100">
                <a:solidFill>
                  <a:schemeClr val="dk1"/>
                </a:solidFill>
              </a:rPr>
              <a:t> is aware of the two concrete implementations of account</a:t>
            </a:r>
            <a:r>
              <a:rPr lang="en" sz="1100" i="1">
                <a:solidFill>
                  <a:schemeClr val="dk1"/>
                </a:solidFill>
              </a:rPr>
              <a:t>.</a:t>
            </a:r>
            <a:r>
              <a:rPr lang="en" sz="1100">
                <a:solidFill>
                  <a:schemeClr val="dk1"/>
                </a:solidFill>
              </a:rPr>
              <a:t> Therefore, the </a:t>
            </a:r>
            <a:r>
              <a:rPr lang="en" sz="1100" i="1">
                <a:solidFill>
                  <a:schemeClr val="dk1"/>
                </a:solidFill>
              </a:rPr>
              <a:t>BankingAppWithdrawalService</a:t>
            </a:r>
            <a:r>
              <a:rPr lang="en" sz="1100">
                <a:solidFill>
                  <a:schemeClr val="dk1"/>
                </a:solidFill>
              </a:rPr>
              <a:t> would need to be changed every time a new account type is introduced.</a:t>
            </a:r>
            <a:endParaRPr/>
          </a:p>
        </p:txBody>
      </p:sp>
      <p:sp>
        <p:nvSpPr>
          <p:cNvPr id="374" name="Google Shape;374;g10972f18d5e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5feb1f0bcb_0_0: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82" name="Google Shape;382;g25feb1f0bcb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25feb1f0bcb_0_14: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200"/>
              </a:spcBef>
              <a:spcAft>
                <a:spcPts val="1200"/>
              </a:spcAft>
              <a:buSzPts val="1100"/>
              <a:buNone/>
            </a:pPr>
            <a:r>
              <a:rPr lang="en" sz="1450">
                <a:solidFill>
                  <a:schemeClr val="dk1"/>
                </a:solidFill>
                <a:highlight>
                  <a:srgbClr val="FFFFFF"/>
                </a:highlight>
              </a:rPr>
              <a:t>This will make the Banking application to crash, in case someone tries to use the withdraw method. This shows there is clearly something wrong with this design if a valid combination of objects results in an error.</a:t>
            </a:r>
            <a:endParaRPr/>
          </a:p>
        </p:txBody>
      </p:sp>
      <p:sp>
        <p:nvSpPr>
          <p:cNvPr id="390" name="Google Shape;390;g25feb1f0bcb_0_14: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0972f18d5e_0_10: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98" name="Google Shape;398;g10972f18d5e_0_1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25feb1f0bcb_0_33: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200"/>
              </a:spcBef>
              <a:spcAft>
                <a:spcPts val="1200"/>
              </a:spcAft>
              <a:buSzPts val="1100"/>
              <a:buNone/>
            </a:pPr>
            <a:r>
              <a:rPr lang="en" sz="1100">
                <a:solidFill>
                  <a:schemeClr val="dk1"/>
                </a:solidFill>
              </a:rPr>
              <a:t>Because all accounts do not support withdrawals, we moved the </a:t>
            </a:r>
            <a:r>
              <a:rPr lang="en" sz="1100" i="1">
                <a:solidFill>
                  <a:schemeClr val="dk1"/>
                </a:solidFill>
              </a:rPr>
              <a:t>withdraw</a:t>
            </a:r>
            <a:r>
              <a:rPr lang="en" sz="1100">
                <a:solidFill>
                  <a:schemeClr val="dk1"/>
                </a:solidFill>
              </a:rPr>
              <a:t> method from the </a:t>
            </a:r>
            <a:r>
              <a:rPr lang="en" sz="1100" i="1">
                <a:solidFill>
                  <a:schemeClr val="dk1"/>
                </a:solidFill>
              </a:rPr>
              <a:t>Account</a:t>
            </a:r>
            <a:r>
              <a:rPr lang="en" sz="1100">
                <a:solidFill>
                  <a:schemeClr val="dk1"/>
                </a:solidFill>
              </a:rPr>
              <a:t> class to a new abstract subclass </a:t>
            </a:r>
            <a:r>
              <a:rPr lang="en" sz="1100" i="1">
                <a:solidFill>
                  <a:schemeClr val="dk1"/>
                </a:solidFill>
              </a:rPr>
              <a:t>WithdrawableAccount</a:t>
            </a:r>
            <a:r>
              <a:rPr lang="en" sz="1100">
                <a:solidFill>
                  <a:schemeClr val="dk1"/>
                </a:solidFill>
              </a:rPr>
              <a:t>. Both </a:t>
            </a:r>
            <a:r>
              <a:rPr lang="en" sz="1100" i="1">
                <a:solidFill>
                  <a:schemeClr val="dk1"/>
                </a:solidFill>
              </a:rPr>
              <a:t>CurrentAccount</a:t>
            </a:r>
            <a:r>
              <a:rPr lang="en" sz="1100">
                <a:solidFill>
                  <a:schemeClr val="dk1"/>
                </a:solidFill>
              </a:rPr>
              <a:t> and </a:t>
            </a:r>
            <a:r>
              <a:rPr lang="en" sz="1100" i="1">
                <a:solidFill>
                  <a:schemeClr val="dk1"/>
                </a:solidFill>
              </a:rPr>
              <a:t>SavingsAccount</a:t>
            </a:r>
            <a:r>
              <a:rPr lang="en" sz="1100">
                <a:solidFill>
                  <a:schemeClr val="dk1"/>
                </a:solidFill>
              </a:rPr>
              <a:t> allow withdrawals. So they've now been made subclasses of the new </a:t>
            </a:r>
            <a:r>
              <a:rPr lang="en" sz="1100" i="1">
                <a:solidFill>
                  <a:schemeClr val="dk1"/>
                </a:solidFill>
              </a:rPr>
              <a:t>WithdrawableAccount</a:t>
            </a:r>
            <a:r>
              <a:rPr lang="en" sz="1100">
                <a:solidFill>
                  <a:schemeClr val="dk1"/>
                </a:solidFill>
              </a:rPr>
              <a:t>.</a:t>
            </a:r>
            <a:endParaRPr/>
          </a:p>
        </p:txBody>
      </p:sp>
      <p:sp>
        <p:nvSpPr>
          <p:cNvPr id="437" name="Google Shape;437;g25feb1f0bcb_0_33: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5feb1f0bcb_0_92: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200"/>
              </a:spcBef>
              <a:spcAft>
                <a:spcPts val="1200"/>
              </a:spcAft>
              <a:buSzPts val="1100"/>
              <a:buNone/>
            </a:pPr>
            <a:r>
              <a:rPr lang="en" sz="1100">
                <a:solidFill>
                  <a:schemeClr val="dk1"/>
                </a:solidFill>
              </a:rPr>
              <a:t>This means </a:t>
            </a:r>
            <a:r>
              <a:rPr lang="en" sz="1100" i="1">
                <a:solidFill>
                  <a:schemeClr val="dk1"/>
                </a:solidFill>
              </a:rPr>
              <a:t>BankingAppWithdrawalService</a:t>
            </a:r>
            <a:r>
              <a:rPr lang="en" sz="1100">
                <a:solidFill>
                  <a:schemeClr val="dk1"/>
                </a:solidFill>
              </a:rPr>
              <a:t> can trust the right type of account to provide the </a:t>
            </a:r>
            <a:r>
              <a:rPr lang="en" sz="1100" i="1">
                <a:solidFill>
                  <a:schemeClr val="dk1"/>
                </a:solidFill>
              </a:rPr>
              <a:t>withdraw</a:t>
            </a:r>
            <a:r>
              <a:rPr lang="en" sz="1100">
                <a:solidFill>
                  <a:schemeClr val="dk1"/>
                </a:solidFill>
              </a:rPr>
              <a:t> function.</a:t>
            </a:r>
            <a:endParaRPr/>
          </a:p>
        </p:txBody>
      </p:sp>
      <p:sp>
        <p:nvSpPr>
          <p:cNvPr id="444" name="Google Shape;444;g25feb1f0bcb_0_92: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10616370c0d_0_71: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51" name="Google Shape;451;g10616370c0d_0_71: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25feb1f0bcb_0_109: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200"/>
              </a:spcBef>
              <a:spcAft>
                <a:spcPts val="0"/>
              </a:spcAft>
              <a:buSzPts val="1100"/>
              <a:buNone/>
            </a:pPr>
            <a:r>
              <a:rPr lang="en" sz="1100">
                <a:solidFill>
                  <a:schemeClr val="dk1"/>
                </a:solidFill>
              </a:rPr>
              <a:t>Let's look into a situation where we've got a </a:t>
            </a:r>
            <a:r>
              <a:rPr lang="en" sz="1100" i="1">
                <a:solidFill>
                  <a:schemeClr val="dk1"/>
                </a:solidFill>
              </a:rPr>
              <a:t>Payment</a:t>
            </a:r>
            <a:r>
              <a:rPr lang="en" sz="1100">
                <a:solidFill>
                  <a:schemeClr val="dk1"/>
                </a:solidFill>
              </a:rPr>
              <a:t> interface used by an implementation </a:t>
            </a:r>
            <a:r>
              <a:rPr lang="en" sz="1100" i="1">
                <a:solidFill>
                  <a:schemeClr val="dk1"/>
                </a:solidFill>
              </a:rPr>
              <a:t>BankPayment</a:t>
            </a:r>
            <a:r>
              <a:rPr lang="en" sz="1100">
                <a:solidFill>
                  <a:schemeClr val="dk1"/>
                </a:solidFill>
              </a:rPr>
              <a:t>:</a:t>
            </a:r>
            <a:endParaRPr sz="1100">
              <a:solidFill>
                <a:schemeClr val="dk1"/>
              </a:solidFill>
            </a:endParaRPr>
          </a:p>
          <a:p>
            <a:pPr marL="0" lvl="0" indent="0" algn="l" rtl="0">
              <a:lnSpc>
                <a:spcPct val="115000"/>
              </a:lnSpc>
              <a:spcBef>
                <a:spcPts val="1200"/>
              </a:spcBef>
              <a:spcAft>
                <a:spcPts val="1200"/>
              </a:spcAft>
              <a:buSzPts val="1100"/>
              <a:buNone/>
            </a:pPr>
            <a:endParaRPr/>
          </a:p>
        </p:txBody>
      </p:sp>
      <p:sp>
        <p:nvSpPr>
          <p:cNvPr id="461" name="Google Shape;461;g25feb1f0bcb_0_109: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39fe0cfc95_0_0: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75" name="Google Shape;275;g239fe0cfc95_0_0:notes"/>
          <p:cNvSpPr>
            <a:spLocks noGrp="1" noRot="1" noChangeAspect="1"/>
          </p:cNvSpPr>
          <p:nvPr>
            <p:ph type="sldImg" idx="2"/>
          </p:nvPr>
        </p:nvSpPr>
        <p:spPr>
          <a:xfrm>
            <a:off x="533520" y="764280"/>
            <a:ext cx="6704700" cy="3771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25feb1f0bcb_0_119: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200"/>
              </a:spcBef>
              <a:spcAft>
                <a:spcPts val="0"/>
              </a:spcAft>
              <a:buSzPts val="1100"/>
              <a:buNone/>
            </a:pPr>
            <a:r>
              <a:rPr lang="en"/>
              <a:t>And the implementation:</a:t>
            </a:r>
            <a:endParaRPr/>
          </a:p>
          <a:p>
            <a:pPr marL="0" lvl="0" indent="0" algn="l" rtl="0">
              <a:lnSpc>
                <a:spcPct val="115000"/>
              </a:lnSpc>
              <a:spcBef>
                <a:spcPts val="1200"/>
              </a:spcBef>
              <a:spcAft>
                <a:spcPts val="1200"/>
              </a:spcAft>
              <a:buSzPts val="1100"/>
              <a:buNone/>
            </a:pPr>
            <a:endParaRPr/>
          </a:p>
        </p:txBody>
      </p:sp>
      <p:sp>
        <p:nvSpPr>
          <p:cNvPr id="468" name="Google Shape;468;g25feb1f0bcb_0_119: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5feb1f0bcb_0_126: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200"/>
              </a:spcBef>
              <a:spcAft>
                <a:spcPts val="1200"/>
              </a:spcAft>
              <a:buSzPts val="1100"/>
              <a:buNone/>
            </a:pPr>
            <a:endParaRPr/>
          </a:p>
        </p:txBody>
      </p:sp>
      <p:sp>
        <p:nvSpPr>
          <p:cNvPr id="475" name="Google Shape;475;g25feb1f0bcb_0_126: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25feb1f0bcb_0_138: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1100"/>
              <a:buNone/>
            </a:pPr>
            <a:r>
              <a:rPr lang="en" sz="1400">
                <a:solidFill>
                  <a:schemeClr val="dk1"/>
                </a:solidFill>
              </a:rPr>
              <a:t>Now, since the </a:t>
            </a:r>
            <a:r>
              <a:rPr lang="en" sz="1400" i="1">
                <a:solidFill>
                  <a:schemeClr val="dk1"/>
                </a:solidFill>
              </a:rPr>
              <a:t>Payment </a:t>
            </a:r>
            <a:r>
              <a:rPr lang="en" sz="1400">
                <a:solidFill>
                  <a:schemeClr val="dk1"/>
                </a:solidFill>
              </a:rPr>
              <a:t>interface has changed and more methods were added, all the implementing classes now have to implement the new methods.</a:t>
            </a:r>
            <a:endParaRPr/>
          </a:p>
        </p:txBody>
      </p:sp>
      <p:sp>
        <p:nvSpPr>
          <p:cNvPr id="483" name="Google Shape;483;g25feb1f0bcb_0_138: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25feb1f0bcb_0_157: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200"/>
              </a:spcBef>
              <a:spcAft>
                <a:spcPts val="0"/>
              </a:spcAft>
              <a:buSzPts val="1100"/>
              <a:buNone/>
            </a:pPr>
            <a:r>
              <a:rPr lang="en" sz="1100">
                <a:solidFill>
                  <a:schemeClr val="dk1"/>
                </a:solidFill>
              </a:rPr>
              <a:t>what happens to our </a:t>
            </a:r>
            <a:r>
              <a:rPr lang="en" sz="1100" i="1">
                <a:solidFill>
                  <a:schemeClr val="dk1"/>
                </a:solidFill>
              </a:rPr>
              <a:t>BankPayment </a:t>
            </a:r>
            <a:r>
              <a:rPr lang="en" sz="1100">
                <a:solidFill>
                  <a:schemeClr val="dk1"/>
                </a:solidFill>
              </a:rPr>
              <a:t>class:</a:t>
            </a:r>
            <a:endParaRPr sz="1100">
              <a:solidFill>
                <a:schemeClr val="dk1"/>
              </a:solidFill>
            </a:endParaRPr>
          </a:p>
          <a:p>
            <a:pPr marL="0" lvl="0" indent="0" algn="l" rtl="0">
              <a:spcBef>
                <a:spcPts val="1200"/>
              </a:spcBef>
              <a:spcAft>
                <a:spcPts val="0"/>
              </a:spcAft>
              <a:buSzPts val="1100"/>
              <a:buNone/>
            </a:pPr>
            <a:r>
              <a:rPr lang="en" sz="1100" i="1">
                <a:solidFill>
                  <a:schemeClr val="dk1"/>
                </a:solidFill>
              </a:rPr>
              <a:t>BankPayment </a:t>
            </a:r>
            <a:r>
              <a:rPr lang="en" sz="1100">
                <a:solidFill>
                  <a:schemeClr val="dk1"/>
                </a:solidFill>
              </a:rPr>
              <a:t>implementation now has implemented the new methods. And since it does not need them and has no logic for them, it's </a:t>
            </a:r>
            <a:r>
              <a:rPr lang="en" sz="1100" b="1">
                <a:solidFill>
                  <a:schemeClr val="dk1"/>
                </a:solidFill>
              </a:rPr>
              <a:t>just throwing an </a:t>
            </a:r>
            <a:r>
              <a:rPr lang="en" sz="1100" b="1" i="1">
                <a:solidFill>
                  <a:schemeClr val="dk1"/>
                </a:solidFill>
              </a:rPr>
              <a:t>UnsupportedOperationException</a:t>
            </a:r>
            <a:r>
              <a:rPr lang="en" sz="1100" b="1">
                <a:solidFill>
                  <a:schemeClr val="dk1"/>
                </a:solidFill>
              </a:rPr>
              <a:t>. This is where we start violating the principle.</a:t>
            </a:r>
            <a:endParaRPr sz="1400">
              <a:solidFill>
                <a:schemeClr val="dk1"/>
              </a:solidFill>
            </a:endParaRPr>
          </a:p>
        </p:txBody>
      </p:sp>
      <p:sp>
        <p:nvSpPr>
          <p:cNvPr id="491" name="Google Shape;491;g25feb1f0bcb_0_157: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25feb1f0bcb_0_169: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200"/>
              </a:spcBef>
              <a:spcAft>
                <a:spcPts val="0"/>
              </a:spcAft>
              <a:buSzPts val="1100"/>
              <a:buNone/>
            </a:pPr>
            <a:r>
              <a:rPr lang="en" sz="1100">
                <a:solidFill>
                  <a:schemeClr val="dk1"/>
                </a:solidFill>
              </a:rPr>
              <a:t>Notice in the class diagram, and referring to the interfaces in the earlier section, that the </a:t>
            </a:r>
            <a:r>
              <a:rPr lang="en" sz="1100" i="1">
                <a:solidFill>
                  <a:schemeClr val="dk1"/>
                </a:solidFill>
              </a:rPr>
              <a:t>status()</a:t>
            </a:r>
            <a:r>
              <a:rPr lang="en" sz="1100">
                <a:solidFill>
                  <a:schemeClr val="dk1"/>
                </a:solidFill>
              </a:rPr>
              <a:t> and </a:t>
            </a:r>
            <a:r>
              <a:rPr lang="en" sz="1100" i="1">
                <a:solidFill>
                  <a:schemeClr val="dk1"/>
                </a:solidFill>
              </a:rPr>
              <a:t>getPayments() </a:t>
            </a:r>
            <a:r>
              <a:rPr lang="en" sz="1100">
                <a:solidFill>
                  <a:schemeClr val="dk1"/>
                </a:solidFill>
              </a:rPr>
              <a:t>methods are required in both the implementations. On the other hand, </a:t>
            </a:r>
            <a:r>
              <a:rPr lang="en" sz="1100" i="1">
                <a:solidFill>
                  <a:schemeClr val="dk1"/>
                </a:solidFill>
              </a:rPr>
              <a:t>initiatePayments()</a:t>
            </a:r>
            <a:r>
              <a:rPr lang="en" sz="1100">
                <a:solidFill>
                  <a:schemeClr val="dk1"/>
                </a:solidFill>
              </a:rPr>
              <a:t> is only required in </a:t>
            </a:r>
            <a:r>
              <a:rPr lang="en" sz="1100" i="1">
                <a:solidFill>
                  <a:schemeClr val="dk1"/>
                </a:solidFill>
              </a:rPr>
              <a:t>BankPayment</a:t>
            </a:r>
            <a:r>
              <a:rPr lang="en" sz="1100">
                <a:solidFill>
                  <a:schemeClr val="dk1"/>
                </a:solidFill>
              </a:rPr>
              <a:t>, and the </a:t>
            </a:r>
            <a:r>
              <a:rPr lang="en" sz="1100" i="1">
                <a:solidFill>
                  <a:schemeClr val="dk1"/>
                </a:solidFill>
              </a:rPr>
              <a:t>initiateLoanSettlement()</a:t>
            </a:r>
            <a:r>
              <a:rPr lang="en" sz="1100">
                <a:solidFill>
                  <a:schemeClr val="dk1"/>
                </a:solidFill>
              </a:rPr>
              <a:t> and </a:t>
            </a:r>
            <a:r>
              <a:rPr lang="en" sz="1100" i="1">
                <a:solidFill>
                  <a:schemeClr val="dk1"/>
                </a:solidFill>
              </a:rPr>
              <a:t>initiateRePayment()</a:t>
            </a:r>
            <a:r>
              <a:rPr lang="en" sz="1100">
                <a:solidFill>
                  <a:schemeClr val="dk1"/>
                </a:solidFill>
              </a:rPr>
              <a:t> methods are only for the </a:t>
            </a:r>
            <a:r>
              <a:rPr lang="en" sz="1100" i="1">
                <a:solidFill>
                  <a:schemeClr val="dk1"/>
                </a:solidFill>
              </a:rPr>
              <a:t>LoanPayment</a:t>
            </a:r>
            <a:r>
              <a:rPr lang="en" sz="1100">
                <a:solidFill>
                  <a:schemeClr val="dk1"/>
                </a:solidFill>
              </a:rPr>
              <a:t>.</a:t>
            </a:r>
            <a:endParaRPr sz="1100">
              <a:solidFill>
                <a:schemeClr val="dk1"/>
              </a:solidFill>
            </a:endParaRPr>
          </a:p>
          <a:p>
            <a:pPr marL="0" lvl="0" indent="0" algn="l" rtl="0">
              <a:lnSpc>
                <a:spcPct val="115000"/>
              </a:lnSpc>
              <a:spcBef>
                <a:spcPts val="1200"/>
              </a:spcBef>
              <a:spcAft>
                <a:spcPts val="0"/>
              </a:spcAft>
              <a:buSzPts val="1100"/>
              <a:buNone/>
            </a:pPr>
            <a:r>
              <a:rPr lang="en" sz="1100">
                <a:solidFill>
                  <a:schemeClr val="dk1"/>
                </a:solidFill>
              </a:rPr>
              <a:t>With that sorted, let's break up the interfaces and apply the Interface Segregation Principle. Thus, we now have a common interface:</a:t>
            </a:r>
            <a:endParaRPr sz="1100">
              <a:solidFill>
                <a:schemeClr val="dk1"/>
              </a:solidFill>
            </a:endParaRPr>
          </a:p>
          <a:p>
            <a:pPr marL="0" lvl="0" indent="0" algn="l" rtl="0">
              <a:spcBef>
                <a:spcPts val="1200"/>
              </a:spcBef>
              <a:spcAft>
                <a:spcPts val="0"/>
              </a:spcAft>
              <a:buSzPts val="1100"/>
              <a:buNone/>
            </a:pPr>
            <a:endParaRPr/>
          </a:p>
        </p:txBody>
      </p:sp>
      <p:sp>
        <p:nvSpPr>
          <p:cNvPr id="498" name="Google Shape;498;g25feb1f0bcb_0_169: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25feb1f0bcb_0_178: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1100"/>
              <a:buNone/>
            </a:pPr>
            <a:r>
              <a:rPr lang="en" sz="1100" b="1">
                <a:solidFill>
                  <a:schemeClr val="dk1"/>
                </a:solidFill>
              </a:rPr>
              <a:t>As we can see, the interfaces don't violate the principle.</a:t>
            </a:r>
            <a:r>
              <a:rPr lang="en" sz="1100">
                <a:solidFill>
                  <a:schemeClr val="dk1"/>
                </a:solidFill>
              </a:rPr>
              <a:t> The implementations don't have to provide empty methods. This keeps the code clean and reduces the chance of bugs.</a:t>
            </a:r>
            <a:endParaRPr/>
          </a:p>
        </p:txBody>
      </p:sp>
      <p:sp>
        <p:nvSpPr>
          <p:cNvPr id="505" name="Google Shape;505;g25feb1f0bcb_0_178: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0616370c0d_0_83: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19" name="Google Shape;519;g10616370c0d_0_83: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10558ea08ef_0_19: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28" name="Google Shape;528;g10558ea08ef_0_19: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45:notes"/>
          <p:cNvSpPr>
            <a:spLocks noGrp="1" noRot="1" noChangeAspect="1"/>
          </p:cNvSpPr>
          <p:nvPr>
            <p:ph type="sldImg" idx="2"/>
          </p:nvPr>
        </p:nvSpPr>
        <p:spPr>
          <a:xfrm>
            <a:off x="381000" y="685800"/>
            <a:ext cx="6094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6" name="Google Shape;656;p45:notes"/>
          <p:cNvSpPr txBox="1">
            <a:spLocks noGrp="1"/>
          </p:cNvSpPr>
          <p:nvPr>
            <p:ph type="body" idx="1"/>
          </p:nvPr>
        </p:nvSpPr>
        <p:spPr>
          <a:xfrm>
            <a:off x="685800" y="4343400"/>
            <a:ext cx="5485320" cy="4113720"/>
          </a:xfrm>
          <a:prstGeom prst="rect">
            <a:avLst/>
          </a:prstGeom>
          <a:noFill/>
          <a:ln>
            <a:noFill/>
          </a:ln>
        </p:spPr>
        <p:txBody>
          <a:bodyPr spcFirstLastPara="1" wrap="square" lIns="0" tIns="91425" rIns="0" bIns="91425" anchor="t" anchorCtr="0">
            <a:noAutofit/>
          </a:bodyPr>
          <a:lstStyle/>
          <a:p>
            <a:pPr marL="216000" lvl="0" indent="-216000" algn="l" rtl="0">
              <a:lnSpc>
                <a:spcPct val="100000"/>
              </a:lnSpc>
              <a:spcBef>
                <a:spcPts val="0"/>
              </a:spcBef>
              <a:spcAft>
                <a:spcPts val="0"/>
              </a:spcAft>
              <a:buSzPts val="1400"/>
              <a:buNone/>
            </a:pPr>
            <a:endParaRPr sz="1200" b="0" strike="noStrike">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0750b47007_0_0: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89" name="Google Shape;289;g10750b47007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0616370c0d_0_7: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96" name="Google Shape;296;g10616370c0d_0_7: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4: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05" name="Google Shape;305;p4:notes"/>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0616370c0d_0_0: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
              <a:t>https://fi.ort.edu.uy/innovaportal/file/2032/1/design_principles.pdf</a:t>
            </a:r>
            <a:endParaRPr/>
          </a:p>
        </p:txBody>
      </p:sp>
      <p:sp>
        <p:nvSpPr>
          <p:cNvPr id="325" name="Google Shape;325;g10616370c0d_0_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5feb1f0bcb_0_200: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
              <a:t>https://fi.ort.edu.uy/innovaportal/file/2032/1/design_principles.pdf</a:t>
            </a:r>
            <a:endParaRPr/>
          </a:p>
        </p:txBody>
      </p:sp>
      <p:sp>
        <p:nvSpPr>
          <p:cNvPr id="332" name="Google Shape;332;g25feb1f0bcb_0_200: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5feb1f0bcb_0_188: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100"/>
              <a:buFont typeface="Arial"/>
              <a:buNone/>
            </a:pPr>
            <a:r>
              <a:rPr lang="en"/>
              <a:t>The more responsibilities your class has, the more often you need to change it.</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400"/>
              <a:buNone/>
            </a:pPr>
            <a:endParaRPr/>
          </a:p>
        </p:txBody>
      </p:sp>
      <p:sp>
        <p:nvSpPr>
          <p:cNvPr id="339" name="Google Shape;339;g25feb1f0bcb_0_188: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0616370c0d_0_49:notes"/>
          <p:cNvSpPr txBox="1">
            <a:spLocks noGrp="1"/>
          </p:cNvSpPr>
          <p:nvPr>
            <p:ph type="body" idx="1"/>
          </p:nvPr>
        </p:nvSpPr>
        <p:spPr>
          <a:xfrm>
            <a:off x="777240" y="4777560"/>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
              <a:t>Example: Real life analogy: Smartphones</a:t>
            </a:r>
            <a:endParaRPr/>
          </a:p>
          <a:p>
            <a:pPr marL="457200" lvl="0" indent="-317500" algn="l" rtl="0">
              <a:lnSpc>
                <a:spcPct val="100000"/>
              </a:lnSpc>
              <a:spcBef>
                <a:spcPts val="0"/>
              </a:spcBef>
              <a:spcAft>
                <a:spcPts val="0"/>
              </a:spcAft>
              <a:buSzPts val="1400"/>
              <a:buChar char="-"/>
            </a:pPr>
            <a:r>
              <a:rPr lang="en"/>
              <a:t>We have core functionality in the OS, such as telephoning, SMS and data transfer,</a:t>
            </a:r>
            <a:endParaRPr/>
          </a:p>
          <a:p>
            <a:pPr marL="457200" lvl="0" indent="-317500" algn="l" rtl="0">
              <a:lnSpc>
                <a:spcPct val="100000"/>
              </a:lnSpc>
              <a:spcBef>
                <a:spcPts val="0"/>
              </a:spcBef>
              <a:spcAft>
                <a:spcPts val="0"/>
              </a:spcAft>
              <a:buSzPts val="1400"/>
              <a:buChar char="-"/>
            </a:pPr>
            <a:r>
              <a:rPr lang="en"/>
              <a:t>Apps can enhance and provide more functionality without changing the core functionality</a:t>
            </a:r>
            <a:endParaRPr/>
          </a:p>
          <a:p>
            <a:pPr marL="0" lvl="0" indent="0" algn="l" rtl="0">
              <a:lnSpc>
                <a:spcPct val="100000"/>
              </a:lnSpc>
              <a:spcBef>
                <a:spcPts val="0"/>
              </a:spcBef>
              <a:spcAft>
                <a:spcPts val="0"/>
              </a:spcAft>
              <a:buSzPts val="1400"/>
              <a:buNone/>
            </a:pPr>
            <a:endParaRPr/>
          </a:p>
        </p:txBody>
      </p:sp>
      <p:sp>
        <p:nvSpPr>
          <p:cNvPr id="347" name="Google Shape;347;g10616370c0d_0_49:notes"/>
          <p:cNvSpPr>
            <a:spLocks noGrp="1" noRot="1" noChangeAspect="1"/>
          </p:cNvSpPr>
          <p:nvPr>
            <p:ph type="sldImg" idx="2"/>
          </p:nvPr>
        </p:nvSpPr>
        <p:spPr>
          <a:xfrm>
            <a:off x="533400" y="763588"/>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11"/>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12"/>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12"/>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3"/>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2" name="Google Shape;62;p13"/>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4" name="Google Shape;64;p13"/>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5" name="Google Shape;65;p13"/>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6" name="Google Shape;66;p13"/>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6"/>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7"/>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3" name="Google Shape;83;p18"/>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4"/>
        <p:cNvGrpSpPr/>
        <p:nvPr/>
      </p:nvGrpSpPr>
      <p:grpSpPr>
        <a:xfrm>
          <a:off x="0" y="0"/>
          <a:ext cx="0" cy="0"/>
          <a:chOff x="0" y="0"/>
          <a:chExt cx="0" cy="0"/>
        </a:xfrm>
      </p:grpSpPr>
      <p:sp>
        <p:nvSpPr>
          <p:cNvPr id="85" name="Google Shape;85;p1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6"/>
        <p:cNvGrpSpPr/>
        <p:nvPr/>
      </p:nvGrpSpPr>
      <p:grpSpPr>
        <a:xfrm>
          <a:off x="0" y="0"/>
          <a:ext cx="0" cy="0"/>
          <a:chOff x="0" y="0"/>
          <a:chExt cx="0" cy="0"/>
        </a:xfrm>
      </p:grpSpPr>
      <p:sp>
        <p:nvSpPr>
          <p:cNvPr id="87" name="Google Shape;87;p20"/>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8"/>
        <p:cNvGrpSpPr/>
        <p:nvPr/>
      </p:nvGrpSpPr>
      <p:grpSpPr>
        <a:xfrm>
          <a:off x="0" y="0"/>
          <a:ext cx="0" cy="0"/>
          <a:chOff x="0" y="0"/>
          <a:chExt cx="0" cy="0"/>
        </a:xfrm>
      </p:grpSpPr>
      <p:sp>
        <p:nvSpPr>
          <p:cNvPr id="89" name="Google Shape;89;p2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1"/>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1" name="Google Shape;91;p21"/>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2" name="Google Shape;92;p21"/>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3"/>
        <p:cNvGrpSpPr/>
        <p:nvPr/>
      </p:nvGrpSpPr>
      <p:grpSpPr>
        <a:xfrm>
          <a:off x="0" y="0"/>
          <a:ext cx="0" cy="0"/>
          <a:chOff x="0" y="0"/>
          <a:chExt cx="0" cy="0"/>
        </a:xfrm>
      </p:grpSpPr>
      <p:sp>
        <p:nvSpPr>
          <p:cNvPr id="94" name="Google Shape;94;p2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2"/>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6" name="Google Shape;96;p22"/>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7" name="Google Shape;97;p22"/>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8"/>
        <p:cNvGrpSpPr/>
        <p:nvPr/>
      </p:nvGrpSpPr>
      <p:grpSpPr>
        <a:xfrm>
          <a:off x="0" y="0"/>
          <a:ext cx="0" cy="0"/>
          <a:chOff x="0" y="0"/>
          <a:chExt cx="0" cy="0"/>
        </a:xfrm>
      </p:grpSpPr>
      <p:sp>
        <p:nvSpPr>
          <p:cNvPr id="99" name="Google Shape;99;p2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3"/>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1" name="Google Shape;101;p23"/>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2" name="Google Shape;102;p23"/>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3"/>
        <p:cNvGrpSpPr/>
        <p:nvPr/>
      </p:nvGrpSpPr>
      <p:grpSpPr>
        <a:xfrm>
          <a:off x="0" y="0"/>
          <a:ext cx="0" cy="0"/>
          <a:chOff x="0" y="0"/>
          <a:chExt cx="0" cy="0"/>
        </a:xfrm>
      </p:grpSpPr>
      <p:sp>
        <p:nvSpPr>
          <p:cNvPr id="104" name="Google Shape;104;p2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24"/>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6" name="Google Shape;106;p24"/>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7"/>
        <p:cNvGrpSpPr/>
        <p:nvPr/>
      </p:nvGrpSpPr>
      <p:grpSpPr>
        <a:xfrm>
          <a:off x="0" y="0"/>
          <a:ext cx="0" cy="0"/>
          <a:chOff x="0" y="0"/>
          <a:chExt cx="0" cy="0"/>
        </a:xfrm>
      </p:grpSpPr>
      <p:sp>
        <p:nvSpPr>
          <p:cNvPr id="108" name="Google Shape;108;p2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25"/>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0" name="Google Shape;110;p25"/>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1" name="Google Shape;111;p25"/>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2" name="Google Shape;112;p25"/>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3"/>
        <p:cNvGrpSpPr/>
        <p:nvPr/>
      </p:nvGrpSpPr>
      <p:grpSpPr>
        <a:xfrm>
          <a:off x="0" y="0"/>
          <a:ext cx="0" cy="0"/>
          <a:chOff x="0" y="0"/>
          <a:chExt cx="0" cy="0"/>
        </a:xfrm>
      </p:grpSpPr>
      <p:sp>
        <p:nvSpPr>
          <p:cNvPr id="114" name="Google Shape;114;p2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26"/>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6" name="Google Shape;116;p26"/>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7" name="Google Shape;117;p26"/>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8" name="Google Shape;118;p26"/>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9" name="Google Shape;119;p26"/>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0" name="Google Shape;120;p26"/>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7"/>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8"/>
        <p:cNvGrpSpPr/>
        <p:nvPr/>
      </p:nvGrpSpPr>
      <p:grpSpPr>
        <a:xfrm>
          <a:off x="0" y="0"/>
          <a:ext cx="0" cy="0"/>
          <a:chOff x="0" y="0"/>
          <a:chExt cx="0" cy="0"/>
        </a:xfrm>
      </p:grpSpPr>
      <p:sp>
        <p:nvSpPr>
          <p:cNvPr id="129" name="Google Shape;129;p2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29"/>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31"/>
        <p:cNvGrpSpPr/>
        <p:nvPr/>
      </p:nvGrpSpPr>
      <p:grpSpPr>
        <a:xfrm>
          <a:off x="0" y="0"/>
          <a:ext cx="0" cy="0"/>
          <a:chOff x="0" y="0"/>
          <a:chExt cx="0" cy="0"/>
        </a:xfrm>
      </p:grpSpPr>
      <p:sp>
        <p:nvSpPr>
          <p:cNvPr id="132" name="Google Shape;132;p3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0"/>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34"/>
        <p:cNvGrpSpPr/>
        <p:nvPr/>
      </p:nvGrpSpPr>
      <p:grpSpPr>
        <a:xfrm>
          <a:off x="0" y="0"/>
          <a:ext cx="0" cy="0"/>
          <a:chOff x="0" y="0"/>
          <a:chExt cx="0" cy="0"/>
        </a:xfrm>
      </p:grpSpPr>
      <p:sp>
        <p:nvSpPr>
          <p:cNvPr id="135" name="Google Shape;135;p3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1"/>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7" name="Google Shape;137;p31"/>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8"/>
        <p:cNvGrpSpPr/>
        <p:nvPr/>
      </p:nvGrpSpPr>
      <p:grpSpPr>
        <a:xfrm>
          <a:off x="0" y="0"/>
          <a:ext cx="0" cy="0"/>
          <a:chOff x="0" y="0"/>
          <a:chExt cx="0" cy="0"/>
        </a:xfrm>
      </p:grpSpPr>
      <p:sp>
        <p:nvSpPr>
          <p:cNvPr id="139" name="Google Shape;139;p3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40"/>
        <p:cNvGrpSpPr/>
        <p:nvPr/>
      </p:nvGrpSpPr>
      <p:grpSpPr>
        <a:xfrm>
          <a:off x="0" y="0"/>
          <a:ext cx="0" cy="0"/>
          <a:chOff x="0" y="0"/>
          <a:chExt cx="0" cy="0"/>
        </a:xfrm>
      </p:grpSpPr>
      <p:sp>
        <p:nvSpPr>
          <p:cNvPr id="141" name="Google Shape;141;p33"/>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42"/>
        <p:cNvGrpSpPr/>
        <p:nvPr/>
      </p:nvGrpSpPr>
      <p:grpSpPr>
        <a:xfrm>
          <a:off x="0" y="0"/>
          <a:ext cx="0" cy="0"/>
          <a:chOff x="0" y="0"/>
          <a:chExt cx="0" cy="0"/>
        </a:xfrm>
      </p:grpSpPr>
      <p:sp>
        <p:nvSpPr>
          <p:cNvPr id="143" name="Google Shape;143;p3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34"/>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5" name="Google Shape;145;p34"/>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6" name="Google Shape;146;p34"/>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47"/>
        <p:cNvGrpSpPr/>
        <p:nvPr/>
      </p:nvGrpSpPr>
      <p:grpSpPr>
        <a:xfrm>
          <a:off x="0" y="0"/>
          <a:ext cx="0" cy="0"/>
          <a:chOff x="0" y="0"/>
          <a:chExt cx="0" cy="0"/>
        </a:xfrm>
      </p:grpSpPr>
      <p:sp>
        <p:nvSpPr>
          <p:cNvPr id="148" name="Google Shape;148;p3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35"/>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0" name="Google Shape;150;p35"/>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1" name="Google Shape;151;p35"/>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52"/>
        <p:cNvGrpSpPr/>
        <p:nvPr/>
      </p:nvGrpSpPr>
      <p:grpSpPr>
        <a:xfrm>
          <a:off x="0" y="0"/>
          <a:ext cx="0" cy="0"/>
          <a:chOff x="0" y="0"/>
          <a:chExt cx="0" cy="0"/>
        </a:xfrm>
      </p:grpSpPr>
      <p:sp>
        <p:nvSpPr>
          <p:cNvPr id="153" name="Google Shape;153;p3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6"/>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5" name="Google Shape;155;p36"/>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6" name="Google Shape;156;p36"/>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57"/>
        <p:cNvGrpSpPr/>
        <p:nvPr/>
      </p:nvGrpSpPr>
      <p:grpSpPr>
        <a:xfrm>
          <a:off x="0" y="0"/>
          <a:ext cx="0" cy="0"/>
          <a:chOff x="0" y="0"/>
          <a:chExt cx="0" cy="0"/>
        </a:xfrm>
      </p:grpSpPr>
      <p:sp>
        <p:nvSpPr>
          <p:cNvPr id="158" name="Google Shape;158;p3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37"/>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0" name="Google Shape;160;p37"/>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61"/>
        <p:cNvGrpSpPr/>
        <p:nvPr/>
      </p:nvGrpSpPr>
      <p:grpSpPr>
        <a:xfrm>
          <a:off x="0" y="0"/>
          <a:ext cx="0" cy="0"/>
          <a:chOff x="0" y="0"/>
          <a:chExt cx="0" cy="0"/>
        </a:xfrm>
      </p:grpSpPr>
      <p:sp>
        <p:nvSpPr>
          <p:cNvPr id="162" name="Google Shape;162;p3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8"/>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4" name="Google Shape;164;p38"/>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5" name="Google Shape;165;p38"/>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6" name="Google Shape;166;p38"/>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67"/>
        <p:cNvGrpSpPr/>
        <p:nvPr/>
      </p:nvGrpSpPr>
      <p:grpSpPr>
        <a:xfrm>
          <a:off x="0" y="0"/>
          <a:ext cx="0" cy="0"/>
          <a:chOff x="0" y="0"/>
          <a:chExt cx="0" cy="0"/>
        </a:xfrm>
      </p:grpSpPr>
      <p:sp>
        <p:nvSpPr>
          <p:cNvPr id="168" name="Google Shape;168;p3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39"/>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0" name="Google Shape;170;p39"/>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1" name="Google Shape;171;p39"/>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2" name="Google Shape;172;p39"/>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3" name="Google Shape;173;p39"/>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4" name="Google Shape;174;p39"/>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78"/>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79"/>
        <p:cNvGrpSpPr/>
        <p:nvPr/>
      </p:nvGrpSpPr>
      <p:grpSpPr>
        <a:xfrm>
          <a:off x="0" y="0"/>
          <a:ext cx="0" cy="0"/>
          <a:chOff x="0" y="0"/>
          <a:chExt cx="0" cy="0"/>
        </a:xfrm>
      </p:grpSpPr>
      <p:sp>
        <p:nvSpPr>
          <p:cNvPr id="180" name="Google Shape;180;p4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p42"/>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2"/>
        <p:cNvGrpSpPr/>
        <p:nvPr/>
      </p:nvGrpSpPr>
      <p:grpSpPr>
        <a:xfrm>
          <a:off x="0" y="0"/>
          <a:ext cx="0" cy="0"/>
          <a:chOff x="0" y="0"/>
          <a:chExt cx="0" cy="0"/>
        </a:xfrm>
      </p:grpSpPr>
      <p:sp>
        <p:nvSpPr>
          <p:cNvPr id="183" name="Google Shape;183;p4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4" name="Google Shape;184;p43"/>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5"/>
        <p:cNvGrpSpPr/>
        <p:nvPr/>
      </p:nvGrpSpPr>
      <p:grpSpPr>
        <a:xfrm>
          <a:off x="0" y="0"/>
          <a:ext cx="0" cy="0"/>
          <a:chOff x="0" y="0"/>
          <a:chExt cx="0" cy="0"/>
        </a:xfrm>
      </p:grpSpPr>
      <p:sp>
        <p:nvSpPr>
          <p:cNvPr id="186" name="Google Shape;186;p4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44"/>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88" name="Google Shape;188;p44"/>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9"/>
        <p:cNvGrpSpPr/>
        <p:nvPr/>
      </p:nvGrpSpPr>
      <p:grpSpPr>
        <a:xfrm>
          <a:off x="0" y="0"/>
          <a:ext cx="0" cy="0"/>
          <a:chOff x="0" y="0"/>
          <a:chExt cx="0" cy="0"/>
        </a:xfrm>
      </p:grpSpPr>
      <p:sp>
        <p:nvSpPr>
          <p:cNvPr id="190" name="Google Shape;190;p4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1"/>
        <p:cNvGrpSpPr/>
        <p:nvPr/>
      </p:nvGrpSpPr>
      <p:grpSpPr>
        <a:xfrm>
          <a:off x="0" y="0"/>
          <a:ext cx="0" cy="0"/>
          <a:chOff x="0" y="0"/>
          <a:chExt cx="0" cy="0"/>
        </a:xfrm>
      </p:grpSpPr>
      <p:sp>
        <p:nvSpPr>
          <p:cNvPr id="192" name="Google Shape;192;p46"/>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93"/>
        <p:cNvGrpSpPr/>
        <p:nvPr/>
      </p:nvGrpSpPr>
      <p:grpSpPr>
        <a:xfrm>
          <a:off x="0" y="0"/>
          <a:ext cx="0" cy="0"/>
          <a:chOff x="0" y="0"/>
          <a:chExt cx="0" cy="0"/>
        </a:xfrm>
      </p:grpSpPr>
      <p:sp>
        <p:nvSpPr>
          <p:cNvPr id="194" name="Google Shape;194;p4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47"/>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6" name="Google Shape;196;p47"/>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7" name="Google Shape;197;p47"/>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98"/>
        <p:cNvGrpSpPr/>
        <p:nvPr/>
      </p:nvGrpSpPr>
      <p:grpSpPr>
        <a:xfrm>
          <a:off x="0" y="0"/>
          <a:ext cx="0" cy="0"/>
          <a:chOff x="0" y="0"/>
          <a:chExt cx="0" cy="0"/>
        </a:xfrm>
      </p:grpSpPr>
      <p:sp>
        <p:nvSpPr>
          <p:cNvPr id="199" name="Google Shape;199;p4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0" name="Google Shape;200;p48"/>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1" name="Google Shape;201;p48"/>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2" name="Google Shape;202;p48"/>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03"/>
        <p:cNvGrpSpPr/>
        <p:nvPr/>
      </p:nvGrpSpPr>
      <p:grpSpPr>
        <a:xfrm>
          <a:off x="0" y="0"/>
          <a:ext cx="0" cy="0"/>
          <a:chOff x="0" y="0"/>
          <a:chExt cx="0" cy="0"/>
        </a:xfrm>
      </p:grpSpPr>
      <p:sp>
        <p:nvSpPr>
          <p:cNvPr id="204" name="Google Shape;204;p4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p49"/>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6" name="Google Shape;206;p49"/>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7" name="Google Shape;207;p49"/>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08"/>
        <p:cNvGrpSpPr/>
        <p:nvPr/>
      </p:nvGrpSpPr>
      <p:grpSpPr>
        <a:xfrm>
          <a:off x="0" y="0"/>
          <a:ext cx="0" cy="0"/>
          <a:chOff x="0" y="0"/>
          <a:chExt cx="0" cy="0"/>
        </a:xfrm>
      </p:grpSpPr>
      <p:sp>
        <p:nvSpPr>
          <p:cNvPr id="209" name="Google Shape;209;p5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0" name="Google Shape;210;p50"/>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1" name="Google Shape;211;p50"/>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2"/>
        <p:cNvGrpSpPr/>
        <p:nvPr/>
      </p:nvGrpSpPr>
      <p:grpSpPr>
        <a:xfrm>
          <a:off x="0" y="0"/>
          <a:ext cx="0" cy="0"/>
          <a:chOff x="0" y="0"/>
          <a:chExt cx="0" cy="0"/>
        </a:xfrm>
      </p:grpSpPr>
      <p:sp>
        <p:nvSpPr>
          <p:cNvPr id="213" name="Google Shape;213;p5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4" name="Google Shape;214;p51"/>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5" name="Google Shape;215;p51"/>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6" name="Google Shape;216;p51"/>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7" name="Google Shape;217;p51"/>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18"/>
        <p:cNvGrpSpPr/>
        <p:nvPr/>
      </p:nvGrpSpPr>
      <p:grpSpPr>
        <a:xfrm>
          <a:off x="0" y="0"/>
          <a:ext cx="0" cy="0"/>
          <a:chOff x="0" y="0"/>
          <a:chExt cx="0" cy="0"/>
        </a:xfrm>
      </p:grpSpPr>
      <p:sp>
        <p:nvSpPr>
          <p:cNvPr id="219" name="Google Shape;219;p5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0" name="Google Shape;220;p52"/>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1" name="Google Shape;221;p52"/>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2" name="Google Shape;222;p52"/>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3" name="Google Shape;223;p52"/>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4" name="Google Shape;224;p52"/>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5" name="Google Shape;225;p52"/>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2"/>
        <p:cNvGrpSpPr/>
        <p:nvPr/>
      </p:nvGrpSpPr>
      <p:grpSpPr>
        <a:xfrm>
          <a:off x="0" y="0"/>
          <a:ext cx="0" cy="0"/>
          <a:chOff x="0" y="0"/>
          <a:chExt cx="0" cy="0"/>
        </a:xfrm>
      </p:grpSpPr>
      <p:sp>
        <p:nvSpPr>
          <p:cNvPr id="33" name="Google Shape;33;p7"/>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8"/>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 name="Google Shape;37;p8"/>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 name="Google Shape;38;p8"/>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9"/>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 name="Google Shape;42;p9"/>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 name="Google Shape;43;p9"/>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0"/>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7" name="Google Shape;47;p10"/>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10"/>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4832460" y="908100"/>
            <a:ext cx="4664160" cy="4733640"/>
            <a:chOff x="4832460" y="908100"/>
            <a:chExt cx="4664160" cy="4733640"/>
          </a:xfrm>
        </p:grpSpPr>
        <p:pic>
          <p:nvPicPr>
            <p:cNvPr id="11" name="Google Shape;11;p1"/>
            <p:cNvPicPr preferRelativeResize="0"/>
            <p:nvPr/>
          </p:nvPicPr>
          <p:blipFill rotWithShape="1">
            <a:blip r:embed="rId14">
              <a:alphaModFix amt="64000"/>
            </a:blip>
            <a:srcRect/>
            <a:stretch/>
          </p:blipFill>
          <p:spPr>
            <a:xfrm rot="-5400000">
              <a:off x="5920560" y="2065680"/>
              <a:ext cx="4733640" cy="2418480"/>
            </a:xfrm>
            <a:prstGeom prst="rect">
              <a:avLst/>
            </a:prstGeom>
            <a:noFill/>
            <a:ln>
              <a:noFill/>
            </a:ln>
          </p:spPr>
        </p:pic>
        <p:pic>
          <p:nvPicPr>
            <p:cNvPr id="12" name="Google Shape;12;p1"/>
            <p:cNvPicPr preferRelativeResize="0"/>
            <p:nvPr/>
          </p:nvPicPr>
          <p:blipFill rotWithShape="1">
            <a:blip r:embed="rId14">
              <a:alphaModFix amt="64000"/>
            </a:blip>
            <a:srcRect/>
            <a:stretch/>
          </p:blipFill>
          <p:spPr>
            <a:xfrm rot="-5400000">
              <a:off x="3674880" y="2065680"/>
              <a:ext cx="4733640" cy="2418480"/>
            </a:xfrm>
            <a:prstGeom prst="rect">
              <a:avLst/>
            </a:prstGeom>
            <a:noFill/>
            <a:ln>
              <a:noFill/>
            </a:ln>
          </p:spPr>
        </p:pic>
      </p:grpSp>
      <p:sp>
        <p:nvSpPr>
          <p:cNvPr id="13" name="Google Shape;13;p1"/>
          <p:cNvSpPr/>
          <p:nvPr/>
        </p:nvSpPr>
        <p:spPr>
          <a:xfrm flipH="1">
            <a:off x="503280" y="1576800"/>
            <a:ext cx="7211520" cy="113040"/>
          </a:xfrm>
          <a:prstGeom prst="rect">
            <a:avLst/>
          </a:prstGeom>
          <a:gradFill>
            <a:gsLst>
              <a:gs pos="0">
                <a:srgbClr val="F05A28"/>
              </a:gs>
              <a:gs pos="100000">
                <a:srgbClr val="E80A89"/>
              </a:gs>
            </a:gsLst>
            <a:lin ang="108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1"/>
          <p:cNvSpPr/>
          <p:nvPr/>
        </p:nvSpPr>
        <p:spPr>
          <a:xfrm rot="5400000">
            <a:off x="123840" y="1957680"/>
            <a:ext cx="874080" cy="111960"/>
          </a:xfrm>
          <a:prstGeom prst="rect">
            <a:avLst/>
          </a:prstGeom>
          <a:solidFill>
            <a:srgbClr val="EA00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
          <p:cNvSpPr/>
          <p:nvPr/>
        </p:nvSpPr>
        <p:spPr>
          <a:xfrm rot="5400000">
            <a:off x="6812640" y="784800"/>
            <a:ext cx="1695600" cy="11196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1"/>
          <p:cNvPicPr preferRelativeResize="0"/>
          <p:nvPr/>
        </p:nvPicPr>
        <p:blipFill rotWithShape="1">
          <a:blip r:embed="rId15">
            <a:alphaModFix/>
          </a:blip>
          <a:srcRect/>
          <a:stretch/>
        </p:blipFill>
        <p:spPr>
          <a:xfrm>
            <a:off x="9533880" y="4458600"/>
            <a:ext cx="1337040" cy="289800"/>
          </a:xfrm>
          <a:prstGeom prst="rect">
            <a:avLst/>
          </a:prstGeom>
          <a:noFill/>
          <a:ln>
            <a:noFill/>
          </a:ln>
        </p:spPr>
      </p:pic>
      <p:sp>
        <p:nvSpPr>
          <p:cNvPr id="17" name="Google Shape;17;p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 name="Google Shape;18;p1"/>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
        <p:cNvGrpSpPr/>
        <p:nvPr/>
      </p:nvGrpSpPr>
      <p:grpSpPr>
        <a:xfrm>
          <a:off x="0" y="0"/>
          <a:ext cx="0" cy="0"/>
          <a:chOff x="0" y="0"/>
          <a:chExt cx="0" cy="0"/>
        </a:xfrm>
      </p:grpSpPr>
      <p:sp>
        <p:nvSpPr>
          <p:cNvPr id="68" name="Google Shape;68;p14"/>
          <p:cNvSpPr/>
          <p:nvPr/>
        </p:nvSpPr>
        <p:spPr>
          <a:xfrm flipH="1">
            <a:off x="386280" y="447840"/>
            <a:ext cx="2217960" cy="86400"/>
          </a:xfrm>
          <a:prstGeom prst="rect">
            <a:avLst/>
          </a:prstGeom>
          <a:gradFill>
            <a:gsLst>
              <a:gs pos="0">
                <a:srgbClr val="F05A28"/>
              </a:gs>
              <a:gs pos="100000">
                <a:srgbClr val="E80A89"/>
              </a:gs>
            </a:gsLst>
            <a:lin ang="108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4"/>
          <p:cNvSpPr/>
          <p:nvPr/>
        </p:nvSpPr>
        <p:spPr>
          <a:xfrm rot="5400000">
            <a:off x="95400" y="740160"/>
            <a:ext cx="671040" cy="86040"/>
          </a:xfrm>
          <a:prstGeom prst="rect">
            <a:avLst/>
          </a:prstGeom>
          <a:solidFill>
            <a:srgbClr val="E80A8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4"/>
          <p:cNvSpPr/>
          <p:nvPr/>
        </p:nvSpPr>
        <p:spPr>
          <a:xfrm rot="5400000">
            <a:off x="2296440" y="223200"/>
            <a:ext cx="534240" cy="86040"/>
          </a:xfrm>
          <a:prstGeom prst="rect">
            <a:avLst/>
          </a:prstGeom>
          <a:solidFill>
            <a:srgbClr val="F05A2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2" name="Google Shape;72;p14"/>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1"/>
        <p:cNvGrpSpPr/>
        <p:nvPr/>
      </p:nvGrpSpPr>
      <p:grpSpPr>
        <a:xfrm>
          <a:off x="0" y="0"/>
          <a:ext cx="0" cy="0"/>
          <a:chOff x="0" y="0"/>
          <a:chExt cx="0" cy="0"/>
        </a:xfrm>
      </p:grpSpPr>
      <p:sp>
        <p:nvSpPr>
          <p:cNvPr id="122" name="Google Shape;122;p27"/>
          <p:cNvSpPr/>
          <p:nvPr/>
        </p:nvSpPr>
        <p:spPr>
          <a:xfrm flipH="1">
            <a:off x="386280" y="447840"/>
            <a:ext cx="2217960" cy="86400"/>
          </a:xfrm>
          <a:prstGeom prst="rect">
            <a:avLst/>
          </a:prstGeom>
          <a:gradFill>
            <a:gsLst>
              <a:gs pos="0">
                <a:srgbClr val="F05A28"/>
              </a:gs>
              <a:gs pos="100000">
                <a:srgbClr val="E80A89"/>
              </a:gs>
            </a:gsLst>
            <a:lin ang="108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7"/>
          <p:cNvSpPr/>
          <p:nvPr/>
        </p:nvSpPr>
        <p:spPr>
          <a:xfrm rot="5400000">
            <a:off x="95400" y="740160"/>
            <a:ext cx="671040" cy="86040"/>
          </a:xfrm>
          <a:prstGeom prst="rect">
            <a:avLst/>
          </a:prstGeom>
          <a:solidFill>
            <a:srgbClr val="E80A8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7"/>
          <p:cNvSpPr/>
          <p:nvPr/>
        </p:nvSpPr>
        <p:spPr>
          <a:xfrm rot="5400000">
            <a:off x="2296440" y="223200"/>
            <a:ext cx="534240" cy="86040"/>
          </a:xfrm>
          <a:prstGeom prst="rect">
            <a:avLst/>
          </a:prstGeom>
          <a:solidFill>
            <a:srgbClr val="F05A2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2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6" name="Google Shape;126;p27"/>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a:gsLst>
            <a:gs pos="0">
              <a:srgbClr val="F05A28"/>
            </a:gs>
            <a:gs pos="100000">
              <a:srgbClr val="E80A89"/>
            </a:gs>
          </a:gsLst>
          <a:lin ang="0" scaled="0"/>
        </a:grad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7" name="Google Shape;177;p40"/>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37.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hyperlink" Target="https://fi.ort.edu.uy/innovaportal/file/2032/1/design_principles.pdf" TargetMode="External"/><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29"/>
        <p:cNvGrpSpPr/>
        <p:nvPr/>
      </p:nvGrpSpPr>
      <p:grpSpPr>
        <a:xfrm>
          <a:off x="0" y="0"/>
          <a:ext cx="0" cy="0"/>
          <a:chOff x="0" y="0"/>
          <a:chExt cx="0" cy="0"/>
        </a:xfrm>
      </p:grpSpPr>
      <p:sp>
        <p:nvSpPr>
          <p:cNvPr id="230" name="Google Shape;230;p53"/>
          <p:cNvSpPr txBox="1">
            <a:spLocks noGrp="1"/>
          </p:cNvSpPr>
          <p:nvPr>
            <p:ph type="title" idx="4294967295"/>
          </p:nvPr>
        </p:nvSpPr>
        <p:spPr>
          <a:xfrm>
            <a:off x="704880" y="2669400"/>
            <a:ext cx="8519400" cy="571680"/>
          </a:xfrm>
          <a:prstGeom prst="rect">
            <a:avLst/>
          </a:prstGeom>
          <a:noFill/>
          <a:ln>
            <a:noFill/>
          </a:ln>
        </p:spPr>
        <p:txBody>
          <a:bodyPr spcFirstLastPara="1" wrap="square" lIns="90000" tIns="91425" rIns="90000" bIns="91425" anchor="b" anchorCtr="0">
            <a:noAutofit/>
          </a:bodyPr>
          <a:lstStyle/>
          <a:p>
            <a:pPr marL="0" marR="0" lvl="0" indent="0" algn="l" rtl="0">
              <a:lnSpc>
                <a:spcPct val="100000"/>
              </a:lnSpc>
              <a:spcBef>
                <a:spcPts val="0"/>
              </a:spcBef>
              <a:spcAft>
                <a:spcPts val="0"/>
              </a:spcAft>
              <a:buSzPts val="1400"/>
              <a:buNone/>
            </a:pPr>
            <a:endParaRPr sz="4400" b="0" i="0" u="none" strike="noStrike" cap="none">
              <a:latin typeface="Arial"/>
              <a:ea typeface="Arial"/>
              <a:cs typeface="Arial"/>
              <a:sym typeface="Arial"/>
            </a:endParaRPr>
          </a:p>
          <a:p>
            <a:pPr marL="0" marR="0" lvl="0" indent="0" algn="l" rtl="0">
              <a:lnSpc>
                <a:spcPct val="100000"/>
              </a:lnSpc>
              <a:spcBef>
                <a:spcPts val="0"/>
              </a:spcBef>
              <a:spcAft>
                <a:spcPts val="0"/>
              </a:spcAft>
              <a:buSzPts val="1400"/>
              <a:buNone/>
            </a:pPr>
            <a:r>
              <a:rPr lang="en" sz="2700" b="1" i="0" u="none" strike="noStrike" cap="none">
                <a:solidFill>
                  <a:srgbClr val="FFFFFF"/>
                </a:solidFill>
                <a:latin typeface="Arial"/>
                <a:ea typeface="Arial"/>
                <a:cs typeface="Arial"/>
                <a:sym typeface="Arial"/>
              </a:rPr>
              <a:t>Welcome</a:t>
            </a:r>
            <a:endParaRPr sz="2700" b="0" i="0" u="none" strike="noStrike" cap="none">
              <a:latin typeface="Arial"/>
              <a:ea typeface="Arial"/>
              <a:cs typeface="Arial"/>
              <a:sym typeface="Arial"/>
            </a:endParaRPr>
          </a:p>
          <a:p>
            <a:pPr marL="0" marR="0" lvl="0" indent="0" algn="l" rtl="0">
              <a:lnSpc>
                <a:spcPct val="100000"/>
              </a:lnSpc>
              <a:spcBef>
                <a:spcPts val="0"/>
              </a:spcBef>
              <a:spcAft>
                <a:spcPts val="0"/>
              </a:spcAft>
              <a:buSzPts val="1400"/>
              <a:buNone/>
            </a:pPr>
            <a:r>
              <a:rPr lang="en" sz="4500" b="1" i="0" u="none" strike="noStrike" cap="none">
                <a:solidFill>
                  <a:srgbClr val="FFFFFF"/>
                </a:solidFill>
                <a:latin typeface="Arial"/>
                <a:ea typeface="Arial"/>
                <a:cs typeface="Arial"/>
                <a:sym typeface="Arial"/>
              </a:rPr>
              <a:t>Design </a:t>
            </a:r>
            <a:r>
              <a:rPr lang="en" sz="4500" b="1">
                <a:solidFill>
                  <a:srgbClr val="FFFFFF"/>
                </a:solidFill>
              </a:rPr>
              <a:t>Principles</a:t>
            </a:r>
            <a:endParaRPr sz="1800" b="0" i="0" u="none" strike="noStrike" cap="none">
              <a:latin typeface="Arial"/>
              <a:ea typeface="Arial"/>
              <a:cs typeface="Arial"/>
              <a:sym typeface="Arial"/>
            </a:endParaRPr>
          </a:p>
        </p:txBody>
      </p:sp>
      <p:pic>
        <p:nvPicPr>
          <p:cNvPr id="231" name="Google Shape;231;p53"/>
          <p:cNvPicPr preferRelativeResize="0"/>
          <p:nvPr/>
        </p:nvPicPr>
        <p:blipFill rotWithShape="1">
          <a:blip r:embed="rId3">
            <a:alphaModFix/>
          </a:blip>
          <a:srcRect/>
          <a:stretch/>
        </p:blipFill>
        <p:spPr>
          <a:xfrm>
            <a:off x="5874120" y="3823920"/>
            <a:ext cx="3067920" cy="1391040"/>
          </a:xfrm>
          <a:prstGeom prst="rect">
            <a:avLst/>
          </a:prstGeom>
          <a:noFill/>
          <a:ln>
            <a:noFill/>
          </a:ln>
        </p:spPr>
      </p:pic>
      <p:sp>
        <p:nvSpPr>
          <p:cNvPr id="232" name="Google Shape;232;p53"/>
          <p:cNvSpPr txBox="1">
            <a:spLocks noGrp="1"/>
          </p:cNvSpPr>
          <p:nvPr>
            <p:ph type="sldNum" idx="12"/>
          </p:nvPr>
        </p:nvSpPr>
        <p:spPr>
          <a:xfrm>
            <a:off x="8556840" y="4749840"/>
            <a:ext cx="547560" cy="392400"/>
          </a:xfrm>
          <a:prstGeom prst="rect">
            <a:avLst/>
          </a:prstGeom>
          <a:noFill/>
          <a:ln>
            <a:noFill/>
          </a:ln>
        </p:spPr>
        <p:txBody>
          <a:bodyPr spcFirstLastPara="1" wrap="square" lIns="90000" tIns="91425" rIns="900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FFFFFF"/>
                </a:solidFill>
                <a:latin typeface="Arial"/>
                <a:ea typeface="Arial"/>
                <a:cs typeface="Arial"/>
                <a:sym typeface="Arial"/>
              </a:rPr>
              <a:t>1</a:t>
            </a:fld>
            <a:endParaRPr sz="13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69"/>
          <p:cNvSpPr/>
          <p:nvPr/>
        </p:nvSpPr>
        <p:spPr>
          <a:xfrm>
            <a:off x="2666725" y="1600050"/>
            <a:ext cx="1081200" cy="489600"/>
          </a:xfrm>
          <a:prstGeom prst="ellipse">
            <a:avLst/>
          </a:prstGeom>
          <a:solidFill>
            <a:srgbClr val="C9DAF8"/>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69"/>
          <p:cNvSpPr/>
          <p:nvPr/>
        </p:nvSpPr>
        <p:spPr>
          <a:xfrm>
            <a:off x="4968150" y="3156250"/>
            <a:ext cx="2378700" cy="645000"/>
          </a:xfrm>
          <a:prstGeom prst="ellipse">
            <a:avLst/>
          </a:prstGeom>
          <a:solidFill>
            <a:srgbClr val="BBE0E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69"/>
          <p:cNvSpPr/>
          <p:nvPr/>
        </p:nvSpPr>
        <p:spPr>
          <a:xfrm>
            <a:off x="530700" y="1545350"/>
            <a:ext cx="8252400" cy="924000"/>
          </a:xfrm>
          <a:prstGeom prst="rect">
            <a:avLst/>
          </a:prstGeom>
          <a:noFill/>
          <a:ln>
            <a:noFill/>
          </a:ln>
        </p:spPr>
        <p:txBody>
          <a:bodyPr spcFirstLastPara="1" wrap="square" lIns="90000" tIns="91425" rIns="90000" bIns="91425" anchor="t" anchorCtr="0">
            <a:noAutofit/>
          </a:bodyPr>
          <a:lstStyle/>
          <a:p>
            <a:pPr marL="0" marR="0" lvl="0" indent="0" algn="l" rtl="0">
              <a:lnSpc>
                <a:spcPct val="150000"/>
              </a:lnSpc>
              <a:spcBef>
                <a:spcPts val="0"/>
              </a:spcBef>
              <a:spcAft>
                <a:spcPts val="0"/>
              </a:spcAft>
              <a:buClr>
                <a:srgbClr val="000000"/>
              </a:buClr>
              <a:buSzPts val="2400"/>
              <a:buFont typeface="Arial"/>
              <a:buNone/>
            </a:pPr>
            <a:r>
              <a:rPr lang="en" sz="2400" b="0" i="0" u="none" strike="noStrike" cap="none">
                <a:solidFill>
                  <a:schemeClr val="accent4"/>
                </a:solidFill>
                <a:latin typeface="Consolas"/>
                <a:ea typeface="Consolas"/>
                <a:cs typeface="Consolas"/>
                <a:sym typeface="Consolas"/>
              </a:rPr>
              <a:t>public class </a:t>
            </a:r>
            <a:r>
              <a:rPr lang="en" sz="2400" b="0" i="0" u="none" strike="noStrike" cap="none">
                <a:solidFill>
                  <a:srgbClr val="404040"/>
                </a:solidFill>
                <a:latin typeface="Consolas"/>
                <a:ea typeface="Consolas"/>
                <a:cs typeface="Consolas"/>
                <a:sym typeface="Consolas"/>
              </a:rPr>
              <a:t>Alarm </a:t>
            </a:r>
            <a:endParaRPr sz="2400" b="0" i="0" u="none" strike="noStrike" cap="none">
              <a:solidFill>
                <a:srgbClr val="404040"/>
              </a:solidFill>
              <a:latin typeface="Consolas"/>
              <a:ea typeface="Consolas"/>
              <a:cs typeface="Consolas"/>
              <a:sym typeface="Consolas"/>
            </a:endParaRPr>
          </a:p>
          <a:p>
            <a:pPr marL="0" marR="0" lvl="0" indent="0" algn="l" rtl="0">
              <a:lnSpc>
                <a:spcPct val="150000"/>
              </a:lnSpc>
              <a:spcBef>
                <a:spcPts val="0"/>
              </a:spcBef>
              <a:spcAft>
                <a:spcPts val="0"/>
              </a:spcAft>
              <a:buClr>
                <a:srgbClr val="000000"/>
              </a:buClr>
              <a:buSzPts val="2400"/>
              <a:buFont typeface="Arial"/>
              <a:buNone/>
            </a:pPr>
            <a:r>
              <a:rPr lang="en" sz="2400" b="0" i="0" u="none" strike="noStrike" cap="none">
                <a:solidFill>
                  <a:srgbClr val="404040"/>
                </a:solidFill>
                <a:latin typeface="Consolas"/>
                <a:ea typeface="Consolas"/>
                <a:cs typeface="Consolas"/>
                <a:sym typeface="Consolas"/>
              </a:rPr>
              <a:t>{</a:t>
            </a:r>
            <a:endParaRPr sz="2400" b="0" i="0" u="none" strike="noStrike" cap="none">
              <a:solidFill>
                <a:srgbClr val="404040"/>
              </a:solidFill>
              <a:latin typeface="Consolas"/>
              <a:ea typeface="Consolas"/>
              <a:cs typeface="Consolas"/>
              <a:sym typeface="Consolas"/>
            </a:endParaRPr>
          </a:p>
          <a:p>
            <a:pPr marL="0" marR="0" lvl="0" indent="0" algn="l" rtl="0">
              <a:lnSpc>
                <a:spcPct val="150000"/>
              </a:lnSpc>
              <a:spcBef>
                <a:spcPts val="0"/>
              </a:spcBef>
              <a:spcAft>
                <a:spcPts val="0"/>
              </a:spcAft>
              <a:buClr>
                <a:srgbClr val="000000"/>
              </a:buClr>
              <a:buSzPts val="2400"/>
              <a:buFont typeface="Arial"/>
              <a:buNone/>
            </a:pPr>
            <a:r>
              <a:rPr lang="en" sz="2400" b="0" i="0" u="none" strike="noStrike" cap="none">
                <a:solidFill>
                  <a:srgbClr val="404040"/>
                </a:solidFill>
                <a:latin typeface="Consolas"/>
                <a:ea typeface="Consolas"/>
                <a:cs typeface="Consolas"/>
                <a:sym typeface="Consolas"/>
              </a:rPr>
              <a:t>// …</a:t>
            </a:r>
            <a:endParaRPr sz="2400" b="0" i="0" u="none" strike="noStrike" cap="none">
              <a:solidFill>
                <a:srgbClr val="404040"/>
              </a:solidFill>
              <a:latin typeface="Consolas"/>
              <a:ea typeface="Consolas"/>
              <a:cs typeface="Consolas"/>
              <a:sym typeface="Consolas"/>
            </a:endParaRPr>
          </a:p>
          <a:p>
            <a:pPr marL="0" marR="0" lvl="0" indent="0" algn="l" rtl="0">
              <a:lnSpc>
                <a:spcPct val="150000"/>
              </a:lnSpc>
              <a:spcBef>
                <a:spcPts val="0"/>
              </a:spcBef>
              <a:spcAft>
                <a:spcPts val="0"/>
              </a:spcAft>
              <a:buClr>
                <a:srgbClr val="000000"/>
              </a:buClr>
              <a:buSzPts val="2400"/>
              <a:buFont typeface="Arial"/>
              <a:buNone/>
            </a:pPr>
            <a:r>
              <a:rPr lang="en" sz="2400" b="0" i="0" u="none" strike="noStrike" cap="none">
                <a:solidFill>
                  <a:srgbClr val="404040"/>
                </a:solidFill>
                <a:latin typeface="Consolas"/>
                <a:ea typeface="Consolas"/>
                <a:cs typeface="Consolas"/>
                <a:sym typeface="Consolas"/>
              </a:rPr>
              <a:t>	</a:t>
            </a:r>
            <a:r>
              <a:rPr lang="en" sz="2400" b="0" i="0" u="none" strike="noStrike" cap="none">
                <a:solidFill>
                  <a:schemeClr val="accent4"/>
                </a:solidFill>
                <a:latin typeface="Consolas"/>
                <a:ea typeface="Consolas"/>
                <a:cs typeface="Consolas"/>
                <a:sym typeface="Consolas"/>
              </a:rPr>
              <a:t>private Sensor</a:t>
            </a:r>
            <a:r>
              <a:rPr lang="en" sz="2400" b="0" i="0" u="none" strike="noStrike" cap="none">
                <a:solidFill>
                  <a:srgbClr val="404040"/>
                </a:solidFill>
                <a:latin typeface="Consolas"/>
                <a:ea typeface="Consolas"/>
                <a:cs typeface="Consolas"/>
                <a:sym typeface="Consolas"/>
              </a:rPr>
              <a:t> sensor = </a:t>
            </a:r>
            <a:r>
              <a:rPr lang="en" sz="2400" b="0" i="0" u="none" strike="noStrike" cap="none">
                <a:solidFill>
                  <a:schemeClr val="accent4"/>
                </a:solidFill>
                <a:latin typeface="Consolas"/>
                <a:ea typeface="Consolas"/>
                <a:cs typeface="Consolas"/>
                <a:sym typeface="Consolas"/>
              </a:rPr>
              <a:t>new Sensor()</a:t>
            </a:r>
            <a:r>
              <a:rPr lang="en" sz="2400" b="0" i="0" u="none" strike="noStrike" cap="none">
                <a:solidFill>
                  <a:srgbClr val="404040"/>
                </a:solidFill>
                <a:latin typeface="Consolas"/>
                <a:ea typeface="Consolas"/>
                <a:cs typeface="Consolas"/>
                <a:sym typeface="Consolas"/>
              </a:rPr>
              <a:t>;</a:t>
            </a:r>
            <a:endParaRPr sz="2400" b="0" i="0" u="none" strike="noStrike" cap="none">
              <a:solidFill>
                <a:srgbClr val="404040"/>
              </a:solidFill>
              <a:latin typeface="Consolas"/>
              <a:ea typeface="Consolas"/>
              <a:cs typeface="Consolas"/>
              <a:sym typeface="Consolas"/>
            </a:endParaRPr>
          </a:p>
        </p:txBody>
      </p:sp>
      <p:sp>
        <p:nvSpPr>
          <p:cNvPr id="360" name="Google Shape;360;p69"/>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10</a:t>
            </a:fld>
            <a:endParaRPr sz="1300" b="0" i="0" u="none" strike="noStrike" cap="none">
              <a:solidFill>
                <a:srgbClr val="000000"/>
              </a:solidFill>
              <a:latin typeface="Times New Roman"/>
              <a:ea typeface="Times New Roman"/>
              <a:cs typeface="Times New Roman"/>
              <a:sym typeface="Times New Roman"/>
            </a:endParaRPr>
          </a:p>
        </p:txBody>
      </p:sp>
      <p:sp>
        <p:nvSpPr>
          <p:cNvPr id="361" name="Google Shape;361;p69"/>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OCP violation in example code</a:t>
            </a:r>
            <a:endParaRPr sz="3300" b="0" i="0" u="none" strike="noStrike" cap="none">
              <a:latin typeface="Arial"/>
              <a:ea typeface="Arial"/>
              <a:cs typeface="Arial"/>
              <a:sym typeface="Arial"/>
            </a:endParaRPr>
          </a:p>
        </p:txBody>
      </p:sp>
      <p:sp>
        <p:nvSpPr>
          <p:cNvPr id="362" name="Google Shape;362;p69"/>
          <p:cNvSpPr txBox="1"/>
          <p:nvPr/>
        </p:nvSpPr>
        <p:spPr>
          <a:xfrm>
            <a:off x="3738950" y="3903700"/>
            <a:ext cx="5334300" cy="892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 sz="2300" b="0" i="0" u="none" strike="noStrike" cap="none">
                <a:solidFill>
                  <a:srgbClr val="FF0000"/>
                </a:solidFill>
                <a:latin typeface="Architects Daughter"/>
                <a:ea typeface="Architects Daughter"/>
                <a:cs typeface="Architects Daughter"/>
                <a:sym typeface="Architects Daughter"/>
              </a:rPr>
              <a:t>Want to use new type of sensor?</a:t>
            </a:r>
            <a:endParaRPr sz="2300" b="0" i="0" u="none" strike="noStrike" cap="none">
              <a:solidFill>
                <a:srgbClr val="FF0000"/>
              </a:solidFill>
              <a:latin typeface="Architects Daughter"/>
              <a:ea typeface="Architects Daughter"/>
              <a:cs typeface="Architects Daughter"/>
              <a:sym typeface="Architects Daughter"/>
            </a:endParaRPr>
          </a:p>
          <a:p>
            <a:pPr marL="0" marR="0" lvl="0" indent="0" algn="l" rtl="0">
              <a:lnSpc>
                <a:spcPct val="100000"/>
              </a:lnSpc>
              <a:spcBef>
                <a:spcPts val="0"/>
              </a:spcBef>
              <a:spcAft>
                <a:spcPts val="0"/>
              </a:spcAft>
              <a:buClr>
                <a:srgbClr val="000000"/>
              </a:buClr>
              <a:buSzPts val="2300"/>
              <a:buFont typeface="Arial"/>
              <a:buNone/>
            </a:pPr>
            <a:r>
              <a:rPr lang="en" sz="2300" b="0" i="0" u="none" strike="noStrike" cap="none">
                <a:solidFill>
                  <a:srgbClr val="FF0000"/>
                </a:solidFill>
                <a:latin typeface="Architects Daughter"/>
                <a:ea typeface="Architects Daughter"/>
                <a:cs typeface="Architects Daughter"/>
                <a:sym typeface="Architects Daughter"/>
              </a:rPr>
              <a:t>Must modify code; cannot extend it</a:t>
            </a:r>
            <a:endParaRPr sz="2300" b="0" i="0" u="none" strike="noStrike" cap="none">
              <a:solidFill>
                <a:srgbClr val="FF0000"/>
              </a:solidFill>
              <a:latin typeface="Architects Daughter"/>
              <a:ea typeface="Architects Daughter"/>
              <a:cs typeface="Architects Daughter"/>
              <a:sym typeface="Architects Daughte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70"/>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11</a:t>
            </a:fld>
            <a:endParaRPr sz="1300" b="0" i="0" u="none" strike="noStrike" cap="none">
              <a:solidFill>
                <a:srgbClr val="000000"/>
              </a:solidFill>
              <a:latin typeface="Times New Roman"/>
              <a:ea typeface="Times New Roman"/>
              <a:cs typeface="Times New Roman"/>
              <a:sym typeface="Times New Roman"/>
            </a:endParaRPr>
          </a:p>
        </p:txBody>
      </p:sp>
      <p:sp>
        <p:nvSpPr>
          <p:cNvPr id="368" name="Google Shape;368;p70"/>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Liskov Substitution Principle</a:t>
            </a:r>
            <a:endParaRPr sz="3300" b="0" i="0" u="none" strike="noStrike" cap="none">
              <a:latin typeface="Arial"/>
              <a:ea typeface="Arial"/>
              <a:cs typeface="Arial"/>
              <a:sym typeface="Arial"/>
            </a:endParaRPr>
          </a:p>
        </p:txBody>
      </p:sp>
      <p:sp>
        <p:nvSpPr>
          <p:cNvPr id="369" name="Google Shape;369;p70"/>
          <p:cNvSpPr/>
          <p:nvPr/>
        </p:nvSpPr>
        <p:spPr>
          <a:xfrm>
            <a:off x="562825" y="1336075"/>
            <a:ext cx="8252400" cy="347400"/>
          </a:xfrm>
          <a:prstGeom prst="rect">
            <a:avLst/>
          </a:prstGeom>
          <a:solidFill>
            <a:srgbClr val="FCE5CD"/>
          </a:solidFill>
          <a:ln>
            <a:noFill/>
          </a:ln>
        </p:spPr>
        <p:txBody>
          <a:bodyPr spcFirstLastPara="1" wrap="square" lIns="90000" tIns="91425" rIns="90000" bIns="91425" anchor="t" anchorCtr="0">
            <a:noAutofit/>
          </a:bodyPr>
          <a:lstStyle/>
          <a:p>
            <a:pPr marL="0" marR="0" lvl="0" indent="0" algn="ctr" rtl="0">
              <a:lnSpc>
                <a:spcPct val="150000"/>
              </a:lnSpc>
              <a:spcBef>
                <a:spcPts val="0"/>
              </a:spcBef>
              <a:spcAft>
                <a:spcPts val="0"/>
              </a:spcAft>
              <a:buClr>
                <a:srgbClr val="000000"/>
              </a:buClr>
              <a:buSzPts val="1300"/>
              <a:buFont typeface="Arial"/>
              <a:buNone/>
            </a:pPr>
            <a:r>
              <a:rPr lang="en" sz="1300" b="0" i="0" u="none" strike="noStrike" cap="none">
                <a:solidFill>
                  <a:srgbClr val="404040"/>
                </a:solidFill>
                <a:latin typeface="Arial"/>
                <a:ea typeface="Arial"/>
                <a:cs typeface="Arial"/>
                <a:sym typeface="Arial"/>
              </a:rPr>
              <a:t>Introduced by </a:t>
            </a:r>
            <a:r>
              <a:rPr lang="en" sz="1300" b="0" i="0" u="none" strike="noStrike" cap="none">
                <a:solidFill>
                  <a:srgbClr val="E2415E"/>
                </a:solidFill>
                <a:latin typeface="Arial"/>
                <a:ea typeface="Arial"/>
                <a:cs typeface="Arial"/>
                <a:sym typeface="Arial"/>
              </a:rPr>
              <a:t>Barbara Liskov</a:t>
            </a:r>
            <a:r>
              <a:rPr lang="en" sz="1300" b="0" i="0" u="none" strike="noStrike" cap="none">
                <a:solidFill>
                  <a:srgbClr val="404040"/>
                </a:solidFill>
                <a:latin typeface="Arial"/>
                <a:ea typeface="Arial"/>
                <a:cs typeface="Arial"/>
                <a:sym typeface="Arial"/>
              </a:rPr>
              <a:t> in a 1987 conference keynote address titled </a:t>
            </a:r>
            <a:r>
              <a:rPr lang="en" sz="1300" b="0" i="1" u="none" strike="noStrike" cap="none">
                <a:solidFill>
                  <a:srgbClr val="404040"/>
                </a:solidFill>
                <a:latin typeface="Arial"/>
                <a:ea typeface="Arial"/>
                <a:cs typeface="Arial"/>
                <a:sym typeface="Arial"/>
              </a:rPr>
              <a:t>Data abstraction and hierarchy</a:t>
            </a:r>
            <a:endParaRPr sz="1300" b="0" i="1" u="none" strike="noStrike" cap="none">
              <a:solidFill>
                <a:srgbClr val="000000"/>
              </a:solidFill>
              <a:latin typeface="Arial"/>
              <a:ea typeface="Arial"/>
              <a:cs typeface="Arial"/>
              <a:sym typeface="Arial"/>
            </a:endParaRPr>
          </a:p>
        </p:txBody>
      </p:sp>
      <p:sp>
        <p:nvSpPr>
          <p:cNvPr id="370" name="Google Shape;370;p70"/>
          <p:cNvSpPr txBox="1"/>
          <p:nvPr/>
        </p:nvSpPr>
        <p:spPr>
          <a:xfrm>
            <a:off x="612622" y="3754250"/>
            <a:ext cx="8152800" cy="507900"/>
          </a:xfrm>
          <a:prstGeom prst="rect">
            <a:avLst/>
          </a:prstGeom>
          <a:solidFill>
            <a:srgbClr val="D9EAD3"/>
          </a:solidFill>
          <a:ln>
            <a:noFill/>
          </a:ln>
          <a:effectLst>
            <a:outerShdw blurRad="57150" dist="19050" dir="5400000" algn="bl" rotWithShape="0">
              <a:srgbClr val="000000">
                <a:alpha val="49803"/>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100"/>
              <a:buFont typeface="Arial"/>
              <a:buNone/>
            </a:pPr>
            <a:r>
              <a:rPr lang="en" sz="2100" b="0" i="0" u="none" strike="noStrike" cap="none">
                <a:solidFill>
                  <a:srgbClr val="404040"/>
                </a:solidFill>
                <a:latin typeface="Arial"/>
                <a:ea typeface="Arial"/>
                <a:cs typeface="Arial"/>
                <a:sym typeface="Arial"/>
              </a:rPr>
              <a:t>“Derived classes should be substitutable for their base classes”</a:t>
            </a:r>
            <a:endParaRPr sz="2100" b="0" i="0" u="none" strike="noStrike" cap="none">
              <a:solidFill>
                <a:srgbClr val="404040"/>
              </a:solidFill>
              <a:latin typeface="Arial"/>
              <a:ea typeface="Arial"/>
              <a:cs typeface="Arial"/>
              <a:sym typeface="Arial"/>
            </a:endParaRPr>
          </a:p>
        </p:txBody>
      </p:sp>
      <p:sp>
        <p:nvSpPr>
          <p:cNvPr id="371" name="Google Shape;371;p70"/>
          <p:cNvSpPr/>
          <p:nvPr/>
        </p:nvSpPr>
        <p:spPr>
          <a:xfrm>
            <a:off x="552600" y="2063050"/>
            <a:ext cx="8252400" cy="1587000"/>
          </a:xfrm>
          <a:prstGeom prst="rect">
            <a:avLst/>
          </a:prstGeom>
          <a:noFill/>
          <a:ln>
            <a:noFill/>
          </a:ln>
        </p:spPr>
        <p:txBody>
          <a:bodyPr spcFirstLastPara="1" wrap="square" lIns="90000" tIns="91425" rIns="90000" bIns="91425" anchor="t" anchorCtr="0">
            <a:noAutofit/>
          </a:bodyPr>
          <a:lstStyle/>
          <a:p>
            <a:pPr marL="457200" marR="0" lvl="0" indent="-349250" algn="l" rtl="0">
              <a:lnSpc>
                <a:spcPct val="150000"/>
              </a:lnSpc>
              <a:spcBef>
                <a:spcPts val="0"/>
              </a:spcBef>
              <a:spcAft>
                <a:spcPts val="0"/>
              </a:spcAft>
              <a:buClr>
                <a:srgbClr val="404040"/>
              </a:buClr>
              <a:buSzPts val="1900"/>
              <a:buFont typeface="Arial"/>
              <a:buChar char="●"/>
            </a:pPr>
            <a:r>
              <a:rPr lang="en" sz="1900" b="0" i="0" u="none" strike="noStrike" cap="none">
                <a:solidFill>
                  <a:srgbClr val="404040"/>
                </a:solidFill>
                <a:latin typeface="Arial"/>
                <a:ea typeface="Arial"/>
                <a:cs typeface="Arial"/>
                <a:sym typeface="Arial"/>
              </a:rPr>
              <a:t>Subclasses should substitute the parent class</a:t>
            </a:r>
            <a:endParaRPr sz="1900" b="0" i="0" u="none" strike="noStrike" cap="none">
              <a:solidFill>
                <a:srgbClr val="404040"/>
              </a:solidFill>
              <a:latin typeface="Arial"/>
              <a:ea typeface="Arial"/>
              <a:cs typeface="Arial"/>
              <a:sym typeface="Arial"/>
            </a:endParaRPr>
          </a:p>
          <a:p>
            <a:pPr marL="457200" marR="0" lvl="0" indent="-349250" algn="l" rtl="0">
              <a:lnSpc>
                <a:spcPct val="150000"/>
              </a:lnSpc>
              <a:spcBef>
                <a:spcPts val="0"/>
              </a:spcBef>
              <a:spcAft>
                <a:spcPts val="0"/>
              </a:spcAft>
              <a:buClr>
                <a:srgbClr val="404040"/>
              </a:buClr>
              <a:buSzPts val="1900"/>
              <a:buFont typeface="Arial"/>
              <a:buChar char="●"/>
            </a:pPr>
            <a:r>
              <a:rPr lang="en" sz="1900" b="0" i="0" u="none" strike="noStrike" cap="none">
                <a:solidFill>
                  <a:srgbClr val="404040"/>
                </a:solidFill>
                <a:latin typeface="Arial"/>
                <a:ea typeface="Arial"/>
                <a:cs typeface="Arial"/>
                <a:sym typeface="Arial"/>
              </a:rPr>
              <a:t>Any child type of a parent type should be able to stand in for that parent without things blowing up</a:t>
            </a:r>
            <a:endParaRPr sz="1900" b="0" i="0" u="none" strike="noStrike" cap="none">
              <a:solidFill>
                <a:srgbClr val="40404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71"/>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12</a:t>
            </a:fld>
            <a:endParaRPr sz="1300" b="0" i="0" u="none" strike="noStrike" cap="none">
              <a:solidFill>
                <a:srgbClr val="000000"/>
              </a:solidFill>
              <a:latin typeface="Times New Roman"/>
              <a:ea typeface="Times New Roman"/>
              <a:cs typeface="Times New Roman"/>
              <a:sym typeface="Times New Roman"/>
            </a:endParaRPr>
          </a:p>
        </p:txBody>
      </p:sp>
      <p:sp>
        <p:nvSpPr>
          <p:cNvPr id="377" name="Google Shape;377;p71"/>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Banking application</a:t>
            </a:r>
            <a:endParaRPr sz="3300" b="0" i="0" u="none" strike="noStrike" cap="none">
              <a:latin typeface="Arial"/>
              <a:ea typeface="Arial"/>
              <a:cs typeface="Arial"/>
              <a:sym typeface="Arial"/>
            </a:endParaRPr>
          </a:p>
        </p:txBody>
      </p:sp>
      <p:sp>
        <p:nvSpPr>
          <p:cNvPr id="378" name="Google Shape;378;p71"/>
          <p:cNvSpPr txBox="1"/>
          <p:nvPr/>
        </p:nvSpPr>
        <p:spPr>
          <a:xfrm>
            <a:off x="373950" y="3906175"/>
            <a:ext cx="8396100" cy="109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800">
                <a:solidFill>
                  <a:schemeClr val="dk1"/>
                </a:solidFill>
              </a:rPr>
              <a:t>Our banking application supports two account types – “current” and “savings”. These are represented by the classes </a:t>
            </a:r>
            <a:r>
              <a:rPr lang="en" sz="1800" i="1">
                <a:solidFill>
                  <a:schemeClr val="dk1"/>
                </a:solidFill>
              </a:rPr>
              <a:t>CurrentAccount</a:t>
            </a:r>
            <a:r>
              <a:rPr lang="en" sz="1800">
                <a:solidFill>
                  <a:schemeClr val="dk1"/>
                </a:solidFill>
              </a:rPr>
              <a:t> and </a:t>
            </a:r>
            <a:r>
              <a:rPr lang="en" sz="1800" i="1">
                <a:solidFill>
                  <a:schemeClr val="dk1"/>
                </a:solidFill>
              </a:rPr>
              <a:t>SavingsAccount</a:t>
            </a:r>
            <a:r>
              <a:rPr lang="en" sz="1800">
                <a:solidFill>
                  <a:schemeClr val="dk1"/>
                </a:solidFill>
              </a:rPr>
              <a:t> respectively.</a:t>
            </a:r>
            <a:endParaRPr sz="1800">
              <a:solidFill>
                <a:schemeClr val="dk1"/>
              </a:solidFill>
            </a:endParaRPr>
          </a:p>
        </p:txBody>
      </p:sp>
      <p:pic>
        <p:nvPicPr>
          <p:cNvPr id="379" name="Google Shape;379;p71"/>
          <p:cNvPicPr preferRelativeResize="0"/>
          <p:nvPr/>
        </p:nvPicPr>
        <p:blipFill>
          <a:blip r:embed="rId3">
            <a:alphaModFix/>
          </a:blip>
          <a:stretch>
            <a:fillRect/>
          </a:stretch>
        </p:blipFill>
        <p:spPr>
          <a:xfrm>
            <a:off x="2373038" y="1714495"/>
            <a:ext cx="4733925" cy="1714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72"/>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13</a:t>
            </a:fld>
            <a:endParaRPr sz="1300" b="0" i="0" u="none" strike="noStrike" cap="none">
              <a:solidFill>
                <a:srgbClr val="000000"/>
              </a:solidFill>
              <a:latin typeface="Times New Roman"/>
              <a:ea typeface="Times New Roman"/>
              <a:cs typeface="Times New Roman"/>
              <a:sym typeface="Times New Roman"/>
            </a:endParaRPr>
          </a:p>
        </p:txBody>
      </p:sp>
      <p:sp>
        <p:nvSpPr>
          <p:cNvPr id="385" name="Google Shape;385;p72"/>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Liskov Substitution Principle</a:t>
            </a:r>
            <a:endParaRPr sz="3300" b="0" i="0" u="none" strike="noStrike" cap="none">
              <a:latin typeface="Arial"/>
              <a:ea typeface="Arial"/>
              <a:cs typeface="Arial"/>
              <a:sym typeface="Arial"/>
            </a:endParaRPr>
          </a:p>
        </p:txBody>
      </p:sp>
      <p:sp>
        <p:nvSpPr>
          <p:cNvPr id="386" name="Google Shape;386;p72"/>
          <p:cNvSpPr txBox="1"/>
          <p:nvPr/>
        </p:nvSpPr>
        <p:spPr>
          <a:xfrm>
            <a:off x="438975" y="4386400"/>
            <a:ext cx="7653300" cy="415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400"/>
              </a:spcBef>
              <a:spcAft>
                <a:spcPts val="400"/>
              </a:spcAft>
              <a:buNone/>
            </a:pPr>
            <a:r>
              <a:rPr lang="en" sz="1500">
                <a:solidFill>
                  <a:schemeClr val="dk1"/>
                </a:solidFill>
              </a:rPr>
              <a:t>Using the Open/Closed Principle to Make the Code Extensible</a:t>
            </a:r>
            <a:endParaRPr sz="1500">
              <a:solidFill>
                <a:schemeClr val="dk1"/>
              </a:solidFill>
            </a:endParaRPr>
          </a:p>
        </p:txBody>
      </p:sp>
      <p:pic>
        <p:nvPicPr>
          <p:cNvPr id="387" name="Google Shape;387;p72"/>
          <p:cNvPicPr preferRelativeResize="0"/>
          <p:nvPr/>
        </p:nvPicPr>
        <p:blipFill>
          <a:blip r:embed="rId3">
            <a:alphaModFix/>
          </a:blip>
          <a:stretch>
            <a:fillRect/>
          </a:stretch>
        </p:blipFill>
        <p:spPr>
          <a:xfrm>
            <a:off x="1586375" y="1521213"/>
            <a:ext cx="5686425" cy="2581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73"/>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14</a:t>
            </a:fld>
            <a:endParaRPr sz="1300" b="0" i="0" u="none" strike="noStrike" cap="none">
              <a:solidFill>
                <a:srgbClr val="000000"/>
              </a:solidFill>
              <a:latin typeface="Times New Roman"/>
              <a:ea typeface="Times New Roman"/>
              <a:cs typeface="Times New Roman"/>
              <a:sym typeface="Times New Roman"/>
            </a:endParaRPr>
          </a:p>
        </p:txBody>
      </p:sp>
      <p:sp>
        <p:nvSpPr>
          <p:cNvPr id="393" name="Google Shape;393;p73"/>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A new account type</a:t>
            </a:r>
            <a:endParaRPr sz="3300" b="0" i="0" u="none" strike="noStrike" cap="none">
              <a:latin typeface="Arial"/>
              <a:ea typeface="Arial"/>
              <a:cs typeface="Arial"/>
              <a:sym typeface="Arial"/>
            </a:endParaRPr>
          </a:p>
        </p:txBody>
      </p:sp>
      <p:sp>
        <p:nvSpPr>
          <p:cNvPr id="394" name="Google Shape;394;p73"/>
          <p:cNvSpPr txBox="1"/>
          <p:nvPr/>
        </p:nvSpPr>
        <p:spPr>
          <a:xfrm>
            <a:off x="766200" y="1675950"/>
            <a:ext cx="70044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rgbClr val="000080"/>
                </a:solidFill>
                <a:latin typeface="Consolas"/>
                <a:ea typeface="Consolas"/>
                <a:cs typeface="Consolas"/>
                <a:sym typeface="Consolas"/>
              </a:rPr>
              <a:t>public</a:t>
            </a:r>
            <a:r>
              <a:rPr lang="en" sz="1500">
                <a:solidFill>
                  <a:schemeClr val="dk1"/>
                </a:solidFill>
                <a:latin typeface="Consolas"/>
                <a:ea typeface="Consolas"/>
                <a:cs typeface="Consolas"/>
                <a:sym typeface="Consolas"/>
              </a:rPr>
              <a:t> </a:t>
            </a:r>
            <a:r>
              <a:rPr lang="en" sz="1500">
                <a:solidFill>
                  <a:srgbClr val="000080"/>
                </a:solidFill>
                <a:latin typeface="Consolas"/>
                <a:ea typeface="Consolas"/>
                <a:cs typeface="Consolas"/>
                <a:sym typeface="Consolas"/>
              </a:rPr>
              <a:t>class</a:t>
            </a:r>
            <a:r>
              <a:rPr lang="en" sz="1500">
                <a:solidFill>
                  <a:schemeClr val="dk1"/>
                </a:solidFill>
                <a:latin typeface="Consolas"/>
                <a:ea typeface="Consolas"/>
                <a:cs typeface="Consolas"/>
                <a:sym typeface="Consolas"/>
              </a:rPr>
              <a:t> FixedDepositAccount </a:t>
            </a:r>
            <a:r>
              <a:rPr lang="en" sz="1500">
                <a:solidFill>
                  <a:srgbClr val="000080"/>
                </a:solidFill>
                <a:latin typeface="Consolas"/>
                <a:ea typeface="Consolas"/>
                <a:cs typeface="Consolas"/>
                <a:sym typeface="Consolas"/>
              </a:rPr>
              <a:t>extends</a:t>
            </a:r>
            <a:r>
              <a:rPr lang="en" sz="1500">
                <a:solidFill>
                  <a:schemeClr val="dk1"/>
                </a:solidFill>
                <a:latin typeface="Consolas"/>
                <a:ea typeface="Consolas"/>
                <a:cs typeface="Consolas"/>
                <a:sym typeface="Consolas"/>
              </a:rPr>
              <a:t> Account {</a:t>
            </a: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    </a:t>
            </a:r>
            <a:r>
              <a:rPr lang="en" sz="1500">
                <a:solidFill>
                  <a:srgbClr val="808080"/>
                </a:solidFill>
                <a:latin typeface="Consolas"/>
                <a:ea typeface="Consolas"/>
                <a:cs typeface="Consolas"/>
                <a:sym typeface="Consolas"/>
              </a:rPr>
              <a:t>// Overridden methods…</a:t>
            </a: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a:t>
            </a:r>
            <a:endParaRPr sz="1500">
              <a:solidFill>
                <a:schemeClr val="dk1"/>
              </a:solidFill>
              <a:latin typeface="Consolas"/>
              <a:ea typeface="Consolas"/>
              <a:cs typeface="Consolas"/>
              <a:sym typeface="Consolas"/>
            </a:endParaRPr>
          </a:p>
        </p:txBody>
      </p:sp>
      <p:sp>
        <p:nvSpPr>
          <p:cNvPr id="395" name="Google Shape;395;p73"/>
          <p:cNvSpPr txBox="1"/>
          <p:nvPr/>
        </p:nvSpPr>
        <p:spPr>
          <a:xfrm>
            <a:off x="782057" y="1671118"/>
            <a:ext cx="7672200" cy="310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rgbClr val="000080"/>
                </a:solidFill>
                <a:latin typeface="Consolas"/>
                <a:ea typeface="Consolas"/>
                <a:cs typeface="Consolas"/>
                <a:sym typeface="Consolas"/>
              </a:rPr>
              <a:t>public</a:t>
            </a:r>
            <a:r>
              <a:rPr lang="en" sz="1500">
                <a:solidFill>
                  <a:schemeClr val="dk1"/>
                </a:solidFill>
                <a:latin typeface="Consolas"/>
                <a:ea typeface="Consolas"/>
                <a:cs typeface="Consolas"/>
                <a:sym typeface="Consolas"/>
              </a:rPr>
              <a:t> </a:t>
            </a:r>
            <a:r>
              <a:rPr lang="en" sz="1500">
                <a:solidFill>
                  <a:srgbClr val="000080"/>
                </a:solidFill>
                <a:latin typeface="Consolas"/>
                <a:ea typeface="Consolas"/>
                <a:cs typeface="Consolas"/>
                <a:sym typeface="Consolas"/>
              </a:rPr>
              <a:t>class</a:t>
            </a:r>
            <a:r>
              <a:rPr lang="en" sz="1500">
                <a:solidFill>
                  <a:schemeClr val="dk1"/>
                </a:solidFill>
                <a:latin typeface="Consolas"/>
                <a:ea typeface="Consolas"/>
                <a:cs typeface="Consolas"/>
                <a:sym typeface="Consolas"/>
              </a:rPr>
              <a:t> FixedDepositAccount </a:t>
            </a:r>
            <a:r>
              <a:rPr lang="en" sz="1500">
                <a:solidFill>
                  <a:srgbClr val="000080"/>
                </a:solidFill>
                <a:latin typeface="Consolas"/>
                <a:ea typeface="Consolas"/>
                <a:cs typeface="Consolas"/>
                <a:sym typeface="Consolas"/>
              </a:rPr>
              <a:t>extends</a:t>
            </a:r>
            <a:r>
              <a:rPr lang="en" sz="1500">
                <a:solidFill>
                  <a:schemeClr val="dk1"/>
                </a:solidFill>
                <a:latin typeface="Consolas"/>
                <a:ea typeface="Consolas"/>
                <a:cs typeface="Consolas"/>
                <a:sym typeface="Consolas"/>
              </a:rPr>
              <a:t> Account {</a:t>
            </a: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    @Override</a:t>
            </a: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    </a:t>
            </a:r>
            <a:r>
              <a:rPr lang="en" sz="1500">
                <a:solidFill>
                  <a:srgbClr val="000080"/>
                </a:solidFill>
                <a:latin typeface="Consolas"/>
                <a:ea typeface="Consolas"/>
                <a:cs typeface="Consolas"/>
                <a:sym typeface="Consolas"/>
              </a:rPr>
              <a:t>protected</a:t>
            </a:r>
            <a:r>
              <a:rPr lang="en" sz="1500">
                <a:solidFill>
                  <a:schemeClr val="dk1"/>
                </a:solidFill>
                <a:latin typeface="Consolas"/>
                <a:ea typeface="Consolas"/>
                <a:cs typeface="Consolas"/>
                <a:sym typeface="Consolas"/>
              </a:rPr>
              <a:t> </a:t>
            </a:r>
            <a:r>
              <a:rPr lang="en" sz="1500">
                <a:solidFill>
                  <a:srgbClr val="000080"/>
                </a:solidFill>
                <a:latin typeface="Consolas"/>
                <a:ea typeface="Consolas"/>
                <a:cs typeface="Consolas"/>
                <a:sym typeface="Consolas"/>
              </a:rPr>
              <a:t>void</a:t>
            </a:r>
            <a:r>
              <a:rPr lang="en" sz="1500">
                <a:solidFill>
                  <a:schemeClr val="dk1"/>
                </a:solidFill>
                <a:latin typeface="Consolas"/>
                <a:ea typeface="Consolas"/>
                <a:cs typeface="Consolas"/>
                <a:sym typeface="Consolas"/>
              </a:rPr>
              <a:t> deposit(BigDecimal amount) {</a:t>
            </a: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        </a:t>
            </a:r>
            <a:r>
              <a:rPr lang="en" sz="1500">
                <a:solidFill>
                  <a:srgbClr val="808080"/>
                </a:solidFill>
                <a:latin typeface="Consolas"/>
                <a:ea typeface="Consolas"/>
                <a:cs typeface="Consolas"/>
                <a:sym typeface="Consolas"/>
              </a:rPr>
              <a:t>// Deposit into this account</a:t>
            </a: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    }</a:t>
            </a:r>
            <a:endParaRPr sz="1500">
              <a:solidFill>
                <a:schemeClr val="dk1"/>
              </a:solidFill>
              <a:latin typeface="Consolas"/>
              <a:ea typeface="Consolas"/>
              <a:cs typeface="Consolas"/>
              <a:sym typeface="Consolas"/>
            </a:endParaRPr>
          </a:p>
          <a:p>
            <a:pPr marL="0" lvl="0" indent="0" algn="l" rtl="0">
              <a:spcBef>
                <a:spcPts val="0"/>
              </a:spcBef>
              <a:spcAft>
                <a:spcPts val="0"/>
              </a:spcAft>
              <a:buNone/>
            </a:pP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    @Override</a:t>
            </a: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    </a:t>
            </a:r>
            <a:r>
              <a:rPr lang="en" sz="1500">
                <a:solidFill>
                  <a:srgbClr val="000080"/>
                </a:solidFill>
                <a:latin typeface="Consolas"/>
                <a:ea typeface="Consolas"/>
                <a:cs typeface="Consolas"/>
                <a:sym typeface="Consolas"/>
              </a:rPr>
              <a:t>protected</a:t>
            </a:r>
            <a:r>
              <a:rPr lang="en" sz="1500">
                <a:solidFill>
                  <a:schemeClr val="dk1"/>
                </a:solidFill>
                <a:latin typeface="Consolas"/>
                <a:ea typeface="Consolas"/>
                <a:cs typeface="Consolas"/>
                <a:sym typeface="Consolas"/>
              </a:rPr>
              <a:t> </a:t>
            </a:r>
            <a:r>
              <a:rPr lang="en" sz="1500">
                <a:solidFill>
                  <a:srgbClr val="000080"/>
                </a:solidFill>
                <a:latin typeface="Consolas"/>
                <a:ea typeface="Consolas"/>
                <a:cs typeface="Consolas"/>
                <a:sym typeface="Consolas"/>
              </a:rPr>
              <a:t>void</a:t>
            </a:r>
            <a:r>
              <a:rPr lang="en" sz="1500">
                <a:solidFill>
                  <a:schemeClr val="dk1"/>
                </a:solidFill>
                <a:latin typeface="Consolas"/>
                <a:ea typeface="Consolas"/>
                <a:cs typeface="Consolas"/>
                <a:sym typeface="Consolas"/>
              </a:rPr>
              <a:t> withdraw(BigDecimal amount) {</a:t>
            </a: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        </a:t>
            </a:r>
            <a:r>
              <a:rPr lang="en" sz="1500">
                <a:solidFill>
                  <a:srgbClr val="000080"/>
                </a:solidFill>
                <a:latin typeface="Consolas"/>
                <a:ea typeface="Consolas"/>
                <a:cs typeface="Consolas"/>
                <a:sym typeface="Consolas"/>
              </a:rPr>
              <a:t>throw</a:t>
            </a:r>
            <a:r>
              <a:rPr lang="en" sz="1500">
                <a:solidFill>
                  <a:schemeClr val="dk1"/>
                </a:solidFill>
                <a:latin typeface="Consolas"/>
                <a:ea typeface="Consolas"/>
                <a:cs typeface="Consolas"/>
                <a:sym typeface="Consolas"/>
              </a:rPr>
              <a:t> </a:t>
            </a:r>
            <a:r>
              <a:rPr lang="en" sz="1500">
                <a:solidFill>
                  <a:srgbClr val="000080"/>
                </a:solidFill>
                <a:latin typeface="Consolas"/>
                <a:ea typeface="Consolas"/>
                <a:cs typeface="Consolas"/>
                <a:sym typeface="Consolas"/>
              </a:rPr>
              <a:t>new</a:t>
            </a:r>
            <a:r>
              <a:rPr lang="en" sz="1500">
                <a:solidFill>
                  <a:schemeClr val="dk1"/>
                </a:solidFill>
                <a:latin typeface="Consolas"/>
                <a:ea typeface="Consolas"/>
                <a:cs typeface="Consolas"/>
                <a:sym typeface="Consolas"/>
              </a:rPr>
              <a:t> UnsupportedOperationException(</a:t>
            </a:r>
            <a:r>
              <a:rPr lang="en" sz="1500">
                <a:solidFill>
                  <a:srgbClr val="008000"/>
                </a:solidFill>
                <a:latin typeface="Consolas"/>
                <a:ea typeface="Consolas"/>
                <a:cs typeface="Consolas"/>
                <a:sym typeface="Consolas"/>
              </a:rPr>
              <a:t>"Withdrawals are not supported by FixedDepositAccount!!"</a:t>
            </a:r>
            <a:r>
              <a:rPr lang="en" sz="1500">
                <a:solidFill>
                  <a:schemeClr val="dk1"/>
                </a:solidFill>
                <a:latin typeface="Consolas"/>
                <a:ea typeface="Consolas"/>
                <a:cs typeface="Consolas"/>
                <a:sym typeface="Consolas"/>
              </a:rPr>
              <a:t>);</a:t>
            </a: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    }</a:t>
            </a:r>
            <a:endParaRPr sz="1500">
              <a:solidFill>
                <a:schemeClr val="dk1"/>
              </a:solidFill>
              <a:latin typeface="Consolas"/>
              <a:ea typeface="Consolas"/>
              <a:cs typeface="Consolas"/>
              <a:sym typeface="Consolas"/>
            </a:endParaRPr>
          </a:p>
          <a:p>
            <a:pPr marL="152400" marR="152400" lvl="0" indent="0" algn="l" rtl="0">
              <a:lnSpc>
                <a:spcPct val="145000"/>
              </a:lnSpc>
              <a:spcBef>
                <a:spcPts val="1200"/>
              </a:spcBef>
              <a:spcAft>
                <a:spcPts val="1200"/>
              </a:spcAft>
              <a:buNone/>
            </a:pPr>
            <a:r>
              <a:rPr lang="en" sz="1500">
                <a:solidFill>
                  <a:schemeClr val="dk1"/>
                </a:solidFill>
                <a:latin typeface="Consolas"/>
                <a:ea typeface="Consolas"/>
                <a:cs typeface="Consolas"/>
                <a:sym typeface="Consolas"/>
              </a:rPr>
              <a:t>}</a:t>
            </a:r>
            <a:endParaRPr sz="1500">
              <a:solidFill>
                <a:schemeClr val="dk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5"/>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3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74"/>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15</a:t>
            </a:fld>
            <a:endParaRPr sz="1300" b="0" i="0" u="none" strike="noStrike" cap="none">
              <a:solidFill>
                <a:srgbClr val="000000"/>
              </a:solidFill>
              <a:latin typeface="Times New Roman"/>
              <a:ea typeface="Times New Roman"/>
              <a:cs typeface="Times New Roman"/>
              <a:sym typeface="Times New Roman"/>
            </a:endParaRPr>
          </a:p>
        </p:txBody>
      </p:sp>
      <p:sp>
        <p:nvSpPr>
          <p:cNvPr id="401" name="Google Shape;401;p74"/>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What went wrong ?</a:t>
            </a:r>
            <a:endParaRPr sz="3300" b="0" i="0" u="none" strike="noStrike" cap="none">
              <a:latin typeface="Arial"/>
              <a:ea typeface="Arial"/>
              <a:cs typeface="Arial"/>
              <a:sym typeface="Arial"/>
            </a:endParaRPr>
          </a:p>
        </p:txBody>
      </p:sp>
      <p:sp>
        <p:nvSpPr>
          <p:cNvPr id="402" name="Google Shape;402;p74"/>
          <p:cNvSpPr txBox="1"/>
          <p:nvPr/>
        </p:nvSpPr>
        <p:spPr>
          <a:xfrm>
            <a:off x="485350" y="1505075"/>
            <a:ext cx="8252400" cy="10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50">
                <a:solidFill>
                  <a:schemeClr val="dk1"/>
                </a:solidFill>
                <a:highlight>
                  <a:srgbClr val="FFFFFF"/>
                </a:highlight>
              </a:rPr>
              <a:t>The </a:t>
            </a:r>
            <a:r>
              <a:rPr lang="en">
                <a:solidFill>
                  <a:srgbClr val="188038"/>
                </a:solidFill>
                <a:latin typeface="Consolas"/>
                <a:ea typeface="Consolas"/>
                <a:cs typeface="Consolas"/>
                <a:sym typeface="Consolas"/>
              </a:rPr>
              <a:t>WithdrawalService</a:t>
            </a:r>
            <a:r>
              <a:rPr lang="en" sz="1850">
                <a:solidFill>
                  <a:schemeClr val="dk1"/>
                </a:solidFill>
                <a:highlight>
                  <a:srgbClr val="FFFFFF"/>
                </a:highlight>
              </a:rPr>
              <a:t> is a client of the </a:t>
            </a:r>
            <a:r>
              <a:rPr lang="en">
                <a:solidFill>
                  <a:srgbClr val="188038"/>
                </a:solidFill>
                <a:latin typeface="Consolas"/>
                <a:ea typeface="Consolas"/>
                <a:cs typeface="Consolas"/>
                <a:sym typeface="Consolas"/>
              </a:rPr>
              <a:t>Account</a:t>
            </a:r>
            <a:r>
              <a:rPr lang="en" sz="1850">
                <a:solidFill>
                  <a:schemeClr val="dk1"/>
                </a:solidFill>
                <a:highlight>
                  <a:srgbClr val="FFFFFF"/>
                </a:highlight>
              </a:rPr>
              <a:t> class. It expects that both </a:t>
            </a:r>
            <a:r>
              <a:rPr lang="en">
                <a:solidFill>
                  <a:srgbClr val="188038"/>
                </a:solidFill>
                <a:latin typeface="Consolas"/>
                <a:ea typeface="Consolas"/>
                <a:cs typeface="Consolas"/>
                <a:sym typeface="Consolas"/>
              </a:rPr>
              <a:t>Account</a:t>
            </a:r>
            <a:r>
              <a:rPr lang="en" sz="1850">
                <a:solidFill>
                  <a:schemeClr val="dk1"/>
                </a:solidFill>
                <a:highlight>
                  <a:srgbClr val="FFFFFF"/>
                </a:highlight>
              </a:rPr>
              <a:t> and its subtypes guarantee the behavior that the </a:t>
            </a:r>
            <a:r>
              <a:rPr lang="en">
                <a:solidFill>
                  <a:srgbClr val="188038"/>
                </a:solidFill>
                <a:latin typeface="Consolas"/>
                <a:ea typeface="Consolas"/>
                <a:cs typeface="Consolas"/>
                <a:sym typeface="Consolas"/>
              </a:rPr>
              <a:t>Account</a:t>
            </a:r>
            <a:r>
              <a:rPr lang="en" sz="1850">
                <a:solidFill>
                  <a:schemeClr val="dk1"/>
                </a:solidFill>
                <a:highlight>
                  <a:srgbClr val="FFFFFF"/>
                </a:highlight>
              </a:rPr>
              <a:t> class has specified for its </a:t>
            </a:r>
            <a:r>
              <a:rPr lang="en">
                <a:solidFill>
                  <a:srgbClr val="188038"/>
                </a:solidFill>
                <a:latin typeface="Consolas"/>
                <a:ea typeface="Consolas"/>
                <a:cs typeface="Consolas"/>
                <a:sym typeface="Consolas"/>
              </a:rPr>
              <a:t>withdraw</a:t>
            </a:r>
            <a:r>
              <a:rPr lang="en" sz="1850">
                <a:solidFill>
                  <a:schemeClr val="dk1"/>
                </a:solidFill>
                <a:highlight>
                  <a:srgbClr val="FFFFFF"/>
                </a:highlight>
              </a:rPr>
              <a:t> method</a:t>
            </a:r>
            <a:endParaRPr sz="1800"/>
          </a:p>
        </p:txBody>
      </p:sp>
      <p:sp>
        <p:nvSpPr>
          <p:cNvPr id="403" name="Google Shape;403;p74"/>
          <p:cNvSpPr txBox="1"/>
          <p:nvPr/>
        </p:nvSpPr>
        <p:spPr>
          <a:xfrm>
            <a:off x="485350" y="2754050"/>
            <a:ext cx="8148000" cy="1022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650">
                <a:solidFill>
                  <a:schemeClr val="dk1"/>
                </a:solidFill>
                <a:highlight>
                  <a:srgbClr val="FFFFFF"/>
                </a:highlight>
              </a:rPr>
              <a:t>However, by not supporting the </a:t>
            </a:r>
            <a:r>
              <a:rPr lang="en" sz="1500">
                <a:solidFill>
                  <a:srgbClr val="188038"/>
                </a:solidFill>
                <a:highlight>
                  <a:srgbClr val="FFFFFF"/>
                </a:highlight>
                <a:latin typeface="Consolas"/>
                <a:ea typeface="Consolas"/>
                <a:cs typeface="Consolas"/>
                <a:sym typeface="Consolas"/>
              </a:rPr>
              <a:t>withdraw</a:t>
            </a:r>
            <a:r>
              <a:rPr lang="en" sz="1650">
                <a:solidFill>
                  <a:schemeClr val="dk1"/>
                </a:solidFill>
                <a:highlight>
                  <a:srgbClr val="FFFFFF"/>
                </a:highlight>
              </a:rPr>
              <a:t> method, the </a:t>
            </a:r>
            <a:r>
              <a:rPr lang="en" sz="1500">
                <a:solidFill>
                  <a:srgbClr val="188038"/>
                </a:solidFill>
                <a:highlight>
                  <a:srgbClr val="FFFFFF"/>
                </a:highlight>
                <a:latin typeface="Consolas"/>
                <a:ea typeface="Consolas"/>
                <a:cs typeface="Consolas"/>
                <a:sym typeface="Consolas"/>
              </a:rPr>
              <a:t>FixedDepositAccount</a:t>
            </a:r>
            <a:r>
              <a:rPr lang="en" sz="1650">
                <a:solidFill>
                  <a:schemeClr val="dk1"/>
                </a:solidFill>
                <a:highlight>
                  <a:srgbClr val="FFFFFF"/>
                </a:highlight>
              </a:rPr>
              <a:t> violates this method specification. Therefore, we cannot reliably substitute </a:t>
            </a:r>
            <a:r>
              <a:rPr lang="en" sz="1500">
                <a:solidFill>
                  <a:srgbClr val="188038"/>
                </a:solidFill>
                <a:highlight>
                  <a:srgbClr val="FFFFFF"/>
                </a:highlight>
                <a:latin typeface="Consolas"/>
                <a:ea typeface="Consolas"/>
                <a:cs typeface="Consolas"/>
                <a:sym typeface="Consolas"/>
              </a:rPr>
              <a:t>FixedDepositAccount</a:t>
            </a:r>
            <a:r>
              <a:rPr lang="en" sz="1650">
                <a:solidFill>
                  <a:schemeClr val="dk1"/>
                </a:solidFill>
                <a:highlight>
                  <a:srgbClr val="FFFFFF"/>
                </a:highlight>
              </a:rPr>
              <a:t> for Account.</a:t>
            </a:r>
            <a:endParaRPr sz="1500" b="1" i="1">
              <a:solidFill>
                <a:schemeClr val="dk1"/>
              </a:solidFill>
              <a:highlight>
                <a:srgbClr val="FFFFFF"/>
              </a:highlight>
              <a:latin typeface="Consolas"/>
              <a:ea typeface="Consolas"/>
              <a:cs typeface="Consolas"/>
              <a:sym typeface="Consolas"/>
            </a:endParaRPr>
          </a:p>
        </p:txBody>
      </p:sp>
      <p:sp>
        <p:nvSpPr>
          <p:cNvPr id="404" name="Google Shape;404;p74"/>
          <p:cNvSpPr txBox="1"/>
          <p:nvPr/>
        </p:nvSpPr>
        <p:spPr>
          <a:xfrm>
            <a:off x="485350" y="3986825"/>
            <a:ext cx="8148000" cy="707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650">
                <a:solidFill>
                  <a:schemeClr val="dk1"/>
                </a:solidFill>
                <a:highlight>
                  <a:srgbClr val="FFFFFF"/>
                </a:highlight>
              </a:rPr>
              <a:t>In other words, the </a:t>
            </a:r>
            <a:r>
              <a:rPr lang="en" sz="1500">
                <a:solidFill>
                  <a:srgbClr val="188038"/>
                </a:solidFill>
                <a:highlight>
                  <a:srgbClr val="FFFFFF"/>
                </a:highlight>
                <a:latin typeface="Consolas"/>
                <a:ea typeface="Consolas"/>
                <a:cs typeface="Consolas"/>
                <a:sym typeface="Consolas"/>
              </a:rPr>
              <a:t>FixedDepositAccount</a:t>
            </a:r>
            <a:r>
              <a:rPr lang="en" sz="1650">
                <a:solidFill>
                  <a:schemeClr val="dk1"/>
                </a:solidFill>
                <a:highlight>
                  <a:srgbClr val="FFFFFF"/>
                </a:highlight>
              </a:rPr>
              <a:t> has violated the </a:t>
            </a:r>
            <a:r>
              <a:rPr lang="en" sz="1500" b="1" i="1">
                <a:solidFill>
                  <a:schemeClr val="dk1"/>
                </a:solidFill>
                <a:highlight>
                  <a:srgbClr val="FFFFFF"/>
                </a:highlight>
                <a:latin typeface="Consolas"/>
                <a:ea typeface="Consolas"/>
                <a:cs typeface="Consolas"/>
                <a:sym typeface="Consolas"/>
              </a:rPr>
              <a:t>Liskov Substitution Principle</a:t>
            </a:r>
            <a:endParaRPr sz="1500" b="1" i="1">
              <a:solidFill>
                <a:schemeClr val="dk1"/>
              </a:solidFill>
              <a:highlight>
                <a:srgbClr val="FFFFFF"/>
              </a:highlight>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79"/>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16</a:t>
            </a:fld>
            <a:endParaRPr sz="1300" b="0" i="0" u="none" strike="noStrike" cap="none">
              <a:solidFill>
                <a:srgbClr val="000000"/>
              </a:solidFill>
              <a:latin typeface="Times New Roman"/>
              <a:ea typeface="Times New Roman"/>
              <a:cs typeface="Times New Roman"/>
              <a:sym typeface="Times New Roman"/>
            </a:endParaRPr>
          </a:p>
        </p:txBody>
      </p:sp>
      <p:sp>
        <p:nvSpPr>
          <p:cNvPr id="440" name="Google Shape;440;p79"/>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Revised class diagram</a:t>
            </a:r>
            <a:endParaRPr sz="3300" b="0" i="0" u="none" strike="noStrike" cap="none">
              <a:latin typeface="Arial"/>
              <a:ea typeface="Arial"/>
              <a:cs typeface="Arial"/>
              <a:sym typeface="Arial"/>
            </a:endParaRPr>
          </a:p>
        </p:txBody>
      </p:sp>
      <p:pic>
        <p:nvPicPr>
          <p:cNvPr id="441" name="Google Shape;441;p79"/>
          <p:cNvPicPr preferRelativeResize="0"/>
          <p:nvPr/>
        </p:nvPicPr>
        <p:blipFill>
          <a:blip r:embed="rId3">
            <a:alphaModFix/>
          </a:blip>
          <a:stretch>
            <a:fillRect/>
          </a:stretch>
        </p:blipFill>
        <p:spPr>
          <a:xfrm>
            <a:off x="1256463" y="1371920"/>
            <a:ext cx="6486525" cy="3448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80"/>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17</a:t>
            </a:fld>
            <a:endParaRPr sz="1300" b="0" i="0" u="none" strike="noStrike" cap="none">
              <a:solidFill>
                <a:srgbClr val="000000"/>
              </a:solidFill>
              <a:latin typeface="Times New Roman"/>
              <a:ea typeface="Times New Roman"/>
              <a:cs typeface="Times New Roman"/>
              <a:sym typeface="Times New Roman"/>
            </a:endParaRPr>
          </a:p>
        </p:txBody>
      </p:sp>
      <p:sp>
        <p:nvSpPr>
          <p:cNvPr id="447" name="Google Shape;447;p80"/>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2900" b="1">
                <a:solidFill>
                  <a:srgbClr val="404040"/>
                </a:solidFill>
              </a:rPr>
              <a:t>Refactored</a:t>
            </a:r>
            <a:r>
              <a:rPr lang="en" sz="2900" b="1">
                <a:solidFill>
                  <a:srgbClr val="404040"/>
                </a:solidFill>
                <a:latin typeface="Consolas"/>
                <a:ea typeface="Consolas"/>
                <a:cs typeface="Consolas"/>
                <a:sym typeface="Consolas"/>
              </a:rPr>
              <a:t> </a:t>
            </a:r>
            <a:r>
              <a:rPr lang="en" sz="2200" b="1" i="1">
                <a:solidFill>
                  <a:srgbClr val="404040"/>
                </a:solidFill>
                <a:latin typeface="Consolas"/>
                <a:ea typeface="Consolas"/>
                <a:cs typeface="Consolas"/>
                <a:sym typeface="Consolas"/>
              </a:rPr>
              <a:t>BankingAppWithdrawalService</a:t>
            </a:r>
            <a:endParaRPr sz="2200" i="1" u="none" strike="noStrike" cap="none">
              <a:latin typeface="Consolas"/>
              <a:ea typeface="Consolas"/>
              <a:cs typeface="Consolas"/>
              <a:sym typeface="Consolas"/>
            </a:endParaRPr>
          </a:p>
        </p:txBody>
      </p:sp>
      <p:sp>
        <p:nvSpPr>
          <p:cNvPr id="448" name="Google Shape;448;p80"/>
          <p:cNvSpPr txBox="1"/>
          <p:nvPr/>
        </p:nvSpPr>
        <p:spPr>
          <a:xfrm>
            <a:off x="613800" y="1521725"/>
            <a:ext cx="8160300" cy="270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class</a:t>
            </a:r>
            <a:r>
              <a:rPr lang="en">
                <a:solidFill>
                  <a:schemeClr val="dk1"/>
                </a:solidFill>
                <a:latin typeface="Consolas"/>
                <a:ea typeface="Consolas"/>
                <a:cs typeface="Consolas"/>
                <a:sym typeface="Consolas"/>
              </a:rPr>
              <a:t> BankingAppWithdrawalService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rgbClr val="000080"/>
                </a:solidFill>
                <a:latin typeface="Consolas"/>
                <a:ea typeface="Consolas"/>
                <a:cs typeface="Consolas"/>
                <a:sym typeface="Consolas"/>
              </a:rPr>
              <a:t>    private</a:t>
            </a:r>
            <a:r>
              <a:rPr lang="en">
                <a:solidFill>
                  <a:schemeClr val="dk1"/>
                </a:solidFill>
                <a:latin typeface="Consolas"/>
                <a:ea typeface="Consolas"/>
                <a:cs typeface="Consolas"/>
                <a:sym typeface="Consolas"/>
              </a:rPr>
              <a:t> WithdrawableAccount withdrawableAccount;</a:t>
            </a:r>
            <a:endParaRPr>
              <a:solidFill>
                <a:schemeClr val="dk1"/>
              </a:solidFill>
              <a:latin typeface="Consolas"/>
              <a:ea typeface="Consolas"/>
              <a:cs typeface="Consolas"/>
              <a:sym typeface="Consolas"/>
            </a:endParaRPr>
          </a:p>
          <a:p>
            <a:pPr marL="0" lvl="0" indent="0" algn="l" rtl="0">
              <a:spcBef>
                <a:spcPts val="0"/>
              </a:spcBef>
              <a:spcAft>
                <a:spcPts val="0"/>
              </a:spcAft>
              <a:buNone/>
            </a:pP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BankingAppWithdrawalService(WithdrawableAccount withdrawableAccount)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this</a:t>
            </a:r>
            <a:r>
              <a:rPr lang="en">
                <a:solidFill>
                  <a:schemeClr val="dk1"/>
                </a:solidFill>
                <a:latin typeface="Consolas"/>
                <a:ea typeface="Consolas"/>
                <a:cs typeface="Consolas"/>
                <a:sym typeface="Consolas"/>
              </a:rPr>
              <a:t>.withdrawableAccount = withdrawableAccount;</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spcBef>
                <a:spcPts val="0"/>
              </a:spcBef>
              <a:spcAft>
                <a:spcPts val="0"/>
              </a:spcAft>
              <a:buNone/>
            </a:pP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void</a:t>
            </a:r>
            <a:r>
              <a:rPr lang="en">
                <a:solidFill>
                  <a:schemeClr val="dk1"/>
                </a:solidFill>
                <a:latin typeface="Consolas"/>
                <a:ea typeface="Consolas"/>
                <a:cs typeface="Consolas"/>
                <a:sym typeface="Consolas"/>
              </a:rPr>
              <a:t> withdraw(BigDecimal amount)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withdrawableAccount.withdraw(amount);</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152400" marR="152400" lvl="0" indent="0" algn="l" rtl="0">
              <a:lnSpc>
                <a:spcPct val="145000"/>
              </a:lnSpc>
              <a:spcBef>
                <a:spcPts val="1200"/>
              </a:spcBef>
              <a:spcAft>
                <a:spcPts val="1200"/>
              </a:spcAft>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81"/>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18</a:t>
            </a:fld>
            <a:endParaRPr sz="1300" b="0" i="0" u="none" strike="noStrike" cap="none">
              <a:solidFill>
                <a:srgbClr val="000000"/>
              </a:solidFill>
              <a:latin typeface="Times New Roman"/>
              <a:ea typeface="Times New Roman"/>
              <a:cs typeface="Times New Roman"/>
              <a:sym typeface="Times New Roman"/>
            </a:endParaRPr>
          </a:p>
        </p:txBody>
      </p:sp>
      <p:sp>
        <p:nvSpPr>
          <p:cNvPr id="454" name="Google Shape;454;p81"/>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Interface Segregation Principle</a:t>
            </a:r>
            <a:endParaRPr sz="3300" b="0" i="0" u="none" strike="noStrike" cap="none">
              <a:latin typeface="Arial"/>
              <a:ea typeface="Arial"/>
              <a:cs typeface="Arial"/>
              <a:sym typeface="Arial"/>
            </a:endParaRPr>
          </a:p>
        </p:txBody>
      </p:sp>
      <p:sp>
        <p:nvSpPr>
          <p:cNvPr id="455" name="Google Shape;455;p81"/>
          <p:cNvSpPr txBox="1"/>
          <p:nvPr/>
        </p:nvSpPr>
        <p:spPr>
          <a:xfrm>
            <a:off x="430000" y="4059050"/>
            <a:ext cx="8517600" cy="507900"/>
          </a:xfrm>
          <a:prstGeom prst="rect">
            <a:avLst/>
          </a:prstGeom>
          <a:solidFill>
            <a:srgbClr val="D9EAD3"/>
          </a:solidFill>
          <a:ln>
            <a:noFill/>
          </a:ln>
          <a:effectLst>
            <a:outerShdw blurRad="57150" dist="19050" dir="5400000" algn="bl" rotWithShape="0">
              <a:srgbClr val="000000">
                <a:alpha val="49803"/>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100"/>
              <a:buFont typeface="Arial"/>
              <a:buNone/>
            </a:pPr>
            <a:r>
              <a:rPr lang="en" sz="2100" b="0" i="0" u="none" strike="noStrike" cap="none">
                <a:solidFill>
                  <a:srgbClr val="404040"/>
                </a:solidFill>
                <a:latin typeface="Arial"/>
                <a:ea typeface="Arial"/>
                <a:cs typeface="Arial"/>
                <a:sym typeface="Arial"/>
              </a:rPr>
              <a:t>“</a:t>
            </a:r>
            <a:r>
              <a:rPr lang="en" sz="1900" b="0" i="0" u="none" strike="noStrike" cap="none">
                <a:solidFill>
                  <a:srgbClr val="404040"/>
                </a:solidFill>
                <a:latin typeface="Arial"/>
                <a:ea typeface="Arial"/>
                <a:cs typeface="Arial"/>
                <a:sym typeface="Arial"/>
              </a:rPr>
              <a:t>Clients should not be forced to depend upon interfaces that they do not use</a:t>
            </a:r>
            <a:r>
              <a:rPr lang="en" sz="2100" b="0" i="0" u="none" strike="noStrike" cap="none">
                <a:solidFill>
                  <a:srgbClr val="404040"/>
                </a:solidFill>
                <a:latin typeface="Arial"/>
                <a:ea typeface="Arial"/>
                <a:cs typeface="Arial"/>
                <a:sym typeface="Arial"/>
              </a:rPr>
              <a:t>”</a:t>
            </a:r>
            <a:endParaRPr sz="2100" b="0" i="0" u="none" strike="noStrike" cap="none">
              <a:solidFill>
                <a:srgbClr val="404040"/>
              </a:solidFill>
              <a:latin typeface="Arial"/>
              <a:ea typeface="Arial"/>
              <a:cs typeface="Arial"/>
              <a:sym typeface="Arial"/>
            </a:endParaRPr>
          </a:p>
        </p:txBody>
      </p:sp>
      <p:sp>
        <p:nvSpPr>
          <p:cNvPr id="456" name="Google Shape;456;p81"/>
          <p:cNvSpPr/>
          <p:nvPr/>
        </p:nvSpPr>
        <p:spPr>
          <a:xfrm>
            <a:off x="562825" y="1336075"/>
            <a:ext cx="8252400" cy="347400"/>
          </a:xfrm>
          <a:prstGeom prst="rect">
            <a:avLst/>
          </a:prstGeom>
          <a:solidFill>
            <a:srgbClr val="FCE5CD"/>
          </a:solidFill>
          <a:ln>
            <a:noFill/>
          </a:ln>
        </p:spPr>
        <p:txBody>
          <a:bodyPr spcFirstLastPara="1" wrap="square" lIns="90000" tIns="91425" rIns="90000" bIns="91425" anchor="t" anchorCtr="0">
            <a:noAutofit/>
          </a:bodyPr>
          <a:lstStyle/>
          <a:p>
            <a:pPr marL="0" marR="0" lvl="0" indent="0" algn="ctr" rtl="0">
              <a:lnSpc>
                <a:spcPct val="150000"/>
              </a:lnSpc>
              <a:spcBef>
                <a:spcPts val="0"/>
              </a:spcBef>
              <a:spcAft>
                <a:spcPts val="0"/>
              </a:spcAft>
              <a:buClr>
                <a:srgbClr val="000000"/>
              </a:buClr>
              <a:buSzPts val="1300"/>
              <a:buFont typeface="Arial"/>
              <a:buNone/>
            </a:pPr>
            <a:r>
              <a:rPr lang="en" sz="1300" b="0" i="0" u="none" strike="noStrike" cap="none">
                <a:solidFill>
                  <a:srgbClr val="E2415E"/>
                </a:solidFill>
                <a:latin typeface="Arial"/>
                <a:ea typeface="Arial"/>
                <a:cs typeface="Arial"/>
                <a:sym typeface="Arial"/>
              </a:rPr>
              <a:t>Robert C Martin</a:t>
            </a:r>
            <a:r>
              <a:rPr lang="en" sz="1300" b="0" i="0" u="none" strike="noStrike" cap="none">
                <a:solidFill>
                  <a:srgbClr val="404040"/>
                </a:solidFill>
                <a:latin typeface="Arial"/>
                <a:ea typeface="Arial"/>
                <a:cs typeface="Arial"/>
                <a:sym typeface="Arial"/>
              </a:rPr>
              <a:t> while consulting for Xerox</a:t>
            </a:r>
            <a:endParaRPr sz="1300" b="0" i="0" u="none" strike="noStrike" cap="none">
              <a:solidFill>
                <a:srgbClr val="404040"/>
              </a:solidFill>
              <a:latin typeface="Arial"/>
              <a:ea typeface="Arial"/>
              <a:cs typeface="Arial"/>
              <a:sym typeface="Arial"/>
            </a:endParaRPr>
          </a:p>
        </p:txBody>
      </p:sp>
      <p:sp>
        <p:nvSpPr>
          <p:cNvPr id="457" name="Google Shape;457;p81"/>
          <p:cNvSpPr/>
          <p:nvPr/>
        </p:nvSpPr>
        <p:spPr>
          <a:xfrm>
            <a:off x="430000" y="2063050"/>
            <a:ext cx="8252400" cy="678000"/>
          </a:xfrm>
          <a:prstGeom prst="rect">
            <a:avLst/>
          </a:prstGeom>
          <a:noFill/>
          <a:ln>
            <a:noFill/>
          </a:ln>
        </p:spPr>
        <p:txBody>
          <a:bodyPr spcFirstLastPara="1" wrap="square" lIns="90000" tIns="91425" rIns="90000" bIns="91425" anchor="t" anchorCtr="0">
            <a:noAutofit/>
          </a:bodyPr>
          <a:lstStyle/>
          <a:p>
            <a:pPr marL="0" marR="0" lvl="0" indent="0" algn="l" rtl="0">
              <a:lnSpc>
                <a:spcPct val="150000"/>
              </a:lnSpc>
              <a:spcBef>
                <a:spcPts val="0"/>
              </a:spcBef>
              <a:spcAft>
                <a:spcPts val="0"/>
              </a:spcAft>
              <a:buNone/>
            </a:pPr>
            <a:r>
              <a:rPr lang="en" sz="1900" b="0" i="0" u="none" strike="noStrike" cap="none">
                <a:solidFill>
                  <a:srgbClr val="404040"/>
                </a:solidFill>
                <a:latin typeface="Arial"/>
                <a:ea typeface="Arial"/>
                <a:cs typeface="Arial"/>
                <a:sym typeface="Arial"/>
              </a:rPr>
              <a:t>Make fine grained interfaces that are client specific</a:t>
            </a:r>
            <a:endParaRPr sz="1900" b="0" i="0" u="none" strike="noStrike" cap="none">
              <a:solidFill>
                <a:srgbClr val="404040"/>
              </a:solidFill>
              <a:latin typeface="Arial"/>
              <a:ea typeface="Arial"/>
              <a:cs typeface="Arial"/>
              <a:sym typeface="Arial"/>
            </a:endParaRPr>
          </a:p>
        </p:txBody>
      </p:sp>
      <p:sp>
        <p:nvSpPr>
          <p:cNvPr id="458" name="Google Shape;458;p81"/>
          <p:cNvSpPr txBox="1"/>
          <p:nvPr/>
        </p:nvSpPr>
        <p:spPr>
          <a:xfrm>
            <a:off x="430000" y="2891225"/>
            <a:ext cx="8517600" cy="8772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dk1"/>
                </a:solidFill>
              </a:rPr>
              <a:t>The goal of this principle is to </a:t>
            </a:r>
            <a:r>
              <a:rPr lang="en" sz="1500" b="1">
                <a:solidFill>
                  <a:schemeClr val="dk1"/>
                </a:solidFill>
              </a:rPr>
              <a:t>reduce the side effects of using larger interfaces by breaking application interfaces into smaller ones</a:t>
            </a:r>
            <a:r>
              <a:rPr lang="en" sz="1500">
                <a:solidFill>
                  <a:schemeClr val="dk1"/>
                </a:solidFill>
              </a:rPr>
              <a:t>. It's similar to the </a:t>
            </a:r>
            <a:r>
              <a:rPr lang="en" sz="1500" i="1">
                <a:solidFill>
                  <a:schemeClr val="dk1"/>
                </a:solidFill>
              </a:rPr>
              <a:t>Single Responsibility Principle</a:t>
            </a:r>
            <a:r>
              <a:rPr lang="en" sz="1500">
                <a:solidFill>
                  <a:schemeClr val="dk1"/>
                </a:solidFill>
              </a:rPr>
              <a:t>, where each class or interface serves a single purpose.</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82"/>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19</a:t>
            </a:fld>
            <a:endParaRPr sz="1300" b="0" i="0" u="none" strike="noStrike" cap="none">
              <a:solidFill>
                <a:srgbClr val="000000"/>
              </a:solidFill>
              <a:latin typeface="Times New Roman"/>
              <a:ea typeface="Times New Roman"/>
              <a:cs typeface="Times New Roman"/>
              <a:sym typeface="Times New Roman"/>
            </a:endParaRPr>
          </a:p>
        </p:txBody>
      </p:sp>
      <p:sp>
        <p:nvSpPr>
          <p:cNvPr id="464" name="Google Shape;464;p82"/>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2900" b="1">
                <a:solidFill>
                  <a:srgbClr val="404040"/>
                </a:solidFill>
              </a:rPr>
              <a:t>Example</a:t>
            </a:r>
            <a:endParaRPr sz="2200" i="1" u="none" strike="noStrike" cap="none">
              <a:latin typeface="Consolas"/>
              <a:ea typeface="Consolas"/>
              <a:cs typeface="Consolas"/>
              <a:sym typeface="Consolas"/>
            </a:endParaRPr>
          </a:p>
        </p:txBody>
      </p:sp>
      <p:sp>
        <p:nvSpPr>
          <p:cNvPr id="465" name="Google Shape;465;p82"/>
          <p:cNvSpPr txBox="1"/>
          <p:nvPr/>
        </p:nvSpPr>
        <p:spPr>
          <a:xfrm>
            <a:off x="716725" y="1365975"/>
            <a:ext cx="6028800" cy="147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solidFill>
                  <a:srgbClr val="000080"/>
                </a:solidFill>
                <a:latin typeface="Consolas"/>
                <a:ea typeface="Consolas"/>
                <a:cs typeface="Consolas"/>
                <a:sym typeface="Consolas"/>
              </a:rPr>
              <a:t>public</a:t>
            </a:r>
            <a:r>
              <a:rPr lang="en" sz="1500">
                <a:solidFill>
                  <a:schemeClr val="dk1"/>
                </a:solidFill>
                <a:latin typeface="Consolas"/>
                <a:ea typeface="Consolas"/>
                <a:cs typeface="Consolas"/>
                <a:sym typeface="Consolas"/>
              </a:rPr>
              <a:t> </a:t>
            </a:r>
            <a:r>
              <a:rPr lang="en" sz="1500">
                <a:solidFill>
                  <a:srgbClr val="000080"/>
                </a:solidFill>
                <a:latin typeface="Consolas"/>
                <a:ea typeface="Consolas"/>
                <a:cs typeface="Consolas"/>
                <a:sym typeface="Consolas"/>
              </a:rPr>
              <a:t>interface</a:t>
            </a:r>
            <a:r>
              <a:rPr lang="en" sz="1500">
                <a:solidFill>
                  <a:schemeClr val="dk1"/>
                </a:solidFill>
                <a:latin typeface="Consolas"/>
                <a:ea typeface="Consolas"/>
                <a:cs typeface="Consolas"/>
                <a:sym typeface="Consolas"/>
              </a:rPr>
              <a:t> Payment { </a:t>
            </a:r>
            <a:endParaRPr sz="15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500">
                <a:solidFill>
                  <a:schemeClr val="dk1"/>
                </a:solidFill>
                <a:latin typeface="Consolas"/>
                <a:ea typeface="Consolas"/>
                <a:cs typeface="Consolas"/>
                <a:sym typeface="Consolas"/>
              </a:rPr>
              <a:t>    </a:t>
            </a:r>
            <a:r>
              <a:rPr lang="en" sz="1500">
                <a:solidFill>
                  <a:srgbClr val="000080"/>
                </a:solidFill>
                <a:latin typeface="Consolas"/>
                <a:ea typeface="Consolas"/>
                <a:cs typeface="Consolas"/>
                <a:sym typeface="Consolas"/>
              </a:rPr>
              <a:t>void</a:t>
            </a:r>
            <a:r>
              <a:rPr lang="en" sz="1500">
                <a:solidFill>
                  <a:schemeClr val="dk1"/>
                </a:solidFill>
                <a:latin typeface="Consolas"/>
                <a:ea typeface="Consolas"/>
                <a:cs typeface="Consolas"/>
                <a:sym typeface="Consolas"/>
              </a:rPr>
              <a:t> initiatePayments();</a:t>
            </a:r>
            <a:endParaRPr sz="15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500">
                <a:solidFill>
                  <a:schemeClr val="dk1"/>
                </a:solidFill>
                <a:latin typeface="Consolas"/>
                <a:ea typeface="Consolas"/>
                <a:cs typeface="Consolas"/>
                <a:sym typeface="Consolas"/>
              </a:rPr>
              <a:t>    Object status();</a:t>
            </a:r>
            <a:endParaRPr sz="15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500">
                <a:solidFill>
                  <a:schemeClr val="dk1"/>
                </a:solidFill>
                <a:latin typeface="Consolas"/>
                <a:ea typeface="Consolas"/>
                <a:cs typeface="Consolas"/>
                <a:sym typeface="Consolas"/>
              </a:rPr>
              <a:t>    List&lt;Object&gt; getPayments();</a:t>
            </a:r>
            <a:endParaRPr sz="15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500">
                <a:solidFill>
                  <a:schemeClr val="dk1"/>
                </a:solidFill>
                <a:latin typeface="Consolas"/>
                <a:ea typeface="Consolas"/>
                <a:cs typeface="Consolas"/>
                <a:sym typeface="Consolas"/>
              </a:rPr>
              <a:t>}</a:t>
            </a:r>
            <a:endParaRPr sz="1500">
              <a:solidFill>
                <a:schemeClr val="dk1"/>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60"/>
          <p:cNvSpPr/>
          <p:nvPr/>
        </p:nvSpPr>
        <p:spPr>
          <a:xfrm>
            <a:off x="454680" y="1963440"/>
            <a:ext cx="8181600" cy="891000"/>
          </a:xfrm>
          <a:prstGeom prst="rect">
            <a:avLst/>
          </a:prstGeom>
          <a:noFill/>
          <a:ln>
            <a:noFill/>
          </a:ln>
        </p:spPr>
        <p:txBody>
          <a:bodyPr spcFirstLastPara="1" wrap="square" lIns="68400" tIns="34200" rIns="68400" bIns="34200" anchor="t" anchorCtr="0">
            <a:noAutofit/>
          </a:bodyPr>
          <a:lstStyle/>
          <a:p>
            <a:pPr marL="0" marR="0" lvl="0" indent="0" algn="l" rtl="0">
              <a:lnSpc>
                <a:spcPct val="100000"/>
              </a:lnSpc>
              <a:spcBef>
                <a:spcPts val="0"/>
              </a:spcBef>
              <a:spcAft>
                <a:spcPts val="0"/>
              </a:spcAft>
              <a:buClr>
                <a:srgbClr val="000000"/>
              </a:buClr>
              <a:buSzPts val="4700"/>
              <a:buFont typeface="Arial"/>
              <a:buNone/>
            </a:pPr>
            <a:r>
              <a:rPr lang="en" sz="4700" b="1" i="0" u="none" strike="noStrike" cap="none">
                <a:solidFill>
                  <a:srgbClr val="404040"/>
                </a:solidFill>
                <a:latin typeface="Arial"/>
                <a:ea typeface="Arial"/>
                <a:cs typeface="Arial"/>
                <a:sym typeface="Arial"/>
              </a:rPr>
              <a:t>What is "Software Design"?</a:t>
            </a:r>
            <a:endParaRPr sz="4700" b="0" i="0" u="none" strike="noStrike" cap="none">
              <a:solidFill>
                <a:srgbClr val="000000"/>
              </a:solidFill>
              <a:latin typeface="Arial"/>
              <a:ea typeface="Arial"/>
              <a:cs typeface="Arial"/>
              <a:sym typeface="Arial"/>
            </a:endParaRPr>
          </a:p>
        </p:txBody>
      </p:sp>
      <p:sp>
        <p:nvSpPr>
          <p:cNvPr id="278" name="Google Shape;278;p60"/>
          <p:cNvSpPr/>
          <p:nvPr/>
        </p:nvSpPr>
        <p:spPr>
          <a:xfrm>
            <a:off x="5925240" y="43920"/>
            <a:ext cx="2432400" cy="891300"/>
          </a:xfrm>
          <a:prstGeom prst="rect">
            <a:avLst/>
          </a:prstGeom>
          <a:noFill/>
          <a:ln>
            <a:noFill/>
          </a:ln>
        </p:spPr>
        <p:txBody>
          <a:bodyPr spcFirstLastPara="1" wrap="square" lIns="68400" tIns="34200" rIns="68400" bIns="342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 sz="5400" b="0" i="0" u="none" strike="noStrike" cap="none">
                <a:solidFill>
                  <a:srgbClr val="262626"/>
                </a:solidFill>
                <a:latin typeface="Caveat"/>
                <a:ea typeface="Caveat"/>
                <a:cs typeface="Caveat"/>
                <a:sym typeface="Caveat"/>
              </a:rPr>
              <a:t>discussion</a:t>
            </a:r>
            <a:endParaRPr sz="5400" b="0" i="0" u="none" strike="noStrike" cap="none">
              <a:solidFill>
                <a:srgbClr val="000000"/>
              </a:solidFill>
              <a:latin typeface="Arial"/>
              <a:ea typeface="Arial"/>
              <a:cs typeface="Arial"/>
              <a:sym typeface="Arial"/>
            </a:endParaRPr>
          </a:p>
        </p:txBody>
      </p:sp>
      <p:sp>
        <p:nvSpPr>
          <p:cNvPr id="279" name="Google Shape;279;p60"/>
          <p:cNvSpPr/>
          <p:nvPr/>
        </p:nvSpPr>
        <p:spPr>
          <a:xfrm rot="-5400000">
            <a:off x="8107200" y="-15540"/>
            <a:ext cx="991500" cy="692700"/>
          </a:xfrm>
          <a:prstGeom prst="rect">
            <a:avLst/>
          </a:prstGeom>
          <a:noFill/>
          <a:ln>
            <a:noFill/>
          </a:ln>
        </p:spPr>
        <p:txBody>
          <a:bodyPr spcFirstLastPara="1" wrap="square" lIns="68400" tIns="34200" rIns="68400" bIns="34200" anchor="t" anchorCtr="0">
            <a:noAutofit/>
          </a:bodyPr>
          <a:lstStyle/>
          <a:p>
            <a:pPr marL="0" marR="0" lvl="0" indent="0" algn="l" rtl="0">
              <a:lnSpc>
                <a:spcPct val="100000"/>
              </a:lnSpc>
              <a:spcBef>
                <a:spcPts val="0"/>
              </a:spcBef>
              <a:spcAft>
                <a:spcPts val="0"/>
              </a:spcAft>
              <a:buClr>
                <a:srgbClr val="000000"/>
              </a:buClr>
              <a:buSzPts val="4100"/>
              <a:buFont typeface="Arial"/>
              <a:buNone/>
            </a:pPr>
            <a:r>
              <a:rPr lang="en" sz="4100" b="0" i="0" u="none" strike="noStrike" cap="none">
                <a:solidFill>
                  <a:srgbClr val="262626"/>
                </a:solidFill>
                <a:latin typeface="Caveat"/>
                <a:ea typeface="Caveat"/>
                <a:cs typeface="Caveat"/>
                <a:sym typeface="Caveat"/>
              </a:rPr>
              <a:t>🎤</a:t>
            </a:r>
            <a:endParaRPr sz="41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83"/>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20</a:t>
            </a:fld>
            <a:endParaRPr sz="1300" b="0" i="0" u="none" strike="noStrike" cap="none">
              <a:solidFill>
                <a:srgbClr val="000000"/>
              </a:solidFill>
              <a:latin typeface="Times New Roman"/>
              <a:ea typeface="Times New Roman"/>
              <a:cs typeface="Times New Roman"/>
              <a:sym typeface="Times New Roman"/>
            </a:endParaRPr>
          </a:p>
        </p:txBody>
      </p:sp>
      <p:sp>
        <p:nvSpPr>
          <p:cNvPr id="471" name="Google Shape;471;p83"/>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2900" b="1">
                <a:solidFill>
                  <a:srgbClr val="404040"/>
                </a:solidFill>
              </a:rPr>
              <a:t>Example</a:t>
            </a:r>
            <a:endParaRPr sz="2200" i="1" u="none" strike="noStrike" cap="none">
              <a:latin typeface="Consolas"/>
              <a:ea typeface="Consolas"/>
              <a:cs typeface="Consolas"/>
              <a:sym typeface="Consolas"/>
            </a:endParaRPr>
          </a:p>
        </p:txBody>
      </p:sp>
      <p:sp>
        <p:nvSpPr>
          <p:cNvPr id="472" name="Google Shape;472;p83"/>
          <p:cNvSpPr txBox="1"/>
          <p:nvPr/>
        </p:nvSpPr>
        <p:spPr>
          <a:xfrm>
            <a:off x="716725" y="1365975"/>
            <a:ext cx="7302000" cy="386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class</a:t>
            </a:r>
            <a:r>
              <a:rPr lang="en">
                <a:solidFill>
                  <a:schemeClr val="dk1"/>
                </a:solidFill>
                <a:latin typeface="Consolas"/>
                <a:ea typeface="Consolas"/>
                <a:cs typeface="Consolas"/>
                <a:sym typeface="Consolas"/>
              </a:rPr>
              <a:t> BankPayment </a:t>
            </a:r>
            <a:r>
              <a:rPr lang="en">
                <a:solidFill>
                  <a:srgbClr val="000080"/>
                </a:solidFill>
                <a:latin typeface="Consolas"/>
                <a:ea typeface="Consolas"/>
                <a:cs typeface="Consolas"/>
                <a:sym typeface="Consolas"/>
              </a:rPr>
              <a:t>implements</a:t>
            </a:r>
            <a:r>
              <a:rPr lang="en">
                <a:solidFill>
                  <a:schemeClr val="dk1"/>
                </a:solidFill>
                <a:latin typeface="Consolas"/>
                <a:ea typeface="Consolas"/>
                <a:cs typeface="Consolas"/>
                <a:sym typeface="Consolas"/>
              </a:rPr>
              <a:t> Payment {</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@Override</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void</a:t>
            </a:r>
            <a:r>
              <a:rPr lang="en">
                <a:solidFill>
                  <a:schemeClr val="dk1"/>
                </a:solidFill>
                <a:latin typeface="Consolas"/>
                <a:ea typeface="Consolas"/>
                <a:cs typeface="Consolas"/>
                <a:sym typeface="Consolas"/>
              </a:rPr>
              <a:t> initiatePayments() {</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r>
              <a:rPr lang="en">
                <a:solidFill>
                  <a:srgbClr val="808080"/>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@Override</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Object status() {</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r>
              <a:rPr lang="en">
                <a:solidFill>
                  <a:srgbClr val="808080"/>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@Override</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List&lt;Object&gt; getPayments() {</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r>
              <a:rPr lang="en">
                <a:solidFill>
                  <a:srgbClr val="808080"/>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chemeClr val="dk1"/>
                </a:solidFill>
                <a:latin typeface="Consolas"/>
                <a:ea typeface="Consolas"/>
                <a:cs typeface="Consolas"/>
                <a:sym typeface="Consolas"/>
              </a:rPr>
              <a:t>}</a:t>
            </a:r>
            <a:endParaRPr sz="1700">
              <a:solidFill>
                <a:srgbClr val="000080"/>
              </a:solidFill>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84"/>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21</a:t>
            </a:fld>
            <a:endParaRPr sz="1300" b="0" i="0" u="none" strike="noStrike" cap="none">
              <a:solidFill>
                <a:srgbClr val="000000"/>
              </a:solidFill>
              <a:latin typeface="Times New Roman"/>
              <a:ea typeface="Times New Roman"/>
              <a:cs typeface="Times New Roman"/>
              <a:sym typeface="Times New Roman"/>
            </a:endParaRPr>
          </a:p>
        </p:txBody>
      </p:sp>
      <p:sp>
        <p:nvSpPr>
          <p:cNvPr id="478" name="Google Shape;478;p84"/>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2900" b="1">
                <a:solidFill>
                  <a:srgbClr val="404040"/>
                </a:solidFill>
              </a:rPr>
              <a:t>Polluting the interface</a:t>
            </a:r>
            <a:endParaRPr sz="2200" i="1" u="none" strike="noStrike" cap="none">
              <a:latin typeface="Consolas"/>
              <a:ea typeface="Consolas"/>
              <a:cs typeface="Consolas"/>
              <a:sym typeface="Consolas"/>
            </a:endParaRPr>
          </a:p>
        </p:txBody>
      </p:sp>
      <p:sp>
        <p:nvSpPr>
          <p:cNvPr id="479" name="Google Shape;479;p84"/>
          <p:cNvSpPr txBox="1"/>
          <p:nvPr/>
        </p:nvSpPr>
        <p:spPr>
          <a:xfrm>
            <a:off x="613800" y="2580175"/>
            <a:ext cx="6627600" cy="1954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rgbClr val="000080"/>
                </a:solidFill>
                <a:latin typeface="Consolas"/>
                <a:ea typeface="Consolas"/>
                <a:cs typeface="Consolas"/>
                <a:sym typeface="Consolas"/>
              </a:rPr>
              <a:t>public</a:t>
            </a:r>
            <a:r>
              <a:rPr lang="en" sz="1500">
                <a:solidFill>
                  <a:schemeClr val="dk1"/>
                </a:solidFill>
                <a:latin typeface="Consolas"/>
                <a:ea typeface="Consolas"/>
                <a:cs typeface="Consolas"/>
                <a:sym typeface="Consolas"/>
              </a:rPr>
              <a:t> </a:t>
            </a:r>
            <a:r>
              <a:rPr lang="en" sz="1500">
                <a:solidFill>
                  <a:srgbClr val="000080"/>
                </a:solidFill>
                <a:latin typeface="Consolas"/>
                <a:ea typeface="Consolas"/>
                <a:cs typeface="Consolas"/>
                <a:sym typeface="Consolas"/>
              </a:rPr>
              <a:t>interface</a:t>
            </a:r>
            <a:r>
              <a:rPr lang="en" sz="1500">
                <a:solidFill>
                  <a:schemeClr val="dk1"/>
                </a:solidFill>
                <a:latin typeface="Consolas"/>
                <a:ea typeface="Consolas"/>
                <a:cs typeface="Consolas"/>
                <a:sym typeface="Consolas"/>
              </a:rPr>
              <a:t> Payment {</a:t>
            </a:r>
            <a:endParaRPr sz="1500">
              <a:solidFill>
                <a:schemeClr val="dk1"/>
              </a:solidFill>
              <a:latin typeface="Consolas"/>
              <a:ea typeface="Consolas"/>
              <a:cs typeface="Consolas"/>
              <a:sym typeface="Consolas"/>
            </a:endParaRPr>
          </a:p>
          <a:p>
            <a:pPr marL="0" lvl="0" indent="0" algn="l" rtl="0">
              <a:spcBef>
                <a:spcPts val="0"/>
              </a:spcBef>
              <a:spcAft>
                <a:spcPts val="0"/>
              </a:spcAft>
              <a:buNone/>
            </a:pP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  </a:t>
            </a:r>
            <a:r>
              <a:rPr lang="en" sz="1500">
                <a:solidFill>
                  <a:srgbClr val="808080"/>
                </a:solidFill>
                <a:latin typeface="Consolas"/>
                <a:ea typeface="Consolas"/>
                <a:cs typeface="Consolas"/>
                <a:sym typeface="Consolas"/>
              </a:rPr>
              <a:t>// original methods</a:t>
            </a: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    ...</a:t>
            </a: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  </a:t>
            </a:r>
            <a:r>
              <a:rPr lang="en" sz="1500">
                <a:solidFill>
                  <a:srgbClr val="000080"/>
                </a:solidFill>
                <a:latin typeface="Consolas"/>
                <a:ea typeface="Consolas"/>
                <a:cs typeface="Consolas"/>
                <a:sym typeface="Consolas"/>
              </a:rPr>
              <a:t>void</a:t>
            </a:r>
            <a:r>
              <a:rPr lang="en" sz="1500">
                <a:solidFill>
                  <a:schemeClr val="dk1"/>
                </a:solidFill>
                <a:latin typeface="Consolas"/>
                <a:ea typeface="Consolas"/>
                <a:cs typeface="Consolas"/>
                <a:sym typeface="Consolas"/>
              </a:rPr>
              <a:t> intiateLoanSettlement();</a:t>
            </a:r>
            <a:endParaRPr sz="1500">
              <a:solidFill>
                <a:schemeClr val="dk1"/>
              </a:solidFill>
              <a:latin typeface="Consolas"/>
              <a:ea typeface="Consolas"/>
              <a:cs typeface="Consolas"/>
              <a:sym typeface="Consolas"/>
            </a:endParaRPr>
          </a:p>
          <a:p>
            <a:pPr marL="0" lvl="0" indent="0" algn="l" rtl="0">
              <a:spcBef>
                <a:spcPts val="0"/>
              </a:spcBef>
              <a:spcAft>
                <a:spcPts val="0"/>
              </a:spcAft>
              <a:buNone/>
            </a:pPr>
            <a:r>
              <a:rPr lang="en" sz="1500">
                <a:solidFill>
                  <a:schemeClr val="dk1"/>
                </a:solidFill>
                <a:latin typeface="Consolas"/>
                <a:ea typeface="Consolas"/>
                <a:cs typeface="Consolas"/>
                <a:sym typeface="Consolas"/>
              </a:rPr>
              <a:t>  </a:t>
            </a:r>
            <a:r>
              <a:rPr lang="en" sz="1500">
                <a:solidFill>
                  <a:srgbClr val="000080"/>
                </a:solidFill>
                <a:latin typeface="Consolas"/>
                <a:ea typeface="Consolas"/>
                <a:cs typeface="Consolas"/>
                <a:sym typeface="Consolas"/>
              </a:rPr>
              <a:t>void</a:t>
            </a:r>
            <a:r>
              <a:rPr lang="en" sz="1500">
                <a:solidFill>
                  <a:schemeClr val="dk1"/>
                </a:solidFill>
                <a:latin typeface="Consolas"/>
                <a:ea typeface="Consolas"/>
                <a:cs typeface="Consolas"/>
                <a:sym typeface="Consolas"/>
              </a:rPr>
              <a:t> initiateRePayment();</a:t>
            </a:r>
            <a:endParaRPr sz="1500">
              <a:solidFill>
                <a:schemeClr val="dk1"/>
              </a:solidFill>
              <a:latin typeface="Consolas"/>
              <a:ea typeface="Consolas"/>
              <a:cs typeface="Consolas"/>
              <a:sym typeface="Consolas"/>
            </a:endParaRPr>
          </a:p>
          <a:p>
            <a:pPr marL="152400" marR="152400" lvl="0" indent="0" algn="l" rtl="0">
              <a:lnSpc>
                <a:spcPct val="145000"/>
              </a:lnSpc>
              <a:spcBef>
                <a:spcPts val="1200"/>
              </a:spcBef>
              <a:spcAft>
                <a:spcPts val="1200"/>
              </a:spcAft>
              <a:buNone/>
            </a:pPr>
            <a:r>
              <a:rPr lang="en" sz="1500">
                <a:solidFill>
                  <a:schemeClr val="dk1"/>
                </a:solidFill>
                <a:latin typeface="Consolas"/>
                <a:ea typeface="Consolas"/>
                <a:cs typeface="Consolas"/>
                <a:sym typeface="Consolas"/>
              </a:rPr>
              <a:t>}</a:t>
            </a:r>
            <a:endParaRPr sz="1500">
              <a:solidFill>
                <a:schemeClr val="dk1"/>
              </a:solidFill>
              <a:latin typeface="Consolas"/>
              <a:ea typeface="Consolas"/>
              <a:cs typeface="Consolas"/>
              <a:sym typeface="Consolas"/>
            </a:endParaRPr>
          </a:p>
        </p:txBody>
      </p:sp>
      <p:sp>
        <p:nvSpPr>
          <p:cNvPr id="480" name="Google Shape;480;p84"/>
          <p:cNvSpPr txBox="1"/>
          <p:nvPr/>
        </p:nvSpPr>
        <p:spPr>
          <a:xfrm>
            <a:off x="613800" y="1458750"/>
            <a:ext cx="7302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Now, as we move ahead in time, and more features come in, there's a need to add a </a:t>
            </a:r>
            <a:r>
              <a:rPr lang="en" i="1">
                <a:solidFill>
                  <a:schemeClr val="dk1"/>
                </a:solidFill>
              </a:rPr>
              <a:t>LoanPayment</a:t>
            </a:r>
            <a:r>
              <a:rPr lang="en">
                <a:solidFill>
                  <a:schemeClr val="dk1"/>
                </a:solidFill>
              </a:rPr>
              <a:t> service. This service is also a kind of </a:t>
            </a:r>
            <a:r>
              <a:rPr lang="en" i="1">
                <a:solidFill>
                  <a:schemeClr val="dk1"/>
                </a:solidFill>
              </a:rPr>
              <a:t>Payment </a:t>
            </a:r>
            <a:r>
              <a:rPr lang="en">
                <a:solidFill>
                  <a:schemeClr val="dk1"/>
                </a:solidFill>
              </a:rPr>
              <a:t>but has a few more operations.</a:t>
            </a:r>
            <a:endParaRPr sz="17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85"/>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22</a:t>
            </a:fld>
            <a:endParaRPr sz="1300" b="0" i="0" u="none" strike="noStrike" cap="none">
              <a:solidFill>
                <a:srgbClr val="000000"/>
              </a:solidFill>
              <a:latin typeface="Times New Roman"/>
              <a:ea typeface="Times New Roman"/>
              <a:cs typeface="Times New Roman"/>
              <a:sym typeface="Times New Roman"/>
            </a:endParaRPr>
          </a:p>
        </p:txBody>
      </p:sp>
      <p:sp>
        <p:nvSpPr>
          <p:cNvPr id="486" name="Google Shape;486;p85"/>
          <p:cNvSpPr txBox="1">
            <a:spLocks noGrp="1"/>
          </p:cNvSpPr>
          <p:nvPr>
            <p:ph type="title" idx="4294967295"/>
          </p:nvPr>
        </p:nvSpPr>
        <p:spPr>
          <a:xfrm>
            <a:off x="613800" y="70487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2900" b="1" i="1">
                <a:solidFill>
                  <a:srgbClr val="404040"/>
                </a:solidFill>
                <a:latin typeface="Consolas"/>
                <a:ea typeface="Consolas"/>
                <a:cs typeface="Consolas"/>
                <a:sym typeface="Consolas"/>
              </a:rPr>
              <a:t>LoanPayment</a:t>
            </a:r>
            <a:r>
              <a:rPr lang="en" sz="2900" b="1">
                <a:solidFill>
                  <a:srgbClr val="404040"/>
                </a:solidFill>
              </a:rPr>
              <a:t> implementation</a:t>
            </a:r>
            <a:endParaRPr sz="2200" i="1" u="none" strike="noStrike" cap="none">
              <a:latin typeface="Consolas"/>
              <a:ea typeface="Consolas"/>
              <a:cs typeface="Consolas"/>
              <a:sym typeface="Consolas"/>
            </a:endParaRPr>
          </a:p>
        </p:txBody>
      </p:sp>
      <p:sp>
        <p:nvSpPr>
          <p:cNvPr id="487" name="Google Shape;487;p85"/>
          <p:cNvSpPr txBox="1"/>
          <p:nvPr/>
        </p:nvSpPr>
        <p:spPr>
          <a:xfrm>
            <a:off x="613800" y="1078750"/>
            <a:ext cx="86463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class</a:t>
            </a:r>
            <a:r>
              <a:rPr lang="en">
                <a:solidFill>
                  <a:schemeClr val="dk1"/>
                </a:solidFill>
                <a:latin typeface="Consolas"/>
                <a:ea typeface="Consolas"/>
                <a:cs typeface="Consolas"/>
                <a:sym typeface="Consolas"/>
              </a:rPr>
              <a:t> LoanPayment </a:t>
            </a:r>
            <a:r>
              <a:rPr lang="en">
                <a:solidFill>
                  <a:srgbClr val="000080"/>
                </a:solidFill>
                <a:latin typeface="Consolas"/>
                <a:ea typeface="Consolas"/>
                <a:cs typeface="Consolas"/>
                <a:sym typeface="Consolas"/>
              </a:rPr>
              <a:t>implements</a:t>
            </a:r>
            <a:r>
              <a:rPr lang="en">
                <a:solidFill>
                  <a:schemeClr val="dk1"/>
                </a:solidFill>
                <a:latin typeface="Consolas"/>
                <a:ea typeface="Consolas"/>
                <a:cs typeface="Consolas"/>
                <a:sym typeface="Consolas"/>
              </a:rPr>
              <a:t> Payment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@Override</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void</a:t>
            </a:r>
            <a:r>
              <a:rPr lang="en">
                <a:solidFill>
                  <a:schemeClr val="dk1"/>
                </a:solidFill>
                <a:latin typeface="Consolas"/>
                <a:ea typeface="Consolas"/>
                <a:cs typeface="Consolas"/>
                <a:sym typeface="Consolas"/>
              </a:rPr>
              <a:t> initiatePayments()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throw</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new</a:t>
            </a:r>
            <a:r>
              <a:rPr lang="en">
                <a:solidFill>
                  <a:schemeClr val="dk1"/>
                </a:solidFill>
                <a:latin typeface="Consolas"/>
                <a:ea typeface="Consolas"/>
                <a:cs typeface="Consolas"/>
                <a:sym typeface="Consolas"/>
              </a:rPr>
              <a:t> UnsupportedOperationException(</a:t>
            </a:r>
            <a:r>
              <a:rPr lang="en">
                <a:solidFill>
                  <a:srgbClr val="008000"/>
                </a:solidFill>
                <a:latin typeface="Consolas"/>
                <a:ea typeface="Consolas"/>
                <a:cs typeface="Consolas"/>
                <a:sym typeface="Consolas"/>
              </a:rPr>
              <a:t>"This is not a bank payment"</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spcBef>
                <a:spcPts val="0"/>
              </a:spcBef>
              <a:spcAft>
                <a:spcPts val="0"/>
              </a:spcAft>
              <a:buNone/>
            </a:pP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@Override</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Object status() { </a:t>
            </a:r>
            <a:r>
              <a:rPr lang="en">
                <a:solidFill>
                  <a:srgbClr val="808080"/>
                </a:solidFill>
                <a:latin typeface="Consolas"/>
                <a:ea typeface="Consolas"/>
                <a:cs typeface="Consolas"/>
                <a:sym typeface="Consolas"/>
              </a:rPr>
              <a:t>// ...</a:t>
            </a: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spcBef>
                <a:spcPts val="0"/>
              </a:spcBef>
              <a:spcAft>
                <a:spcPts val="0"/>
              </a:spcAft>
              <a:buNone/>
            </a:pP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@Override</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List&lt;Object&gt; getPayments() {</a:t>
            </a:r>
            <a:r>
              <a:rPr lang="en">
                <a:solidFill>
                  <a:srgbClr val="808080"/>
                </a:solidFill>
                <a:latin typeface="Consolas"/>
                <a:ea typeface="Consolas"/>
                <a:cs typeface="Consolas"/>
                <a:sym typeface="Consolas"/>
              </a:rPr>
              <a:t>// ...</a:t>
            </a: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spcBef>
                <a:spcPts val="0"/>
              </a:spcBef>
              <a:spcAft>
                <a:spcPts val="0"/>
              </a:spcAft>
              <a:buNone/>
            </a:pP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@Override</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void</a:t>
            </a:r>
            <a:r>
              <a:rPr lang="en">
                <a:solidFill>
                  <a:schemeClr val="dk1"/>
                </a:solidFill>
                <a:latin typeface="Consolas"/>
                <a:ea typeface="Consolas"/>
                <a:cs typeface="Consolas"/>
                <a:sym typeface="Consolas"/>
              </a:rPr>
              <a:t> intiateLoanSettlement() { </a:t>
            </a:r>
            <a:r>
              <a:rPr lang="en">
                <a:solidFill>
                  <a:srgbClr val="808080"/>
                </a:solidFill>
                <a:latin typeface="Consolas"/>
                <a:ea typeface="Consolas"/>
                <a:cs typeface="Consolas"/>
                <a:sym typeface="Consolas"/>
              </a:rPr>
              <a:t>// ...</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spcBef>
                <a:spcPts val="0"/>
              </a:spcBef>
              <a:spcAft>
                <a:spcPts val="0"/>
              </a:spcAft>
              <a:buNone/>
            </a:pP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@Override</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void</a:t>
            </a:r>
            <a:r>
              <a:rPr lang="en">
                <a:solidFill>
                  <a:schemeClr val="dk1"/>
                </a:solidFill>
                <a:latin typeface="Consolas"/>
                <a:ea typeface="Consolas"/>
                <a:cs typeface="Consolas"/>
                <a:sym typeface="Consolas"/>
              </a:rPr>
              <a:t> initiateRePayment() {</a:t>
            </a:r>
            <a:r>
              <a:rPr lang="en">
                <a:solidFill>
                  <a:srgbClr val="808080"/>
                </a:solidFill>
                <a:latin typeface="Consolas"/>
                <a:ea typeface="Consolas"/>
                <a:cs typeface="Consolas"/>
                <a:sym typeface="Consolas"/>
              </a:rPr>
              <a:t>// ...</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p:txBody>
      </p:sp>
      <p:sp>
        <p:nvSpPr>
          <p:cNvPr id="488" name="Google Shape;488;p85"/>
          <p:cNvSpPr txBox="1"/>
          <p:nvPr/>
        </p:nvSpPr>
        <p:spPr>
          <a:xfrm>
            <a:off x="5379600" y="2352525"/>
            <a:ext cx="3486600" cy="20163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dk1"/>
                </a:solidFill>
              </a:rPr>
              <a:t>Implementing unwanted functions could lead to many side effects. </a:t>
            </a:r>
            <a:r>
              <a:rPr lang="en" sz="1700">
                <a:solidFill>
                  <a:schemeClr val="dk1"/>
                </a:solidFill>
              </a:rPr>
              <a:t>Here, the </a:t>
            </a:r>
            <a:r>
              <a:rPr lang="en" sz="1700" i="1">
                <a:solidFill>
                  <a:schemeClr val="dk1"/>
                </a:solidFill>
              </a:rPr>
              <a:t>LoanPayment</a:t>
            </a:r>
            <a:r>
              <a:rPr lang="en" sz="1700">
                <a:solidFill>
                  <a:schemeClr val="dk1"/>
                </a:solidFill>
              </a:rPr>
              <a:t> implementation class has to implement the</a:t>
            </a:r>
            <a:r>
              <a:rPr lang="en" sz="1700" i="1">
                <a:solidFill>
                  <a:schemeClr val="dk1"/>
                </a:solidFill>
              </a:rPr>
              <a:t> initiatePayments() </a:t>
            </a:r>
            <a:r>
              <a:rPr lang="en" sz="1700">
                <a:solidFill>
                  <a:schemeClr val="dk1"/>
                </a:solidFill>
              </a:rPr>
              <a:t>without any actual need for this.</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86"/>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23</a:t>
            </a:fld>
            <a:endParaRPr sz="1300" b="0" i="0" u="none" strike="noStrike" cap="none">
              <a:solidFill>
                <a:srgbClr val="000000"/>
              </a:solidFill>
              <a:latin typeface="Times New Roman"/>
              <a:ea typeface="Times New Roman"/>
              <a:cs typeface="Times New Roman"/>
              <a:sym typeface="Times New Roman"/>
            </a:endParaRPr>
          </a:p>
        </p:txBody>
      </p:sp>
      <p:sp>
        <p:nvSpPr>
          <p:cNvPr id="494" name="Google Shape;494;p86"/>
          <p:cNvSpPr txBox="1"/>
          <p:nvPr/>
        </p:nvSpPr>
        <p:spPr>
          <a:xfrm>
            <a:off x="524350" y="593600"/>
            <a:ext cx="8464200" cy="449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class</a:t>
            </a:r>
            <a:r>
              <a:rPr lang="en">
                <a:solidFill>
                  <a:schemeClr val="dk1"/>
                </a:solidFill>
                <a:latin typeface="Consolas"/>
                <a:ea typeface="Consolas"/>
                <a:cs typeface="Consolas"/>
                <a:sym typeface="Consolas"/>
              </a:rPr>
              <a:t> BankPayment </a:t>
            </a:r>
            <a:r>
              <a:rPr lang="en">
                <a:solidFill>
                  <a:srgbClr val="000080"/>
                </a:solidFill>
                <a:latin typeface="Consolas"/>
                <a:ea typeface="Consolas"/>
                <a:cs typeface="Consolas"/>
                <a:sym typeface="Consolas"/>
              </a:rPr>
              <a:t>implements</a:t>
            </a:r>
            <a:r>
              <a:rPr lang="en">
                <a:solidFill>
                  <a:schemeClr val="dk1"/>
                </a:solidFill>
                <a:latin typeface="Consolas"/>
                <a:ea typeface="Consolas"/>
                <a:cs typeface="Consolas"/>
                <a:sym typeface="Consolas"/>
              </a:rPr>
              <a:t> Payment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@Override</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void</a:t>
            </a:r>
            <a:r>
              <a:rPr lang="en">
                <a:solidFill>
                  <a:schemeClr val="dk1"/>
                </a:solidFill>
                <a:latin typeface="Consolas"/>
                <a:ea typeface="Consolas"/>
                <a:cs typeface="Consolas"/>
                <a:sym typeface="Consolas"/>
              </a:rPr>
              <a:t> initiatePayments() { </a:t>
            </a:r>
            <a:r>
              <a:rPr lang="en">
                <a:solidFill>
                  <a:srgbClr val="808080"/>
                </a:solidFill>
                <a:latin typeface="Consolas"/>
                <a:ea typeface="Consolas"/>
                <a:cs typeface="Consolas"/>
                <a:sym typeface="Consolas"/>
              </a:rPr>
              <a:t>// ...</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spcBef>
                <a:spcPts val="0"/>
              </a:spcBef>
              <a:spcAft>
                <a:spcPts val="0"/>
              </a:spcAft>
              <a:buNone/>
            </a:pP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@Override</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Object status() { </a:t>
            </a:r>
            <a:r>
              <a:rPr lang="en">
                <a:solidFill>
                  <a:srgbClr val="808080"/>
                </a:solidFill>
                <a:latin typeface="Consolas"/>
                <a:ea typeface="Consolas"/>
                <a:cs typeface="Consolas"/>
                <a:sym typeface="Consolas"/>
              </a:rPr>
              <a:t>// ...</a:t>
            </a: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spcBef>
                <a:spcPts val="0"/>
              </a:spcBef>
              <a:spcAft>
                <a:spcPts val="0"/>
              </a:spcAft>
              <a:buNone/>
            </a:pP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@Override</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List&lt;Object&gt; getPayments() { </a:t>
            </a:r>
            <a:r>
              <a:rPr lang="en">
                <a:solidFill>
                  <a:srgbClr val="808080"/>
                </a:solidFill>
                <a:latin typeface="Consolas"/>
                <a:ea typeface="Consolas"/>
                <a:cs typeface="Consolas"/>
                <a:sym typeface="Consolas"/>
              </a:rPr>
              <a:t>// ...</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spcBef>
                <a:spcPts val="0"/>
              </a:spcBef>
              <a:spcAft>
                <a:spcPts val="0"/>
              </a:spcAft>
              <a:buNone/>
            </a:pP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@Override</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void</a:t>
            </a:r>
            <a:r>
              <a:rPr lang="en">
                <a:solidFill>
                  <a:schemeClr val="dk1"/>
                </a:solidFill>
                <a:latin typeface="Consolas"/>
                <a:ea typeface="Consolas"/>
                <a:cs typeface="Consolas"/>
                <a:sym typeface="Consolas"/>
              </a:rPr>
              <a:t> intiateLoanSettlement()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throw</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new</a:t>
            </a:r>
            <a:r>
              <a:rPr lang="en">
                <a:solidFill>
                  <a:schemeClr val="dk1"/>
                </a:solidFill>
                <a:latin typeface="Consolas"/>
                <a:ea typeface="Consolas"/>
                <a:cs typeface="Consolas"/>
                <a:sym typeface="Consolas"/>
              </a:rPr>
              <a:t> UnsupportedOperationException(</a:t>
            </a:r>
            <a:r>
              <a:rPr lang="en">
                <a:solidFill>
                  <a:srgbClr val="008000"/>
                </a:solidFill>
                <a:latin typeface="Consolas"/>
                <a:ea typeface="Consolas"/>
                <a:cs typeface="Consolas"/>
                <a:sym typeface="Consolas"/>
              </a:rPr>
              <a:t>"This is not a loan payment"</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spcBef>
                <a:spcPts val="0"/>
              </a:spcBef>
              <a:spcAft>
                <a:spcPts val="0"/>
              </a:spcAft>
              <a:buNone/>
            </a:pP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@Override</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public</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void</a:t>
            </a:r>
            <a:r>
              <a:rPr lang="en">
                <a:solidFill>
                  <a:schemeClr val="dk1"/>
                </a:solidFill>
                <a:latin typeface="Consolas"/>
                <a:ea typeface="Consolas"/>
                <a:cs typeface="Consolas"/>
                <a:sym typeface="Consolas"/>
              </a:rPr>
              <a:t> initiateRePayment()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throw</a:t>
            </a:r>
            <a:r>
              <a:rPr lang="en">
                <a:solidFill>
                  <a:schemeClr val="dk1"/>
                </a:solidFill>
                <a:latin typeface="Consolas"/>
                <a:ea typeface="Consolas"/>
                <a:cs typeface="Consolas"/>
                <a:sym typeface="Consolas"/>
              </a:rPr>
              <a:t> </a:t>
            </a:r>
            <a:r>
              <a:rPr lang="en">
                <a:solidFill>
                  <a:srgbClr val="000080"/>
                </a:solidFill>
                <a:latin typeface="Consolas"/>
                <a:ea typeface="Consolas"/>
                <a:cs typeface="Consolas"/>
                <a:sym typeface="Consolas"/>
              </a:rPr>
              <a:t>new</a:t>
            </a:r>
            <a:r>
              <a:rPr lang="en">
                <a:solidFill>
                  <a:schemeClr val="dk1"/>
                </a:solidFill>
                <a:latin typeface="Consolas"/>
                <a:ea typeface="Consolas"/>
                <a:cs typeface="Consolas"/>
                <a:sym typeface="Consolas"/>
              </a:rPr>
              <a:t> UnsupportedOperationException(</a:t>
            </a:r>
            <a:r>
              <a:rPr lang="en">
                <a:solidFill>
                  <a:srgbClr val="008000"/>
                </a:solidFill>
                <a:latin typeface="Consolas"/>
                <a:ea typeface="Consolas"/>
                <a:cs typeface="Consolas"/>
                <a:sym typeface="Consolas"/>
              </a:rPr>
              <a:t>"This is not a loan payment"</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en">
                <a:solidFill>
                  <a:schemeClr val="dk1"/>
                </a:solidFill>
                <a:latin typeface="Consolas"/>
                <a:ea typeface="Consolas"/>
                <a:cs typeface="Consolas"/>
                <a:sym typeface="Consolas"/>
              </a:rPr>
              <a:t>}</a:t>
            </a:r>
            <a:endParaRPr>
              <a:solidFill>
                <a:srgbClr val="188038"/>
              </a:solidFill>
              <a:latin typeface="Consolas"/>
              <a:ea typeface="Consolas"/>
              <a:cs typeface="Consolas"/>
              <a:sym typeface="Consolas"/>
            </a:endParaRPr>
          </a:p>
        </p:txBody>
      </p:sp>
      <p:sp>
        <p:nvSpPr>
          <p:cNvPr id="495" name="Google Shape;495;p86"/>
          <p:cNvSpPr txBox="1"/>
          <p:nvPr/>
        </p:nvSpPr>
        <p:spPr>
          <a:xfrm>
            <a:off x="5404575" y="991725"/>
            <a:ext cx="3486600" cy="20163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dk1"/>
                </a:solidFill>
              </a:rPr>
              <a:t>Implementing unwanted functions could lead to many side effects. </a:t>
            </a:r>
            <a:r>
              <a:rPr lang="en" sz="1700">
                <a:solidFill>
                  <a:schemeClr val="dk1"/>
                </a:solidFill>
              </a:rPr>
              <a:t>Here, the </a:t>
            </a:r>
            <a:r>
              <a:rPr lang="en" sz="1700" i="1">
                <a:solidFill>
                  <a:schemeClr val="dk1"/>
                </a:solidFill>
              </a:rPr>
              <a:t>BankPayment</a:t>
            </a:r>
            <a:r>
              <a:rPr lang="en" sz="1700">
                <a:solidFill>
                  <a:schemeClr val="dk1"/>
                </a:solidFill>
              </a:rPr>
              <a:t> implementation class has to implement the</a:t>
            </a:r>
            <a:r>
              <a:rPr lang="en" sz="1700" i="1">
                <a:solidFill>
                  <a:schemeClr val="dk1"/>
                </a:solidFill>
              </a:rPr>
              <a:t> initiateLoanSettlement() </a:t>
            </a:r>
            <a:r>
              <a:rPr lang="en" sz="1700">
                <a:solidFill>
                  <a:schemeClr val="dk1"/>
                </a:solidFill>
              </a:rPr>
              <a:t>without any actual need for this.</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87"/>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24</a:t>
            </a:fld>
            <a:endParaRPr sz="1300" b="0" i="0" u="none" strike="noStrike" cap="none">
              <a:solidFill>
                <a:srgbClr val="000000"/>
              </a:solidFill>
              <a:latin typeface="Times New Roman"/>
              <a:ea typeface="Times New Roman"/>
              <a:cs typeface="Times New Roman"/>
              <a:sym typeface="Times New Roman"/>
            </a:endParaRPr>
          </a:p>
        </p:txBody>
      </p:sp>
      <p:sp>
        <p:nvSpPr>
          <p:cNvPr id="501" name="Google Shape;501;p87"/>
          <p:cNvSpPr txBox="1">
            <a:spLocks noGrp="1"/>
          </p:cNvSpPr>
          <p:nvPr>
            <p:ph type="title" idx="4294967295"/>
          </p:nvPr>
        </p:nvSpPr>
        <p:spPr>
          <a:xfrm>
            <a:off x="613800" y="70487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2900" b="1">
                <a:solidFill>
                  <a:srgbClr val="404040"/>
                </a:solidFill>
              </a:rPr>
              <a:t>Applying the principle</a:t>
            </a:r>
            <a:endParaRPr sz="2200" i="1" u="none" strike="noStrike" cap="none">
              <a:latin typeface="Consolas"/>
              <a:ea typeface="Consolas"/>
              <a:cs typeface="Consolas"/>
              <a:sym typeface="Consolas"/>
            </a:endParaRPr>
          </a:p>
        </p:txBody>
      </p:sp>
      <p:pic>
        <p:nvPicPr>
          <p:cNvPr id="502" name="Google Shape;502;p87"/>
          <p:cNvPicPr preferRelativeResize="0"/>
          <p:nvPr/>
        </p:nvPicPr>
        <p:blipFill>
          <a:blip r:embed="rId3">
            <a:alphaModFix/>
          </a:blip>
          <a:stretch>
            <a:fillRect/>
          </a:stretch>
        </p:blipFill>
        <p:spPr>
          <a:xfrm>
            <a:off x="2312175" y="1195445"/>
            <a:ext cx="4720564" cy="382063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88"/>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25</a:t>
            </a:fld>
            <a:endParaRPr sz="1300" b="0" i="0" u="none" strike="noStrike" cap="none">
              <a:solidFill>
                <a:srgbClr val="000000"/>
              </a:solidFill>
              <a:latin typeface="Times New Roman"/>
              <a:ea typeface="Times New Roman"/>
              <a:cs typeface="Times New Roman"/>
              <a:sym typeface="Times New Roman"/>
            </a:endParaRPr>
          </a:p>
        </p:txBody>
      </p:sp>
      <p:sp>
        <p:nvSpPr>
          <p:cNvPr id="508" name="Google Shape;508;p88"/>
          <p:cNvSpPr txBox="1">
            <a:spLocks noGrp="1"/>
          </p:cNvSpPr>
          <p:nvPr>
            <p:ph type="title" idx="4294967295"/>
          </p:nvPr>
        </p:nvSpPr>
        <p:spPr>
          <a:xfrm>
            <a:off x="613800" y="70487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2900" b="1">
                <a:solidFill>
                  <a:srgbClr val="404040"/>
                </a:solidFill>
              </a:rPr>
              <a:t>Applying the principle</a:t>
            </a:r>
            <a:endParaRPr sz="2200" i="1" u="none" strike="noStrike" cap="none">
              <a:latin typeface="Consolas"/>
              <a:ea typeface="Consolas"/>
              <a:cs typeface="Consolas"/>
              <a:sym typeface="Consolas"/>
            </a:endParaRPr>
          </a:p>
        </p:txBody>
      </p:sp>
      <p:pic>
        <p:nvPicPr>
          <p:cNvPr id="509" name="Google Shape;509;p88"/>
          <p:cNvPicPr preferRelativeResize="0"/>
          <p:nvPr/>
        </p:nvPicPr>
        <p:blipFill>
          <a:blip r:embed="rId3">
            <a:alphaModFix/>
          </a:blip>
          <a:stretch>
            <a:fillRect/>
          </a:stretch>
        </p:blipFill>
        <p:spPr>
          <a:xfrm>
            <a:off x="2187325" y="1133020"/>
            <a:ext cx="4225617" cy="382063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90"/>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26</a:t>
            </a:fld>
            <a:endParaRPr sz="1300" b="0" i="0" u="none" strike="noStrike" cap="none">
              <a:solidFill>
                <a:srgbClr val="000000"/>
              </a:solidFill>
              <a:latin typeface="Times New Roman"/>
              <a:ea typeface="Times New Roman"/>
              <a:cs typeface="Times New Roman"/>
              <a:sym typeface="Times New Roman"/>
            </a:endParaRPr>
          </a:p>
        </p:txBody>
      </p:sp>
      <p:sp>
        <p:nvSpPr>
          <p:cNvPr id="522" name="Google Shape;522;p90"/>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Dependency Inversion Principle</a:t>
            </a:r>
            <a:endParaRPr sz="3300" b="0" i="0" u="none" strike="noStrike" cap="none">
              <a:latin typeface="Arial"/>
              <a:ea typeface="Arial"/>
              <a:cs typeface="Arial"/>
              <a:sym typeface="Arial"/>
            </a:endParaRPr>
          </a:p>
        </p:txBody>
      </p:sp>
      <p:sp>
        <p:nvSpPr>
          <p:cNvPr id="523" name="Google Shape;523;p90"/>
          <p:cNvSpPr/>
          <p:nvPr/>
        </p:nvSpPr>
        <p:spPr>
          <a:xfrm>
            <a:off x="562825" y="1336075"/>
            <a:ext cx="8252400" cy="347400"/>
          </a:xfrm>
          <a:prstGeom prst="rect">
            <a:avLst/>
          </a:prstGeom>
          <a:solidFill>
            <a:srgbClr val="FCE5CD"/>
          </a:solidFill>
          <a:ln>
            <a:noFill/>
          </a:ln>
        </p:spPr>
        <p:txBody>
          <a:bodyPr spcFirstLastPara="1" wrap="square" lIns="90000" tIns="91425" rIns="90000" bIns="91425" anchor="t" anchorCtr="0">
            <a:noAutofit/>
          </a:bodyPr>
          <a:lstStyle/>
          <a:p>
            <a:pPr marL="0" marR="0" lvl="0" indent="0" algn="ctr" rtl="0">
              <a:lnSpc>
                <a:spcPct val="150000"/>
              </a:lnSpc>
              <a:spcBef>
                <a:spcPts val="0"/>
              </a:spcBef>
              <a:spcAft>
                <a:spcPts val="0"/>
              </a:spcAft>
              <a:buClr>
                <a:srgbClr val="000000"/>
              </a:buClr>
              <a:buSzPts val="1300"/>
              <a:buFont typeface="Arial"/>
              <a:buNone/>
            </a:pPr>
            <a:r>
              <a:rPr lang="en" sz="1300" b="0" i="0" u="none" strike="noStrike" cap="none">
                <a:solidFill>
                  <a:srgbClr val="404040"/>
                </a:solidFill>
                <a:latin typeface="Arial"/>
                <a:ea typeface="Arial"/>
                <a:cs typeface="Arial"/>
                <a:sym typeface="Arial"/>
              </a:rPr>
              <a:t>The dependency inversion principle was postulated by </a:t>
            </a:r>
            <a:r>
              <a:rPr lang="en" sz="1300" b="0" i="0" u="none" strike="noStrike" cap="none">
                <a:solidFill>
                  <a:srgbClr val="E2415E"/>
                </a:solidFill>
                <a:latin typeface="Arial"/>
                <a:ea typeface="Arial"/>
                <a:cs typeface="Arial"/>
                <a:sym typeface="Arial"/>
              </a:rPr>
              <a:t>Robert C. Martin</a:t>
            </a:r>
            <a:endParaRPr sz="1300" b="0" i="1" u="none" strike="noStrike" cap="none">
              <a:solidFill>
                <a:srgbClr val="E2415E"/>
              </a:solidFill>
              <a:latin typeface="Arial"/>
              <a:ea typeface="Arial"/>
              <a:cs typeface="Arial"/>
              <a:sym typeface="Arial"/>
            </a:endParaRPr>
          </a:p>
        </p:txBody>
      </p:sp>
      <p:sp>
        <p:nvSpPr>
          <p:cNvPr id="524" name="Google Shape;524;p90"/>
          <p:cNvSpPr/>
          <p:nvPr/>
        </p:nvSpPr>
        <p:spPr>
          <a:xfrm>
            <a:off x="552600" y="1910650"/>
            <a:ext cx="8252400" cy="1587000"/>
          </a:xfrm>
          <a:prstGeom prst="rect">
            <a:avLst/>
          </a:prstGeom>
          <a:noFill/>
          <a:ln>
            <a:noFill/>
          </a:ln>
        </p:spPr>
        <p:txBody>
          <a:bodyPr spcFirstLastPara="1" wrap="square" lIns="90000" tIns="91425" rIns="90000" bIns="91425" anchor="t" anchorCtr="0">
            <a:noAutofit/>
          </a:bodyPr>
          <a:lstStyle/>
          <a:p>
            <a:pPr marL="457200" marR="0" lvl="0" indent="-349250" algn="l" rtl="0">
              <a:lnSpc>
                <a:spcPct val="150000"/>
              </a:lnSpc>
              <a:spcBef>
                <a:spcPts val="0"/>
              </a:spcBef>
              <a:spcAft>
                <a:spcPts val="0"/>
              </a:spcAft>
              <a:buClr>
                <a:srgbClr val="404040"/>
              </a:buClr>
              <a:buSzPts val="1900"/>
              <a:buFont typeface="Arial"/>
              <a:buChar char="●"/>
            </a:pPr>
            <a:r>
              <a:rPr lang="en" sz="1900" b="0" i="0" u="none" strike="noStrike" cap="none">
                <a:solidFill>
                  <a:srgbClr val="404040"/>
                </a:solidFill>
                <a:latin typeface="Arial"/>
                <a:ea typeface="Arial"/>
                <a:cs typeface="Arial"/>
                <a:sym typeface="Arial"/>
              </a:rPr>
              <a:t>High-level modules should not depend on low-level modules. Both should depend on abstractions.</a:t>
            </a:r>
            <a:endParaRPr sz="1900" b="0" i="0" u="none" strike="noStrike" cap="none">
              <a:solidFill>
                <a:srgbClr val="404040"/>
              </a:solidFill>
              <a:latin typeface="Arial"/>
              <a:ea typeface="Arial"/>
              <a:cs typeface="Arial"/>
              <a:sym typeface="Arial"/>
            </a:endParaRPr>
          </a:p>
          <a:p>
            <a:pPr marL="457200" marR="0" lvl="0" indent="-349250" algn="l" rtl="0">
              <a:lnSpc>
                <a:spcPct val="150000"/>
              </a:lnSpc>
              <a:spcBef>
                <a:spcPts val="0"/>
              </a:spcBef>
              <a:spcAft>
                <a:spcPts val="0"/>
              </a:spcAft>
              <a:buClr>
                <a:srgbClr val="404040"/>
              </a:buClr>
              <a:buSzPts val="1900"/>
              <a:buFont typeface="Arial"/>
              <a:buChar char="●"/>
            </a:pPr>
            <a:r>
              <a:rPr lang="en" sz="1900" b="0" i="0" u="none" strike="noStrike" cap="none">
                <a:solidFill>
                  <a:srgbClr val="404040"/>
                </a:solidFill>
                <a:latin typeface="Arial"/>
                <a:ea typeface="Arial"/>
                <a:cs typeface="Arial"/>
                <a:sym typeface="Arial"/>
              </a:rPr>
              <a:t>Abstractions should not depend on details. Details should depend on abstractions.</a:t>
            </a:r>
            <a:endParaRPr sz="1900" b="0" i="0" u="none" strike="noStrike" cap="none">
              <a:solidFill>
                <a:srgbClr val="404040"/>
              </a:solidFill>
              <a:latin typeface="Arial"/>
              <a:ea typeface="Arial"/>
              <a:cs typeface="Arial"/>
              <a:sym typeface="Arial"/>
            </a:endParaRPr>
          </a:p>
        </p:txBody>
      </p:sp>
      <p:sp>
        <p:nvSpPr>
          <p:cNvPr id="525" name="Google Shape;525;p90"/>
          <p:cNvSpPr txBox="1"/>
          <p:nvPr/>
        </p:nvSpPr>
        <p:spPr>
          <a:xfrm>
            <a:off x="430000" y="3982850"/>
            <a:ext cx="8517600" cy="507900"/>
          </a:xfrm>
          <a:prstGeom prst="rect">
            <a:avLst/>
          </a:prstGeom>
          <a:solidFill>
            <a:srgbClr val="D9EAD3"/>
          </a:solidFill>
          <a:ln>
            <a:noFill/>
          </a:ln>
          <a:effectLst>
            <a:outerShdw blurRad="57150" dist="19050" dir="5400000" algn="bl" rotWithShape="0">
              <a:srgbClr val="000000">
                <a:alpha val="49803"/>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100"/>
              <a:buFont typeface="Arial"/>
              <a:buNone/>
            </a:pPr>
            <a:r>
              <a:rPr lang="en" sz="2100" b="0" i="0" u="none" strike="noStrike" cap="none">
                <a:solidFill>
                  <a:srgbClr val="404040"/>
                </a:solidFill>
                <a:latin typeface="Arial"/>
                <a:ea typeface="Arial"/>
                <a:cs typeface="Arial"/>
                <a:sym typeface="Arial"/>
              </a:rPr>
              <a:t>“</a:t>
            </a:r>
            <a:r>
              <a:rPr lang="en" sz="1900" b="0" i="0" u="none" strike="noStrike" cap="none">
                <a:solidFill>
                  <a:srgbClr val="404040"/>
                </a:solidFill>
                <a:latin typeface="Arial"/>
                <a:ea typeface="Arial"/>
                <a:cs typeface="Arial"/>
                <a:sym typeface="Arial"/>
              </a:rPr>
              <a:t>Depend on abstractions, not on concretions.</a:t>
            </a:r>
            <a:r>
              <a:rPr lang="en" sz="2100" b="0" i="0" u="none" strike="noStrike" cap="none">
                <a:solidFill>
                  <a:srgbClr val="404040"/>
                </a:solidFill>
                <a:latin typeface="Arial"/>
                <a:ea typeface="Arial"/>
                <a:cs typeface="Arial"/>
                <a:sym typeface="Arial"/>
              </a:rPr>
              <a:t>”</a:t>
            </a:r>
            <a:endParaRPr sz="2100" b="0" i="0" u="none" strike="noStrike" cap="none">
              <a:solidFill>
                <a:srgbClr val="40404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91"/>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27</a:t>
            </a:fld>
            <a:endParaRPr sz="1300" b="0" i="0" u="none" strike="noStrike" cap="none">
              <a:solidFill>
                <a:srgbClr val="000000"/>
              </a:solidFill>
              <a:latin typeface="Times New Roman"/>
              <a:ea typeface="Times New Roman"/>
              <a:cs typeface="Times New Roman"/>
              <a:sym typeface="Times New Roman"/>
            </a:endParaRPr>
          </a:p>
        </p:txBody>
      </p:sp>
      <p:sp>
        <p:nvSpPr>
          <p:cNvPr id="531" name="Google Shape;531;p91"/>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DIP violation in example code</a:t>
            </a:r>
            <a:endParaRPr sz="3300" b="0" i="0" u="none" strike="noStrike" cap="none">
              <a:latin typeface="Arial"/>
              <a:ea typeface="Arial"/>
              <a:cs typeface="Arial"/>
              <a:sym typeface="Arial"/>
            </a:endParaRPr>
          </a:p>
        </p:txBody>
      </p:sp>
      <p:sp>
        <p:nvSpPr>
          <p:cNvPr id="532" name="Google Shape;532;p91"/>
          <p:cNvSpPr/>
          <p:nvPr/>
        </p:nvSpPr>
        <p:spPr>
          <a:xfrm>
            <a:off x="3491300" y="3242925"/>
            <a:ext cx="1206600" cy="489600"/>
          </a:xfrm>
          <a:prstGeom prst="ellipse">
            <a:avLst/>
          </a:prstGeom>
          <a:solidFill>
            <a:srgbClr val="C9DAF8"/>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91"/>
          <p:cNvSpPr/>
          <p:nvPr/>
        </p:nvSpPr>
        <p:spPr>
          <a:xfrm>
            <a:off x="2666725" y="1600050"/>
            <a:ext cx="1081200" cy="489600"/>
          </a:xfrm>
          <a:prstGeom prst="ellipse">
            <a:avLst/>
          </a:prstGeom>
          <a:solidFill>
            <a:srgbClr val="C9DAF8"/>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91"/>
          <p:cNvSpPr/>
          <p:nvPr/>
        </p:nvSpPr>
        <p:spPr>
          <a:xfrm>
            <a:off x="530700" y="1545350"/>
            <a:ext cx="8252400" cy="924000"/>
          </a:xfrm>
          <a:prstGeom prst="rect">
            <a:avLst/>
          </a:prstGeom>
          <a:noFill/>
          <a:ln>
            <a:noFill/>
          </a:ln>
        </p:spPr>
        <p:txBody>
          <a:bodyPr spcFirstLastPara="1" wrap="square" lIns="90000" tIns="91425" rIns="90000" bIns="91425" anchor="t" anchorCtr="0">
            <a:noAutofit/>
          </a:bodyPr>
          <a:lstStyle/>
          <a:p>
            <a:pPr marL="0" marR="0" lvl="0" indent="0" algn="l" rtl="0">
              <a:lnSpc>
                <a:spcPct val="150000"/>
              </a:lnSpc>
              <a:spcBef>
                <a:spcPts val="0"/>
              </a:spcBef>
              <a:spcAft>
                <a:spcPts val="0"/>
              </a:spcAft>
              <a:buClr>
                <a:srgbClr val="000000"/>
              </a:buClr>
              <a:buSzPts val="2400"/>
              <a:buFont typeface="Arial"/>
              <a:buNone/>
            </a:pPr>
            <a:r>
              <a:rPr lang="en" sz="2400" b="0" i="0" u="none" strike="noStrike" cap="none">
                <a:solidFill>
                  <a:schemeClr val="accent4"/>
                </a:solidFill>
                <a:latin typeface="Consolas"/>
                <a:ea typeface="Consolas"/>
                <a:cs typeface="Consolas"/>
                <a:sym typeface="Consolas"/>
              </a:rPr>
              <a:t>public class </a:t>
            </a:r>
            <a:r>
              <a:rPr lang="en" sz="2400" b="0" i="0" u="none" strike="noStrike" cap="none">
                <a:solidFill>
                  <a:srgbClr val="404040"/>
                </a:solidFill>
                <a:latin typeface="Consolas"/>
                <a:ea typeface="Consolas"/>
                <a:cs typeface="Consolas"/>
                <a:sym typeface="Consolas"/>
              </a:rPr>
              <a:t>Alarm </a:t>
            </a:r>
            <a:endParaRPr sz="2400" b="0" i="0" u="none" strike="noStrike" cap="none">
              <a:solidFill>
                <a:srgbClr val="404040"/>
              </a:solidFill>
              <a:latin typeface="Consolas"/>
              <a:ea typeface="Consolas"/>
              <a:cs typeface="Consolas"/>
              <a:sym typeface="Consolas"/>
            </a:endParaRPr>
          </a:p>
          <a:p>
            <a:pPr marL="0" marR="0" lvl="0" indent="0" algn="l" rtl="0">
              <a:lnSpc>
                <a:spcPct val="150000"/>
              </a:lnSpc>
              <a:spcBef>
                <a:spcPts val="0"/>
              </a:spcBef>
              <a:spcAft>
                <a:spcPts val="0"/>
              </a:spcAft>
              <a:buClr>
                <a:srgbClr val="000000"/>
              </a:buClr>
              <a:buSzPts val="2400"/>
              <a:buFont typeface="Arial"/>
              <a:buNone/>
            </a:pPr>
            <a:r>
              <a:rPr lang="en" sz="2400" b="0" i="0" u="none" strike="noStrike" cap="none">
                <a:solidFill>
                  <a:srgbClr val="404040"/>
                </a:solidFill>
                <a:latin typeface="Consolas"/>
                <a:ea typeface="Consolas"/>
                <a:cs typeface="Consolas"/>
                <a:sym typeface="Consolas"/>
              </a:rPr>
              <a:t>{</a:t>
            </a:r>
            <a:endParaRPr sz="2400" b="0" i="0" u="none" strike="noStrike" cap="none">
              <a:solidFill>
                <a:srgbClr val="404040"/>
              </a:solidFill>
              <a:latin typeface="Consolas"/>
              <a:ea typeface="Consolas"/>
              <a:cs typeface="Consolas"/>
              <a:sym typeface="Consolas"/>
            </a:endParaRPr>
          </a:p>
          <a:p>
            <a:pPr marL="0" marR="0" lvl="0" indent="0" algn="l" rtl="0">
              <a:lnSpc>
                <a:spcPct val="150000"/>
              </a:lnSpc>
              <a:spcBef>
                <a:spcPts val="0"/>
              </a:spcBef>
              <a:spcAft>
                <a:spcPts val="0"/>
              </a:spcAft>
              <a:buClr>
                <a:srgbClr val="000000"/>
              </a:buClr>
              <a:buSzPts val="2400"/>
              <a:buFont typeface="Arial"/>
              <a:buNone/>
            </a:pPr>
            <a:r>
              <a:rPr lang="en" sz="2400" b="0" i="0" u="none" strike="noStrike" cap="none">
                <a:solidFill>
                  <a:srgbClr val="404040"/>
                </a:solidFill>
                <a:latin typeface="Consolas"/>
                <a:ea typeface="Consolas"/>
                <a:cs typeface="Consolas"/>
                <a:sym typeface="Consolas"/>
              </a:rPr>
              <a:t>// …</a:t>
            </a:r>
            <a:endParaRPr sz="2400" b="0" i="0" u="none" strike="noStrike" cap="none">
              <a:solidFill>
                <a:srgbClr val="404040"/>
              </a:solidFill>
              <a:latin typeface="Consolas"/>
              <a:ea typeface="Consolas"/>
              <a:cs typeface="Consolas"/>
              <a:sym typeface="Consolas"/>
            </a:endParaRPr>
          </a:p>
          <a:p>
            <a:pPr marL="0" marR="0" lvl="0" indent="0" algn="l" rtl="0">
              <a:lnSpc>
                <a:spcPct val="150000"/>
              </a:lnSpc>
              <a:spcBef>
                <a:spcPts val="0"/>
              </a:spcBef>
              <a:spcAft>
                <a:spcPts val="0"/>
              </a:spcAft>
              <a:buClr>
                <a:srgbClr val="000000"/>
              </a:buClr>
              <a:buSzPts val="2400"/>
              <a:buFont typeface="Arial"/>
              <a:buNone/>
            </a:pPr>
            <a:r>
              <a:rPr lang="en" sz="2400" b="0" i="0" u="none" strike="noStrike" cap="none">
                <a:solidFill>
                  <a:srgbClr val="404040"/>
                </a:solidFill>
                <a:latin typeface="Consolas"/>
                <a:ea typeface="Consolas"/>
                <a:cs typeface="Consolas"/>
                <a:sym typeface="Consolas"/>
              </a:rPr>
              <a:t>	</a:t>
            </a:r>
            <a:r>
              <a:rPr lang="en" sz="2400" b="0" i="0" u="none" strike="noStrike" cap="none">
                <a:solidFill>
                  <a:schemeClr val="accent4"/>
                </a:solidFill>
                <a:latin typeface="Consolas"/>
                <a:ea typeface="Consolas"/>
                <a:cs typeface="Consolas"/>
                <a:sym typeface="Consolas"/>
              </a:rPr>
              <a:t>private Sensor</a:t>
            </a:r>
            <a:r>
              <a:rPr lang="en" sz="2400" b="0" i="0" u="none" strike="noStrike" cap="none">
                <a:solidFill>
                  <a:srgbClr val="404040"/>
                </a:solidFill>
                <a:latin typeface="Consolas"/>
                <a:ea typeface="Consolas"/>
                <a:cs typeface="Consolas"/>
                <a:sym typeface="Consolas"/>
              </a:rPr>
              <a:t> sensor = </a:t>
            </a:r>
            <a:r>
              <a:rPr lang="en" sz="2400" b="0" i="0" u="none" strike="noStrike" cap="none">
                <a:solidFill>
                  <a:schemeClr val="accent4"/>
                </a:solidFill>
                <a:latin typeface="Consolas"/>
                <a:ea typeface="Consolas"/>
                <a:cs typeface="Consolas"/>
                <a:sym typeface="Consolas"/>
              </a:rPr>
              <a:t>new Sensor()</a:t>
            </a:r>
            <a:r>
              <a:rPr lang="en" sz="2400" b="0" i="0" u="none" strike="noStrike" cap="none">
                <a:solidFill>
                  <a:srgbClr val="404040"/>
                </a:solidFill>
                <a:latin typeface="Consolas"/>
                <a:ea typeface="Consolas"/>
                <a:cs typeface="Consolas"/>
                <a:sym typeface="Consolas"/>
              </a:rPr>
              <a:t>;</a:t>
            </a:r>
            <a:endParaRPr sz="2400" b="0" i="0" u="none" strike="noStrike" cap="none">
              <a:solidFill>
                <a:srgbClr val="404040"/>
              </a:solidFill>
              <a:latin typeface="Consolas"/>
              <a:ea typeface="Consolas"/>
              <a:cs typeface="Consolas"/>
              <a:sym typeface="Consolas"/>
            </a:endParaRPr>
          </a:p>
        </p:txBody>
      </p:sp>
      <p:sp>
        <p:nvSpPr>
          <p:cNvPr id="535" name="Google Shape;535;p91"/>
          <p:cNvSpPr/>
          <p:nvPr/>
        </p:nvSpPr>
        <p:spPr>
          <a:xfrm>
            <a:off x="6049475" y="1205525"/>
            <a:ext cx="2193300" cy="599100"/>
          </a:xfrm>
          <a:prstGeom prst="roundRect">
            <a:avLst>
              <a:gd name="adj" fmla="val 16667"/>
            </a:avLst>
          </a:prstGeom>
          <a:solidFill>
            <a:srgbClr val="BBE0E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Arial"/>
                <a:ea typeface="Arial"/>
                <a:cs typeface="Arial"/>
                <a:sym typeface="Arial"/>
              </a:rPr>
              <a:t>High Level Class</a:t>
            </a:r>
            <a:endParaRPr sz="2000" b="0" i="0" u="none" strike="noStrike" cap="none">
              <a:solidFill>
                <a:srgbClr val="000000"/>
              </a:solidFill>
              <a:latin typeface="Arial"/>
              <a:ea typeface="Arial"/>
              <a:cs typeface="Arial"/>
              <a:sym typeface="Arial"/>
            </a:endParaRPr>
          </a:p>
        </p:txBody>
      </p:sp>
      <p:cxnSp>
        <p:nvCxnSpPr>
          <p:cNvPr id="536" name="Google Shape;536;p91"/>
          <p:cNvCxnSpPr>
            <a:endCxn id="535" idx="1"/>
          </p:cNvCxnSpPr>
          <p:nvPr/>
        </p:nvCxnSpPr>
        <p:spPr>
          <a:xfrm rot="10800000" flipH="1">
            <a:off x="3762575" y="1505075"/>
            <a:ext cx="2286900" cy="328800"/>
          </a:xfrm>
          <a:prstGeom prst="bentConnector3">
            <a:avLst>
              <a:gd name="adj1" fmla="val 50000"/>
            </a:avLst>
          </a:prstGeom>
          <a:noFill/>
          <a:ln w="19050" cap="flat" cmpd="sng">
            <a:solidFill>
              <a:schemeClr val="dk2"/>
            </a:solidFill>
            <a:prstDash val="solid"/>
            <a:round/>
            <a:headEnd type="none" w="sm" len="sm"/>
            <a:tailEnd type="none" w="sm" len="sm"/>
          </a:ln>
        </p:spPr>
      </p:cxnSp>
      <p:sp>
        <p:nvSpPr>
          <p:cNvPr id="537" name="Google Shape;537;p91"/>
          <p:cNvSpPr/>
          <p:nvPr/>
        </p:nvSpPr>
        <p:spPr>
          <a:xfrm>
            <a:off x="6158025" y="2607275"/>
            <a:ext cx="2193300" cy="599100"/>
          </a:xfrm>
          <a:prstGeom prst="roundRect">
            <a:avLst>
              <a:gd name="adj" fmla="val 16667"/>
            </a:avLst>
          </a:prstGeom>
          <a:solidFill>
            <a:srgbClr val="BBE0E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Arial"/>
                <a:ea typeface="Arial"/>
                <a:cs typeface="Arial"/>
                <a:sym typeface="Arial"/>
              </a:rPr>
              <a:t>Low Level Class</a:t>
            </a:r>
            <a:endParaRPr sz="2000" b="0" i="0" u="none" strike="noStrike" cap="none">
              <a:solidFill>
                <a:srgbClr val="000000"/>
              </a:solidFill>
              <a:latin typeface="Arial"/>
              <a:ea typeface="Arial"/>
              <a:cs typeface="Arial"/>
              <a:sym typeface="Arial"/>
            </a:endParaRPr>
          </a:p>
        </p:txBody>
      </p:sp>
      <p:cxnSp>
        <p:nvCxnSpPr>
          <p:cNvPr id="538" name="Google Shape;538;p91"/>
          <p:cNvCxnSpPr>
            <a:stCxn id="532" idx="0"/>
            <a:endCxn id="537" idx="1"/>
          </p:cNvCxnSpPr>
          <p:nvPr/>
        </p:nvCxnSpPr>
        <p:spPr>
          <a:xfrm rot="-5400000">
            <a:off x="4958300" y="2043225"/>
            <a:ext cx="336000" cy="2063400"/>
          </a:xfrm>
          <a:prstGeom prst="bentConnector2">
            <a:avLst/>
          </a:prstGeom>
          <a:noFill/>
          <a:ln w="19050" cap="flat" cmpd="sng">
            <a:solidFill>
              <a:schemeClr val="dk2"/>
            </a:solidFill>
            <a:prstDash val="solid"/>
            <a:round/>
            <a:headEnd type="none" w="sm" len="sm"/>
            <a:tailEnd type="none" w="sm" len="sm"/>
          </a:ln>
        </p:spPr>
      </p:cxnSp>
      <p:sp>
        <p:nvSpPr>
          <p:cNvPr id="539" name="Google Shape;539;p91"/>
          <p:cNvSpPr/>
          <p:nvPr/>
        </p:nvSpPr>
        <p:spPr>
          <a:xfrm>
            <a:off x="6439775" y="1914200"/>
            <a:ext cx="306900" cy="642900"/>
          </a:xfrm>
          <a:prstGeom prst="down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91"/>
          <p:cNvSpPr txBox="1"/>
          <p:nvPr/>
        </p:nvSpPr>
        <p:spPr>
          <a:xfrm>
            <a:off x="6899075" y="1966550"/>
            <a:ext cx="17535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 sz="2300" b="0" i="0" u="none" strike="noStrike" cap="none">
                <a:solidFill>
                  <a:srgbClr val="FF0000"/>
                </a:solidFill>
                <a:latin typeface="Permanent Marker"/>
                <a:ea typeface="Permanent Marker"/>
                <a:cs typeface="Permanent Marker"/>
                <a:sym typeface="Permanent Marker"/>
              </a:rPr>
              <a:t>Dependency</a:t>
            </a:r>
            <a:endParaRPr sz="2300" b="0" i="0" u="none" strike="noStrike" cap="none">
              <a:solidFill>
                <a:srgbClr val="FF0000"/>
              </a:solidFill>
              <a:latin typeface="Permanent Marker"/>
              <a:ea typeface="Permanent Marker"/>
              <a:cs typeface="Permanent Marker"/>
              <a:sym typeface="Permanent Marke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F05A28"/>
            </a:gs>
            <a:gs pos="100000">
              <a:srgbClr val="E80A89"/>
            </a:gs>
          </a:gsLst>
          <a:lin ang="0" scaled="0"/>
        </a:gradFill>
        <a:effectLst/>
      </p:bgPr>
    </p:bg>
    <p:spTree>
      <p:nvGrpSpPr>
        <p:cNvPr id="1" name="Shape 657"/>
        <p:cNvGrpSpPr/>
        <p:nvPr/>
      </p:nvGrpSpPr>
      <p:grpSpPr>
        <a:xfrm>
          <a:off x="0" y="0"/>
          <a:ext cx="0" cy="0"/>
          <a:chOff x="0" y="0"/>
          <a:chExt cx="0" cy="0"/>
        </a:xfrm>
      </p:grpSpPr>
      <p:pic>
        <p:nvPicPr>
          <p:cNvPr id="658" name="Google Shape;658;p109"/>
          <p:cNvPicPr preferRelativeResize="0"/>
          <p:nvPr/>
        </p:nvPicPr>
        <p:blipFill rotWithShape="1">
          <a:blip r:embed="rId3">
            <a:alphaModFix amt="37000"/>
          </a:blip>
          <a:srcRect/>
          <a:stretch/>
        </p:blipFill>
        <p:spPr>
          <a:xfrm>
            <a:off x="1369440" y="158760"/>
            <a:ext cx="5069160" cy="5142600"/>
          </a:xfrm>
          <a:prstGeom prst="rect">
            <a:avLst/>
          </a:prstGeom>
          <a:noFill/>
          <a:ln>
            <a:noFill/>
          </a:ln>
        </p:spPr>
      </p:pic>
      <p:sp>
        <p:nvSpPr>
          <p:cNvPr id="659" name="Google Shape;659;p109"/>
          <p:cNvSpPr/>
          <p:nvPr/>
        </p:nvSpPr>
        <p:spPr>
          <a:xfrm flipH="1">
            <a:off x="768960" y="2009880"/>
            <a:ext cx="2225160" cy="11304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60" name="Google Shape;660;p109"/>
          <p:cNvGrpSpPr/>
          <p:nvPr/>
        </p:nvGrpSpPr>
        <p:grpSpPr>
          <a:xfrm>
            <a:off x="4452840" y="1247040"/>
            <a:ext cx="4764600" cy="4836600"/>
            <a:chOff x="4452840" y="1247040"/>
            <a:chExt cx="4764600" cy="4836600"/>
          </a:xfrm>
        </p:grpSpPr>
        <p:pic>
          <p:nvPicPr>
            <p:cNvPr id="661" name="Google Shape;661;p109"/>
            <p:cNvPicPr preferRelativeResize="0"/>
            <p:nvPr/>
          </p:nvPicPr>
          <p:blipFill rotWithShape="1">
            <a:blip r:embed="rId4">
              <a:alphaModFix amt="64000"/>
            </a:blip>
            <a:srcRect/>
            <a:stretch/>
          </p:blipFill>
          <p:spPr>
            <a:xfrm rot="-5400000">
              <a:off x="5564160" y="2430360"/>
              <a:ext cx="4836600" cy="2469960"/>
            </a:xfrm>
            <a:prstGeom prst="rect">
              <a:avLst/>
            </a:prstGeom>
            <a:noFill/>
            <a:ln>
              <a:noFill/>
            </a:ln>
          </p:spPr>
        </p:pic>
        <p:pic>
          <p:nvPicPr>
            <p:cNvPr id="662" name="Google Shape;662;p109"/>
            <p:cNvPicPr preferRelativeResize="0"/>
            <p:nvPr/>
          </p:nvPicPr>
          <p:blipFill rotWithShape="1">
            <a:blip r:embed="rId4">
              <a:alphaModFix amt="64000"/>
            </a:blip>
            <a:srcRect/>
            <a:stretch/>
          </p:blipFill>
          <p:spPr>
            <a:xfrm rot="-5400000">
              <a:off x="3269520" y="2430360"/>
              <a:ext cx="4836600" cy="2469960"/>
            </a:xfrm>
            <a:prstGeom prst="rect">
              <a:avLst/>
            </a:prstGeom>
            <a:noFill/>
            <a:ln>
              <a:noFill/>
            </a:ln>
          </p:spPr>
        </p:pic>
      </p:grpSp>
      <p:sp>
        <p:nvSpPr>
          <p:cNvPr id="663" name="Google Shape;663;p109"/>
          <p:cNvSpPr/>
          <p:nvPr/>
        </p:nvSpPr>
        <p:spPr>
          <a:xfrm rot="5400000">
            <a:off x="348120" y="2418480"/>
            <a:ext cx="928800" cy="11196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109"/>
          <p:cNvSpPr/>
          <p:nvPr/>
        </p:nvSpPr>
        <p:spPr>
          <a:xfrm rot="5400000">
            <a:off x="1933200" y="1005480"/>
            <a:ext cx="2122920" cy="11196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109"/>
          <p:cNvSpPr txBox="1">
            <a:spLocks noGrp="1"/>
          </p:cNvSpPr>
          <p:nvPr>
            <p:ph type="title" idx="4294967295"/>
          </p:nvPr>
        </p:nvSpPr>
        <p:spPr>
          <a:xfrm>
            <a:off x="1038600" y="2333520"/>
            <a:ext cx="7162920" cy="2554200"/>
          </a:xfrm>
          <a:prstGeom prst="rect">
            <a:avLst/>
          </a:prstGeom>
          <a:noFill/>
          <a:ln>
            <a:noFill/>
          </a:ln>
        </p:spPr>
        <p:txBody>
          <a:bodyPr spcFirstLastPara="1" wrap="square" lIns="0" tIns="91425" rIns="0" bIns="91425" anchor="t" anchorCtr="0">
            <a:noAutofit/>
          </a:bodyPr>
          <a:lstStyle/>
          <a:p>
            <a:pPr marL="0" marR="0" lvl="0" indent="0" algn="l" rtl="0">
              <a:lnSpc>
                <a:spcPct val="83000"/>
              </a:lnSpc>
              <a:spcBef>
                <a:spcPts val="0"/>
              </a:spcBef>
              <a:spcAft>
                <a:spcPts val="0"/>
              </a:spcAft>
              <a:buSzPts val="1400"/>
              <a:buNone/>
            </a:pPr>
            <a:r>
              <a:rPr lang="en" sz="4500" b="1" i="0" u="none" strike="noStrike" cap="none">
                <a:solidFill>
                  <a:srgbClr val="FFFFFF"/>
                </a:solidFill>
                <a:latin typeface="Arial"/>
                <a:ea typeface="Arial"/>
                <a:cs typeface="Arial"/>
                <a:sym typeface="Arial"/>
              </a:rPr>
              <a:t>Thank you!</a:t>
            </a:r>
            <a:endParaRPr sz="4500" b="0" i="0" u="none" strike="noStrike" cap="none">
              <a:latin typeface="Arial"/>
              <a:ea typeface="Arial"/>
              <a:cs typeface="Arial"/>
              <a:sym typeface="Arial"/>
            </a:endParaRPr>
          </a:p>
          <a:p>
            <a:pPr marL="0" marR="0" lvl="0" indent="0" algn="l" rtl="0">
              <a:lnSpc>
                <a:spcPct val="83000"/>
              </a:lnSpc>
              <a:spcBef>
                <a:spcPts val="0"/>
              </a:spcBef>
              <a:spcAft>
                <a:spcPts val="0"/>
              </a:spcAft>
              <a:buSzPts val="1400"/>
              <a:buNone/>
            </a:pPr>
            <a:endParaRPr sz="4500" b="0" i="0" u="none" strike="noStrike" cap="none">
              <a:latin typeface="Arial"/>
              <a:ea typeface="Arial"/>
              <a:cs typeface="Arial"/>
              <a:sym typeface="Arial"/>
            </a:endParaRPr>
          </a:p>
          <a:p>
            <a:pPr marL="0" marR="0" lvl="0" indent="0" algn="l" rtl="0">
              <a:lnSpc>
                <a:spcPct val="115000"/>
              </a:lnSpc>
              <a:spcBef>
                <a:spcPts val="0"/>
              </a:spcBef>
              <a:spcAft>
                <a:spcPts val="0"/>
              </a:spcAft>
              <a:buSzPts val="1400"/>
              <a:buNone/>
            </a:pPr>
            <a:endParaRPr sz="1900" b="0" i="0" u="none" strike="noStrike" cap="none">
              <a:latin typeface="Arial"/>
              <a:ea typeface="Arial"/>
              <a:cs typeface="Arial"/>
              <a:sym typeface="Arial"/>
            </a:endParaRPr>
          </a:p>
        </p:txBody>
      </p:sp>
      <p:pic>
        <p:nvPicPr>
          <p:cNvPr id="666" name="Google Shape;666;p109" descr="Google Shape;299;p42"/>
          <p:cNvPicPr preferRelativeResize="0"/>
          <p:nvPr/>
        </p:nvPicPr>
        <p:blipFill rotWithShape="1">
          <a:blip r:embed="rId5">
            <a:alphaModFix amt="38000"/>
          </a:blip>
          <a:srcRect/>
          <a:stretch/>
        </p:blipFill>
        <p:spPr>
          <a:xfrm>
            <a:off x="5053320" y="2333520"/>
            <a:ext cx="1177920" cy="865800"/>
          </a:xfrm>
          <a:prstGeom prst="rect">
            <a:avLst/>
          </a:prstGeom>
          <a:noFill/>
          <a:ln>
            <a:noFill/>
          </a:ln>
        </p:spPr>
      </p:pic>
      <p:pic>
        <p:nvPicPr>
          <p:cNvPr id="667" name="Google Shape;667;p109"/>
          <p:cNvPicPr preferRelativeResize="0"/>
          <p:nvPr/>
        </p:nvPicPr>
        <p:blipFill rotWithShape="1">
          <a:blip r:embed="rId6">
            <a:alphaModFix/>
          </a:blip>
          <a:srcRect/>
          <a:stretch/>
        </p:blipFill>
        <p:spPr>
          <a:xfrm>
            <a:off x="9306360" y="4594320"/>
            <a:ext cx="1354320" cy="293760"/>
          </a:xfrm>
          <a:prstGeom prst="rect">
            <a:avLst/>
          </a:prstGeom>
          <a:noFill/>
          <a:ln>
            <a:noFill/>
          </a:ln>
        </p:spPr>
      </p:pic>
      <p:pic>
        <p:nvPicPr>
          <p:cNvPr id="668" name="Google Shape;668;p109"/>
          <p:cNvPicPr preferRelativeResize="0"/>
          <p:nvPr/>
        </p:nvPicPr>
        <p:blipFill rotWithShape="1">
          <a:blip r:embed="rId7">
            <a:alphaModFix/>
          </a:blip>
          <a:srcRect/>
          <a:stretch/>
        </p:blipFill>
        <p:spPr>
          <a:xfrm>
            <a:off x="6848280" y="4187880"/>
            <a:ext cx="2048400" cy="928440"/>
          </a:xfrm>
          <a:prstGeom prst="rect">
            <a:avLst/>
          </a:prstGeom>
          <a:noFill/>
          <a:ln>
            <a:noFill/>
          </a:ln>
        </p:spPr>
      </p:pic>
      <p:sp>
        <p:nvSpPr>
          <p:cNvPr id="669" name="Google Shape;669;p109"/>
          <p:cNvSpPr txBox="1">
            <a:spLocks noGrp="1"/>
          </p:cNvSpPr>
          <p:nvPr>
            <p:ph type="sldNum" idx="12"/>
          </p:nvPr>
        </p:nvSpPr>
        <p:spPr>
          <a:xfrm>
            <a:off x="8556840" y="4749840"/>
            <a:ext cx="547560" cy="392400"/>
          </a:xfrm>
          <a:prstGeom prst="rect">
            <a:avLst/>
          </a:prstGeom>
          <a:noFill/>
          <a:ln>
            <a:noFill/>
          </a:ln>
        </p:spPr>
        <p:txBody>
          <a:bodyPr spcFirstLastPara="1" wrap="square" lIns="90000" tIns="91425" rIns="900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FFFFFF"/>
                </a:solidFill>
                <a:latin typeface="Arial"/>
                <a:ea typeface="Arial"/>
                <a:cs typeface="Arial"/>
                <a:sym typeface="Arial"/>
              </a:rPr>
              <a:t>28</a:t>
            </a:fld>
            <a:endParaRPr sz="13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62"/>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3</a:t>
            </a:fld>
            <a:endParaRPr sz="1300" b="0" i="0" u="none" strike="noStrike" cap="none">
              <a:solidFill>
                <a:srgbClr val="000000"/>
              </a:solidFill>
              <a:latin typeface="Times New Roman"/>
              <a:ea typeface="Times New Roman"/>
              <a:cs typeface="Times New Roman"/>
              <a:sym typeface="Times New Roman"/>
            </a:endParaRPr>
          </a:p>
        </p:txBody>
      </p:sp>
      <p:sp>
        <p:nvSpPr>
          <p:cNvPr id="292" name="Google Shape;292;p62"/>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Design Principles</a:t>
            </a:r>
            <a:endParaRPr sz="3300" b="0" i="0" u="none" strike="noStrike" cap="none">
              <a:latin typeface="Arial"/>
              <a:ea typeface="Arial"/>
              <a:cs typeface="Arial"/>
              <a:sym typeface="Arial"/>
            </a:endParaRPr>
          </a:p>
        </p:txBody>
      </p:sp>
      <p:sp>
        <p:nvSpPr>
          <p:cNvPr id="293" name="Google Shape;293;p62"/>
          <p:cNvSpPr/>
          <p:nvPr/>
        </p:nvSpPr>
        <p:spPr>
          <a:xfrm>
            <a:off x="552600" y="1529640"/>
            <a:ext cx="8313000" cy="1587000"/>
          </a:xfrm>
          <a:prstGeom prst="rect">
            <a:avLst/>
          </a:prstGeom>
          <a:noFill/>
          <a:ln>
            <a:noFill/>
          </a:ln>
        </p:spPr>
        <p:txBody>
          <a:bodyPr spcFirstLastPara="1" wrap="square" lIns="90000" tIns="91425" rIns="90000" bIns="91425" anchor="t" anchorCtr="0">
            <a:noAutofit/>
          </a:bodyPr>
          <a:lstStyle/>
          <a:p>
            <a:pPr marL="457200" marR="0" lvl="0" indent="-361800" algn="l" rtl="0">
              <a:lnSpc>
                <a:spcPct val="150000"/>
              </a:lnSpc>
              <a:spcBef>
                <a:spcPts val="0"/>
              </a:spcBef>
              <a:spcAft>
                <a:spcPts val="0"/>
              </a:spcAft>
              <a:buClr>
                <a:srgbClr val="404040"/>
              </a:buClr>
              <a:buSzPts val="2100"/>
              <a:buFont typeface="Arial"/>
              <a:buChar char="●"/>
            </a:pPr>
            <a:r>
              <a:rPr lang="en" sz="2100" b="0" i="0" u="none" strike="noStrike" cap="none">
                <a:solidFill>
                  <a:srgbClr val="404040"/>
                </a:solidFill>
                <a:latin typeface="Arial"/>
                <a:ea typeface="Arial"/>
                <a:cs typeface="Arial"/>
                <a:sym typeface="Arial"/>
              </a:rPr>
              <a:t>Best practices or suggested practices to increase code quality.</a:t>
            </a:r>
            <a:endParaRPr sz="2100" b="0" i="0" u="none" strike="noStrike" cap="none">
              <a:solidFill>
                <a:srgbClr val="404040"/>
              </a:solidFill>
              <a:latin typeface="Arial"/>
              <a:ea typeface="Arial"/>
              <a:cs typeface="Arial"/>
              <a:sym typeface="Arial"/>
            </a:endParaRPr>
          </a:p>
          <a:p>
            <a:pPr marL="457200" marR="0" lvl="0" indent="-361800" algn="l" rtl="0">
              <a:lnSpc>
                <a:spcPct val="150000"/>
              </a:lnSpc>
              <a:spcBef>
                <a:spcPts val="0"/>
              </a:spcBef>
              <a:spcAft>
                <a:spcPts val="0"/>
              </a:spcAft>
              <a:buClr>
                <a:srgbClr val="404040"/>
              </a:buClr>
              <a:buSzPts val="2100"/>
              <a:buFont typeface="Arial"/>
              <a:buChar char="●"/>
            </a:pPr>
            <a:r>
              <a:rPr lang="en" sz="2100" b="0" i="0" u="none" strike="noStrike" cap="none">
                <a:solidFill>
                  <a:srgbClr val="404040"/>
                </a:solidFill>
                <a:latin typeface="Arial"/>
                <a:ea typeface="Arial"/>
                <a:cs typeface="Arial"/>
                <a:sym typeface="Arial"/>
              </a:rPr>
              <a:t>There are easy and hard ones.</a:t>
            </a:r>
            <a:endParaRPr sz="2100" b="0" i="0" u="none" strike="noStrike" cap="none">
              <a:solidFill>
                <a:srgbClr val="404040"/>
              </a:solidFill>
              <a:latin typeface="Arial"/>
              <a:ea typeface="Arial"/>
              <a:cs typeface="Arial"/>
              <a:sym typeface="Arial"/>
            </a:endParaRPr>
          </a:p>
          <a:p>
            <a:pPr marL="457200" marR="0" lvl="0" indent="-361800" algn="l" rtl="0">
              <a:lnSpc>
                <a:spcPct val="150000"/>
              </a:lnSpc>
              <a:spcBef>
                <a:spcPts val="0"/>
              </a:spcBef>
              <a:spcAft>
                <a:spcPts val="0"/>
              </a:spcAft>
              <a:buClr>
                <a:srgbClr val="404040"/>
              </a:buClr>
              <a:buSzPts val="2100"/>
              <a:buFont typeface="Arial"/>
              <a:buChar char="●"/>
            </a:pPr>
            <a:r>
              <a:rPr lang="en" sz="2100" b="0" i="0" u="none" strike="noStrike" cap="none">
                <a:solidFill>
                  <a:srgbClr val="404040"/>
                </a:solidFill>
                <a:latin typeface="Arial"/>
                <a:ea typeface="Arial"/>
                <a:cs typeface="Arial"/>
                <a:sym typeface="Arial"/>
              </a:rPr>
              <a:t>Programming language and frameworks can help you.</a:t>
            </a:r>
            <a:endParaRPr sz="2100" b="0" i="0" u="none" strike="noStrike" cap="none">
              <a:solidFill>
                <a:srgbClr val="404040"/>
              </a:solidFill>
              <a:latin typeface="Arial"/>
              <a:ea typeface="Arial"/>
              <a:cs typeface="Arial"/>
              <a:sym typeface="Arial"/>
            </a:endParaRPr>
          </a:p>
          <a:p>
            <a:pPr marL="457200" marR="0" lvl="0" indent="-361800" algn="l" rtl="0">
              <a:lnSpc>
                <a:spcPct val="150000"/>
              </a:lnSpc>
              <a:spcBef>
                <a:spcPts val="0"/>
              </a:spcBef>
              <a:spcAft>
                <a:spcPts val="0"/>
              </a:spcAft>
              <a:buClr>
                <a:srgbClr val="E2415E"/>
              </a:buClr>
              <a:buSzPts val="2100"/>
              <a:buFont typeface="Arial"/>
              <a:buChar char="●"/>
            </a:pPr>
            <a:r>
              <a:rPr lang="en" sz="2100" b="0" i="1" u="none" strike="noStrike" cap="none">
                <a:solidFill>
                  <a:srgbClr val="E2415E"/>
                </a:solidFill>
                <a:latin typeface="Arial"/>
                <a:ea typeface="Arial"/>
                <a:cs typeface="Arial"/>
                <a:sym typeface="Arial"/>
              </a:rPr>
              <a:t>No rule without exception.</a:t>
            </a:r>
            <a:endParaRPr sz="2100" b="0" i="1" u="none" strike="noStrike" cap="none">
              <a:solidFill>
                <a:srgbClr val="E2415E"/>
              </a:solidFill>
              <a:latin typeface="Arial"/>
              <a:ea typeface="Arial"/>
              <a:cs typeface="Arial"/>
              <a:sym typeface="Arial"/>
            </a:endParaRPr>
          </a:p>
          <a:p>
            <a:pPr marL="457200" marR="0" lvl="0" indent="-361800" algn="l" rtl="0">
              <a:lnSpc>
                <a:spcPct val="150000"/>
              </a:lnSpc>
              <a:spcBef>
                <a:spcPts val="0"/>
              </a:spcBef>
              <a:spcAft>
                <a:spcPts val="0"/>
              </a:spcAft>
              <a:buClr>
                <a:srgbClr val="E2415E"/>
              </a:buClr>
              <a:buSzPts val="2100"/>
              <a:buFont typeface="Arial"/>
              <a:buChar char="●"/>
            </a:pPr>
            <a:r>
              <a:rPr lang="en" sz="2100" b="1" i="0" u="none" strike="noStrike" cap="none">
                <a:solidFill>
                  <a:srgbClr val="E2415E"/>
                </a:solidFill>
                <a:latin typeface="Arial"/>
                <a:ea typeface="Arial"/>
                <a:cs typeface="Arial"/>
                <a:sym typeface="Arial"/>
              </a:rPr>
              <a:t>Experience comes with time.</a:t>
            </a:r>
            <a:endParaRPr sz="2100" b="1" i="0" u="none" strike="noStrike" cap="none">
              <a:solidFill>
                <a:srgbClr val="E2415E"/>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3">
                                            <p:txEl>
                                              <p:pRg st="0" end="0"/>
                                            </p:txEl>
                                          </p:spTgt>
                                        </p:tgtEl>
                                        <p:attrNameLst>
                                          <p:attrName>style.visibility</p:attrName>
                                        </p:attrNameLst>
                                      </p:cBhvr>
                                      <p:to>
                                        <p:strVal val="visible"/>
                                      </p:to>
                                    </p:set>
                                    <p:animEffect transition="in" filter="fade">
                                      <p:cBhvr>
                                        <p:cTn id="7" dur="1000"/>
                                        <p:tgtEl>
                                          <p:spTgt spid="2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3">
                                            <p:txEl>
                                              <p:pRg st="1" end="1"/>
                                            </p:txEl>
                                          </p:spTgt>
                                        </p:tgtEl>
                                        <p:attrNameLst>
                                          <p:attrName>style.visibility</p:attrName>
                                        </p:attrNameLst>
                                      </p:cBhvr>
                                      <p:to>
                                        <p:strVal val="visible"/>
                                      </p:to>
                                    </p:set>
                                    <p:animEffect transition="in" filter="fade">
                                      <p:cBhvr>
                                        <p:cTn id="12" dur="1000"/>
                                        <p:tgtEl>
                                          <p:spTgt spid="2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3">
                                            <p:txEl>
                                              <p:pRg st="2" end="2"/>
                                            </p:txEl>
                                          </p:spTgt>
                                        </p:tgtEl>
                                        <p:attrNameLst>
                                          <p:attrName>style.visibility</p:attrName>
                                        </p:attrNameLst>
                                      </p:cBhvr>
                                      <p:to>
                                        <p:strVal val="visible"/>
                                      </p:to>
                                    </p:set>
                                    <p:animEffect transition="in" filter="fade">
                                      <p:cBhvr>
                                        <p:cTn id="17" dur="1000"/>
                                        <p:tgtEl>
                                          <p:spTgt spid="29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3">
                                            <p:txEl>
                                              <p:pRg st="3" end="3"/>
                                            </p:txEl>
                                          </p:spTgt>
                                        </p:tgtEl>
                                        <p:attrNameLst>
                                          <p:attrName>style.visibility</p:attrName>
                                        </p:attrNameLst>
                                      </p:cBhvr>
                                      <p:to>
                                        <p:strVal val="visible"/>
                                      </p:to>
                                    </p:set>
                                    <p:animEffect transition="in" filter="fade">
                                      <p:cBhvr>
                                        <p:cTn id="22" dur="1000"/>
                                        <p:tgtEl>
                                          <p:spTgt spid="29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3">
                                            <p:txEl>
                                              <p:pRg st="4" end="4"/>
                                            </p:txEl>
                                          </p:spTgt>
                                        </p:tgtEl>
                                        <p:attrNameLst>
                                          <p:attrName>style.visibility</p:attrName>
                                        </p:attrNameLst>
                                      </p:cBhvr>
                                      <p:to>
                                        <p:strVal val="visible"/>
                                      </p:to>
                                    </p:set>
                                    <p:animEffect transition="in" filter="fade">
                                      <p:cBhvr>
                                        <p:cTn id="27" dur="1000"/>
                                        <p:tgtEl>
                                          <p:spTgt spid="29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63"/>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4</a:t>
            </a:fld>
            <a:endParaRPr sz="1300" b="0" i="0" u="none" strike="noStrike" cap="none">
              <a:solidFill>
                <a:srgbClr val="000000"/>
              </a:solidFill>
              <a:latin typeface="Times New Roman"/>
              <a:ea typeface="Times New Roman"/>
              <a:cs typeface="Times New Roman"/>
              <a:sym typeface="Times New Roman"/>
            </a:endParaRPr>
          </a:p>
        </p:txBody>
      </p:sp>
      <p:sp>
        <p:nvSpPr>
          <p:cNvPr id="299" name="Google Shape;299;p63"/>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Coupling &amp; Cohesion</a:t>
            </a:r>
            <a:endParaRPr sz="3300" b="0" i="0" u="none" strike="noStrike" cap="none">
              <a:latin typeface="Arial"/>
              <a:ea typeface="Arial"/>
              <a:cs typeface="Arial"/>
              <a:sym typeface="Arial"/>
            </a:endParaRPr>
          </a:p>
        </p:txBody>
      </p:sp>
      <p:sp>
        <p:nvSpPr>
          <p:cNvPr id="300" name="Google Shape;300;p63"/>
          <p:cNvSpPr/>
          <p:nvPr/>
        </p:nvSpPr>
        <p:spPr>
          <a:xfrm>
            <a:off x="552600" y="1377246"/>
            <a:ext cx="8313000" cy="926400"/>
          </a:xfrm>
          <a:prstGeom prst="rect">
            <a:avLst/>
          </a:prstGeom>
          <a:noFill/>
          <a:ln>
            <a:noFill/>
          </a:ln>
        </p:spPr>
        <p:txBody>
          <a:bodyPr spcFirstLastPara="1" wrap="square" lIns="90000" tIns="91425" rIns="90000" bIns="91425" anchor="t" anchorCtr="0">
            <a:noAutofit/>
          </a:bodyPr>
          <a:lstStyle/>
          <a:p>
            <a:pPr marL="0" marR="0" lvl="0" indent="0" algn="l" rtl="0">
              <a:lnSpc>
                <a:spcPct val="150000"/>
              </a:lnSpc>
              <a:spcBef>
                <a:spcPts val="0"/>
              </a:spcBef>
              <a:spcAft>
                <a:spcPts val="0"/>
              </a:spcAft>
              <a:buClr>
                <a:srgbClr val="000000"/>
              </a:buClr>
              <a:buSzPts val="2000"/>
              <a:buFont typeface="Arial"/>
              <a:buNone/>
            </a:pPr>
            <a:r>
              <a:rPr lang="en" sz="2000">
                <a:solidFill>
                  <a:srgbClr val="404040"/>
                </a:solidFill>
              </a:rPr>
              <a:t>These</a:t>
            </a:r>
            <a:r>
              <a:rPr lang="en" sz="2000" b="0" i="0" u="none" strike="noStrike" cap="none">
                <a:solidFill>
                  <a:srgbClr val="404040"/>
                </a:solidFill>
                <a:latin typeface="Arial"/>
                <a:ea typeface="Arial"/>
                <a:cs typeface="Arial"/>
                <a:sym typeface="Arial"/>
              </a:rPr>
              <a:t> metrics describe how easy it will be to change the behavior of some code.</a:t>
            </a:r>
            <a:endParaRPr sz="2000" b="0" i="0" u="none" strike="noStrike" cap="none">
              <a:solidFill>
                <a:srgbClr val="404040"/>
              </a:solidFill>
              <a:latin typeface="Arial"/>
              <a:ea typeface="Arial"/>
              <a:cs typeface="Arial"/>
              <a:sym typeface="Arial"/>
            </a:endParaRPr>
          </a:p>
        </p:txBody>
      </p:sp>
      <p:sp>
        <p:nvSpPr>
          <p:cNvPr id="301" name="Google Shape;301;p63"/>
          <p:cNvSpPr txBox="1"/>
          <p:nvPr/>
        </p:nvSpPr>
        <p:spPr>
          <a:xfrm>
            <a:off x="554550" y="2303650"/>
            <a:ext cx="8004300" cy="1585500"/>
          </a:xfrm>
          <a:prstGeom prst="rect">
            <a:avLst/>
          </a:prstGeom>
          <a:solidFill>
            <a:srgbClr val="D0E0E3"/>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Arial"/>
                <a:ea typeface="Arial"/>
                <a:cs typeface="Arial"/>
                <a:sym typeface="Arial"/>
              </a:rPr>
              <a:t>Elements are coupled if a change in one forces a change in another. For e.g., if two classes inherit from a common parent, then a change in one class might require a change in the other.</a:t>
            </a:r>
            <a:endParaRPr sz="1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sz="1300" b="0" i="1" u="none" strike="noStrike" cap="none">
                <a:solidFill>
                  <a:srgbClr val="000000"/>
                </a:solidFill>
                <a:latin typeface="Arial"/>
                <a:ea typeface="Arial"/>
                <a:cs typeface="Arial"/>
                <a:sym typeface="Arial"/>
              </a:rPr>
              <a:t>Think of a combo audio system: It’s tightly coupled because if we want to change from analog to digital radio, we must rebuild the whole system. If we assemble a system from </a:t>
            </a:r>
            <a:r>
              <a:rPr lang="en" sz="1300" i="1"/>
              <a:t>independent</a:t>
            </a:r>
            <a:r>
              <a:rPr lang="en" sz="1300" b="0" i="1" u="none" strike="noStrike" cap="none">
                <a:solidFill>
                  <a:srgbClr val="000000"/>
                </a:solidFill>
                <a:latin typeface="Arial"/>
                <a:ea typeface="Arial"/>
                <a:cs typeface="Arial"/>
                <a:sym typeface="Arial"/>
              </a:rPr>
              <a:t> components, it would have low coupling and we could just swap out the receiver. “Loosely” coupled features are easier to maintain.</a:t>
            </a:r>
            <a:endParaRPr sz="1300" b="0" i="1" u="none" strike="noStrike" cap="none">
              <a:solidFill>
                <a:srgbClr val="000000"/>
              </a:solidFill>
              <a:latin typeface="Arial"/>
              <a:ea typeface="Arial"/>
              <a:cs typeface="Arial"/>
              <a:sym typeface="Arial"/>
            </a:endParaRPr>
          </a:p>
        </p:txBody>
      </p:sp>
      <p:sp>
        <p:nvSpPr>
          <p:cNvPr id="302" name="Google Shape;302;p63"/>
          <p:cNvSpPr txBox="1"/>
          <p:nvPr/>
        </p:nvSpPr>
        <p:spPr>
          <a:xfrm>
            <a:off x="569850" y="3987850"/>
            <a:ext cx="8004300" cy="615600"/>
          </a:xfrm>
          <a:prstGeom prst="rect">
            <a:avLst/>
          </a:prstGeom>
          <a:solidFill>
            <a:srgbClr val="CFE2F3"/>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An element</a:t>
            </a:r>
            <a:r>
              <a:rPr lang="en"/>
              <a:t>’</a:t>
            </a:r>
            <a:r>
              <a:rPr lang="en" sz="1400" b="0" i="0" u="none" strike="noStrike" cap="none">
                <a:solidFill>
                  <a:srgbClr val="000000"/>
                </a:solidFill>
                <a:latin typeface="Arial"/>
                <a:ea typeface="Arial"/>
                <a:cs typeface="Arial"/>
                <a:sym typeface="Arial"/>
              </a:rPr>
              <a:t>s </a:t>
            </a:r>
            <a:r>
              <a:rPr lang="en" sz="1400" b="0" i="1" u="none" strike="noStrike" cap="none">
                <a:solidFill>
                  <a:srgbClr val="000000"/>
                </a:solidFill>
                <a:latin typeface="Arial"/>
                <a:ea typeface="Arial"/>
                <a:cs typeface="Arial"/>
                <a:sym typeface="Arial"/>
              </a:rPr>
              <a:t>cohesion</a:t>
            </a:r>
            <a:r>
              <a:rPr lang="en" sz="1400" b="0" i="0" u="none" strike="noStrike" cap="none">
                <a:solidFill>
                  <a:srgbClr val="000000"/>
                </a:solidFill>
                <a:latin typeface="Arial"/>
                <a:ea typeface="Arial"/>
                <a:cs typeface="Arial"/>
                <a:sym typeface="Arial"/>
              </a:rPr>
              <a:t> is a measure of whether its responsibilities form a meaningful unit. For e.g., a class that parses both dates and URLs is not coherent, because they’re unrelated concepts.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grpSp>
        <p:nvGrpSpPr>
          <p:cNvPr id="307" name="Google Shape;307;p64"/>
          <p:cNvGrpSpPr/>
          <p:nvPr/>
        </p:nvGrpSpPr>
        <p:grpSpPr>
          <a:xfrm>
            <a:off x="672675" y="1484925"/>
            <a:ext cx="2414775" cy="880175"/>
            <a:chOff x="672675" y="1484925"/>
            <a:chExt cx="2414775" cy="880175"/>
          </a:xfrm>
        </p:grpSpPr>
        <p:sp>
          <p:nvSpPr>
            <p:cNvPr id="308" name="Google Shape;308;p64"/>
            <p:cNvSpPr/>
            <p:nvPr/>
          </p:nvSpPr>
          <p:spPr>
            <a:xfrm>
              <a:off x="672750" y="1487300"/>
              <a:ext cx="2414700" cy="8778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parseURL(URL url)</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parseDate(Date date)</a:t>
              </a:r>
              <a:endParaRPr sz="1400" b="0" i="0" u="none" strike="noStrike" cap="none">
                <a:solidFill>
                  <a:srgbClr val="000000"/>
                </a:solidFill>
                <a:latin typeface="Arial"/>
                <a:ea typeface="Arial"/>
                <a:cs typeface="Arial"/>
                <a:sym typeface="Arial"/>
              </a:endParaRPr>
            </a:p>
          </p:txBody>
        </p:sp>
        <p:sp>
          <p:nvSpPr>
            <p:cNvPr id="309" name="Google Shape;309;p64"/>
            <p:cNvSpPr txBox="1"/>
            <p:nvPr/>
          </p:nvSpPr>
          <p:spPr>
            <a:xfrm>
              <a:off x="672675" y="1484925"/>
              <a:ext cx="2414700" cy="354000"/>
            </a:xfrm>
            <a:prstGeom prst="rect">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000000"/>
                  </a:solidFill>
                  <a:latin typeface="Arial"/>
                  <a:ea typeface="Arial"/>
                  <a:cs typeface="Arial"/>
                  <a:sym typeface="Arial"/>
                </a:rPr>
                <a:t>Parser</a:t>
              </a:r>
              <a:endParaRPr sz="1100" b="1" i="0" u="none" strike="noStrike" cap="none">
                <a:solidFill>
                  <a:srgbClr val="000000"/>
                </a:solidFill>
                <a:latin typeface="Arial"/>
                <a:ea typeface="Arial"/>
                <a:cs typeface="Arial"/>
                <a:sym typeface="Arial"/>
              </a:endParaRPr>
            </a:p>
          </p:txBody>
        </p:sp>
      </p:grpSp>
      <p:cxnSp>
        <p:nvCxnSpPr>
          <p:cNvPr id="310" name="Google Shape;310;p64"/>
          <p:cNvCxnSpPr/>
          <p:nvPr/>
        </p:nvCxnSpPr>
        <p:spPr>
          <a:xfrm rot="10800000" flipH="1">
            <a:off x="3233300" y="1804925"/>
            <a:ext cx="2869500" cy="24900"/>
          </a:xfrm>
          <a:prstGeom prst="straightConnector1">
            <a:avLst/>
          </a:prstGeom>
          <a:noFill/>
          <a:ln w="19050" cap="flat" cmpd="sng">
            <a:solidFill>
              <a:srgbClr val="9FC5E8"/>
            </a:solidFill>
            <a:prstDash val="solid"/>
            <a:round/>
            <a:headEnd type="oval" w="med" len="med"/>
            <a:tailEnd type="oval" w="med" len="med"/>
          </a:ln>
          <a:effectLst>
            <a:outerShdw blurRad="57150" dist="19050" dir="5400000" algn="bl" rotWithShape="0">
              <a:srgbClr val="000000">
                <a:alpha val="49803"/>
              </a:srgbClr>
            </a:outerShdw>
          </a:effectLst>
        </p:spPr>
      </p:cxnSp>
      <p:sp>
        <p:nvSpPr>
          <p:cNvPr id="311" name="Google Shape;311;p64"/>
          <p:cNvSpPr txBox="1"/>
          <p:nvPr/>
        </p:nvSpPr>
        <p:spPr>
          <a:xfrm>
            <a:off x="1066725" y="859975"/>
            <a:ext cx="1463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Not Coherent</a:t>
            </a:r>
            <a:endParaRPr sz="1400" b="0" i="1" u="none" strike="noStrike" cap="none">
              <a:solidFill>
                <a:srgbClr val="000000"/>
              </a:solidFill>
              <a:latin typeface="Arial"/>
              <a:ea typeface="Arial"/>
              <a:cs typeface="Arial"/>
              <a:sym typeface="Arial"/>
            </a:endParaRPr>
          </a:p>
        </p:txBody>
      </p:sp>
      <p:sp>
        <p:nvSpPr>
          <p:cNvPr id="312" name="Google Shape;312;p64"/>
          <p:cNvSpPr txBox="1"/>
          <p:nvPr/>
        </p:nvSpPr>
        <p:spPr>
          <a:xfrm>
            <a:off x="4134650" y="707575"/>
            <a:ext cx="1215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Coherent</a:t>
            </a:r>
            <a:endParaRPr sz="1400" b="0" i="1" u="none" strike="noStrike" cap="none">
              <a:solidFill>
                <a:srgbClr val="000000"/>
              </a:solidFill>
              <a:latin typeface="Arial"/>
              <a:ea typeface="Arial"/>
              <a:cs typeface="Arial"/>
              <a:sym typeface="Arial"/>
            </a:endParaRPr>
          </a:p>
        </p:txBody>
      </p:sp>
      <p:sp>
        <p:nvSpPr>
          <p:cNvPr id="313" name="Google Shape;313;p64"/>
          <p:cNvSpPr txBox="1"/>
          <p:nvPr/>
        </p:nvSpPr>
        <p:spPr>
          <a:xfrm>
            <a:off x="6705525" y="859975"/>
            <a:ext cx="1463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Arial"/>
                <a:ea typeface="Arial"/>
                <a:cs typeface="Arial"/>
                <a:sym typeface="Arial"/>
              </a:rPr>
              <a:t>Not Coherent</a:t>
            </a:r>
            <a:endParaRPr sz="1400" b="0" i="1" u="none" strike="noStrike" cap="none">
              <a:solidFill>
                <a:srgbClr val="000000"/>
              </a:solidFill>
              <a:latin typeface="Arial"/>
              <a:ea typeface="Arial"/>
              <a:cs typeface="Arial"/>
              <a:sym typeface="Arial"/>
            </a:endParaRPr>
          </a:p>
        </p:txBody>
      </p:sp>
      <p:grpSp>
        <p:nvGrpSpPr>
          <p:cNvPr id="314" name="Google Shape;314;p64"/>
          <p:cNvGrpSpPr/>
          <p:nvPr/>
        </p:nvGrpSpPr>
        <p:grpSpPr>
          <a:xfrm>
            <a:off x="6341063" y="1484925"/>
            <a:ext cx="2414775" cy="880175"/>
            <a:chOff x="672675" y="1484925"/>
            <a:chExt cx="2414775" cy="880175"/>
          </a:xfrm>
        </p:grpSpPr>
        <p:sp>
          <p:nvSpPr>
            <p:cNvPr id="315" name="Google Shape;315;p64"/>
            <p:cNvSpPr/>
            <p:nvPr/>
          </p:nvSpPr>
          <p:spPr>
            <a:xfrm>
              <a:off x="672750" y="1487300"/>
              <a:ext cx="2414700" cy="8778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parse(URL url)</a:t>
              </a:r>
              <a:endParaRPr sz="1400" b="0" i="0" u="none" strike="noStrike" cap="none">
                <a:solidFill>
                  <a:srgbClr val="000000"/>
                </a:solidFill>
                <a:latin typeface="Arial"/>
                <a:ea typeface="Arial"/>
                <a:cs typeface="Arial"/>
                <a:sym typeface="Arial"/>
              </a:endParaRPr>
            </a:p>
            <a:p>
              <a:pPr marL="457200" lvl="0" indent="-317500" algn="l" rtl="0">
                <a:spcBef>
                  <a:spcPts val="0"/>
                </a:spcBef>
                <a:spcAft>
                  <a:spcPts val="0"/>
                </a:spcAft>
                <a:buSzPts val="1400"/>
                <a:buChar char="-"/>
              </a:pPr>
              <a:r>
                <a:rPr lang="en">
                  <a:solidFill>
                    <a:schemeClr val="dk1"/>
                  </a:solidFill>
                </a:rPr>
                <a:t>parseText(String text)</a:t>
              </a:r>
              <a:endParaRPr/>
            </a:p>
          </p:txBody>
        </p:sp>
        <p:sp>
          <p:nvSpPr>
            <p:cNvPr id="316" name="Google Shape;316;p64"/>
            <p:cNvSpPr txBox="1"/>
            <p:nvPr/>
          </p:nvSpPr>
          <p:spPr>
            <a:xfrm>
              <a:off x="672675" y="1484925"/>
              <a:ext cx="2414700" cy="354000"/>
            </a:xfrm>
            <a:prstGeom prst="rect">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000000"/>
                  </a:solidFill>
                  <a:latin typeface="Arial"/>
                  <a:ea typeface="Arial"/>
                  <a:cs typeface="Arial"/>
                  <a:sym typeface="Arial"/>
                </a:rPr>
                <a:t>URLPunctuationParser</a:t>
              </a:r>
              <a:endParaRPr sz="1100" b="1" i="0" u="none" strike="noStrike" cap="none">
                <a:solidFill>
                  <a:srgbClr val="000000"/>
                </a:solidFill>
                <a:latin typeface="Arial"/>
                <a:ea typeface="Arial"/>
                <a:cs typeface="Arial"/>
                <a:sym typeface="Arial"/>
              </a:endParaRPr>
            </a:p>
          </p:txBody>
        </p:sp>
      </p:grpSp>
      <p:grpSp>
        <p:nvGrpSpPr>
          <p:cNvPr id="317" name="Google Shape;317;p64"/>
          <p:cNvGrpSpPr/>
          <p:nvPr/>
        </p:nvGrpSpPr>
        <p:grpSpPr>
          <a:xfrm>
            <a:off x="3568300" y="4152500"/>
            <a:ext cx="2414775" cy="880175"/>
            <a:chOff x="672675" y="1484925"/>
            <a:chExt cx="2414775" cy="880175"/>
          </a:xfrm>
        </p:grpSpPr>
        <p:sp>
          <p:nvSpPr>
            <p:cNvPr id="318" name="Google Shape;318;p64"/>
            <p:cNvSpPr/>
            <p:nvPr/>
          </p:nvSpPr>
          <p:spPr>
            <a:xfrm>
              <a:off x="672750" y="1487300"/>
              <a:ext cx="2414700" cy="8778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parse(Date date)</a:t>
              </a:r>
              <a:endParaRPr sz="1400" b="0" i="0" u="none" strike="noStrike" cap="none">
                <a:solidFill>
                  <a:srgbClr val="000000"/>
                </a:solidFill>
                <a:latin typeface="Arial"/>
                <a:ea typeface="Arial"/>
                <a:cs typeface="Arial"/>
                <a:sym typeface="Arial"/>
              </a:endParaRPr>
            </a:p>
          </p:txBody>
        </p:sp>
        <p:sp>
          <p:nvSpPr>
            <p:cNvPr id="319" name="Google Shape;319;p64"/>
            <p:cNvSpPr txBox="1"/>
            <p:nvPr/>
          </p:nvSpPr>
          <p:spPr>
            <a:xfrm>
              <a:off x="672675" y="1484925"/>
              <a:ext cx="2414700" cy="354000"/>
            </a:xfrm>
            <a:prstGeom prst="rect">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000000"/>
                  </a:solidFill>
                  <a:latin typeface="Arial"/>
                  <a:ea typeface="Arial"/>
                  <a:cs typeface="Arial"/>
                  <a:sym typeface="Arial"/>
                </a:rPr>
                <a:t>DateParser</a:t>
              </a:r>
              <a:endParaRPr sz="1100" b="1" i="0" u="none" strike="noStrike" cap="none">
                <a:solidFill>
                  <a:srgbClr val="000000"/>
                </a:solidFill>
                <a:latin typeface="Arial"/>
                <a:ea typeface="Arial"/>
                <a:cs typeface="Arial"/>
                <a:sym typeface="Arial"/>
              </a:endParaRPr>
            </a:p>
          </p:txBody>
        </p:sp>
      </p:grpSp>
      <p:grpSp>
        <p:nvGrpSpPr>
          <p:cNvPr id="320" name="Google Shape;320;p64"/>
          <p:cNvGrpSpPr/>
          <p:nvPr/>
        </p:nvGrpSpPr>
        <p:grpSpPr>
          <a:xfrm>
            <a:off x="3568288" y="2365100"/>
            <a:ext cx="2414788" cy="1680875"/>
            <a:chOff x="672675" y="1484925"/>
            <a:chExt cx="2414788" cy="1680875"/>
          </a:xfrm>
        </p:grpSpPr>
        <p:sp>
          <p:nvSpPr>
            <p:cNvPr id="321" name="Google Shape;321;p64"/>
            <p:cNvSpPr/>
            <p:nvPr/>
          </p:nvSpPr>
          <p:spPr>
            <a:xfrm>
              <a:off x="672763" y="1487300"/>
              <a:ext cx="2414700" cy="1678500"/>
            </a:xfrm>
            <a:prstGeom prst="rect">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Represents a whole concept. Includes the complete URL parsing features like host, protocol, resource, etc.</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parse(URL url)</a:t>
              </a:r>
              <a:endParaRPr sz="1400" b="0" i="0" u="none" strike="noStrike" cap="none">
                <a:solidFill>
                  <a:srgbClr val="000000"/>
                </a:solidFill>
                <a:latin typeface="Arial"/>
                <a:ea typeface="Arial"/>
                <a:cs typeface="Arial"/>
                <a:sym typeface="Arial"/>
              </a:endParaRPr>
            </a:p>
          </p:txBody>
        </p:sp>
        <p:sp>
          <p:nvSpPr>
            <p:cNvPr id="322" name="Google Shape;322;p64"/>
            <p:cNvSpPr txBox="1"/>
            <p:nvPr/>
          </p:nvSpPr>
          <p:spPr>
            <a:xfrm>
              <a:off x="672675" y="1484925"/>
              <a:ext cx="2414700" cy="354000"/>
            </a:xfrm>
            <a:prstGeom prst="rect">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000000"/>
                  </a:solidFill>
                  <a:latin typeface="Arial"/>
                  <a:ea typeface="Arial"/>
                  <a:cs typeface="Arial"/>
                  <a:sym typeface="Arial"/>
                </a:rPr>
                <a:t>URLParser</a:t>
              </a:r>
              <a:endParaRPr sz="1100" b="1"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
                                        </p:tgtEl>
                                        <p:attrNameLst>
                                          <p:attrName>style.visibility</p:attrName>
                                        </p:attrNameLst>
                                      </p:cBhvr>
                                      <p:to>
                                        <p:strVal val="visible"/>
                                      </p:to>
                                    </p:set>
                                    <p:animEffect transition="in" filter="fade">
                                      <p:cBhvr>
                                        <p:cTn id="7" dur="1000"/>
                                        <p:tgtEl>
                                          <p:spTgt spid="307"/>
                                        </p:tgtEl>
                                      </p:cBhvr>
                                    </p:animEffect>
                                  </p:childTnLst>
                                </p:cTn>
                              </p:par>
                              <p:par>
                                <p:cTn id="8" presetID="10" presetClass="entr" presetSubtype="0" fill="hold" nodeType="withEffect">
                                  <p:stCondLst>
                                    <p:cond delay="0"/>
                                  </p:stCondLst>
                                  <p:childTnLst>
                                    <p:set>
                                      <p:cBhvr>
                                        <p:cTn id="9" dur="1" fill="hold">
                                          <p:stCondLst>
                                            <p:cond delay="0"/>
                                          </p:stCondLst>
                                        </p:cTn>
                                        <p:tgtEl>
                                          <p:spTgt spid="311"/>
                                        </p:tgtEl>
                                        <p:attrNameLst>
                                          <p:attrName>style.visibility</p:attrName>
                                        </p:attrNameLst>
                                      </p:cBhvr>
                                      <p:to>
                                        <p:strVal val="visible"/>
                                      </p:to>
                                    </p:set>
                                    <p:animEffect transition="in" filter="fade">
                                      <p:cBhvr>
                                        <p:cTn id="10" dur="1000"/>
                                        <p:tgtEl>
                                          <p:spTgt spid="3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13"/>
                                        </p:tgtEl>
                                        <p:attrNameLst>
                                          <p:attrName>style.visibility</p:attrName>
                                        </p:attrNameLst>
                                      </p:cBhvr>
                                      <p:to>
                                        <p:strVal val="visible"/>
                                      </p:to>
                                    </p:set>
                                    <p:animEffect transition="in" filter="fade">
                                      <p:cBhvr>
                                        <p:cTn id="15" dur="1000"/>
                                        <p:tgtEl>
                                          <p:spTgt spid="313"/>
                                        </p:tgtEl>
                                      </p:cBhvr>
                                    </p:animEffect>
                                  </p:childTnLst>
                                </p:cTn>
                              </p:par>
                              <p:par>
                                <p:cTn id="16" presetID="10" presetClass="entr" presetSubtype="0" fill="hold" nodeType="withEffect">
                                  <p:stCondLst>
                                    <p:cond delay="0"/>
                                  </p:stCondLst>
                                  <p:childTnLst>
                                    <p:set>
                                      <p:cBhvr>
                                        <p:cTn id="17" dur="1" fill="hold">
                                          <p:stCondLst>
                                            <p:cond delay="0"/>
                                          </p:stCondLst>
                                        </p:cTn>
                                        <p:tgtEl>
                                          <p:spTgt spid="314"/>
                                        </p:tgtEl>
                                        <p:attrNameLst>
                                          <p:attrName>style.visibility</p:attrName>
                                        </p:attrNameLst>
                                      </p:cBhvr>
                                      <p:to>
                                        <p:strVal val="visible"/>
                                      </p:to>
                                    </p:set>
                                    <p:animEffect transition="in" filter="fade">
                                      <p:cBhvr>
                                        <p:cTn id="18" dur="1000"/>
                                        <p:tgtEl>
                                          <p:spTgt spid="3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2"/>
                                        </p:tgtEl>
                                        <p:attrNameLst>
                                          <p:attrName>style.visibility</p:attrName>
                                        </p:attrNameLst>
                                      </p:cBhvr>
                                      <p:to>
                                        <p:strVal val="visible"/>
                                      </p:to>
                                    </p:set>
                                    <p:animEffect transition="in" filter="fade">
                                      <p:cBhvr>
                                        <p:cTn id="23" dur="1000"/>
                                        <p:tgtEl>
                                          <p:spTgt spid="312"/>
                                        </p:tgtEl>
                                      </p:cBhvr>
                                    </p:animEffect>
                                  </p:childTnLst>
                                </p:cTn>
                              </p:par>
                              <p:par>
                                <p:cTn id="24" presetID="10" presetClass="entr" presetSubtype="0" fill="hold" nodeType="withEffect">
                                  <p:stCondLst>
                                    <p:cond delay="0"/>
                                  </p:stCondLst>
                                  <p:childTnLst>
                                    <p:set>
                                      <p:cBhvr>
                                        <p:cTn id="25" dur="1" fill="hold">
                                          <p:stCondLst>
                                            <p:cond delay="0"/>
                                          </p:stCondLst>
                                        </p:cTn>
                                        <p:tgtEl>
                                          <p:spTgt spid="310"/>
                                        </p:tgtEl>
                                        <p:attrNameLst>
                                          <p:attrName>style.visibility</p:attrName>
                                        </p:attrNameLst>
                                      </p:cBhvr>
                                      <p:to>
                                        <p:strVal val="visible"/>
                                      </p:to>
                                    </p:set>
                                    <p:animEffect transition="in" filter="fade">
                                      <p:cBhvr>
                                        <p:cTn id="26" dur="1000"/>
                                        <p:tgtEl>
                                          <p:spTgt spid="3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20"/>
                                        </p:tgtEl>
                                        <p:attrNameLst>
                                          <p:attrName>style.visibility</p:attrName>
                                        </p:attrNameLst>
                                      </p:cBhvr>
                                      <p:to>
                                        <p:strVal val="visible"/>
                                      </p:to>
                                    </p:set>
                                    <p:animEffect transition="in" filter="fade">
                                      <p:cBhvr>
                                        <p:cTn id="31" dur="1000"/>
                                        <p:tgtEl>
                                          <p:spTgt spid="3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17"/>
                                        </p:tgtEl>
                                        <p:attrNameLst>
                                          <p:attrName>style.visibility</p:attrName>
                                        </p:attrNameLst>
                                      </p:cBhvr>
                                      <p:to>
                                        <p:strVal val="visible"/>
                                      </p:to>
                                    </p:set>
                                    <p:animEffect transition="in" filter="fade">
                                      <p:cBhvr>
                                        <p:cTn id="36" dur="1000"/>
                                        <p:tgtEl>
                                          <p:spTgt spid="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65"/>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6</a:t>
            </a:fld>
            <a:endParaRPr sz="1300" b="0" i="0" u="none" strike="noStrike" cap="none">
              <a:solidFill>
                <a:srgbClr val="000000"/>
              </a:solidFill>
              <a:latin typeface="Times New Roman"/>
              <a:ea typeface="Times New Roman"/>
              <a:cs typeface="Times New Roman"/>
              <a:sym typeface="Times New Roman"/>
            </a:endParaRPr>
          </a:p>
        </p:txBody>
      </p:sp>
      <p:sp>
        <p:nvSpPr>
          <p:cNvPr id="328" name="Google Shape;328;p65"/>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SOLID</a:t>
            </a:r>
            <a:endParaRPr sz="3300" b="0" i="0" u="none" strike="noStrike" cap="none">
              <a:latin typeface="Arial"/>
              <a:ea typeface="Arial"/>
              <a:cs typeface="Arial"/>
              <a:sym typeface="Arial"/>
            </a:endParaRPr>
          </a:p>
        </p:txBody>
      </p:sp>
      <p:sp>
        <p:nvSpPr>
          <p:cNvPr id="329" name="Google Shape;329;p65"/>
          <p:cNvSpPr/>
          <p:nvPr/>
        </p:nvSpPr>
        <p:spPr>
          <a:xfrm>
            <a:off x="552600" y="1472875"/>
            <a:ext cx="8065200" cy="1587000"/>
          </a:xfrm>
          <a:prstGeom prst="rect">
            <a:avLst/>
          </a:prstGeom>
          <a:noFill/>
          <a:ln>
            <a:noFill/>
          </a:ln>
        </p:spPr>
        <p:txBody>
          <a:bodyPr spcFirstLastPara="1" wrap="square" lIns="90000" tIns="91425" rIns="90000" bIns="91425" anchor="t" anchorCtr="0">
            <a:noAutofit/>
          </a:bodyPr>
          <a:lstStyle/>
          <a:p>
            <a:pPr marL="0" marR="0" lvl="0" indent="0" algn="l" rtl="0">
              <a:lnSpc>
                <a:spcPct val="150000"/>
              </a:lnSpc>
              <a:spcBef>
                <a:spcPts val="0"/>
              </a:spcBef>
              <a:spcAft>
                <a:spcPts val="0"/>
              </a:spcAft>
              <a:buClr>
                <a:srgbClr val="000000"/>
              </a:buClr>
              <a:buSzPts val="2100"/>
              <a:buFont typeface="Arial"/>
              <a:buNone/>
            </a:pPr>
            <a:r>
              <a:rPr lang="en" sz="1700">
                <a:solidFill>
                  <a:schemeClr val="dk1"/>
                </a:solidFill>
              </a:rPr>
              <a:t>The SOLID principles were introduced by Robert C. Martin in his 2000 paper</a:t>
            </a:r>
            <a:r>
              <a:rPr lang="en" sz="1700">
                <a:solidFill>
                  <a:schemeClr val="dk1"/>
                </a:solidFill>
                <a:uFill>
                  <a:noFill/>
                </a:uFill>
                <a:hlinkClick r:id="rId3">
                  <a:extLst>
                    <a:ext uri="{A12FA001-AC4F-418D-AE19-62706E023703}">
                      <ahyp:hlinkClr xmlns:ahyp="http://schemas.microsoft.com/office/drawing/2018/hyperlinkcolor" val="tx"/>
                    </a:ext>
                  </a:extLst>
                </a:hlinkClick>
              </a:rPr>
              <a:t> </a:t>
            </a:r>
            <a:r>
              <a:rPr lang="en" sz="1700" u="sng">
                <a:solidFill>
                  <a:schemeClr val="hlink"/>
                </a:solidFill>
                <a:hlinkClick r:id="rId3"/>
              </a:rPr>
              <a:t>“Design Principles and Design Patterns.”</a:t>
            </a:r>
            <a:r>
              <a:rPr lang="en" sz="1700">
                <a:solidFill>
                  <a:schemeClr val="dk1"/>
                </a:solidFill>
              </a:rPr>
              <a:t> These concepts were later built upon by Michael Feathers, who introduced us to the SOLID acronym. And in the last 20 years, these five principles have revolutionized the world of object-oriented programming, changing the way that we write software.</a:t>
            </a:r>
            <a:endParaRPr sz="27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66"/>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7</a:t>
            </a:fld>
            <a:endParaRPr sz="1300" b="0" i="0" u="none" strike="noStrike" cap="none">
              <a:solidFill>
                <a:srgbClr val="000000"/>
              </a:solidFill>
              <a:latin typeface="Times New Roman"/>
              <a:ea typeface="Times New Roman"/>
              <a:cs typeface="Times New Roman"/>
              <a:sym typeface="Times New Roman"/>
            </a:endParaRPr>
          </a:p>
        </p:txBody>
      </p:sp>
      <p:sp>
        <p:nvSpPr>
          <p:cNvPr id="335" name="Google Shape;335;p66"/>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Why SOLID?</a:t>
            </a:r>
            <a:endParaRPr sz="3300" b="0" i="0" u="none" strike="noStrike" cap="none">
              <a:latin typeface="Arial"/>
              <a:ea typeface="Arial"/>
              <a:cs typeface="Arial"/>
              <a:sym typeface="Arial"/>
            </a:endParaRPr>
          </a:p>
        </p:txBody>
      </p:sp>
      <p:sp>
        <p:nvSpPr>
          <p:cNvPr id="336" name="Google Shape;336;p66"/>
          <p:cNvSpPr txBox="1"/>
          <p:nvPr/>
        </p:nvSpPr>
        <p:spPr>
          <a:xfrm>
            <a:off x="613800" y="1680425"/>
            <a:ext cx="8065200" cy="19626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2100" b="1" i="1">
                <a:solidFill>
                  <a:schemeClr val="dk1"/>
                </a:solidFill>
              </a:rPr>
              <a:t>Design principles encourage us to create more maintainable, understandable, and flexible software</a:t>
            </a:r>
            <a:r>
              <a:rPr lang="en" sz="2100" b="1">
                <a:solidFill>
                  <a:schemeClr val="dk1"/>
                </a:solidFill>
              </a:rPr>
              <a:t>.</a:t>
            </a:r>
            <a:r>
              <a:rPr lang="en" sz="2100">
                <a:solidFill>
                  <a:schemeClr val="dk1"/>
                </a:solidFill>
              </a:rPr>
              <a:t> Consequently,</a:t>
            </a:r>
            <a:r>
              <a:rPr lang="en" sz="2100" b="1">
                <a:solidFill>
                  <a:schemeClr val="dk1"/>
                </a:solidFill>
              </a:rPr>
              <a:t> </a:t>
            </a:r>
            <a:r>
              <a:rPr lang="en" sz="2100" b="1" i="1">
                <a:solidFill>
                  <a:schemeClr val="dk1"/>
                </a:solidFill>
              </a:rPr>
              <a:t>as our applications grow in size, we can reduce their complexity</a:t>
            </a:r>
            <a:r>
              <a:rPr lang="en" sz="2100">
                <a:solidFill>
                  <a:schemeClr val="dk1"/>
                </a:solidFill>
              </a:rPr>
              <a:t> and save ourselves a lot of headaches further down the road!</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67"/>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8</a:t>
            </a:fld>
            <a:endParaRPr sz="1300" b="0" i="0" u="none" strike="noStrike" cap="none">
              <a:solidFill>
                <a:srgbClr val="000000"/>
              </a:solidFill>
              <a:latin typeface="Times New Roman"/>
              <a:ea typeface="Times New Roman"/>
              <a:cs typeface="Times New Roman"/>
              <a:sym typeface="Times New Roman"/>
            </a:endParaRPr>
          </a:p>
        </p:txBody>
      </p:sp>
      <p:sp>
        <p:nvSpPr>
          <p:cNvPr id="342" name="Google Shape;342;p67"/>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Single Responsibility Principle</a:t>
            </a:r>
            <a:endParaRPr sz="3300" b="0" i="0" u="none" strike="noStrike" cap="none">
              <a:latin typeface="Arial"/>
              <a:ea typeface="Arial"/>
              <a:cs typeface="Arial"/>
              <a:sym typeface="Arial"/>
            </a:endParaRPr>
          </a:p>
        </p:txBody>
      </p:sp>
      <p:sp>
        <p:nvSpPr>
          <p:cNvPr id="343" name="Google Shape;343;p67"/>
          <p:cNvSpPr/>
          <p:nvPr/>
        </p:nvSpPr>
        <p:spPr>
          <a:xfrm>
            <a:off x="552600" y="1529640"/>
            <a:ext cx="8313000" cy="1587000"/>
          </a:xfrm>
          <a:prstGeom prst="rect">
            <a:avLst/>
          </a:prstGeom>
          <a:noFill/>
          <a:ln>
            <a:noFill/>
          </a:ln>
        </p:spPr>
        <p:txBody>
          <a:bodyPr spcFirstLastPara="1" wrap="square" lIns="90000" tIns="91425" rIns="90000" bIns="91425" anchor="t" anchorCtr="0">
            <a:noAutofit/>
          </a:bodyPr>
          <a:lstStyle/>
          <a:p>
            <a:pPr marL="0" marR="0" lvl="0" indent="0" algn="l" rtl="0">
              <a:lnSpc>
                <a:spcPct val="150000"/>
              </a:lnSpc>
              <a:spcBef>
                <a:spcPts val="0"/>
              </a:spcBef>
              <a:spcAft>
                <a:spcPts val="0"/>
              </a:spcAft>
              <a:buClr>
                <a:srgbClr val="000000"/>
              </a:buClr>
              <a:buSzPts val="2100"/>
              <a:buFont typeface="Arial"/>
              <a:buNone/>
            </a:pPr>
            <a:r>
              <a:rPr lang="en" sz="2100" b="0" i="0" u="none" strike="noStrike" cap="none">
                <a:solidFill>
                  <a:srgbClr val="404040"/>
                </a:solidFill>
                <a:latin typeface="Arial"/>
                <a:ea typeface="Arial"/>
                <a:cs typeface="Arial"/>
                <a:sym typeface="Arial"/>
              </a:rPr>
              <a:t>Based on the principle of </a:t>
            </a:r>
            <a:r>
              <a:rPr lang="en" sz="2100" b="0" i="1" u="none" strike="noStrike" cap="none">
                <a:solidFill>
                  <a:srgbClr val="E2415E"/>
                </a:solidFill>
                <a:latin typeface="Arial"/>
                <a:ea typeface="Arial"/>
                <a:cs typeface="Arial"/>
                <a:sym typeface="Arial"/>
              </a:rPr>
              <a:t>cohesion</a:t>
            </a:r>
            <a:r>
              <a:rPr lang="en" sz="2100" b="0" i="0" u="none" strike="noStrike" cap="none">
                <a:solidFill>
                  <a:srgbClr val="404040"/>
                </a:solidFill>
                <a:latin typeface="Arial"/>
                <a:ea typeface="Arial"/>
                <a:cs typeface="Arial"/>
                <a:sym typeface="Arial"/>
              </a:rPr>
              <a:t>, as described by </a:t>
            </a:r>
            <a:r>
              <a:rPr lang="en" sz="2100" b="0" i="0" u="none" strike="noStrike" cap="none">
                <a:solidFill>
                  <a:srgbClr val="E2415E"/>
                </a:solidFill>
                <a:latin typeface="Arial"/>
                <a:ea typeface="Arial"/>
                <a:cs typeface="Arial"/>
                <a:sym typeface="Arial"/>
              </a:rPr>
              <a:t>Tom DeMarco</a:t>
            </a:r>
            <a:r>
              <a:rPr lang="en" sz="2100" b="0" i="0" u="none" strike="noStrike" cap="none">
                <a:solidFill>
                  <a:srgbClr val="404040"/>
                </a:solidFill>
                <a:latin typeface="Arial"/>
                <a:ea typeface="Arial"/>
                <a:cs typeface="Arial"/>
                <a:sym typeface="Arial"/>
              </a:rPr>
              <a:t> in his book </a:t>
            </a:r>
            <a:r>
              <a:rPr lang="en" sz="2100" b="0" i="1" u="none" strike="noStrike" cap="none">
                <a:solidFill>
                  <a:srgbClr val="404040"/>
                </a:solidFill>
                <a:latin typeface="Arial"/>
                <a:ea typeface="Arial"/>
                <a:cs typeface="Arial"/>
                <a:sym typeface="Arial"/>
              </a:rPr>
              <a:t>Structured Analysis and System Specification (1979)</a:t>
            </a:r>
            <a:r>
              <a:rPr lang="en" sz="2100" b="0" i="0" u="none" strike="noStrike" cap="none">
                <a:solidFill>
                  <a:srgbClr val="404040"/>
                </a:solidFill>
                <a:latin typeface="Arial"/>
                <a:ea typeface="Arial"/>
                <a:cs typeface="Arial"/>
                <a:sym typeface="Arial"/>
              </a:rPr>
              <a:t>, and </a:t>
            </a:r>
            <a:r>
              <a:rPr lang="en" sz="2100" b="0" i="0" u="none" strike="noStrike" cap="none">
                <a:solidFill>
                  <a:srgbClr val="E2415E"/>
                </a:solidFill>
                <a:latin typeface="Arial"/>
                <a:ea typeface="Arial"/>
                <a:cs typeface="Arial"/>
                <a:sym typeface="Arial"/>
              </a:rPr>
              <a:t>Meilir Page-Jones</a:t>
            </a:r>
            <a:r>
              <a:rPr lang="en" sz="2100" b="0" i="0" u="none" strike="noStrike" cap="none">
                <a:solidFill>
                  <a:srgbClr val="404040"/>
                </a:solidFill>
                <a:latin typeface="Arial"/>
                <a:ea typeface="Arial"/>
                <a:cs typeface="Arial"/>
                <a:sym typeface="Arial"/>
              </a:rPr>
              <a:t> in </a:t>
            </a:r>
            <a:r>
              <a:rPr lang="en" sz="2100" b="0" i="1" u="none" strike="noStrike" cap="none">
                <a:solidFill>
                  <a:srgbClr val="404040"/>
                </a:solidFill>
                <a:latin typeface="Arial"/>
                <a:ea typeface="Arial"/>
                <a:cs typeface="Arial"/>
                <a:sym typeface="Arial"/>
              </a:rPr>
              <a:t>The Practical Guide to Structured Systems Design (1988)</a:t>
            </a:r>
            <a:r>
              <a:rPr lang="en" sz="2100" b="0" i="0" u="none" strike="noStrike" cap="none">
                <a:solidFill>
                  <a:srgbClr val="404040"/>
                </a:solidFill>
                <a:latin typeface="Arial"/>
                <a:ea typeface="Arial"/>
                <a:cs typeface="Arial"/>
                <a:sym typeface="Arial"/>
              </a:rPr>
              <a:t>.</a:t>
            </a:r>
            <a:endParaRPr sz="2100" b="0" i="0" u="none" strike="noStrike" cap="none">
              <a:solidFill>
                <a:srgbClr val="000000"/>
              </a:solidFill>
              <a:latin typeface="Arial"/>
              <a:ea typeface="Arial"/>
              <a:cs typeface="Arial"/>
              <a:sym typeface="Arial"/>
            </a:endParaRPr>
          </a:p>
        </p:txBody>
      </p:sp>
      <p:sp>
        <p:nvSpPr>
          <p:cNvPr id="344" name="Google Shape;344;p67"/>
          <p:cNvSpPr txBox="1"/>
          <p:nvPr/>
        </p:nvSpPr>
        <p:spPr>
          <a:xfrm>
            <a:off x="613800" y="3754250"/>
            <a:ext cx="8313000" cy="507900"/>
          </a:xfrm>
          <a:prstGeom prst="rect">
            <a:avLst/>
          </a:prstGeom>
          <a:solidFill>
            <a:srgbClr val="D9EAD3"/>
          </a:solidFill>
          <a:ln>
            <a:noFill/>
          </a:ln>
          <a:effectLst>
            <a:outerShdw blurRad="57150" dist="19050" dir="5400000" algn="bl" rotWithShape="0">
              <a:srgbClr val="000000">
                <a:alpha val="4980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100"/>
              <a:buFont typeface="Arial"/>
              <a:buNone/>
            </a:pPr>
            <a:r>
              <a:rPr lang="en" sz="2100" b="0" i="0" u="none" strike="noStrike" cap="none">
                <a:solidFill>
                  <a:srgbClr val="404040"/>
                </a:solidFill>
                <a:latin typeface="Arial"/>
                <a:ea typeface="Arial"/>
                <a:cs typeface="Arial"/>
                <a:sym typeface="Arial"/>
              </a:rPr>
              <a:t>“A class should have one and only one reason to change”</a:t>
            </a:r>
            <a:endParaRPr sz="2100" b="0" i="0" u="none" strike="noStrike" cap="none">
              <a:solidFill>
                <a:srgbClr val="40404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68"/>
          <p:cNvSpPr txBox="1">
            <a:spLocks noGrp="1"/>
          </p:cNvSpPr>
          <p:nvPr>
            <p:ph type="sldNum" idx="12"/>
          </p:nvPr>
        </p:nvSpPr>
        <p:spPr>
          <a:xfrm>
            <a:off x="8556840" y="4749840"/>
            <a:ext cx="547500" cy="392400"/>
          </a:xfrm>
          <a:prstGeom prst="rect">
            <a:avLst/>
          </a:prstGeom>
          <a:noFill/>
          <a:ln>
            <a:noFill/>
          </a:ln>
        </p:spPr>
        <p:txBody>
          <a:bodyPr spcFirstLastPara="1" wrap="square" lIns="68400" tIns="91425" rIns="68400"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404040"/>
                </a:solidFill>
                <a:latin typeface="Arial"/>
                <a:ea typeface="Arial"/>
                <a:cs typeface="Arial"/>
                <a:sym typeface="Arial"/>
              </a:rPr>
              <a:t>9</a:t>
            </a:fld>
            <a:endParaRPr sz="1300" b="0" i="0" u="none" strike="noStrike" cap="none">
              <a:solidFill>
                <a:srgbClr val="000000"/>
              </a:solidFill>
              <a:latin typeface="Times New Roman"/>
              <a:ea typeface="Times New Roman"/>
              <a:cs typeface="Times New Roman"/>
              <a:sym typeface="Times New Roman"/>
            </a:endParaRPr>
          </a:p>
        </p:txBody>
      </p:sp>
      <p:sp>
        <p:nvSpPr>
          <p:cNvPr id="350" name="Google Shape;350;p68"/>
          <p:cNvSpPr txBox="1">
            <a:spLocks noGrp="1"/>
          </p:cNvSpPr>
          <p:nvPr>
            <p:ph type="title" idx="4294967295"/>
          </p:nvPr>
        </p:nvSpPr>
        <p:spPr>
          <a:xfrm>
            <a:off x="613800" y="924120"/>
            <a:ext cx="8252400" cy="313200"/>
          </a:xfrm>
          <a:prstGeom prst="rect">
            <a:avLst/>
          </a:prstGeom>
          <a:noFill/>
          <a:ln>
            <a:noFill/>
          </a:ln>
        </p:spPr>
        <p:txBody>
          <a:bodyPr spcFirstLastPara="1" wrap="square" lIns="45700" tIns="34200" rIns="45700" bIns="34200" anchor="b" anchorCtr="0">
            <a:noAutofit/>
          </a:bodyPr>
          <a:lstStyle/>
          <a:p>
            <a:pPr marL="0" marR="0" lvl="0" indent="0" algn="l" rtl="0">
              <a:lnSpc>
                <a:spcPct val="90000"/>
              </a:lnSpc>
              <a:spcBef>
                <a:spcPts val="0"/>
              </a:spcBef>
              <a:spcAft>
                <a:spcPts val="0"/>
              </a:spcAft>
              <a:buSzPts val="1400"/>
              <a:buNone/>
            </a:pPr>
            <a:r>
              <a:rPr lang="en" sz="3300" b="1">
                <a:solidFill>
                  <a:srgbClr val="404040"/>
                </a:solidFill>
              </a:rPr>
              <a:t>Open-Closed Principle</a:t>
            </a:r>
            <a:endParaRPr sz="3300" b="0" i="0" u="none" strike="noStrike" cap="none">
              <a:latin typeface="Arial"/>
              <a:ea typeface="Arial"/>
              <a:cs typeface="Arial"/>
              <a:sym typeface="Arial"/>
            </a:endParaRPr>
          </a:p>
        </p:txBody>
      </p:sp>
      <p:sp>
        <p:nvSpPr>
          <p:cNvPr id="351" name="Google Shape;351;p68"/>
          <p:cNvSpPr/>
          <p:nvPr/>
        </p:nvSpPr>
        <p:spPr>
          <a:xfrm>
            <a:off x="552600" y="1453450"/>
            <a:ext cx="8252400" cy="1587000"/>
          </a:xfrm>
          <a:prstGeom prst="rect">
            <a:avLst/>
          </a:prstGeom>
          <a:noFill/>
          <a:ln>
            <a:noFill/>
          </a:ln>
        </p:spPr>
        <p:txBody>
          <a:bodyPr spcFirstLastPara="1" wrap="square" lIns="90000" tIns="91425" rIns="90000" bIns="91425" anchor="t" anchorCtr="0">
            <a:noAutofit/>
          </a:bodyPr>
          <a:lstStyle/>
          <a:p>
            <a:pPr marL="0" marR="0" lvl="0" indent="0" algn="l" rtl="0">
              <a:lnSpc>
                <a:spcPct val="150000"/>
              </a:lnSpc>
              <a:spcBef>
                <a:spcPts val="0"/>
              </a:spcBef>
              <a:spcAft>
                <a:spcPts val="0"/>
              </a:spcAft>
              <a:buClr>
                <a:srgbClr val="000000"/>
              </a:buClr>
              <a:buSzPts val="1900"/>
              <a:buFont typeface="Arial"/>
              <a:buNone/>
            </a:pPr>
            <a:r>
              <a:rPr lang="en" sz="1900" b="0" i="0" u="none" strike="noStrike" cap="none">
                <a:solidFill>
                  <a:srgbClr val="E2415E"/>
                </a:solidFill>
                <a:latin typeface="Arial"/>
                <a:ea typeface="Arial"/>
                <a:cs typeface="Arial"/>
                <a:sym typeface="Arial"/>
              </a:rPr>
              <a:t>Bertrand Meyer</a:t>
            </a:r>
            <a:r>
              <a:rPr lang="en" sz="1900" b="0" i="0" u="none" strike="noStrike" cap="none">
                <a:solidFill>
                  <a:srgbClr val="404040"/>
                </a:solidFill>
                <a:latin typeface="Arial"/>
                <a:ea typeface="Arial"/>
                <a:cs typeface="Arial"/>
                <a:sym typeface="Arial"/>
              </a:rPr>
              <a:t> coined the open-closed principle in 1988. It means simply we should write our modules so that they can be extended, without requiring them to be modified. In other words, we want to be able to change what the modules do, without changing the source code of the modules.</a:t>
            </a:r>
            <a:endParaRPr sz="1900" b="0" i="0" u="none" strike="noStrike" cap="none">
              <a:solidFill>
                <a:srgbClr val="000000"/>
              </a:solidFill>
              <a:latin typeface="Arial"/>
              <a:ea typeface="Arial"/>
              <a:cs typeface="Arial"/>
              <a:sym typeface="Arial"/>
            </a:endParaRPr>
          </a:p>
        </p:txBody>
      </p:sp>
      <p:sp>
        <p:nvSpPr>
          <p:cNvPr id="352" name="Google Shape;352;p68"/>
          <p:cNvSpPr txBox="1"/>
          <p:nvPr/>
        </p:nvSpPr>
        <p:spPr>
          <a:xfrm>
            <a:off x="612622" y="3754250"/>
            <a:ext cx="8152800" cy="507900"/>
          </a:xfrm>
          <a:prstGeom prst="rect">
            <a:avLst/>
          </a:prstGeom>
          <a:solidFill>
            <a:srgbClr val="D9EAD3"/>
          </a:solidFill>
          <a:ln>
            <a:noFill/>
          </a:ln>
          <a:effectLst>
            <a:outerShdw blurRad="57150" dist="19050" dir="5400000" algn="bl" rotWithShape="0">
              <a:srgbClr val="000000">
                <a:alpha val="49803"/>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100"/>
              <a:buFont typeface="Arial"/>
              <a:buNone/>
            </a:pPr>
            <a:r>
              <a:rPr lang="en" sz="2100" b="0" i="0" u="none" strike="noStrike" cap="none">
                <a:solidFill>
                  <a:srgbClr val="404040"/>
                </a:solidFill>
                <a:latin typeface="Arial"/>
                <a:ea typeface="Arial"/>
                <a:cs typeface="Arial"/>
                <a:sym typeface="Arial"/>
              </a:rPr>
              <a:t>“Open for extension and closed for modification”</a:t>
            </a:r>
            <a:endParaRPr sz="2100" b="0" i="0" u="none" strike="noStrike" cap="none">
              <a:solidFill>
                <a:srgbClr val="40404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A7A7A7"/>
      </a:dk2>
      <a:lt2>
        <a:srgbClr val="535353"/>
      </a:lt2>
      <a:accent1>
        <a:srgbClr val="F05A28"/>
      </a:accent1>
      <a:accent2>
        <a:srgbClr val="E80A89"/>
      </a:accent2>
      <a:accent3>
        <a:srgbClr val="27AAE1"/>
      </a:accent3>
      <a:accent4>
        <a:srgbClr val="2B3990"/>
      </a:accent4>
      <a:accent5>
        <a:srgbClr val="4DEFA5"/>
      </a:accent5>
      <a:accent6>
        <a:srgbClr val="FFD825"/>
      </a:accent6>
      <a:hlink>
        <a:srgbClr val="EA008A"/>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A7A7A7"/>
      </a:dk2>
      <a:lt2>
        <a:srgbClr val="535353"/>
      </a:lt2>
      <a:accent1>
        <a:srgbClr val="F05A28"/>
      </a:accent1>
      <a:accent2>
        <a:srgbClr val="E80A89"/>
      </a:accent2>
      <a:accent3>
        <a:srgbClr val="27AAE1"/>
      </a:accent3>
      <a:accent4>
        <a:srgbClr val="2B3990"/>
      </a:accent4>
      <a:accent5>
        <a:srgbClr val="4DEFA5"/>
      </a:accent5>
      <a:accent6>
        <a:srgbClr val="FFD825"/>
      </a:accent6>
      <a:hlink>
        <a:srgbClr val="EA008A"/>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A7A7A7"/>
      </a:dk2>
      <a:lt2>
        <a:srgbClr val="535353"/>
      </a:lt2>
      <a:accent1>
        <a:srgbClr val="F05A28"/>
      </a:accent1>
      <a:accent2>
        <a:srgbClr val="E80A89"/>
      </a:accent2>
      <a:accent3>
        <a:srgbClr val="27AAE1"/>
      </a:accent3>
      <a:accent4>
        <a:srgbClr val="2B3990"/>
      </a:accent4>
      <a:accent5>
        <a:srgbClr val="4DEFA5"/>
      </a:accent5>
      <a:accent6>
        <a:srgbClr val="FFD825"/>
      </a:accent6>
      <a:hlink>
        <a:srgbClr val="EA008A"/>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A7A7A7"/>
      </a:dk2>
      <a:lt2>
        <a:srgbClr val="535353"/>
      </a:lt2>
      <a:accent1>
        <a:srgbClr val="F05A28"/>
      </a:accent1>
      <a:accent2>
        <a:srgbClr val="E80A89"/>
      </a:accent2>
      <a:accent3>
        <a:srgbClr val="27AAE1"/>
      </a:accent3>
      <a:accent4>
        <a:srgbClr val="2B3990"/>
      </a:accent4>
      <a:accent5>
        <a:srgbClr val="4DEFA5"/>
      </a:accent5>
      <a:accent6>
        <a:srgbClr val="FFD825"/>
      </a:accent6>
      <a:hlink>
        <a:srgbClr val="EA008A"/>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1820</Words>
  <Application>Microsoft Office PowerPoint</Application>
  <PresentationFormat>On-screen Show (16:9)</PresentationFormat>
  <Paragraphs>237</Paragraphs>
  <Slides>28</Slides>
  <Notes>28</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28</vt:i4>
      </vt:variant>
    </vt:vector>
  </HeadingPairs>
  <TitlesOfParts>
    <vt:vector size="39" baseType="lpstr">
      <vt:lpstr>Calibri</vt:lpstr>
      <vt:lpstr>Architects Daughter</vt:lpstr>
      <vt:lpstr>Times New Roman</vt:lpstr>
      <vt:lpstr>Caveat</vt:lpstr>
      <vt:lpstr>Consolas</vt:lpstr>
      <vt:lpstr>Permanent Marker</vt:lpstr>
      <vt:lpstr>Arial</vt:lpstr>
      <vt:lpstr>Office Theme</vt:lpstr>
      <vt:lpstr>Office Theme</vt:lpstr>
      <vt:lpstr>Office Theme</vt:lpstr>
      <vt:lpstr>Office Theme</vt:lpstr>
      <vt:lpstr> Welcome Design Principles</vt:lpstr>
      <vt:lpstr>PowerPoint Presentation</vt:lpstr>
      <vt:lpstr>Design Principles</vt:lpstr>
      <vt:lpstr>Coupling &amp; Cohesion</vt:lpstr>
      <vt:lpstr>PowerPoint Presentation</vt:lpstr>
      <vt:lpstr>SOLID</vt:lpstr>
      <vt:lpstr>Why SOLID?</vt:lpstr>
      <vt:lpstr>Single Responsibility Principle</vt:lpstr>
      <vt:lpstr>Open-Closed Principle</vt:lpstr>
      <vt:lpstr>OCP violation in example code</vt:lpstr>
      <vt:lpstr>Liskov Substitution Principle</vt:lpstr>
      <vt:lpstr>Banking application</vt:lpstr>
      <vt:lpstr>Liskov Substitution Principle</vt:lpstr>
      <vt:lpstr>A new account type</vt:lpstr>
      <vt:lpstr>What went wrong ?</vt:lpstr>
      <vt:lpstr>Revised class diagram</vt:lpstr>
      <vt:lpstr>Refactored BankingAppWithdrawalService</vt:lpstr>
      <vt:lpstr>Interface Segregation Principle</vt:lpstr>
      <vt:lpstr>Example</vt:lpstr>
      <vt:lpstr>Example</vt:lpstr>
      <vt:lpstr>Polluting the interface</vt:lpstr>
      <vt:lpstr>LoanPayment implementation</vt:lpstr>
      <vt:lpstr>PowerPoint Presentation</vt:lpstr>
      <vt:lpstr>Applying the principle</vt:lpstr>
      <vt:lpstr>Applying the principle</vt:lpstr>
      <vt:lpstr>Dependency Inversion Principle</vt:lpstr>
      <vt:lpstr>DIP violation in example code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Welcome Design Principles</dc:title>
  <cp:lastModifiedBy>Dr. Hitesh Kumar Sharma</cp:lastModifiedBy>
  <cp:revision>5</cp:revision>
  <dcterms:modified xsi:type="dcterms:W3CDTF">2023-09-08T03:25:10Z</dcterms:modified>
</cp:coreProperties>
</file>