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Black"/>
      <p:bold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cecc7382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cecc7382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23b47581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5b23b47581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b23b47581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5b23b47581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b23b47581_0_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5b23b47581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b23b47581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5b23b47581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b23b47581_0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5b23b47581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23b47581_0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5b23b47581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b23b47581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5b23b47581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b23b47581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5b23b47581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b23b47581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5b23b47581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bcecc7382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bcecc7382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bcecc7382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bcecc7382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c4122778f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c4122778f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bcecc7382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bcecc7382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bcecc738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bcecc738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cecc7382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bcecc7382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bcecc7382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bcecc7382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bcecc7382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bcecc7382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cecc7382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cecc7382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bcecc7382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bcecc7382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 1">
  <p:cSld name="TITLE_AND_BODY_1_2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870457" y="830750"/>
            <a:ext cx="4589517" cy="4887577"/>
            <a:chOff x="3458353" y="512653"/>
            <a:chExt cx="5769348" cy="595175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4778713" y="2015415"/>
              <a:ext cx="5951750" cy="2946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64000"/>
            </a:blip>
            <a:srcRect b="0" l="0" r="0" t="0"/>
            <a:stretch/>
          </p:blipFill>
          <p:spPr>
            <a:xfrm rot="-5400000">
              <a:off x="1955591" y="2015415"/>
              <a:ext cx="5951750" cy="2946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_Callout_Pink 1">
  <p:cSld name="Side_Callout_Pink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Black"/>
              <a:buNone/>
              <a:defRPr sz="1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subTitle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687068"/>
            <a:ext cx="82296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586536" y="459486"/>
            <a:ext cx="95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5257800" y="459486"/>
            <a:ext cx="132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174736" y="1704"/>
            <a:ext cx="76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2">
  <p:cSld name="1_Side_Callout_Pink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" y="0"/>
            <a:ext cx="34716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b="1"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61975" y="2914650"/>
            <a:ext cx="20763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SemiBold"/>
              <a:buNone/>
              <a:defRPr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8" name="Google Shape;88;p13"/>
          <p:cNvSpPr txBox="1"/>
          <p:nvPr/>
        </p:nvSpPr>
        <p:spPr>
          <a:xfrm>
            <a:off x="3486234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1" lang="en" sz="600" u="none" cap="none" strike="noStrik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b="0" i="1" sz="600" u="none" cap="none" strike="noStrik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-12439" l="0" r="0" t="-12451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2">
  <p:cSld name="TITLE_2_1_1_2_2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2 2">
  <p:cSld name="TITLE_2_1_1_2_2_2">
    <p:bg>
      <p:bgPr>
        <a:solidFill>
          <a:srgbClr val="00000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ontent slide 1 1">
  <p:cSld name="TITLE_2_1_1_3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2 1">
  <p:cSld name="TITLE_2_1_1_2_2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indent="-3238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indent="-3238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indent="-3238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indent="-3238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">
  <p:cSld name="TITLE_1">
    <p:bg>
      <p:bgPr>
        <a:solidFill>
          <a:srgbClr val="00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5050" y="456025"/>
            <a:ext cx="8270744" cy="52409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3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right 1">
  <p:cSld name="TITLE_1_2"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8098" y="937700"/>
            <a:ext cx="7247806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phone right 1">
  <p:cSld name="TITLE_1_1"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 b="0" i="0" sz="1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3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b="1" i="0" sz="5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Arial"/>
              <a:buNone/>
              <a:defRPr b="0" i="0" sz="5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05000" y="1916700"/>
            <a:ext cx="8520600" cy="507300"/>
          </a:xfrm>
          <a:prstGeom prst="rect">
            <a:avLst/>
          </a:prstGeom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to Common Tools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What is JIRA?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18200" y="1094250"/>
            <a:ext cx="735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JIRA is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virtual work planning and delivery tool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Customizable for your company and project needs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transparency and real-time reporting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950" y="3510475"/>
            <a:ext cx="415055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What can JIRA do for you?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18200" y="1073000"/>
            <a:ext cx="735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JIRA can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elp you manage your projects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Coordinate efforts to deliver a product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Manage and hold all your projects in one location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Track and organize enterprise-wide initiatives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Follow team activity with real-time reporting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Monitor single or multiple projects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 visibility and transparency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JIRA Projects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299" y="1440500"/>
            <a:ext cx="5823723" cy="30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What is an Issue ?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89300" y="1084825"/>
            <a:ext cx="7012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Issues are the JIRA term for a requirement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Story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Defect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Improvement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Request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Epic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 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Almost anything we want!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are the basic elements of JIRA and they follow a predefined hierarchy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Issue has specific fields that hold it’s details and attributes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650" y="1700575"/>
            <a:ext cx="1612774" cy="16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JIRA Standard Issue Type Hierarchy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150" y="1268109"/>
            <a:ext cx="4773282" cy="366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Common JIRA Agile Issue Types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513" y="1173934"/>
            <a:ext cx="5873667" cy="366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050" y="1542400"/>
            <a:ext cx="5216475" cy="35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JIRA Workflows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50950" y="1053825"/>
            <a:ext cx="378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JIRA uses a workflow to manage Issue delivery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Issues must follow the workflow states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Customizable for each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ssue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ype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Applied to projects and issue types by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roject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dmin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6809172" y="2332050"/>
            <a:ext cx="945300" cy="902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894089" y="2406266"/>
            <a:ext cx="775200" cy="75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05A28"/>
                </a:solidFill>
                <a:latin typeface="Montserrat"/>
                <a:ea typeface="Montserrat"/>
                <a:cs typeface="Montserrat"/>
                <a:sym typeface="Montserrat"/>
              </a:rPr>
              <a:t>LGPD</a:t>
            </a:r>
            <a:endParaRPr b="1" sz="900">
              <a:solidFill>
                <a:srgbClr val="F05A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6726975" y="2332100"/>
            <a:ext cx="1222500" cy="1139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6836801" y="2425745"/>
            <a:ext cx="1002600" cy="951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05A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Project Roles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52550" y="1029000"/>
            <a:ext cx="83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roles are a flexible way to associate users and groups with a particular project 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in conjunction with Permission Schemes to define access and activity permissions to your project</a:t>
            </a:r>
            <a:endParaRPr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30"/>
          <p:cNvCxnSpPr>
            <a:stCxn id="202" idx="6"/>
            <a:endCxn id="197" idx="2"/>
          </p:cNvCxnSpPr>
          <p:nvPr/>
        </p:nvCxnSpPr>
        <p:spPr>
          <a:xfrm>
            <a:off x="2527250" y="2901600"/>
            <a:ext cx="4199700" cy="0"/>
          </a:xfrm>
          <a:prstGeom prst="straightConnector1">
            <a:avLst/>
          </a:prstGeom>
          <a:noFill/>
          <a:ln cap="flat" cmpd="sng" w="9525">
            <a:solidFill>
              <a:srgbClr val="F05A2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" name="Google Shape;202;p30"/>
          <p:cNvSpPr/>
          <p:nvPr/>
        </p:nvSpPr>
        <p:spPr>
          <a:xfrm>
            <a:off x="1304750" y="2332050"/>
            <a:ext cx="1222500" cy="1139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1414576" y="2425695"/>
            <a:ext cx="1002600" cy="951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05A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304750" y="2740200"/>
            <a:ext cx="12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Administrator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960825" y="2332150"/>
            <a:ext cx="1222500" cy="1139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070651" y="2425795"/>
            <a:ext cx="1002600" cy="951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05A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960825" y="2740050"/>
            <a:ext cx="12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Developer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726975" y="2740200"/>
            <a:ext cx="12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92850" y="3619800"/>
            <a:ext cx="204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Montserrat"/>
                <a:ea typeface="Montserrat"/>
                <a:cs typeface="Montserrat"/>
                <a:sym typeface="Montserrat"/>
              </a:rPr>
              <a:t>Usually associated with resources who administer the project</a:t>
            </a:r>
            <a:endParaRPr i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548800" y="3619800"/>
            <a:ext cx="204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Montserrat"/>
                <a:ea typeface="Montserrat"/>
                <a:cs typeface="Montserrat"/>
                <a:sym typeface="Montserrat"/>
              </a:rPr>
              <a:t>Usually associated with resources who work on and manage issues</a:t>
            </a:r>
            <a:endParaRPr i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315075" y="3619800"/>
            <a:ext cx="204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Montserrat"/>
                <a:ea typeface="Montserrat"/>
                <a:cs typeface="Montserrat"/>
                <a:sym typeface="Montserrat"/>
              </a:rPr>
              <a:t>Usually associated with resources who will view work</a:t>
            </a:r>
            <a:endParaRPr i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518205" y="527734"/>
            <a:ext cx="83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Black"/>
                <a:ea typeface="Montserrat Black"/>
                <a:cs typeface="Montserrat Black"/>
                <a:sym typeface="Montserrat Black"/>
              </a:rPr>
              <a:t>Project Roles</a:t>
            </a:r>
            <a:endParaRPr sz="2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625" y="1264534"/>
            <a:ext cx="5157600" cy="3664800"/>
          </a:xfrm>
          <a:prstGeom prst="roundRect">
            <a:avLst>
              <a:gd fmla="val 87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tools used in the software development lifecycle</a:t>
            </a:r>
            <a:endParaRPr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613700" y="1103575"/>
            <a:ext cx="7625100" cy="3389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Asana: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web service for teamwork, offering goal-setting, real-time sync, and over 100 integrations.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Trello: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Popular online project management with Kanban board methodology and easy integration.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Git: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Open-source distributed version control system for managing software customizations and multiple branches.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Stash: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Simplifies administration, management, and security of Git repositories.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SourceTree: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Free visual client for Git and Mercurial, simplifying repository interaction.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Confluence: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Team workspace for distributed teams, promoting collaboration and knowledge sharing.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ServiceNow?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613700" y="1241525"/>
            <a:ext cx="7625100" cy="2960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a cloud-based software platform for IT Service Management (ITSM).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Automates IT Business Management and follows ITIL guidelines.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Utilizes machine language for data authorization and workflow automation.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dependability, power, and flexibility for incident and problem management.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Offers a support interface, eliminating the need for emails and spreadsheets.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24" y="3806124"/>
            <a:ext cx="4756001" cy="8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1123300" y="1359775"/>
            <a:ext cx="67005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</a:rPr>
              <a:t>Thank You</a:t>
            </a:r>
            <a:endParaRPr b="1"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ServiceNow Architecture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00" y="1171361"/>
            <a:ext cx="8022651" cy="376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</a:t>
            </a:r>
            <a:r>
              <a:rPr lang="en"/>
              <a:t> of </a:t>
            </a:r>
            <a:r>
              <a:rPr lang="en"/>
              <a:t>ServiceNow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613700" y="1116725"/>
            <a:ext cx="7625100" cy="30849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Hosted in the cloud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Based on ITIL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Customizable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confidentiality and integrity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Improved operational tracking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Continuity of service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demand IT Service Management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 self service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Powerful reporting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4968" r="25155" t="0"/>
          <a:stretch/>
        </p:blipFill>
        <p:spPr>
          <a:xfrm>
            <a:off x="4650825" y="1173512"/>
            <a:ext cx="2942899" cy="27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ServiceNow?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613700" y="1188975"/>
            <a:ext cx="7625100" cy="30126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Reduction of ITSM costs by 60% to 80%.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technology as a tool.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 improvements with agility and low risk.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technology as a tool not a barrier.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Don't have to choose between upgrading and configuring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ServiceNow?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613700" y="1123300"/>
            <a:ext cx="7085100" cy="3078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Employees: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request IT business services.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support staff: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manage service requests, incidents and problems.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Administrators: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manage applications available to selected users, granting them roles and other access controls.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Implementers:</a:t>
            </a: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deploy process applications and platform features that address organizational business needs.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Developers: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create new functionality with scripts or custom applications to extend standard configurations.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of ServiceNow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613700" y="1103575"/>
            <a:ext cx="7625100" cy="3097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Service automation Application: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Helps IT spend more time delivering innovative business solutions.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portfolio Management Applications: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Includes demand,  project portfolio, 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resource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management and SDLC.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application development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Developers can rapidly turn ideas into working applications.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 management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Helps organizations manage works/tasks of any kind that need to be performed on that location.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Performance analytics: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use, cloud-based IT and business intelligence application designed for reporting and analyzing performance in ServiceNow.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ITSM</a:t>
            </a:r>
            <a:r>
              <a:rPr lang="en"/>
              <a:t> Introduction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613700" y="1143000"/>
            <a:ext cx="7625100" cy="30585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Service Management (ITSM) prioritizes customer needs and IT services for customers, emphasizing continual improvement.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main focus of ITSM is delivering IT as a service, going beyond traditional IT support and encompassing all information technologies in an organization.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ITSM involves processes and tools used by IT teams to manage IT services from end to end.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goal of ITSM is to align IT teams' objectives with the broader business objectives and ensure their actions support the overall mission.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ITSM Important?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613700" y="1116725"/>
            <a:ext cx="4523100" cy="30849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 technologies have expanded to cover tasks and responsibilities across the entire organization.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Managing these services is an ongoing challenge, with high customer expectations for businesses to meet.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Service Management (ITSM) is a collection of policies and processes that handle IT services throughout their lifecycle.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ITSM plays a crucial role in enhancing enterprise efficiency and boosting employee productivity.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0" y="1518673"/>
            <a:ext cx="3979999" cy="2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