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32" r:id="rId3"/>
    <p:sldId id="260" r:id="rId4"/>
    <p:sldId id="258" r:id="rId5"/>
    <p:sldId id="299" r:id="rId6"/>
    <p:sldId id="259" r:id="rId7"/>
    <p:sldId id="300" r:id="rId8"/>
    <p:sldId id="301" r:id="rId9"/>
    <p:sldId id="307" r:id="rId10"/>
    <p:sldId id="308" r:id="rId11"/>
    <p:sldId id="310" r:id="rId12"/>
    <p:sldId id="309" r:id="rId13"/>
    <p:sldId id="311" r:id="rId14"/>
    <p:sldId id="312" r:id="rId15"/>
    <p:sldId id="313" r:id="rId16"/>
    <p:sldId id="306" r:id="rId17"/>
    <p:sldId id="302" r:id="rId18"/>
    <p:sldId id="303" r:id="rId19"/>
    <p:sldId id="304" r:id="rId20"/>
    <p:sldId id="305" r:id="rId21"/>
    <p:sldId id="318" r:id="rId22"/>
    <p:sldId id="320" r:id="rId23"/>
    <p:sldId id="321" r:id="rId24"/>
    <p:sldId id="323" r:id="rId25"/>
    <p:sldId id="324" r:id="rId26"/>
    <p:sldId id="325" r:id="rId27"/>
    <p:sldId id="327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ExtraBold" panose="00000900000000000000" pitchFamily="2" charset="0"/>
      <p:bold r:id="rId38"/>
      <p:boldItalic r:id="rId39"/>
    </p:embeddedFont>
    <p:embeddedFont>
      <p:font typeface="Montserrat Medium" panose="00000600000000000000" pitchFamily="2" charset="0"/>
      <p:regular r:id="rId40"/>
      <p:bold r:id="rId41"/>
      <p:italic r:id="rId42"/>
      <p:boldItalic r:id="rId43"/>
    </p:embeddedFont>
    <p:embeddedFont>
      <p:font typeface="Montserrat SemiBold" panose="00000700000000000000" pitchFamily="2" charset="0"/>
      <p:regular r:id="rId44"/>
      <p:bold r:id="rId45"/>
      <p:italic r:id="rId46"/>
      <p:boldItalic r:id="rId47"/>
    </p:embeddedFont>
    <p:embeddedFont>
      <p:font typeface="Roboto Mono Medium" panose="00000009000000000000" pitchFamily="49" charset="0"/>
      <p:regular r:id="rId48"/>
      <p: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6mTay8UyGX1CnvMBtQpXgShlkC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udit Khetan" initials="" lastIdx="4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FF9933"/>
    <a:srgbClr val="F907CB"/>
    <a:srgbClr val="F74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0E7D60-E6FC-4485-9CD2-3F33600A13D4}">
  <a:tblStyle styleId="{E00E7D60-E6FC-4485-9CD2-3F33600A1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7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Mandatory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Arial"/>
              <a:buNone/>
            </a:pPr>
            <a:r>
              <a:rPr lang="en-IN" sz="1100" b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r>
              <a:rPr lang="en-IN" sz="11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: Adjust title to fit your course.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AF9106A-E800-746A-3B3E-569BD18D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2CB4F067-EF2A-FFC5-1905-5ECEC37B0B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8F79FD3A-159A-655C-C624-057D95E85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6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67CA983-2C37-1E35-23D6-6EB1E29CC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38D52DAE-2EC7-D917-FA29-DEE8EE377B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F380B607-A56D-852A-154E-0F34B46E1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818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74999473-1B77-0C7E-D4C9-C88374798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188C95EC-2F0E-6D12-3651-827D52128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54D445BC-FF8C-9814-8B9D-E0D0B30D8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10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4D92143-9AF3-0BB3-89A0-884EB4710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35EACE3D-EAA2-49C9-0296-F8D2F3EBD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9C430129-7488-F73D-5D76-51CF01CB9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937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701486B1-B944-3CAB-D7FD-8FAD91116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F427D9D4-CCF5-5026-8620-B6322BAB0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5A9A5312-713A-13A4-8822-936782E4C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311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3EE70C3-038C-F41C-8BFE-B8C2D2C1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BF74FB32-F714-057D-A7F9-F350BA1D4E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AD8A0CF9-9C6A-86C4-9C2A-2596676588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78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>
          <a:extLst>
            <a:ext uri="{FF2B5EF4-FFF2-40B4-BE49-F238E27FC236}">
              <a16:creationId xmlns:a16="http://schemas.microsoft.com/office/drawing/2014/main" id="{4542D56A-898E-A478-C7EF-D63B7454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7e03f28c8_0_46:notes">
            <a:extLst>
              <a:ext uri="{FF2B5EF4-FFF2-40B4-BE49-F238E27FC236}">
                <a16:creationId xmlns:a16="http://schemas.microsoft.com/office/drawing/2014/main" id="{2C76B994-7E1A-280A-6802-413A8FD2D3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7e03f28c8_0_46:notes">
            <a:extLst>
              <a:ext uri="{FF2B5EF4-FFF2-40B4-BE49-F238E27FC236}">
                <a16:creationId xmlns:a16="http://schemas.microsoft.com/office/drawing/2014/main" id="{AF0CFA5D-6ADD-EB32-FB89-04B838949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046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3C997F4-161D-EB29-9A52-331B9692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3EA1D7EF-505B-31A5-FF93-7A98C1599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D31BC47-02C4-D1F1-66A6-BA84631E99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43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E58839B-908F-9AF8-4D3B-CA6290D4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E8804C7F-9626-10FF-CE0C-F387D108D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5DB40C08-2792-3E67-F863-B9115B2E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00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28CD829-C9F4-AC5B-10C2-05FAD38D3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ED14B876-A3C2-E78A-9B49-7AAFDA5E3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7EA4854A-E3AE-D56E-A605-DC083244B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82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265afd55f4_1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265afd55f4_1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C821661-947E-9692-0F82-0B130E50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1166D348-2663-CA8E-C037-B2A6AA0F9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86D54067-2A39-2E37-9D35-9F7E8CAF1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1965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>
          <a:extLst>
            <a:ext uri="{FF2B5EF4-FFF2-40B4-BE49-F238E27FC236}">
              <a16:creationId xmlns:a16="http://schemas.microsoft.com/office/drawing/2014/main" id="{F91688A7-0A5E-788B-E5A5-8CA810998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7e03f28c8_0_46:notes">
            <a:extLst>
              <a:ext uri="{FF2B5EF4-FFF2-40B4-BE49-F238E27FC236}">
                <a16:creationId xmlns:a16="http://schemas.microsoft.com/office/drawing/2014/main" id="{25E67379-CC18-F9DB-2964-05E83E673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7e03f28c8_0_46:notes">
            <a:extLst>
              <a:ext uri="{FF2B5EF4-FFF2-40B4-BE49-F238E27FC236}">
                <a16:creationId xmlns:a16="http://schemas.microsoft.com/office/drawing/2014/main" id="{BC122951-3970-6AD1-E4BF-6AFE853C4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64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138D0D7-00BC-FCE0-1207-E83D4E3A6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B479FD4A-2D07-FF13-A467-6067CA90E5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FF720B2-FABE-FFE9-3E89-97DCC7DA97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61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36F10D9-4FB9-4A32-FA9D-CB0A63C2C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874B1F5-416B-C242-4507-BF89DEB64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B780567D-FADB-87FC-8C6D-33DB8224B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291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>
          <a:extLst>
            <a:ext uri="{FF2B5EF4-FFF2-40B4-BE49-F238E27FC236}">
              <a16:creationId xmlns:a16="http://schemas.microsoft.com/office/drawing/2014/main" id="{47E5DFF5-323F-038E-7F30-39D5B17E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7e03f28c8_0_46:notes">
            <a:extLst>
              <a:ext uri="{FF2B5EF4-FFF2-40B4-BE49-F238E27FC236}">
                <a16:creationId xmlns:a16="http://schemas.microsoft.com/office/drawing/2014/main" id="{EAE20CC0-7375-0AEC-4E11-7E60B0E73C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7e03f28c8_0_46:notes">
            <a:extLst>
              <a:ext uri="{FF2B5EF4-FFF2-40B4-BE49-F238E27FC236}">
                <a16:creationId xmlns:a16="http://schemas.microsoft.com/office/drawing/2014/main" id="{8D54E581-95A2-8B34-F9D8-2B94913AAB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00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64B5EDB-0451-D72C-D256-DA4FEFB9E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BC7E8611-3F6F-F776-4A8A-98794991EF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F296A262-74BA-CE2D-3EDC-4AD6F169C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6354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79237E23-671F-9102-1996-48F748A37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2389DCF6-6369-A15B-B5D8-933AF1D2F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82A0268A-4843-D16E-4725-5D22104ADF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032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B9726B7-95E0-2BD4-8CE1-A5187261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1F7A5CD-1210-BAEE-0681-97A3CAF64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661C4B60-CE9A-7D64-184C-9898ACCE3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7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65afd55f4_11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1265afd55f4_11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7e03f28c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7e03f28c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0737C940-4100-8234-1FED-308A5447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9DBE23C9-BC28-79A4-A2BE-03D6AB152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591A1331-6F1D-5933-4344-6A406EE386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54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5948178-E806-CC13-55EC-78E6C711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65FC6FC4-B7E2-F7FC-21CF-174708B1F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03FA0655-BCA0-0DEA-E430-A90AD1F1D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325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>
          <a:extLst>
            <a:ext uri="{FF2B5EF4-FFF2-40B4-BE49-F238E27FC236}">
              <a16:creationId xmlns:a16="http://schemas.microsoft.com/office/drawing/2014/main" id="{BE14B273-B479-E74A-9C03-B5D62491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37e03f28c8_0_46:notes">
            <a:extLst>
              <a:ext uri="{FF2B5EF4-FFF2-40B4-BE49-F238E27FC236}">
                <a16:creationId xmlns:a16="http://schemas.microsoft.com/office/drawing/2014/main" id="{CD535A83-60B4-36E3-7261-48A61513BF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37e03f28c8_0_46:notes">
            <a:extLst>
              <a:ext uri="{FF2B5EF4-FFF2-40B4-BE49-F238E27FC236}">
                <a16:creationId xmlns:a16="http://schemas.microsoft.com/office/drawing/2014/main" id="{66DD64A7-CEAB-1328-FCD6-69CEB76F1B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98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">
  <p:cSld name="Blank_Black_2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440082" y="1961515"/>
            <a:ext cx="6603900" cy="7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  <a:defRPr sz="5600" b="1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491123" y="2762089"/>
            <a:ext cx="46569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Montserrat SemiBold"/>
              <a:buNone/>
              <a:defRPr sz="1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/>
          <p:nvPr/>
        </p:nvSpPr>
        <p:spPr>
          <a:xfrm>
            <a:off x="541075" y="3523425"/>
            <a:ext cx="1066800" cy="1066800"/>
          </a:xfrm>
          <a:prstGeom prst="ellipse">
            <a:avLst/>
          </a:prstGeom>
          <a:solidFill>
            <a:srgbClr val="B1B5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4"/>
          <p:cNvSpPr txBox="1"/>
          <p:nvPr/>
        </p:nvSpPr>
        <p:spPr>
          <a:xfrm>
            <a:off x="797376" y="3733575"/>
            <a:ext cx="6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Insert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photo 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IN" sz="1000" b="0" i="0" u="none" strike="noStrike" cap="none">
                <a:solidFill>
                  <a:srgbClr val="393B6B"/>
                </a:solidFill>
                <a:latin typeface="Montserrat"/>
                <a:ea typeface="Montserrat"/>
                <a:cs typeface="Montserrat"/>
                <a:sym typeface="Montserrat"/>
              </a:rPr>
              <a:t>here</a:t>
            </a:r>
            <a:endParaRPr sz="1000" b="0" i="0" u="none" strike="noStrike" cap="none">
              <a:solidFill>
                <a:srgbClr val="393B6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" name="Google Shape;16;p24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title"/>
          </p:nvPr>
        </p:nvSpPr>
        <p:spPr>
          <a:xfrm>
            <a:off x="704999" y="1916700"/>
            <a:ext cx="8520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00"/>
              <a:buNone/>
              <a:defRPr/>
            </a:lvl9pPr>
          </a:lstStyle>
          <a:p>
            <a:endParaRPr/>
          </a:p>
        </p:txBody>
      </p:sp>
      <p:grpSp>
        <p:nvGrpSpPr>
          <p:cNvPr id="382" name="Google Shape;382;p61"/>
          <p:cNvGrpSpPr/>
          <p:nvPr/>
        </p:nvGrpSpPr>
        <p:grpSpPr>
          <a:xfrm>
            <a:off x="3500202" y="-104622"/>
            <a:ext cx="5769348" cy="5951750"/>
            <a:chOff x="3458353" y="512653"/>
            <a:chExt cx="5769348" cy="5951750"/>
          </a:xfrm>
        </p:grpSpPr>
        <p:pic>
          <p:nvPicPr>
            <p:cNvPr id="383" name="Google Shape;383;p61"/>
            <p:cNvPicPr preferRelativeResize="0"/>
            <p:nvPr/>
          </p:nvPicPr>
          <p:blipFill rotWithShape="1">
            <a:blip r:embed="rId2">
              <a:alphaModFix amt="64000"/>
            </a:blip>
            <a:srcRect/>
            <a:stretch/>
          </p:blipFill>
          <p:spPr>
            <a:xfrm rot="-5400000">
              <a:off x="4778713" y="2015415"/>
              <a:ext cx="5951750" cy="29462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61"/>
            <p:cNvPicPr preferRelativeResize="0"/>
            <p:nvPr/>
          </p:nvPicPr>
          <p:blipFill rotWithShape="1">
            <a:blip r:embed="rId2">
              <a:alphaModFix amt="64000"/>
            </a:blip>
            <a:srcRect/>
            <a:stretch/>
          </p:blipFill>
          <p:spPr>
            <a:xfrm rot="-5400000">
              <a:off x="1955591" y="2015415"/>
              <a:ext cx="5951750" cy="2946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61"/>
          <p:cNvSpPr/>
          <p:nvPr/>
        </p:nvSpPr>
        <p:spPr>
          <a:xfrm flipH="1">
            <a:off x="504050" y="1576800"/>
            <a:ext cx="7212601" cy="11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1"/>
          <p:cNvSpPr/>
          <p:nvPr/>
        </p:nvSpPr>
        <p:spPr>
          <a:xfrm rot="5400000">
            <a:off x="122857" y="1957800"/>
            <a:ext cx="8751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1"/>
          <p:cNvSpPr/>
          <p:nvPr/>
        </p:nvSpPr>
        <p:spPr>
          <a:xfrm rot="5400000">
            <a:off x="6811701" y="785700"/>
            <a:ext cx="1696800" cy="113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6" tIns="91426" rIns="91426" bIns="91426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0354" y="4458500"/>
            <a:ext cx="1338247" cy="29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11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2">
  <p:cSld name="1_Side_Callout_Pink">
    <p:bg>
      <p:bgPr>
        <a:solidFill>
          <a:schemeClr val="lt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" y="0"/>
            <a:ext cx="347163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6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 b="1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body" idx="1"/>
          </p:nvPr>
        </p:nvSpPr>
        <p:spPr>
          <a:xfrm>
            <a:off x="3644630" y="1115861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◦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▫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ubTitle" idx="2"/>
          </p:nvPr>
        </p:nvSpPr>
        <p:spPr>
          <a:xfrm>
            <a:off x="561975" y="2914650"/>
            <a:ext cx="2076300" cy="1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SemiBold"/>
              <a:buNone/>
              <a:defRPr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9" name="Google Shape;29;p26"/>
          <p:cNvSpPr txBox="1"/>
          <p:nvPr/>
        </p:nvSpPr>
        <p:spPr>
          <a:xfrm>
            <a:off x="3486234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8E93C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8E93C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" name="Google Shape;30;p26"/>
          <p:cNvPicPr preferRelativeResize="0"/>
          <p:nvPr/>
        </p:nvPicPr>
        <p:blipFill rotWithShape="1">
          <a:blip r:embed="rId3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-pink">
  <p:cSld name="Blank_White_3_1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/>
        </p:nvSpPr>
        <p:spPr>
          <a:xfrm>
            <a:off x="0" y="4851000"/>
            <a:ext cx="1671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IN" sz="600" b="0" i="1" u="none" strike="noStrike" cap="none">
                <a:solidFill>
                  <a:srgbClr val="7700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Proprietary and confidential</a:t>
            </a:r>
            <a:endParaRPr sz="600" b="0" i="1" u="none" strike="noStrike" cap="none">
              <a:solidFill>
                <a:srgbClr val="7700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/>
          </a:blip>
          <a:srcRect t="-12451" b="-12439"/>
          <a:stretch/>
        </p:blipFill>
        <p:spPr>
          <a:xfrm>
            <a:off x="8101275" y="4859793"/>
            <a:ext cx="918750" cy="1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3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9" name="Google Shape;5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440082" y="818618"/>
            <a:ext cx="6603900" cy="1903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Font typeface="Montserrat ExtraBold"/>
              <a:buNone/>
            </a:pPr>
            <a:r>
              <a:rPr lang="en-IN" sz="2000" dirty="0">
                <a:latin typeface="+mj-lt"/>
              </a:rPr>
              <a:t>Part 1: </a:t>
            </a:r>
            <a:br>
              <a:rPr lang="en-IN" sz="2000" dirty="0">
                <a:latin typeface="+mj-lt"/>
              </a:rPr>
            </a:br>
            <a:br>
              <a:rPr lang="en-IN" sz="2800" dirty="0">
                <a:latin typeface="+mj-lt"/>
              </a:rPr>
            </a:br>
            <a:r>
              <a:rPr lang="en-IN" sz="2800" dirty="0">
                <a:latin typeface="+mj-lt"/>
              </a:rPr>
              <a:t>Kotlin Function</a:t>
            </a:r>
            <a:endParaRPr sz="2800" dirty="0">
              <a:latin typeface="+mj-lt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4294967295"/>
          </p:nvPr>
        </p:nvSpPr>
        <p:spPr>
          <a:xfrm>
            <a:off x="1861350" y="37758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b="1" dirty="0">
                <a:solidFill>
                  <a:schemeClr val="accent1"/>
                </a:solidFill>
              </a:rPr>
              <a:t>Hitesh Kumar Sharma</a:t>
            </a:r>
            <a:endParaRPr b="1" dirty="0">
              <a:solidFill>
                <a:schemeClr val="accent6"/>
              </a:solidFill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4294967295"/>
          </p:nvPr>
        </p:nvSpPr>
        <p:spPr>
          <a:xfrm>
            <a:off x="1861350" y="4050382"/>
            <a:ext cx="43398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IN" sz="1400"/>
              <a:t>Instructor, Pluralsight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sz="1400"/>
          </a:p>
        </p:txBody>
      </p:sp>
      <p:sp>
        <p:nvSpPr>
          <p:cNvPr id="85" name="Google Shape;85;p1"/>
          <p:cNvSpPr/>
          <p:nvPr/>
        </p:nvSpPr>
        <p:spPr>
          <a:xfrm>
            <a:off x="491125" y="3488225"/>
            <a:ext cx="1122000" cy="11091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 descr="CTF_Display_AbstractIdeas_BL_Biometric_Read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117" y="3481781"/>
            <a:ext cx="1122000" cy="112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4703D6CB-66A4-0E50-3114-BEB8CDC7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D7D6A32-5F5B-97C8-1CC4-1C25D4E33030}"/>
              </a:ext>
            </a:extLst>
          </p:cNvPr>
          <p:cNvSpPr txBox="1"/>
          <p:nvPr/>
        </p:nvSpPr>
        <p:spPr>
          <a:xfrm>
            <a:off x="425100" y="1472895"/>
            <a:ext cx="829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Kotlin, lambda expressions (or lambda functions) are a concise way to express anonymous functions. They are similar to function literals in other languages. Lambda expressions are often used as a more succinct way to define function parameters for higher-order functions, such as those accepting functions as arguments or returning functions.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D6897889-64E8-AE33-73A9-BD92B3881731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74F3435E-A62B-94AA-38A6-20B65D188896}"/>
              </a:ext>
            </a:extLst>
          </p:cNvPr>
          <p:cNvSpPr txBox="1"/>
          <p:nvPr/>
        </p:nvSpPr>
        <p:spPr>
          <a:xfrm>
            <a:off x="521674" y="3285378"/>
            <a:ext cx="6553201" cy="3692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sum: (Int, Int) -&gt; Int = { a, b -&gt; a + b }</a:t>
            </a: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5966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505676A-8583-B085-DA49-4F19C16A2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9166C85D-780B-91B8-0302-568825621FAE}"/>
              </a:ext>
            </a:extLst>
          </p:cNvPr>
          <p:cNvSpPr txBox="1"/>
          <p:nvPr/>
        </p:nvSpPr>
        <p:spPr>
          <a:xfrm>
            <a:off x="298940" y="1122661"/>
            <a:ext cx="82938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The general syntax of a lambda expression is as follows: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491923CE-CFB5-4145-3785-6045F2731AA0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 (</a:t>
            </a:r>
            <a:r>
              <a:rPr lang="en-US" sz="2601" i="1" dirty="0">
                <a:latin typeface="+mj-lt"/>
                <a:sym typeface="Montserrat ExtraBold"/>
              </a:rPr>
              <a:t>Syntax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EB74740D-C5F5-0CCB-0CAC-97EE243743CF}"/>
              </a:ext>
            </a:extLst>
          </p:cNvPr>
          <p:cNvSpPr txBox="1"/>
          <p:nvPr/>
        </p:nvSpPr>
        <p:spPr>
          <a:xfrm>
            <a:off x="474782" y="1956863"/>
            <a:ext cx="6553201" cy="36929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lambdaName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: (parameters) -&gt;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ReturnType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= { arguments -&gt; /* function body */ }</a:t>
            </a: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5B863A99-C98A-477F-2B3E-E1BA9121A05D}"/>
              </a:ext>
            </a:extLst>
          </p:cNvPr>
          <p:cNvSpPr txBox="1"/>
          <p:nvPr/>
        </p:nvSpPr>
        <p:spPr>
          <a:xfrm>
            <a:off x="298940" y="2751322"/>
            <a:ext cx="8293800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 err="1">
                <a:solidFill>
                  <a:srgbClr val="0D0D0D"/>
                </a:solidFill>
                <a:effectLst/>
                <a:latin typeface="+mj-lt"/>
              </a:rPr>
              <a:t>lambdaName</a:t>
            </a:r>
            <a:r>
              <a:rPr lang="en-US" b="1" i="1" dirty="0">
                <a:solidFill>
                  <a:srgbClr val="0D0D0D"/>
                </a:solidFill>
                <a:effectLst/>
                <a:latin typeface="+mj-lt"/>
              </a:rPr>
              <a:t>: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 An optional name for the lambda expression.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D0D0D"/>
                </a:solidFill>
                <a:effectLst/>
                <a:latin typeface="+mj-lt"/>
              </a:rPr>
              <a:t>(parameters) -&gt; </a:t>
            </a:r>
            <a:r>
              <a:rPr lang="en-US" b="1" i="1" dirty="0" err="1">
                <a:solidFill>
                  <a:srgbClr val="0D0D0D"/>
                </a:solidFill>
                <a:effectLst/>
                <a:latin typeface="+mj-lt"/>
              </a:rPr>
              <a:t>ReturnType</a:t>
            </a:r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The function type declaration, specifying the types of parameters and the return type.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D0D0D"/>
                </a:solidFill>
                <a:effectLst/>
                <a:latin typeface="+mj-lt"/>
              </a:rPr>
              <a:t>{ arguments -&gt; /* function body */ }: 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The actual lambda expression, where arguments are the parameters and the body contains the code to be executed.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406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D3B63814-A574-0A22-4D3E-15CC7F2E6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52421A8F-FBEF-C5EE-6914-BB6001A5869F}"/>
              </a:ext>
            </a:extLst>
          </p:cNvPr>
          <p:cNvSpPr txBox="1"/>
          <p:nvPr/>
        </p:nvSpPr>
        <p:spPr>
          <a:xfrm>
            <a:off x="381002" y="910187"/>
            <a:ext cx="829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1600" b="1" i="0" dirty="0">
                <a:solidFill>
                  <a:srgbClr val="0D0D0D"/>
                </a:solidFill>
                <a:effectLst/>
                <a:latin typeface="+mj-lt"/>
              </a:rPr>
              <a:t>Simple Lambda:</a:t>
            </a:r>
            <a:endParaRPr lang="en-IN" sz="1600" b="1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724604B4-18F8-99FE-A64D-7525323133A2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F2683FB6-DB79-2E31-6B8B-DC1A32E84B33}"/>
              </a:ext>
            </a:extLst>
          </p:cNvPr>
          <p:cNvSpPr txBox="1"/>
          <p:nvPr/>
        </p:nvSpPr>
        <p:spPr>
          <a:xfrm>
            <a:off x="482592" y="1454971"/>
            <a:ext cx="7918936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add: (Int, Int) -&gt; Int = { a, b -&gt; a + b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(add(3, 5))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Output: 8</a:t>
            </a: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F336CB80-E209-D33F-04F7-D3CB5EA598C3}"/>
              </a:ext>
            </a:extLst>
          </p:cNvPr>
          <p:cNvSpPr txBox="1"/>
          <p:nvPr/>
        </p:nvSpPr>
        <p:spPr>
          <a:xfrm>
            <a:off x="381002" y="2861529"/>
            <a:ext cx="829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1600" b="1" dirty="0">
                <a:solidFill>
                  <a:srgbClr val="0D0D0D"/>
                </a:solidFill>
                <a:latin typeface="+mj-lt"/>
              </a:rPr>
              <a:t>Lambda with Explicit Type:</a:t>
            </a:r>
          </a:p>
        </p:txBody>
      </p:sp>
      <p:sp>
        <p:nvSpPr>
          <p:cNvPr id="6" name="Google Shape;167;g22c34a0986b_0_59">
            <a:extLst>
              <a:ext uri="{FF2B5EF4-FFF2-40B4-BE49-F238E27FC236}">
                <a16:creationId xmlns:a16="http://schemas.microsoft.com/office/drawing/2014/main" id="{73C79BCF-65BF-D281-DF13-81D6989D7151}"/>
              </a:ext>
            </a:extLst>
          </p:cNvPr>
          <p:cNvSpPr txBox="1"/>
          <p:nvPr/>
        </p:nvSpPr>
        <p:spPr>
          <a:xfrm>
            <a:off x="482592" y="3408400"/>
            <a:ext cx="7918936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multiply: (Int, Int) -&gt; Int = { x: Int, y: Int -&gt; x * y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(multiply(4, 7))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// Output: 28</a:t>
            </a:r>
          </a:p>
        </p:txBody>
      </p:sp>
    </p:spTree>
    <p:extLst>
      <p:ext uri="{BB962C8B-B14F-4D97-AF65-F5344CB8AC3E}">
        <p14:creationId xmlns:p14="http://schemas.microsoft.com/office/powerpoint/2010/main" val="381765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5CB6E6B-4339-E029-50D0-7C442A39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1D9A7A72-7E73-3CC2-337A-9A3EE8CE4D7D}"/>
              </a:ext>
            </a:extLst>
          </p:cNvPr>
          <p:cNvSpPr txBox="1"/>
          <p:nvPr/>
        </p:nvSpPr>
        <p:spPr>
          <a:xfrm>
            <a:off x="381002" y="1140609"/>
            <a:ext cx="82938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sz="1600" b="1" i="0" dirty="0">
                <a:solidFill>
                  <a:srgbClr val="0D0D0D"/>
                </a:solidFill>
                <a:effectLst/>
                <a:latin typeface="+mj-lt"/>
              </a:rPr>
              <a:t>Lambda as Function Parameter:</a:t>
            </a:r>
            <a:endParaRPr lang="en-IN" sz="1200" b="1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DE09D673-E6E6-1EBA-5CF7-5EA8683C9A57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935AA0D3-8277-A7B3-CDAE-C8773C1EAE61}"/>
              </a:ext>
            </a:extLst>
          </p:cNvPr>
          <p:cNvSpPr txBox="1"/>
          <p:nvPr/>
        </p:nvSpPr>
        <p:spPr>
          <a:xfrm>
            <a:off x="381002" y="1694607"/>
            <a:ext cx="7918936" cy="23082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(a: Int, b: Int, operation: (Int, Int) -&gt; Int): Int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operation(a, b)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result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(3, 5) { x, y -&gt; x + y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(result)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Output: 8</a:t>
            </a:r>
          </a:p>
        </p:txBody>
      </p:sp>
    </p:spTree>
    <p:extLst>
      <p:ext uri="{BB962C8B-B14F-4D97-AF65-F5344CB8AC3E}">
        <p14:creationId xmlns:p14="http://schemas.microsoft.com/office/powerpoint/2010/main" val="308159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8D1CE4B-A937-F03A-EDB4-616633925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BDB711F0-9289-258B-4308-CD059E3876CB}"/>
              </a:ext>
            </a:extLst>
          </p:cNvPr>
          <p:cNvSpPr txBox="1"/>
          <p:nvPr/>
        </p:nvSpPr>
        <p:spPr>
          <a:xfrm>
            <a:off x="381002" y="891526"/>
            <a:ext cx="8293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+mj-lt"/>
              </a:rPr>
              <a:t>Lambda with No Parameters:</a:t>
            </a:r>
            <a:endParaRPr lang="en-IN" sz="1000" b="1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3503EC90-D944-201B-14A2-38942FCE294A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1EB18F6D-DDE3-B1C0-7C1C-B6C78A447733}"/>
              </a:ext>
            </a:extLst>
          </p:cNvPr>
          <p:cNvSpPr txBox="1"/>
          <p:nvPr/>
        </p:nvSpPr>
        <p:spPr>
          <a:xfrm>
            <a:off x="381002" y="1417608"/>
            <a:ext cx="7918936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greet: () -&gt; Unit = {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("Hello, Kotlin!")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greet()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Output: Hello, Kotlin!</a:t>
            </a: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04A021BF-7369-9C38-BAFC-BA80EB458C3E}"/>
              </a:ext>
            </a:extLst>
          </p:cNvPr>
          <p:cNvSpPr txBox="1"/>
          <p:nvPr/>
        </p:nvSpPr>
        <p:spPr>
          <a:xfrm>
            <a:off x="381002" y="2836242"/>
            <a:ext cx="8293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+mj-lt"/>
              </a:rPr>
              <a:t>Lambda with Single Parameter:</a:t>
            </a:r>
            <a:endParaRPr lang="en-IN" sz="1000" b="1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5" name="Google Shape;167;g22c34a0986b_0_59">
            <a:extLst>
              <a:ext uri="{FF2B5EF4-FFF2-40B4-BE49-F238E27FC236}">
                <a16:creationId xmlns:a16="http://schemas.microsoft.com/office/drawing/2014/main" id="{56D92887-D569-8913-920E-34A982BE17E9}"/>
              </a:ext>
            </a:extLst>
          </p:cNvPr>
          <p:cNvSpPr txBox="1"/>
          <p:nvPr/>
        </p:nvSpPr>
        <p:spPr>
          <a:xfrm>
            <a:off x="381002" y="3362324"/>
            <a:ext cx="7918936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square: (Int) -&gt; Int = { it * it 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(square(3))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Output: 9</a:t>
            </a:r>
          </a:p>
        </p:txBody>
      </p:sp>
    </p:spTree>
    <p:extLst>
      <p:ext uri="{BB962C8B-B14F-4D97-AF65-F5344CB8AC3E}">
        <p14:creationId xmlns:p14="http://schemas.microsoft.com/office/powerpoint/2010/main" val="140505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A7E8B35-5AC5-DF5A-00F6-7AEB6E0D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4EE75E57-C5D1-07DF-4941-AF3FE2A6BA83}"/>
              </a:ext>
            </a:extLst>
          </p:cNvPr>
          <p:cNvSpPr txBox="1"/>
          <p:nvPr/>
        </p:nvSpPr>
        <p:spPr>
          <a:xfrm>
            <a:off x="425100" y="979251"/>
            <a:ext cx="82938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+mj-lt"/>
              </a:rPr>
              <a:t>Using Lambda in List Operations:</a:t>
            </a:r>
            <a:endParaRPr lang="en-IN" sz="1000" b="1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FE8804DB-9AC4-C7CC-989A-15496C7AA353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Lambdas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950FBD33-ADD7-04B9-0E23-45709BE27D2E}"/>
              </a:ext>
            </a:extLst>
          </p:cNvPr>
          <p:cNvSpPr txBox="1"/>
          <p:nvPr/>
        </p:nvSpPr>
        <p:spPr>
          <a:xfrm>
            <a:off x="425100" y="1562321"/>
            <a:ext cx="7918936" cy="156962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numbers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listOf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(1, 2, 3, 4, 5)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doubled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numbers.map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{ it * 2 }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(doubled)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Output: [2, 4, 6, 8, 10]</a:t>
            </a: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8CD29D45-C31D-5423-F334-3BB62889C919}"/>
              </a:ext>
            </a:extLst>
          </p:cNvPr>
          <p:cNvSpPr txBox="1"/>
          <p:nvPr/>
        </p:nvSpPr>
        <p:spPr>
          <a:xfrm>
            <a:off x="381002" y="3518802"/>
            <a:ext cx="829380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D0D0D"/>
                </a:solidFill>
                <a:effectLst/>
                <a:latin typeface="+mj-lt"/>
              </a:rPr>
              <a:t>Lambda expressions are commonly used in functional programming constructs like map, filter, and reduce, as well as in other scenarios where concise anonymous functions are needed. They provide a more expressive and flexible way to work with functions in Kotlin.</a:t>
            </a:r>
            <a:endParaRPr lang="en-US" sz="90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60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4955"/>
            </a:gs>
            <a:gs pos="98000">
              <a:srgbClr val="FF7C80"/>
            </a:gs>
          </a:gsLst>
          <a:lin ang="0" scaled="0"/>
        </a:gradFill>
        <a:effectLst/>
      </p:bgPr>
    </p:bg>
    <p:spTree>
      <p:nvGrpSpPr>
        <p:cNvPr id="1" name="Shape 664">
          <a:extLst>
            <a:ext uri="{FF2B5EF4-FFF2-40B4-BE49-F238E27FC236}">
              <a16:creationId xmlns:a16="http://schemas.microsoft.com/office/drawing/2014/main" id="{DD6A52CA-41A6-6A3D-5236-1DC825D57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>
            <a:extLst>
              <a:ext uri="{FF2B5EF4-FFF2-40B4-BE49-F238E27FC236}">
                <a16:creationId xmlns:a16="http://schemas.microsoft.com/office/drawing/2014/main" id="{AC7113A2-2D20-6D54-74BC-59ECDE516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01" y="1798075"/>
            <a:ext cx="6389863" cy="640326"/>
          </a:xfrm>
          <a:prstGeom prst="rect">
            <a:avLst/>
          </a:prstGeom>
        </p:spPr>
        <p:txBody>
          <a:bodyPr spcFirstLastPara="1" wrap="square" lIns="91401" tIns="91401" rIns="91401" bIns="91401" anchor="t" anchorCtr="0">
            <a:no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+mj-lt"/>
              </a:rPr>
              <a:t>Higher Order Functions in Kotlin</a:t>
            </a:r>
            <a:endParaRPr lang="en-IN" sz="1200" b="1" dirty="0">
              <a:solidFill>
                <a:schemeClr val="bg1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514615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3766A5C8-D8D2-498E-F865-EB27D24BC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8D9C22EB-2FAF-A3D3-820C-DEC5C89053F0}"/>
              </a:ext>
            </a:extLst>
          </p:cNvPr>
          <p:cNvSpPr txBox="1"/>
          <p:nvPr/>
        </p:nvSpPr>
        <p:spPr>
          <a:xfrm>
            <a:off x="381002" y="945356"/>
            <a:ext cx="829380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Kotlin, a higher-order function is a function that takes one or more functions as parameters or returns a function. This concept is part of functional programming and allows for more expressive and flexible code. Here's a basic overview of higher-order functions in Kotlin: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6C909132-E30B-D7D5-7010-747BB8B31174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Higher Order Function in Kotlin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064237DB-6A5A-454E-0F4D-879BB365BDF9}"/>
              </a:ext>
            </a:extLst>
          </p:cNvPr>
          <p:cNvSpPr txBox="1"/>
          <p:nvPr/>
        </p:nvSpPr>
        <p:spPr>
          <a:xfrm>
            <a:off x="615459" y="2089207"/>
            <a:ext cx="6553201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myFun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(org: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String,portal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: String,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fn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: (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String,String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) -&gt; String): Unit {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result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fn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org,portal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(result)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</a:t>
            </a: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8533CBA0-2904-1130-F1FC-004A770702F2}"/>
              </a:ext>
            </a:extLst>
          </p:cNvPr>
          <p:cNvSpPr txBox="1"/>
          <p:nvPr/>
        </p:nvSpPr>
        <p:spPr>
          <a:xfrm>
            <a:off x="425100" y="3371557"/>
            <a:ext cx="829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this above example, we defined a function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+mj-lt"/>
              </a:rPr>
              <a:t>myFun</a:t>
            </a: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() with three parameters. The first and second parameter take String and the third parameter as a type of function from String to String. The parameter String to String type means function takes string as an input and returns output as string types.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044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7EF67A9-4CC1-51C4-B109-9A68F6F45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09F039A-A194-7DE0-A245-A29998E1A10D}"/>
              </a:ext>
            </a:extLst>
          </p:cNvPr>
          <p:cNvSpPr txBox="1"/>
          <p:nvPr/>
        </p:nvSpPr>
        <p:spPr>
          <a:xfrm>
            <a:off x="381002" y="945356"/>
            <a:ext cx="8293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+mj-lt"/>
              </a:rPr>
              <a:t>Passing Functions as Parameters:</a:t>
            </a:r>
          </a:p>
          <a:p>
            <a:pPr algn="l"/>
            <a:endParaRPr lang="en-IN" b="1" dirty="0">
              <a:solidFill>
                <a:srgbClr val="0D0D0D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You can pass functions as parameters to another function. The passed function can then be invoked within the body of the higher-order function.</a:t>
            </a:r>
            <a:endParaRPr lang="en-IN" b="1" i="0" dirty="0">
              <a:solidFill>
                <a:srgbClr val="0D0D0D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2D84E6F9-F341-79AE-C74B-94CFB8CC1A68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Higher Order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B3FE9DC5-E53D-6570-0A3D-512EE7D71867}"/>
              </a:ext>
            </a:extLst>
          </p:cNvPr>
          <p:cNvSpPr txBox="1"/>
          <p:nvPr/>
        </p:nvSpPr>
        <p:spPr>
          <a:xfrm>
            <a:off x="381002" y="2048529"/>
            <a:ext cx="5164013" cy="23082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(a: Int, b: Int, operation: (Int, Int) -&gt; Int): Int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operation(a, b)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sum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(3, 5) { x, y -&gt; x + y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product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(3, 5) { x, y -&gt; x * y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("Sum: $sum")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("Product: $product")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Google Shape;167;g22c34a0986b_0_59">
            <a:extLst>
              <a:ext uri="{FF2B5EF4-FFF2-40B4-BE49-F238E27FC236}">
                <a16:creationId xmlns:a16="http://schemas.microsoft.com/office/drawing/2014/main" id="{89F8816B-972A-4B28-33F9-FD1C9AC7AD89}"/>
              </a:ext>
            </a:extLst>
          </p:cNvPr>
          <p:cNvSpPr txBox="1"/>
          <p:nvPr/>
        </p:nvSpPr>
        <p:spPr>
          <a:xfrm>
            <a:off x="5703279" y="2048529"/>
            <a:ext cx="3231403" cy="2308284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In this example, </a:t>
            </a:r>
            <a:r>
              <a:rPr lang="en-US" sz="1200" i="1" dirty="0" err="1">
                <a:solidFill>
                  <a:schemeClr val="tx1"/>
                </a:solidFill>
                <a:effectLst/>
                <a:latin typeface="+mj-lt"/>
              </a:rPr>
              <a:t>operateOnNumbers</a:t>
            </a: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 is a higher-order function that takes two integers and a function (Int, Int) -&gt; Int as parameters. The function is then invoked with different operations (addition and multiplication) in the main function.</a:t>
            </a:r>
          </a:p>
        </p:txBody>
      </p:sp>
    </p:spTree>
    <p:extLst>
      <p:ext uri="{BB962C8B-B14F-4D97-AF65-F5344CB8AC3E}">
        <p14:creationId xmlns:p14="http://schemas.microsoft.com/office/powerpoint/2010/main" val="2571731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9FDE2AF-FECB-F524-54CC-70F90BB4F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CDAD3AE0-946F-07C6-4DB6-00D3A779CE65}"/>
              </a:ext>
            </a:extLst>
          </p:cNvPr>
          <p:cNvSpPr txBox="1"/>
          <p:nvPr/>
        </p:nvSpPr>
        <p:spPr>
          <a:xfrm>
            <a:off x="381002" y="945356"/>
            <a:ext cx="8293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+mj-lt"/>
              </a:rPr>
              <a:t>Returning Functions:</a:t>
            </a:r>
          </a:p>
          <a:p>
            <a:pPr algn="l"/>
            <a:endParaRPr lang="en-IN" b="1" dirty="0">
              <a:solidFill>
                <a:srgbClr val="0D0D0D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A higher-order function can also return a function. The returned function can be assigned to a variable or invoked directly.</a:t>
            </a:r>
            <a:endParaRPr lang="en-IN" b="1" i="0" dirty="0">
              <a:solidFill>
                <a:srgbClr val="0D0D0D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094469C7-07D8-3BA2-3825-4E4FCE3DC0CF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Higher Order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5E9A9683-12BC-2137-C8FC-8C0F19734412}"/>
              </a:ext>
            </a:extLst>
          </p:cNvPr>
          <p:cNvSpPr txBox="1"/>
          <p:nvPr/>
        </p:nvSpPr>
        <p:spPr>
          <a:xfrm>
            <a:off x="381002" y="2048529"/>
            <a:ext cx="5164013" cy="212361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multiplyBy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(factor: Int): (Int) -&gt; Int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{ number -&gt; number * factor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multiplyBy2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multiplyBy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(2)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multiplyBy5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multiplyBy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(5)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("Multiply 4 by 2: ${multiplyBy2(4)}")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("Multiply 4 by 5: ${multiplyBy5(4)}")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  <p:sp>
        <p:nvSpPr>
          <p:cNvPr id="5" name="Google Shape;167;g22c34a0986b_0_59">
            <a:extLst>
              <a:ext uri="{FF2B5EF4-FFF2-40B4-BE49-F238E27FC236}">
                <a16:creationId xmlns:a16="http://schemas.microsoft.com/office/drawing/2014/main" id="{39B9EBC5-E711-4E26-0A22-586C58389A91}"/>
              </a:ext>
            </a:extLst>
          </p:cNvPr>
          <p:cNvSpPr txBox="1"/>
          <p:nvPr/>
        </p:nvSpPr>
        <p:spPr>
          <a:xfrm>
            <a:off x="5703279" y="2140862"/>
            <a:ext cx="3231403" cy="1938952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In this example, </a:t>
            </a:r>
            <a:r>
              <a:rPr lang="en-US" sz="1200" i="1" dirty="0" err="1">
                <a:solidFill>
                  <a:schemeClr val="tx1"/>
                </a:solidFill>
                <a:effectLst/>
                <a:latin typeface="+mj-lt"/>
              </a:rPr>
              <a:t>multiplyBy</a:t>
            </a: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 is a higher-order function that takes an integer and returns a function (Int) -&gt; Int. The returned function can then be used to multiply numbers by the specified factor.</a:t>
            </a:r>
          </a:p>
        </p:txBody>
      </p:sp>
    </p:spTree>
    <p:extLst>
      <p:ext uri="{BB962C8B-B14F-4D97-AF65-F5344CB8AC3E}">
        <p14:creationId xmlns:p14="http://schemas.microsoft.com/office/powerpoint/2010/main" val="6819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65afd55f4_11_482"/>
          <p:cNvSpPr/>
          <p:nvPr/>
        </p:nvSpPr>
        <p:spPr>
          <a:xfrm>
            <a:off x="2437576" y="118571"/>
            <a:ext cx="6176925" cy="41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7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ABOUT</a:t>
            </a:r>
            <a:r>
              <a:rPr lang="en-IN" sz="27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ME</a:t>
            </a:r>
            <a:endParaRPr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268" name="Google Shape;268;g1265afd55f4_11_482"/>
          <p:cNvCxnSpPr/>
          <p:nvPr/>
        </p:nvCxnSpPr>
        <p:spPr>
          <a:xfrm>
            <a:off x="2200960" y="1125560"/>
            <a:ext cx="0" cy="3170025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g1265afd55f4_11_482"/>
          <p:cNvSpPr/>
          <p:nvPr/>
        </p:nvSpPr>
        <p:spPr>
          <a:xfrm>
            <a:off x="383583" y="2643736"/>
            <a:ext cx="1785492" cy="127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7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DR. HITESH </a:t>
            </a:r>
            <a:r>
              <a:rPr lang="en-IN" sz="27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KUMAR SHARMA</a:t>
            </a:r>
            <a:endParaRPr sz="2700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265afd55f4_11_482"/>
          <p:cNvSpPr/>
          <p:nvPr/>
        </p:nvSpPr>
        <p:spPr>
          <a:xfrm>
            <a:off x="486935" y="4062558"/>
            <a:ext cx="1378800" cy="56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1050" b="1" i="1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Technical </a:t>
            </a:r>
            <a:r>
              <a:rPr lang="en-IN" sz="1050" b="1" i="1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Instructor &amp; Consultant</a:t>
            </a:r>
            <a:endParaRPr sz="1050" b="1" i="1" dirty="0">
              <a:solidFill>
                <a:schemeClr val="bg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1265afd55f4_11_482"/>
          <p:cNvSpPr/>
          <p:nvPr/>
        </p:nvSpPr>
        <p:spPr>
          <a:xfrm>
            <a:off x="2352304" y="757838"/>
            <a:ext cx="6408113" cy="358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Industry/Academic Experience: </a:t>
            </a: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 Years (6 years in Android, Kotlin and Java, 4 Years in DevOps and Cloud Computing, 5 Years in Data Analytics )</a:t>
            </a: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as </a:t>
            </a: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Instructor</a:t>
            </a: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Worked </a:t>
            </a:r>
            <a:r>
              <a:rPr lang="en-US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r>
              <a:rPr lang="en-US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Instructor</a:t>
            </a: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US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as </a:t>
            </a:r>
            <a:r>
              <a:rPr lang="en-US" sz="1275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PluralSight</a:t>
            </a:r>
            <a:r>
              <a:rPr lang="en-US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Instructor</a:t>
            </a:r>
            <a:endParaRPr sz="1275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Technical Domains: </a:t>
            </a:r>
            <a:r>
              <a:rPr lang="en-IN" sz="1275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Android, Kotlin, Java, UiPath RPA, DevOps, Cloud Computing, Data Analytics</a:t>
            </a: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Font typeface="Arial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Qualifications</a:t>
            </a: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Ph.D. (CSE), </a:t>
            </a:r>
            <a:r>
              <a:rPr lang="en-IN" sz="1275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(CSE)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Certifications: 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UiPath RPA Certified Associate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166688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700"/>
              <a:buChar char="•"/>
            </a:pP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Certified Associate</a:t>
            </a:r>
          </a:p>
          <a:p>
            <a:pPr marL="514350" lvl="1" indent="-166688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700"/>
              <a:buChar char="•"/>
            </a:pP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Neo4J Certified Associate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lvl="1" indent="-166688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ts val="1700"/>
              <a:buChar char="•"/>
            </a:pPr>
            <a:r>
              <a:rPr lang="en-IN" sz="1275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Maven Certified Professional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Books Published</a:t>
            </a:r>
            <a:endParaRPr sz="1275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 Patents Published</a:t>
            </a:r>
          </a:p>
          <a:p>
            <a:pPr marL="171450" indent="-166688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1700"/>
              <a:buChar char="•"/>
            </a:pPr>
            <a:r>
              <a:rPr lang="en-IN" sz="127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 Copyright Published</a:t>
            </a:r>
            <a:endParaRPr sz="1275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1265afd55f4_11_4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fld id="{00000000-1234-1234-1234-123412341234}" type="slidenum">
              <a:rPr lang="en-IN"/>
              <a:pPr algn="ctr"/>
              <a:t>2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D61205-9B3D-90A0-469C-DE4FF2158969}"/>
              </a:ext>
            </a:extLst>
          </p:cNvPr>
          <p:cNvSpPr/>
          <p:nvPr/>
        </p:nvSpPr>
        <p:spPr>
          <a:xfrm>
            <a:off x="529501" y="1125560"/>
            <a:ext cx="1336235" cy="1374205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A6D0CA5B-3033-9797-6612-6F47A649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F67AC524-EDE7-C23D-4C51-AC1C1EEE930B}"/>
              </a:ext>
            </a:extLst>
          </p:cNvPr>
          <p:cNvSpPr txBox="1"/>
          <p:nvPr/>
        </p:nvSpPr>
        <p:spPr>
          <a:xfrm>
            <a:off x="381002" y="791087"/>
            <a:ext cx="82938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latin typeface="+mj-lt"/>
              </a:rPr>
              <a:t>Function Types as Parameters:</a:t>
            </a:r>
          </a:p>
          <a:p>
            <a:pPr algn="l"/>
            <a:endParaRPr lang="en-IN" b="1" dirty="0">
              <a:solidFill>
                <a:srgbClr val="0D0D0D"/>
              </a:solidFill>
              <a:latin typeface="+mj-lt"/>
            </a:endParaRPr>
          </a:p>
          <a:p>
            <a:pPr algn="l"/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When defining higher-order functions, you can use function types to specify the expected shape of the function parameter.</a:t>
            </a:r>
            <a:endParaRPr lang="en-IN" b="1" i="0" dirty="0">
              <a:solidFill>
                <a:srgbClr val="0D0D0D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73F1C143-BF26-9044-D5B6-4CC790A68FB0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Higher Order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0A185BFE-DFBA-C8E2-66AA-AF60CA7AE6C4}"/>
              </a:ext>
            </a:extLst>
          </p:cNvPr>
          <p:cNvSpPr txBox="1"/>
          <p:nvPr/>
        </p:nvSpPr>
        <p:spPr>
          <a:xfrm>
            <a:off x="381002" y="1861236"/>
            <a:ext cx="5164013" cy="30469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&lt;T&gt; List&lt;T&gt;.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customFilter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(predicate: (T) -&gt; Boolean): List&lt;T&gt;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result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mutableListOf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&lt;T&gt;()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for (item in this)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    if (predicate(item))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    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result.add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(item)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   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result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main() {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numbers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listOf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(1, 2, 3, 4, 5, 6)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evens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numbers.customFilter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{ it % 2 == 0 }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("Even numbers: $evens")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  <p:sp>
        <p:nvSpPr>
          <p:cNvPr id="5" name="Google Shape;167;g22c34a0986b_0_59">
            <a:extLst>
              <a:ext uri="{FF2B5EF4-FFF2-40B4-BE49-F238E27FC236}">
                <a16:creationId xmlns:a16="http://schemas.microsoft.com/office/drawing/2014/main" id="{F8C3FFE2-0545-2E8F-E4F6-C9691244FF9C}"/>
              </a:ext>
            </a:extLst>
          </p:cNvPr>
          <p:cNvSpPr txBox="1"/>
          <p:nvPr/>
        </p:nvSpPr>
        <p:spPr>
          <a:xfrm>
            <a:off x="5703279" y="2571750"/>
            <a:ext cx="3231403" cy="1200288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Here, </a:t>
            </a:r>
            <a:r>
              <a:rPr lang="en-US" sz="1200" i="1" dirty="0" err="1">
                <a:solidFill>
                  <a:schemeClr val="tx1"/>
                </a:solidFill>
                <a:effectLst/>
                <a:latin typeface="+mj-lt"/>
              </a:rPr>
              <a:t>customFilter</a:t>
            </a:r>
            <a:r>
              <a:rPr lang="en-US" sz="1200" i="1" dirty="0">
                <a:solidFill>
                  <a:schemeClr val="tx1"/>
                </a:solidFill>
                <a:effectLst/>
                <a:latin typeface="+mj-lt"/>
              </a:rPr>
              <a:t> is an extension function for filtering a list based on a provided predicate function.</a:t>
            </a:r>
          </a:p>
        </p:txBody>
      </p:sp>
    </p:spTree>
    <p:extLst>
      <p:ext uri="{BB962C8B-B14F-4D97-AF65-F5344CB8AC3E}">
        <p14:creationId xmlns:p14="http://schemas.microsoft.com/office/powerpoint/2010/main" val="128919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4955"/>
            </a:gs>
            <a:gs pos="98000">
              <a:srgbClr val="FF7C80"/>
            </a:gs>
          </a:gsLst>
          <a:lin ang="0" scaled="0"/>
        </a:gradFill>
        <a:effectLst/>
      </p:bgPr>
    </p:bg>
    <p:spTree>
      <p:nvGrpSpPr>
        <p:cNvPr id="1" name="Shape 664">
          <a:extLst>
            <a:ext uri="{FF2B5EF4-FFF2-40B4-BE49-F238E27FC236}">
              <a16:creationId xmlns:a16="http://schemas.microsoft.com/office/drawing/2014/main" id="{16F3C3CB-CEFE-E677-DAD5-5E0A2CB18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>
            <a:extLst>
              <a:ext uri="{FF2B5EF4-FFF2-40B4-BE49-F238E27FC236}">
                <a16:creationId xmlns:a16="http://schemas.microsoft.com/office/drawing/2014/main" id="{6DC045B6-8782-1BE2-814D-5F3C3564C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01" y="1798075"/>
            <a:ext cx="6389863" cy="640326"/>
          </a:xfrm>
          <a:prstGeom prst="rect">
            <a:avLst/>
          </a:prstGeom>
        </p:spPr>
        <p:txBody>
          <a:bodyPr spcFirstLastPara="1" wrap="square" lIns="91401" tIns="91401" rIns="91401" bIns="91401" anchor="t" anchorCtr="0">
            <a:no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+mj-lt"/>
              </a:rPr>
              <a:t>Extension Function in Kotlin</a:t>
            </a:r>
            <a:endParaRPr lang="en-IN" sz="1200" b="1" dirty="0">
              <a:solidFill>
                <a:schemeClr val="bg1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58265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91E22023-0667-286F-6082-B6BEE8D6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392E671-0B3E-A9AE-BA62-AF0B46B23DC0}"/>
              </a:ext>
            </a:extLst>
          </p:cNvPr>
          <p:cNvSpPr txBox="1"/>
          <p:nvPr/>
        </p:nvSpPr>
        <p:spPr>
          <a:xfrm>
            <a:off x="425100" y="1261878"/>
            <a:ext cx="8293800" cy="1061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Kotlin, extension functions allow you to add new functions to existing classes without modifying their source code. They provide a way to extend the behavior of classes without inheritance. Here's the basic syntax and an example of extension functions in Kotlin: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296E7F06-A67D-F8DC-6EBC-25A10064D78C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Extension Function in Kotlin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B4EB46E3-8507-04FA-F3D2-257197C93EC6}"/>
              </a:ext>
            </a:extLst>
          </p:cNvPr>
          <p:cNvSpPr txBox="1"/>
          <p:nvPr/>
        </p:nvSpPr>
        <p:spPr>
          <a:xfrm>
            <a:off x="510942" y="2641720"/>
            <a:ext cx="8293800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&lt;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class_name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&gt;.&lt;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method_name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&gt;(){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....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4447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00E2FA0E-7EA2-72C3-A91E-BBAECA8D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B74BFD4C-72DB-6DCC-7A29-630BA4E699BA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Extension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49A99857-7119-D9DD-2ED3-506A65752E04}"/>
              </a:ext>
            </a:extLst>
          </p:cNvPr>
          <p:cNvSpPr txBox="1"/>
          <p:nvPr/>
        </p:nvSpPr>
        <p:spPr>
          <a:xfrm>
            <a:off x="381002" y="832871"/>
            <a:ext cx="7918936" cy="30469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class Student{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isPassed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(mark: Int): Boolean{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    return mark&gt;40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}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Student.isExcellent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(mark: Int): Boolean{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mark &gt; 90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args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: Array&lt;String&gt;){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student = Student()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passingStatus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student.isPassed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(55)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("student passing status is $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passingStatus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")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excellentStatus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student.isExcellent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(95)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("student excellent status is $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excellentStatus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") 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75965-D1DE-29CC-64D9-228AA904A97E}"/>
              </a:ext>
            </a:extLst>
          </p:cNvPr>
          <p:cNvSpPr txBox="1"/>
          <p:nvPr/>
        </p:nvSpPr>
        <p:spPr>
          <a:xfrm>
            <a:off x="381002" y="4008773"/>
            <a:ext cx="5609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/>
              <a:t>Output:</a:t>
            </a:r>
          </a:p>
          <a:p>
            <a:endParaRPr lang="en-IN" sz="1100" dirty="0"/>
          </a:p>
          <a:p>
            <a:r>
              <a:rPr lang="en-IN" sz="1100" dirty="0"/>
              <a:t>student passing status is true</a:t>
            </a:r>
          </a:p>
          <a:p>
            <a:r>
              <a:rPr lang="en-IN" sz="1100" dirty="0"/>
              <a:t>student excellent status is true</a:t>
            </a:r>
          </a:p>
        </p:txBody>
      </p:sp>
    </p:spTree>
    <p:extLst>
      <p:ext uri="{BB962C8B-B14F-4D97-AF65-F5344CB8AC3E}">
        <p14:creationId xmlns:p14="http://schemas.microsoft.com/office/powerpoint/2010/main" val="667419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4955"/>
            </a:gs>
            <a:gs pos="98000">
              <a:srgbClr val="FF7C80"/>
            </a:gs>
          </a:gsLst>
          <a:lin ang="0" scaled="0"/>
        </a:gradFill>
        <a:effectLst/>
      </p:bgPr>
    </p:bg>
    <p:spTree>
      <p:nvGrpSpPr>
        <p:cNvPr id="1" name="Shape 664">
          <a:extLst>
            <a:ext uri="{FF2B5EF4-FFF2-40B4-BE49-F238E27FC236}">
              <a16:creationId xmlns:a16="http://schemas.microsoft.com/office/drawing/2014/main" id="{64CCD0E3-5769-5160-84BD-F067295B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>
            <a:extLst>
              <a:ext uri="{FF2B5EF4-FFF2-40B4-BE49-F238E27FC236}">
                <a16:creationId xmlns:a16="http://schemas.microsoft.com/office/drawing/2014/main" id="{804DDE8A-A4B5-A034-55D7-BE4733A054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01" y="1798075"/>
            <a:ext cx="6389863" cy="640326"/>
          </a:xfrm>
          <a:prstGeom prst="rect">
            <a:avLst/>
          </a:prstGeom>
        </p:spPr>
        <p:txBody>
          <a:bodyPr spcFirstLastPara="1" wrap="square" lIns="91401" tIns="91401" rIns="91401" bIns="91401" anchor="t" anchorCtr="0">
            <a:no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+mj-lt"/>
              </a:rPr>
              <a:t>Inline Functions in Kotlin</a:t>
            </a:r>
            <a:endParaRPr lang="en-IN" sz="1200" b="1" dirty="0">
              <a:solidFill>
                <a:schemeClr val="bg1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565586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B6DE38B-B994-3474-83F4-080C98E5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28168B57-76AD-A742-DE57-3E82EB5DF9F6}"/>
              </a:ext>
            </a:extLst>
          </p:cNvPr>
          <p:cNvSpPr txBox="1"/>
          <p:nvPr/>
        </p:nvSpPr>
        <p:spPr>
          <a:xfrm>
            <a:off x="381002" y="839848"/>
            <a:ext cx="829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 Kotlin, the inline keyword is used to declare an inline function. An inline function is a function where the function body is inserted directly into the call site during compilation, rather than being executed as a separate function. This can lead to performance improvements by reducing the overhead of function calls.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32772E09-4BFF-029F-AB62-C7C2A9F821A4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Inline Functions in Kotlin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77BBA917-5FAF-8F63-AC0D-C0787587EA68}"/>
              </a:ext>
            </a:extLst>
          </p:cNvPr>
          <p:cNvSpPr txBox="1"/>
          <p:nvPr/>
        </p:nvSpPr>
        <p:spPr>
          <a:xfrm>
            <a:off x="381002" y="2224802"/>
            <a:ext cx="8293800" cy="120028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inline 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functionName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(parameter1: Type1, parameter2: Type2, ...):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ReturnType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// Function body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// Return statement if applicable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  <p:sp>
        <p:nvSpPr>
          <p:cNvPr id="4" name="Google Shape;105;p4">
            <a:extLst>
              <a:ext uri="{FF2B5EF4-FFF2-40B4-BE49-F238E27FC236}">
                <a16:creationId xmlns:a16="http://schemas.microsoft.com/office/drawing/2014/main" id="{8C833E07-8FBD-77D9-53D2-B8C8D0D64A4A}"/>
              </a:ext>
            </a:extLst>
          </p:cNvPr>
          <p:cNvSpPr txBox="1"/>
          <p:nvPr/>
        </p:nvSpPr>
        <p:spPr>
          <a:xfrm>
            <a:off x="381002" y="3650786"/>
            <a:ext cx="82938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inline</a:t>
            </a:r>
            <a:r>
              <a:rPr lang="en-US" sz="1200" i="1" dirty="0">
                <a:solidFill>
                  <a:srgbClr val="0D0D0D"/>
                </a:solidFill>
                <a:effectLst/>
                <a:latin typeface="+mj-lt"/>
              </a:rPr>
              <a:t>: Keyword indicating that the function should be </a:t>
            </a:r>
            <a:r>
              <a:rPr lang="en-US" sz="1200" i="1" dirty="0" err="1">
                <a:solidFill>
                  <a:srgbClr val="0D0D0D"/>
                </a:solidFill>
                <a:effectLst/>
                <a:latin typeface="+mj-lt"/>
              </a:rPr>
              <a:t>inlined</a:t>
            </a:r>
            <a:r>
              <a:rPr lang="en-US" sz="1200" i="1" dirty="0">
                <a:solidFill>
                  <a:srgbClr val="0D0D0D"/>
                </a:solidFill>
                <a:effectLst/>
                <a:latin typeface="+mj-lt"/>
              </a:rPr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0D0D0D"/>
                </a:solidFill>
                <a:effectLst/>
                <a:latin typeface="+mj-lt"/>
              </a:rPr>
              <a:t>functionName</a:t>
            </a:r>
            <a:r>
              <a:rPr lang="en-US" sz="1200" i="1" dirty="0">
                <a:solidFill>
                  <a:srgbClr val="0D0D0D"/>
                </a:solidFill>
                <a:effectLst/>
                <a:latin typeface="+mj-lt"/>
              </a:rPr>
              <a:t>: Name of the inline function.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parameter1, parameter2, ...: </a:t>
            </a:r>
            <a:r>
              <a:rPr lang="en-US" sz="1200" i="1" dirty="0">
                <a:solidFill>
                  <a:srgbClr val="0D0D0D"/>
                </a:solidFill>
                <a:effectLst/>
                <a:latin typeface="+mj-lt"/>
              </a:rPr>
              <a:t>Input parameters with their types.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0D0D0D"/>
                </a:solidFill>
                <a:effectLst/>
                <a:latin typeface="+mj-lt"/>
              </a:rPr>
              <a:t>ReturnType</a:t>
            </a: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: </a:t>
            </a:r>
            <a:r>
              <a:rPr lang="en-US" sz="1200" i="1" dirty="0">
                <a:solidFill>
                  <a:srgbClr val="0D0D0D"/>
                </a:solidFill>
                <a:effectLst/>
                <a:latin typeface="+mj-lt"/>
              </a:rPr>
              <a:t>Type of the value the function returns. Use Unit if the function doesn't return any value.</a:t>
            </a:r>
            <a:endParaRPr lang="en-US" sz="80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175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99B88C95-9E82-A640-199F-3B300B2A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8D599729-8805-1FA2-3243-3463C1BE7B5A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Inline Function in Kotlin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A49AF111-6BDA-5F25-C95C-361A01F42FDC}"/>
              </a:ext>
            </a:extLst>
          </p:cNvPr>
          <p:cNvSpPr txBox="1"/>
          <p:nvPr/>
        </p:nvSpPr>
        <p:spPr>
          <a:xfrm>
            <a:off x="381002" y="931765"/>
            <a:ext cx="7918936" cy="23082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inline 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calculateSum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(a: Int, b: Int): Int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return a + 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val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result =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calculateSum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(3, 5)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(result) // Output: 8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  <p:sp>
        <p:nvSpPr>
          <p:cNvPr id="6" name="Google Shape;105;p4">
            <a:extLst>
              <a:ext uri="{FF2B5EF4-FFF2-40B4-BE49-F238E27FC236}">
                <a16:creationId xmlns:a16="http://schemas.microsoft.com/office/drawing/2014/main" id="{56495544-2487-D452-2EE0-FE64E8F76EDE}"/>
              </a:ext>
            </a:extLst>
          </p:cNvPr>
          <p:cNvSpPr txBox="1"/>
          <p:nvPr/>
        </p:nvSpPr>
        <p:spPr>
          <a:xfrm>
            <a:off x="312622" y="3565445"/>
            <a:ext cx="805569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In this example, the </a:t>
            </a:r>
            <a:r>
              <a:rPr lang="en-US" sz="1200" b="0" i="0" dirty="0" err="1">
                <a:solidFill>
                  <a:srgbClr val="0D0D0D"/>
                </a:solidFill>
                <a:effectLst/>
                <a:latin typeface="+mj-lt"/>
              </a:rPr>
              <a:t>calculateSum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 function is declared as inline. The compiler will replace the call to </a:t>
            </a:r>
            <a:r>
              <a:rPr lang="en-US" sz="1200" b="0" i="0" dirty="0" err="1">
                <a:solidFill>
                  <a:srgbClr val="0D0D0D"/>
                </a:solidFill>
                <a:effectLst/>
                <a:latin typeface="+mj-lt"/>
              </a:rPr>
              <a:t>calculateSum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 with the actual code of the function at the call site, reducing the overhead associated with the function call.</a:t>
            </a:r>
            <a:endParaRPr lang="en-US" sz="6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131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7E6CCAA4-1C08-5279-4591-B3593BAE2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5D5705B2-E1A0-1E90-4137-BFF7407F57EE}"/>
              </a:ext>
            </a:extLst>
          </p:cNvPr>
          <p:cNvSpPr txBox="1"/>
          <p:nvPr/>
        </p:nvSpPr>
        <p:spPr>
          <a:xfrm>
            <a:off x="381002" y="1071359"/>
            <a:ext cx="8293800" cy="23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Inlining can lead to code size increase, so it's essential to use it judiciously.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Inlining large functions or functions with complex control flow may not always result in performance improvements.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0D0D0D"/>
              </a:solidFill>
              <a:effectLst/>
              <a:latin typeface="+mj-lt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Inline functions in Kotlin provide a mechanism for performance optimization and can be especially useful when working with higher-order functions and lambdas. However, it's crucial to balance the benefits of inlining with potential code size implications.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98AFCF68-49C5-666D-9A29-9FCDF139AC0C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Inline Functions in Kotlin (</a:t>
            </a:r>
            <a:r>
              <a:rPr lang="en-US" sz="2601" i="1" dirty="0">
                <a:latin typeface="+mj-lt"/>
                <a:sym typeface="Montserrat ExtraBold"/>
              </a:rPr>
              <a:t>Consideration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808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Google Shape;288;g1265afd55f4_11_698"/>
          <p:cNvCxnSpPr/>
          <p:nvPr/>
        </p:nvCxnSpPr>
        <p:spPr>
          <a:xfrm>
            <a:off x="1432322" y="1189610"/>
            <a:ext cx="0" cy="3170025"/>
          </a:xfrm>
          <a:prstGeom prst="straightConnector1">
            <a:avLst/>
          </a:prstGeom>
          <a:noFill/>
          <a:ln w="9525" cap="flat" cmpd="sng">
            <a:solidFill>
              <a:srgbClr val="45526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9" name="Google Shape;289;g1265afd55f4_11_69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fld id="{00000000-1234-1234-1234-123412341234}" type="slidenum">
              <a:rPr lang="en-IN"/>
              <a:pPr algn="ctr"/>
              <a:t>3</a:t>
            </a:fld>
            <a:endParaRPr/>
          </a:p>
        </p:txBody>
      </p:sp>
      <p:sp>
        <p:nvSpPr>
          <p:cNvPr id="290" name="Google Shape;290;g1265afd55f4_11_698"/>
          <p:cNvSpPr txBox="1"/>
          <p:nvPr/>
        </p:nvSpPr>
        <p:spPr>
          <a:xfrm>
            <a:off x="1642539" y="206573"/>
            <a:ext cx="5223708" cy="4549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spAutoFit/>
          </a:bodyPr>
          <a:lstStyle/>
          <a:p>
            <a:pPr marL="342900" indent="-266700">
              <a:lnSpc>
                <a:spcPct val="200000"/>
              </a:lnSpc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8 Hours Daily of Instructor-Led Training</a:t>
            </a:r>
            <a:endParaRPr sz="15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Slides Based Content</a:t>
            </a: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Hand-on with Lab Exercises</a:t>
            </a: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IN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Whiteboard/ Pen Tab based Interaction </a:t>
            </a:r>
            <a:endParaRPr sz="1500" dirty="0">
              <a:solidFill>
                <a:srgbClr val="4A4A4A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Lesson-End Assignment</a:t>
            </a: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Daily Session Slides</a:t>
            </a: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Daily Recap</a:t>
            </a:r>
          </a:p>
          <a:p>
            <a:pPr marL="342900" indent="-266700">
              <a:lnSpc>
                <a:spcPct val="200000"/>
              </a:lnSpc>
              <a:spcBef>
                <a:spcPts val="750"/>
              </a:spcBef>
              <a:buClr>
                <a:srgbClr val="4A4A4A"/>
              </a:buClr>
              <a:buSzPts val="2000"/>
              <a:buFont typeface="Roboto Mono Medium"/>
              <a:buChar char="❏"/>
            </a:pPr>
            <a:r>
              <a:rPr lang="en-US" sz="1500" dirty="0">
                <a:solidFill>
                  <a:srgbClr val="4A4A4A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Course-End Projects </a:t>
            </a:r>
          </a:p>
        </p:txBody>
      </p:sp>
      <p:sp>
        <p:nvSpPr>
          <p:cNvPr id="291" name="Google Shape;291;g1265afd55f4_11_698"/>
          <p:cNvSpPr/>
          <p:nvPr/>
        </p:nvSpPr>
        <p:spPr>
          <a:xfrm rot="-5400000">
            <a:off x="-793669" y="2522550"/>
            <a:ext cx="3615975" cy="41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IN" sz="27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DELIVERY </a:t>
            </a:r>
            <a:r>
              <a:rPr lang="en-IN" sz="2700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</a:t>
            </a:r>
            <a:r>
              <a:rPr lang="en-IN" sz="2700" b="1" dirty="0">
                <a:solidFill>
                  <a:schemeClr val="bg2">
                    <a:lumMod val="50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700" b="1" dirty="0">
              <a:solidFill>
                <a:schemeClr val="bg2">
                  <a:lumMod val="50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9EE0591-F107-33AA-DBD7-49AE84C4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3561" y="6262345"/>
            <a:ext cx="5204878" cy="52563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600" b="0" i="0" u="none" strike="noStrike" cap="none">
                <a:solidFill>
                  <a:schemeClr val="tx1"/>
                </a:solidFill>
                <a:latin typeface="Biome" panose="020B0502040204020203" pitchFamily="34" charset="0"/>
                <a:ea typeface="Arial"/>
                <a:cs typeface="Biome" panose="020B0502040204020203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HITESH KUMAR SHARMA (INSTRUCTOR)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7200" y="2323627"/>
            <a:ext cx="2181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>
                <a:latin typeface="+mj-lt"/>
              </a:rPr>
              <a:t>Agenda</a:t>
            </a:r>
            <a:endParaRPr>
              <a:latin typeface="+mj-lt"/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3525300" y="951738"/>
            <a:ext cx="51615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Kotlin Functions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Higher Order Functions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Lambdas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Extension Functions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</a:pPr>
            <a:r>
              <a:rPr lang="en-US" sz="1600" dirty="0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rPr>
              <a:t>Inline Functions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4955"/>
            </a:gs>
            <a:gs pos="98000">
              <a:srgbClr val="FF7C80"/>
            </a:gs>
          </a:gsLst>
          <a:lin ang="0" scaled="0"/>
        </a:gra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/>
          <p:cNvSpPr txBox="1">
            <a:spLocks noGrp="1"/>
          </p:cNvSpPr>
          <p:nvPr>
            <p:ph type="title"/>
          </p:nvPr>
        </p:nvSpPr>
        <p:spPr>
          <a:xfrm>
            <a:off x="705001" y="1798075"/>
            <a:ext cx="6389863" cy="640326"/>
          </a:xfrm>
          <a:prstGeom prst="rect">
            <a:avLst/>
          </a:prstGeom>
        </p:spPr>
        <p:txBody>
          <a:bodyPr spcFirstLastPara="1" wrap="square" lIns="91401" tIns="91401" rIns="91401" bIns="91401" anchor="t" anchorCtr="0">
            <a:no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+mj-lt"/>
              </a:rPr>
              <a:t>Kotlin Functions</a:t>
            </a:r>
            <a:endParaRPr lang="en-IN" sz="1200" b="1" dirty="0">
              <a:solidFill>
                <a:schemeClr val="bg1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425100" y="997559"/>
            <a:ext cx="8293800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Function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a group of inter-related block of code which performs a specific task. Function is used to break a program into different sub module. It makes reusability of code and makes program more manageable.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A6B89938-167E-9DEF-5823-F77F05E6FCFD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Kotlin Functions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986A9-FB43-83B8-99D2-A0E2081596FA}"/>
              </a:ext>
            </a:extLst>
          </p:cNvPr>
          <p:cNvSpPr txBox="1"/>
          <p:nvPr/>
        </p:nvSpPr>
        <p:spPr>
          <a:xfrm>
            <a:off x="381002" y="2676156"/>
            <a:ext cx="8264494" cy="887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+mj-lt"/>
              </a:rPr>
              <a:t>Kotlin functions are blocks of code that perform a specific task. They are defined using the fun keyword in Kotlin. Here's a basic example of a Kotlin function: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CAE83168-0718-3ACB-8011-505CFACD7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3F82654D-58A4-435B-22E0-284E26EBC93F}"/>
              </a:ext>
            </a:extLst>
          </p:cNvPr>
          <p:cNvSpPr txBox="1"/>
          <p:nvPr/>
        </p:nvSpPr>
        <p:spPr>
          <a:xfrm>
            <a:off x="378067" y="703917"/>
            <a:ext cx="8293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Kotlin function syntax follows a clear and concise structure. Here is a breakdown of the syntax: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5ABB20FD-EF0B-2784-34CD-1DC5D490373A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Kotlin Functions (</a:t>
            </a:r>
            <a:r>
              <a:rPr lang="en-US" sz="2601" i="1" dirty="0">
                <a:latin typeface="+mj-lt"/>
                <a:sym typeface="Montserrat ExtraBold"/>
              </a:rPr>
              <a:t>Syntax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7EC5C4FD-EC2E-7CF1-8E9E-105556021C1F}"/>
              </a:ext>
            </a:extLst>
          </p:cNvPr>
          <p:cNvSpPr txBox="1"/>
          <p:nvPr/>
        </p:nvSpPr>
        <p:spPr>
          <a:xfrm>
            <a:off x="814751" y="1525350"/>
            <a:ext cx="6553201" cy="10464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functionName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(parameter1: Type, parameter2: Type, ...):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ReturnType</a:t>
            </a:r>
            <a:endParaRPr lang="en-US" sz="1200" b="1" i="1" dirty="0"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Function body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// Return statement if applicable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</a:t>
            </a: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Google Shape;105;p4">
            <a:extLst>
              <a:ext uri="{FF2B5EF4-FFF2-40B4-BE49-F238E27FC236}">
                <a16:creationId xmlns:a16="http://schemas.microsoft.com/office/drawing/2014/main" id="{26DB4712-A719-B487-C4A9-917DBCA77B1D}"/>
              </a:ext>
            </a:extLst>
          </p:cNvPr>
          <p:cNvSpPr txBox="1"/>
          <p:nvPr/>
        </p:nvSpPr>
        <p:spPr>
          <a:xfrm>
            <a:off x="378067" y="2717003"/>
            <a:ext cx="766102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fun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: Keyword indicating the start of the function declaration.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0D0D0D"/>
                </a:solidFill>
                <a:effectLst/>
                <a:latin typeface="+mj-lt"/>
              </a:rPr>
              <a:t>functionName</a:t>
            </a: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: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Name of the function.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parameter1, parameter2, ...: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Input parameters, each with a name and a type.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 err="1">
                <a:solidFill>
                  <a:srgbClr val="0D0D0D"/>
                </a:solidFill>
                <a:effectLst/>
                <a:latin typeface="+mj-lt"/>
              </a:rPr>
              <a:t>ReturnType</a:t>
            </a: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: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Type of the value the function returns. Use Unit if the function doesn't return any value.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Function Body: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The block of code inside curly braces {} where the actual logic of the function resides.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i="1" dirty="0">
                <a:solidFill>
                  <a:srgbClr val="0D0D0D"/>
                </a:solidFill>
                <a:effectLst/>
                <a:latin typeface="+mj-lt"/>
              </a:rPr>
              <a:t>Return Statement: </a:t>
            </a:r>
            <a:r>
              <a:rPr lang="en-US" sz="1200" b="0" i="0" dirty="0">
                <a:solidFill>
                  <a:srgbClr val="0D0D0D"/>
                </a:solidFill>
                <a:effectLst/>
                <a:latin typeface="+mj-lt"/>
              </a:rPr>
              <a:t>If the function returns a value, use the return keyword followed by the value.</a:t>
            </a:r>
            <a:endParaRPr lang="en-US" sz="8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2396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03">
          <a:extLst>
            <a:ext uri="{FF2B5EF4-FFF2-40B4-BE49-F238E27FC236}">
              <a16:creationId xmlns:a16="http://schemas.microsoft.com/office/drawing/2014/main" id="{36A8AB93-C617-61CB-2A04-963BAA408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10ACFC9B-636B-0A03-5A86-342ABC96764C}"/>
              </a:ext>
            </a:extLst>
          </p:cNvPr>
          <p:cNvSpPr txBox="1"/>
          <p:nvPr/>
        </p:nvSpPr>
        <p:spPr>
          <a:xfrm>
            <a:off x="345968" y="795390"/>
            <a:ext cx="82938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+mj-lt"/>
              </a:rPr>
              <a:t>Simple example of Kotlin function is given below: </a:t>
            </a:r>
            <a:endParaRPr lang="en-US" sz="900" b="0" i="0" dirty="0">
              <a:solidFill>
                <a:srgbClr val="333333"/>
              </a:solidFill>
              <a:effectLst/>
              <a:latin typeface="+mj-lt"/>
            </a:endParaRPr>
          </a:p>
        </p:txBody>
      </p:sp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A287CFFB-9A0F-6656-617F-624F91F36DED}"/>
              </a:ext>
            </a:extLst>
          </p:cNvPr>
          <p:cNvSpPr txBox="1"/>
          <p:nvPr/>
        </p:nvSpPr>
        <p:spPr>
          <a:xfrm>
            <a:off x="381002" y="235316"/>
            <a:ext cx="8553680" cy="468601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txBody>
          <a:bodyPr spcFirstLastPara="1" wrap="square" lIns="34276" tIns="34276" rIns="34276" bIns="3427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buSzPts val="2600"/>
              <a:defRPr sz="2600" b="1">
                <a:solidFill>
                  <a:schemeClr val="bg1"/>
                </a:solidFill>
                <a:latin typeface="Montserrat ExtraBold"/>
              </a:defRPr>
            </a:lvl1pPr>
          </a:lstStyle>
          <a:p>
            <a:r>
              <a:rPr lang="en-US" sz="2601" dirty="0">
                <a:latin typeface="+mj-lt"/>
                <a:sym typeface="Montserrat ExtraBold"/>
              </a:rPr>
              <a:t>Kotlin Functions (</a:t>
            </a:r>
            <a:r>
              <a:rPr lang="en-US" sz="2601" i="1" dirty="0">
                <a:latin typeface="+mj-lt"/>
                <a:sym typeface="Montserrat ExtraBold"/>
              </a:rPr>
              <a:t>Example</a:t>
            </a:r>
            <a:r>
              <a:rPr lang="en-US" sz="2601" dirty="0">
                <a:latin typeface="+mj-lt"/>
                <a:sym typeface="Montserrat ExtraBold"/>
              </a:rPr>
              <a:t>)</a:t>
            </a:r>
            <a:endParaRPr lang="en-IN" sz="2601" dirty="0">
              <a:latin typeface="+mj-lt"/>
              <a:sym typeface="Montserrat ExtraBold"/>
            </a:endParaRPr>
          </a:p>
        </p:txBody>
      </p:sp>
      <p:sp>
        <p:nvSpPr>
          <p:cNvPr id="3" name="Google Shape;167;g22c34a0986b_0_59">
            <a:extLst>
              <a:ext uri="{FF2B5EF4-FFF2-40B4-BE49-F238E27FC236}">
                <a16:creationId xmlns:a16="http://schemas.microsoft.com/office/drawing/2014/main" id="{9D9E804D-7F3B-7564-AA96-FFC649B66AC0}"/>
              </a:ext>
            </a:extLst>
          </p:cNvPr>
          <p:cNvSpPr txBox="1"/>
          <p:nvPr/>
        </p:nvSpPr>
        <p:spPr>
          <a:xfrm>
            <a:off x="1178167" y="1464585"/>
            <a:ext cx="6629402" cy="177098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main(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args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: Array&lt;String&gt;){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sum()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print("code after sum")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fun sum(){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var num1 =5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var num2 = 6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    </a:t>
            </a:r>
            <a:r>
              <a:rPr lang="en-US" sz="1200" b="1" i="1" dirty="0" err="1">
                <a:solidFill>
                  <a:schemeClr val="tx1"/>
                </a:solidFill>
                <a:effectLst/>
                <a:latin typeface="+mj-lt"/>
              </a:rPr>
              <a:t>println</a:t>
            </a: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("sum = "+(num1+num2))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i="1" dirty="0">
                <a:solidFill>
                  <a:schemeClr val="tx1"/>
                </a:solidFill>
                <a:effectLst/>
                <a:latin typeface="+mj-lt"/>
              </a:rPr>
              <a:t>} </a:t>
            </a:r>
            <a:endParaRPr kumimoji="0" lang="en-US" altLang="en-US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Google Shape;167;g22c34a0986b_0_59">
            <a:extLst>
              <a:ext uri="{FF2B5EF4-FFF2-40B4-BE49-F238E27FC236}">
                <a16:creationId xmlns:a16="http://schemas.microsoft.com/office/drawing/2014/main" id="{97B29B71-4342-FF3A-B642-CEB6D322E913}"/>
              </a:ext>
            </a:extLst>
          </p:cNvPr>
          <p:cNvSpPr txBox="1"/>
          <p:nvPr/>
        </p:nvSpPr>
        <p:spPr>
          <a:xfrm>
            <a:off x="1178167" y="3473056"/>
            <a:ext cx="6629402" cy="83095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i="1" dirty="0">
                <a:solidFill>
                  <a:schemeClr val="tx1"/>
                </a:solidFill>
                <a:latin typeface="+mj-lt"/>
              </a:rPr>
              <a:t>Output: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i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i="1" dirty="0">
                <a:solidFill>
                  <a:schemeClr val="tx1"/>
                </a:solidFill>
                <a:latin typeface="+mj-lt"/>
              </a:rPr>
              <a:t>sum = 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i="1" dirty="0">
                <a:solidFill>
                  <a:schemeClr val="tx1"/>
                </a:solidFill>
                <a:latin typeface="+mj-lt"/>
              </a:rPr>
              <a:t>code after sum</a:t>
            </a:r>
          </a:p>
        </p:txBody>
      </p:sp>
    </p:spTree>
    <p:extLst>
      <p:ext uri="{BB962C8B-B14F-4D97-AF65-F5344CB8AC3E}">
        <p14:creationId xmlns:p14="http://schemas.microsoft.com/office/powerpoint/2010/main" val="65199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74955"/>
            </a:gs>
            <a:gs pos="98000">
              <a:srgbClr val="FF7C80"/>
            </a:gs>
          </a:gsLst>
          <a:lin ang="0" scaled="0"/>
        </a:gradFill>
        <a:effectLst/>
      </p:bgPr>
    </p:bg>
    <p:spTree>
      <p:nvGrpSpPr>
        <p:cNvPr id="1" name="Shape 664">
          <a:extLst>
            <a:ext uri="{FF2B5EF4-FFF2-40B4-BE49-F238E27FC236}">
              <a16:creationId xmlns:a16="http://schemas.microsoft.com/office/drawing/2014/main" id="{7C83A050-5EF3-C61C-2CDC-EEF85706B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2">
            <a:extLst>
              <a:ext uri="{FF2B5EF4-FFF2-40B4-BE49-F238E27FC236}">
                <a16:creationId xmlns:a16="http://schemas.microsoft.com/office/drawing/2014/main" id="{E85EB43F-7C54-048D-026B-D924D56B4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5001" y="1798075"/>
            <a:ext cx="6389863" cy="640326"/>
          </a:xfrm>
          <a:prstGeom prst="rect">
            <a:avLst/>
          </a:prstGeom>
        </p:spPr>
        <p:txBody>
          <a:bodyPr spcFirstLastPara="1" wrap="square" lIns="91401" tIns="91401" rIns="91401" bIns="91401" anchor="t" anchorCtr="0">
            <a:noAutofit/>
          </a:bodyPr>
          <a:lstStyle/>
          <a:p>
            <a:pPr algn="l"/>
            <a:r>
              <a:rPr lang="en-IN" sz="2800" b="1" dirty="0">
                <a:solidFill>
                  <a:schemeClr val="bg1"/>
                </a:solidFill>
                <a:latin typeface="+mj-lt"/>
              </a:rPr>
              <a:t>Lambdas Functions in Kotlin</a:t>
            </a:r>
            <a:endParaRPr lang="en-IN" sz="1200" b="1" dirty="0">
              <a:solidFill>
                <a:schemeClr val="bg1"/>
              </a:solidFill>
              <a:latin typeface="+mj-lt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740147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2079</Words>
  <Application>Microsoft Office PowerPoint</Application>
  <PresentationFormat>On-screen Show (16:9)</PresentationFormat>
  <Paragraphs>236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Roboto Mono Medium</vt:lpstr>
      <vt:lpstr>Calibri</vt:lpstr>
      <vt:lpstr>Montserrat SemiBold</vt:lpstr>
      <vt:lpstr>Montserrat ExtraBold</vt:lpstr>
      <vt:lpstr>Montserrat</vt:lpstr>
      <vt:lpstr>Arial</vt:lpstr>
      <vt:lpstr>Montserrat Medium</vt:lpstr>
      <vt:lpstr>Century Gothic</vt:lpstr>
      <vt:lpstr>Simple Light</vt:lpstr>
      <vt:lpstr>Part 1:   Kotlin Function</vt:lpstr>
      <vt:lpstr>PowerPoint Presentation</vt:lpstr>
      <vt:lpstr>PowerPoint Presentation</vt:lpstr>
      <vt:lpstr>Agenda</vt:lpstr>
      <vt:lpstr>Kotlin Functions</vt:lpstr>
      <vt:lpstr>PowerPoint Presentation</vt:lpstr>
      <vt:lpstr>PowerPoint Presentation</vt:lpstr>
      <vt:lpstr>PowerPoint Presentation</vt:lpstr>
      <vt:lpstr>Lambdas Functions in Kotlin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Higher Order Functions in Kotlin</vt:lpstr>
      <vt:lpstr>PowerPoint Presentation</vt:lpstr>
      <vt:lpstr>PowerPoint Presentation</vt:lpstr>
      <vt:lpstr>PowerPoint Presentation</vt:lpstr>
      <vt:lpstr>PowerPoint Presentation</vt:lpstr>
      <vt:lpstr>Extension Function in Kotlin</vt:lpstr>
      <vt:lpstr>PowerPoint Presentation</vt:lpstr>
      <vt:lpstr>PowerPoint Presentation</vt:lpstr>
      <vt:lpstr>Inline Functions in Kotlin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Menu and Widgets using Kotlin</dc:title>
  <dc:creator>Administrator</dc:creator>
  <cp:lastModifiedBy>Dr. Hitesh Kumar Sharma</cp:lastModifiedBy>
  <cp:revision>55</cp:revision>
  <dcterms:modified xsi:type="dcterms:W3CDTF">2024-02-26T16:28:39Z</dcterms:modified>
</cp:coreProperties>
</file>