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8" r:id="rId3"/>
    <p:sldId id="299" r:id="rId4"/>
    <p:sldId id="259" r:id="rId5"/>
    <p:sldId id="318" r:id="rId6"/>
    <p:sldId id="319" r:id="rId7"/>
    <p:sldId id="320" r:id="rId8"/>
    <p:sldId id="321" r:id="rId9"/>
    <p:sldId id="322" r:id="rId10"/>
    <p:sldId id="323" r:id="rId11"/>
    <p:sldId id="324"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Montserrat ExtraBold" panose="00000900000000000000" pitchFamily="2" charset="0"/>
      <p:bold r:id="rId18"/>
      <p:boldItalic r:id="rId19"/>
    </p:embeddedFont>
    <p:embeddedFont>
      <p:font typeface="Montserrat Medium" panose="00000600000000000000" pitchFamily="2" charset="0"/>
      <p:regular r:id="rId20"/>
      <p:bold r:id="rId21"/>
      <p:italic r:id="rId22"/>
      <p:boldItalic r:id="rId23"/>
    </p:embeddedFont>
    <p:embeddedFont>
      <p:font typeface="Montserrat SemiBold" panose="000007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i6mTay8UyGX1CnvMBtQpXgShlkC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33"/>
    <a:srgbClr val="F907CB"/>
    <a:srgbClr val="F749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0E7D60-E6FC-4485-9CD2-3F33600A13D4}">
  <a:tblStyle styleId="{E00E7D60-E6FC-4485-9CD2-3F33600A13D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6"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8" Type="http://schemas.openxmlformats.org/officeDocument/2006/relationships/slide" Target="slides/slide7.xml"/><Relationship Id="rId7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E893793-4C9C-F7A5-F587-8C455C0FEB96}"/>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47E1BDFC-9747-22C7-2306-3F9DFE1672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612210BE-C9E2-94A6-2FDC-FA2181D2D86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14073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3DB79CC-0606-F885-AC11-37BC6FBC9136}"/>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6560199F-0993-0132-1D22-D4500D4DCD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77747C10-FEBE-6F58-29FC-C1D59C6DBD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520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37e03f28c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37e03f28c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492B86F-12EB-C450-F59E-E4B806B5FBB9}"/>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2FB3838F-E428-1A31-B012-7CD03E0FA1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DC90D4D1-7DE7-08F8-1DA8-9608F00655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333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BC6073B-F313-5512-619B-8FD9A8C5AD47}"/>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B03AC2FD-3841-6400-4177-EA7BCD7660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3242B592-51D9-BC71-C176-4D5A0B4D4D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6468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0F0DB4A-022B-70D9-786D-F62CA147A05B}"/>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D62D1B60-52FE-0AC0-3865-0B91944F04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D25C5A48-A839-5527-13CC-778F701EED5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149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48A3D8C3-16FC-C2DF-1403-588F92E0AF05}"/>
            </a:ext>
          </a:extLst>
        </p:cNvPr>
        <p:cNvGrpSpPr/>
        <p:nvPr/>
      </p:nvGrpSpPr>
      <p:grpSpPr>
        <a:xfrm>
          <a:off x="0" y="0"/>
          <a:ext cx="0" cy="0"/>
          <a:chOff x="0" y="0"/>
          <a:chExt cx="0" cy="0"/>
        </a:xfrm>
      </p:grpSpPr>
      <p:sp>
        <p:nvSpPr>
          <p:cNvPr id="662" name="Google Shape;662;g237e03f28c8_0_46:notes">
            <a:extLst>
              <a:ext uri="{FF2B5EF4-FFF2-40B4-BE49-F238E27FC236}">
                <a16:creationId xmlns:a16="http://schemas.microsoft.com/office/drawing/2014/main" id="{E5281C19-2B13-E84D-4A72-1DCEDBCC8E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37e03f28c8_0_46:notes">
            <a:extLst>
              <a:ext uri="{FF2B5EF4-FFF2-40B4-BE49-F238E27FC236}">
                <a16:creationId xmlns:a16="http://schemas.microsoft.com/office/drawing/2014/main" id="{B171A29F-1B8B-2E45-A40D-B4B12F4D6E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587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FA4E0B1-164C-4EB1-F951-5BC3EA5CE976}"/>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589E218B-BB14-072B-0D49-07CD19FC51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09F1977F-B0CF-2267-1AFD-53CBE38FDB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4702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1">
  <p:cSld name="TITLE_1">
    <p:bg>
      <p:bgPr>
        <a:gradFill>
          <a:gsLst>
            <a:gs pos="0">
              <a:schemeClr val="accent1"/>
            </a:gs>
            <a:gs pos="100000">
              <a:schemeClr val="accent2"/>
            </a:gs>
          </a:gsLst>
          <a:lin ang="0" scaled="0"/>
        </a:gradFill>
        <a:effectLst/>
      </p:bgPr>
    </p:bg>
    <p:spTree>
      <p:nvGrpSpPr>
        <p:cNvPr id="1" name="Shape 380"/>
        <p:cNvGrpSpPr/>
        <p:nvPr/>
      </p:nvGrpSpPr>
      <p:grpSpPr>
        <a:xfrm>
          <a:off x="0" y="0"/>
          <a:ext cx="0" cy="0"/>
          <a:chOff x="0" y="0"/>
          <a:chExt cx="0" cy="0"/>
        </a:xfrm>
      </p:grpSpPr>
      <p:sp>
        <p:nvSpPr>
          <p:cNvPr id="381" name="Google Shape;381;p61"/>
          <p:cNvSpPr txBox="1">
            <a:spLocks noGrp="1"/>
          </p:cNvSpPr>
          <p:nvPr>
            <p:ph type="title"/>
          </p:nvPr>
        </p:nvSpPr>
        <p:spPr>
          <a:xfrm>
            <a:off x="704999" y="1916700"/>
            <a:ext cx="8520601" cy="572700"/>
          </a:xfrm>
          <a:prstGeom prst="rect">
            <a:avLst/>
          </a:prstGeom>
          <a:noFill/>
          <a:ln>
            <a:noFill/>
          </a:ln>
        </p:spPr>
        <p:txBody>
          <a:bodyPr spcFirstLastPara="1" wrap="square" lIns="91400" tIns="91400" rIns="91400" bIns="91400" anchor="b" anchorCtr="0">
            <a:noAutofit/>
          </a:bodyPr>
          <a:lstStyle>
            <a:lvl1pPr lvl="0" algn="l" rtl="0">
              <a:lnSpc>
                <a:spcPct val="100000"/>
              </a:lnSpc>
              <a:spcBef>
                <a:spcPts val="0"/>
              </a:spcBef>
              <a:spcAft>
                <a:spcPts val="0"/>
              </a:spcAft>
              <a:buSzPts val="3500"/>
              <a:buNone/>
              <a:defRPr sz="3500"/>
            </a:lvl1pPr>
            <a:lvl2pPr lvl="1" algn="l" rtl="0">
              <a:lnSpc>
                <a:spcPct val="100000"/>
              </a:lnSpc>
              <a:spcBef>
                <a:spcPts val="0"/>
              </a:spcBef>
              <a:spcAft>
                <a:spcPts val="0"/>
              </a:spcAft>
              <a:buSzPts val="5100"/>
              <a:buNone/>
              <a:defRPr/>
            </a:lvl2pPr>
            <a:lvl3pPr lvl="2" algn="l" rtl="0">
              <a:lnSpc>
                <a:spcPct val="100000"/>
              </a:lnSpc>
              <a:spcBef>
                <a:spcPts val="0"/>
              </a:spcBef>
              <a:spcAft>
                <a:spcPts val="0"/>
              </a:spcAft>
              <a:buSzPts val="5100"/>
              <a:buNone/>
              <a:defRPr/>
            </a:lvl3pPr>
            <a:lvl4pPr lvl="3" algn="l" rtl="0">
              <a:lnSpc>
                <a:spcPct val="100000"/>
              </a:lnSpc>
              <a:spcBef>
                <a:spcPts val="0"/>
              </a:spcBef>
              <a:spcAft>
                <a:spcPts val="0"/>
              </a:spcAft>
              <a:buSzPts val="5100"/>
              <a:buNone/>
              <a:defRPr/>
            </a:lvl4pPr>
            <a:lvl5pPr lvl="4" algn="l" rtl="0">
              <a:lnSpc>
                <a:spcPct val="100000"/>
              </a:lnSpc>
              <a:spcBef>
                <a:spcPts val="0"/>
              </a:spcBef>
              <a:spcAft>
                <a:spcPts val="0"/>
              </a:spcAft>
              <a:buSzPts val="5100"/>
              <a:buNone/>
              <a:defRPr/>
            </a:lvl5pPr>
            <a:lvl6pPr lvl="5" algn="l" rtl="0">
              <a:lnSpc>
                <a:spcPct val="100000"/>
              </a:lnSpc>
              <a:spcBef>
                <a:spcPts val="0"/>
              </a:spcBef>
              <a:spcAft>
                <a:spcPts val="0"/>
              </a:spcAft>
              <a:buSzPts val="5100"/>
              <a:buNone/>
              <a:defRPr/>
            </a:lvl6pPr>
            <a:lvl7pPr lvl="6" algn="l" rtl="0">
              <a:lnSpc>
                <a:spcPct val="100000"/>
              </a:lnSpc>
              <a:spcBef>
                <a:spcPts val="0"/>
              </a:spcBef>
              <a:spcAft>
                <a:spcPts val="0"/>
              </a:spcAft>
              <a:buSzPts val="5100"/>
              <a:buNone/>
              <a:defRPr/>
            </a:lvl7pPr>
            <a:lvl8pPr lvl="7" algn="l" rtl="0">
              <a:lnSpc>
                <a:spcPct val="100000"/>
              </a:lnSpc>
              <a:spcBef>
                <a:spcPts val="0"/>
              </a:spcBef>
              <a:spcAft>
                <a:spcPts val="0"/>
              </a:spcAft>
              <a:buSzPts val="5100"/>
              <a:buNone/>
              <a:defRPr/>
            </a:lvl8pPr>
            <a:lvl9pPr lvl="8" algn="l" rtl="0">
              <a:lnSpc>
                <a:spcPct val="100000"/>
              </a:lnSpc>
              <a:spcBef>
                <a:spcPts val="0"/>
              </a:spcBef>
              <a:spcAft>
                <a:spcPts val="0"/>
              </a:spcAft>
              <a:buSzPts val="5100"/>
              <a:buNone/>
              <a:defRPr/>
            </a:lvl9pPr>
          </a:lstStyle>
          <a:p>
            <a:endParaRPr/>
          </a:p>
        </p:txBody>
      </p:sp>
      <p:grpSp>
        <p:nvGrpSpPr>
          <p:cNvPr id="382" name="Google Shape;382;p61"/>
          <p:cNvGrpSpPr/>
          <p:nvPr/>
        </p:nvGrpSpPr>
        <p:grpSpPr>
          <a:xfrm>
            <a:off x="3500202" y="-104622"/>
            <a:ext cx="5769348" cy="5951750"/>
            <a:chOff x="3458353" y="512653"/>
            <a:chExt cx="5769348" cy="5951750"/>
          </a:xfrm>
        </p:grpSpPr>
        <p:pic>
          <p:nvPicPr>
            <p:cNvPr id="383" name="Google Shape;383;p61"/>
            <p:cNvPicPr preferRelativeResize="0"/>
            <p:nvPr/>
          </p:nvPicPr>
          <p:blipFill rotWithShape="1">
            <a:blip r:embed="rId2">
              <a:alphaModFix amt="64000"/>
            </a:blip>
            <a:srcRect/>
            <a:stretch/>
          </p:blipFill>
          <p:spPr>
            <a:xfrm rot="-5400000">
              <a:off x="4778713" y="2015415"/>
              <a:ext cx="5951750" cy="2946226"/>
            </a:xfrm>
            <a:prstGeom prst="rect">
              <a:avLst/>
            </a:prstGeom>
            <a:noFill/>
            <a:ln>
              <a:noFill/>
            </a:ln>
          </p:spPr>
        </p:pic>
        <p:pic>
          <p:nvPicPr>
            <p:cNvPr id="384" name="Google Shape;384;p61"/>
            <p:cNvPicPr preferRelativeResize="0"/>
            <p:nvPr/>
          </p:nvPicPr>
          <p:blipFill rotWithShape="1">
            <a:blip r:embed="rId2">
              <a:alphaModFix amt="64000"/>
            </a:blip>
            <a:srcRect/>
            <a:stretch/>
          </p:blipFill>
          <p:spPr>
            <a:xfrm rot="-5400000">
              <a:off x="1955591" y="2015415"/>
              <a:ext cx="5951750" cy="2946226"/>
            </a:xfrm>
            <a:prstGeom prst="rect">
              <a:avLst/>
            </a:prstGeom>
            <a:noFill/>
            <a:ln>
              <a:noFill/>
            </a:ln>
          </p:spPr>
        </p:pic>
      </p:grpSp>
      <p:sp>
        <p:nvSpPr>
          <p:cNvPr id="385" name="Google Shape;385;p61"/>
          <p:cNvSpPr/>
          <p:nvPr/>
        </p:nvSpPr>
        <p:spPr>
          <a:xfrm flipH="1">
            <a:off x="504050" y="1576800"/>
            <a:ext cx="7212601" cy="114000"/>
          </a:xfrm>
          <a:prstGeom prst="rect">
            <a:avLst/>
          </a:prstGeom>
          <a:solidFill>
            <a:schemeClr val="accent6"/>
          </a:solidFill>
          <a:ln>
            <a:noFill/>
          </a:ln>
        </p:spPr>
        <p:txBody>
          <a:bodyPr spcFirstLastPara="1" wrap="square" lIns="91426" tIns="91426" rIns="91426" bIns="91426"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1" b="0" i="0" u="none" strike="noStrike" cap="none">
              <a:solidFill>
                <a:srgbClr val="000000"/>
              </a:solidFill>
              <a:latin typeface="Arial"/>
              <a:ea typeface="Arial"/>
              <a:cs typeface="Arial"/>
              <a:sym typeface="Arial"/>
            </a:endParaRPr>
          </a:p>
        </p:txBody>
      </p:sp>
      <p:sp>
        <p:nvSpPr>
          <p:cNvPr id="386" name="Google Shape;386;p61"/>
          <p:cNvSpPr/>
          <p:nvPr/>
        </p:nvSpPr>
        <p:spPr>
          <a:xfrm rot="5400000">
            <a:off x="122857" y="1957800"/>
            <a:ext cx="875100" cy="113100"/>
          </a:xfrm>
          <a:prstGeom prst="rect">
            <a:avLst/>
          </a:prstGeom>
          <a:solidFill>
            <a:schemeClr val="accent6"/>
          </a:solidFill>
          <a:ln>
            <a:noFill/>
          </a:ln>
        </p:spPr>
        <p:txBody>
          <a:bodyPr spcFirstLastPara="1" wrap="square" lIns="91426" tIns="91426" rIns="91426" bIns="91426"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1" b="0" i="0" u="none" strike="noStrike" cap="none">
              <a:solidFill>
                <a:srgbClr val="000000"/>
              </a:solidFill>
              <a:latin typeface="Arial"/>
              <a:ea typeface="Arial"/>
              <a:cs typeface="Arial"/>
              <a:sym typeface="Arial"/>
            </a:endParaRPr>
          </a:p>
        </p:txBody>
      </p:sp>
      <p:sp>
        <p:nvSpPr>
          <p:cNvPr id="387" name="Google Shape;387;p61"/>
          <p:cNvSpPr/>
          <p:nvPr/>
        </p:nvSpPr>
        <p:spPr>
          <a:xfrm rot="5400000">
            <a:off x="6811701" y="785700"/>
            <a:ext cx="1696800" cy="113100"/>
          </a:xfrm>
          <a:prstGeom prst="rect">
            <a:avLst/>
          </a:prstGeom>
          <a:solidFill>
            <a:schemeClr val="accent6"/>
          </a:solidFill>
          <a:ln>
            <a:noFill/>
          </a:ln>
        </p:spPr>
        <p:txBody>
          <a:bodyPr spcFirstLastPara="1" wrap="square" lIns="91426" tIns="91426" rIns="91426" bIns="91426"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1" b="0" i="0" u="none" strike="noStrike" cap="none">
              <a:solidFill>
                <a:srgbClr val="000000"/>
              </a:solidFill>
              <a:latin typeface="Arial"/>
              <a:ea typeface="Arial"/>
              <a:cs typeface="Arial"/>
              <a:sym typeface="Arial"/>
            </a:endParaRPr>
          </a:p>
        </p:txBody>
      </p:sp>
      <p:pic>
        <p:nvPicPr>
          <p:cNvPr id="388" name="Google Shape;388;p61"/>
          <p:cNvPicPr preferRelativeResize="0"/>
          <p:nvPr/>
        </p:nvPicPr>
        <p:blipFill rotWithShape="1">
          <a:blip r:embed="rId3">
            <a:alphaModFix/>
          </a:blip>
          <a:srcRect/>
          <a:stretch/>
        </p:blipFill>
        <p:spPr>
          <a:xfrm>
            <a:off x="7400354" y="4458500"/>
            <a:ext cx="1338247" cy="290925"/>
          </a:xfrm>
          <a:prstGeom prst="rect">
            <a:avLst/>
          </a:prstGeom>
          <a:noFill/>
          <a:ln>
            <a:noFill/>
          </a:ln>
        </p:spPr>
      </p:pic>
    </p:spTree>
    <p:extLst>
      <p:ext uri="{BB962C8B-B14F-4D97-AF65-F5344CB8AC3E}">
        <p14:creationId xmlns:p14="http://schemas.microsoft.com/office/powerpoint/2010/main" val="8921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1"/>
        <p:cNvGrpSpPr/>
        <p:nvPr/>
      </p:nvGrpSpPr>
      <p:grpSpPr>
        <a:xfrm>
          <a:off x="0" y="0"/>
          <a:ext cx="0" cy="0"/>
          <a:chOff x="0" y="0"/>
          <a:chExt cx="0" cy="0"/>
        </a:xfrm>
      </p:grpSpPr>
      <p:sp>
        <p:nvSpPr>
          <p:cNvPr id="82" name="Google Shape;82;p1"/>
          <p:cNvSpPr txBox="1">
            <a:spLocks noGrp="1"/>
          </p:cNvSpPr>
          <p:nvPr>
            <p:ph type="title"/>
          </p:nvPr>
        </p:nvSpPr>
        <p:spPr>
          <a:xfrm>
            <a:off x="440082" y="818618"/>
            <a:ext cx="6603900" cy="190369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IN" sz="2000" dirty="0">
                <a:latin typeface="+mj-lt"/>
              </a:rPr>
              <a:t>Part 3: </a:t>
            </a:r>
            <a:br>
              <a:rPr lang="en-IN" sz="2000" dirty="0">
                <a:latin typeface="+mj-lt"/>
              </a:rPr>
            </a:br>
            <a:br>
              <a:rPr lang="en-IN" sz="2800" dirty="0">
                <a:latin typeface="+mj-lt"/>
              </a:rPr>
            </a:br>
            <a:r>
              <a:rPr lang="en-IN" sz="2800" dirty="0">
                <a:latin typeface="+mj-lt"/>
              </a:rPr>
              <a:t>Kotlin &amp; Java Interoperability</a:t>
            </a:r>
            <a:endParaRPr sz="2800" dirty="0">
              <a:latin typeface="+mj-lt"/>
            </a:endParaRPr>
          </a:p>
        </p:txBody>
      </p:sp>
      <p:sp>
        <p:nvSpPr>
          <p:cNvPr id="83" name="Google Shape;83;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84" name="Google Shape;84;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a:t>Instructor, Pluralsight</a:t>
            </a:r>
            <a:endParaRPr sz="1400"/>
          </a:p>
          <a:p>
            <a:pPr marL="0" lvl="0" indent="0" algn="l" rtl="0">
              <a:lnSpc>
                <a:spcPct val="90000"/>
              </a:lnSpc>
              <a:spcBef>
                <a:spcPts val="0"/>
              </a:spcBef>
              <a:spcAft>
                <a:spcPts val="0"/>
              </a:spcAft>
              <a:buClr>
                <a:schemeClr val="lt1"/>
              </a:buClr>
              <a:buSzPts val="1200"/>
              <a:buNone/>
            </a:pPr>
            <a:endParaRPr sz="1400"/>
          </a:p>
        </p:txBody>
      </p:sp>
      <p:sp>
        <p:nvSpPr>
          <p:cNvPr id="85" name="Google Shape;85;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6" name="Google Shape;86;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BB441741-2670-4E99-D5FD-685B3C49D61E}"/>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E32BCACC-503B-9C95-0C7B-F189BBE8DE12}"/>
              </a:ext>
            </a:extLst>
          </p:cNvPr>
          <p:cNvSpPr txBox="1"/>
          <p:nvPr/>
        </p:nvSpPr>
        <p:spPr>
          <a:xfrm>
            <a:off x="425100" y="786243"/>
            <a:ext cx="8293800" cy="954067"/>
          </a:xfrm>
          <a:prstGeom prst="rect">
            <a:avLst/>
          </a:prstGeom>
          <a:noFill/>
          <a:ln>
            <a:noFill/>
          </a:ln>
        </p:spPr>
        <p:txBody>
          <a:bodyPr spcFirstLastPara="1" wrap="square" lIns="91425" tIns="45700" rIns="91425" bIns="45700" anchor="t" anchorCtr="0">
            <a:spAutoFit/>
          </a:bodyPr>
          <a:lstStyle/>
          <a:p>
            <a:pPr algn="just"/>
            <a:r>
              <a:rPr lang="en-US" dirty="0"/>
              <a:t>It is necessary to import the package name including the Kotlin file name within the Java class and call the Kotlin code from the Java class if we wish to call the Kotlin code from Java class that is contained inside both distinct packages. Another method is to supply the entire path as </a:t>
            </a:r>
            <a:r>
              <a:rPr lang="en-US" dirty="0" err="1"/>
              <a:t>packageName.methodName</a:t>
            </a:r>
            <a:r>
              <a:rPr lang="en-US" dirty="0"/>
              <a:t>() of </a:t>
            </a:r>
            <a:r>
              <a:rPr lang="en-US" dirty="0" err="1"/>
              <a:t>KotlinFileKt</a:t>
            </a:r>
            <a:r>
              <a:rPr lang="en-US" dirty="0"/>
              <a:t>.</a:t>
            </a:r>
            <a:endParaRPr lang="en-US" dirty="0">
              <a:solidFill>
                <a:srgbClr val="333333"/>
              </a:solidFill>
              <a:latin typeface="+mj-lt"/>
            </a:endParaRPr>
          </a:p>
        </p:txBody>
      </p:sp>
      <p:sp>
        <p:nvSpPr>
          <p:cNvPr id="2" name="Google Shape;105;p4">
            <a:extLst>
              <a:ext uri="{FF2B5EF4-FFF2-40B4-BE49-F238E27FC236}">
                <a16:creationId xmlns:a16="http://schemas.microsoft.com/office/drawing/2014/main" id="{D8E80FDF-A328-AC71-AD35-A25E4E4EF613}"/>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US" sz="2601" dirty="0">
                <a:latin typeface="+mj-lt"/>
              </a:rPr>
              <a:t>Java code calling Kotlin file present inside package</a:t>
            </a:r>
          </a:p>
        </p:txBody>
      </p:sp>
      <p:sp>
        <p:nvSpPr>
          <p:cNvPr id="4" name="Google Shape;167;g22c34a0986b_0_59">
            <a:extLst>
              <a:ext uri="{FF2B5EF4-FFF2-40B4-BE49-F238E27FC236}">
                <a16:creationId xmlns:a16="http://schemas.microsoft.com/office/drawing/2014/main" id="{7771E49E-DF95-2764-E68E-3E1287B7E0DB}"/>
              </a:ext>
            </a:extLst>
          </p:cNvPr>
          <p:cNvSpPr txBox="1"/>
          <p:nvPr/>
        </p:nvSpPr>
        <p:spPr>
          <a:xfrm>
            <a:off x="474787" y="2198376"/>
            <a:ext cx="3722075" cy="1200288"/>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package </a:t>
            </a:r>
            <a:r>
              <a:rPr lang="en-US" sz="1200" b="1" i="1" dirty="0" err="1">
                <a:solidFill>
                  <a:schemeClr val="tx1"/>
                </a:solidFill>
                <a:effectLst/>
                <a:latin typeface="+mj-lt"/>
              </a:rPr>
              <a:t>testkotlinpackage</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area(l: </a:t>
            </a:r>
            <a:r>
              <a:rPr lang="en-US" sz="1200" b="1" i="1" dirty="0" err="1">
                <a:solidFill>
                  <a:schemeClr val="tx1"/>
                </a:solidFill>
                <a:effectLst/>
                <a:latin typeface="+mj-lt"/>
              </a:rPr>
              <a:t>Int,b</a:t>
            </a:r>
            <a:r>
              <a:rPr lang="en-US" sz="1200" b="1" i="1" dirty="0">
                <a:solidFill>
                  <a:schemeClr val="tx1"/>
                </a:solidFill>
                <a:effectLst/>
                <a:latin typeface="+mj-lt"/>
              </a:rPr>
              <a:t>: Int):Int{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return l*b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5" name="TextBox 4">
            <a:extLst>
              <a:ext uri="{FF2B5EF4-FFF2-40B4-BE49-F238E27FC236}">
                <a16:creationId xmlns:a16="http://schemas.microsoft.com/office/drawing/2014/main" id="{4A1FFC56-E7EC-2A29-C40F-43D7ED2DE652}"/>
              </a:ext>
            </a:extLst>
          </p:cNvPr>
          <p:cNvSpPr txBox="1"/>
          <p:nvPr/>
        </p:nvSpPr>
        <p:spPr>
          <a:xfrm>
            <a:off x="474787" y="1839051"/>
            <a:ext cx="1787767" cy="276999"/>
          </a:xfrm>
          <a:prstGeom prst="rect">
            <a:avLst/>
          </a:prstGeom>
          <a:noFill/>
        </p:spPr>
        <p:txBody>
          <a:bodyPr wrap="square">
            <a:spAutoFit/>
          </a:bodyPr>
          <a:lstStyle/>
          <a:p>
            <a:r>
              <a:rPr lang="en-IN" sz="1200" b="1" dirty="0" err="1">
                <a:solidFill>
                  <a:srgbClr val="333333"/>
                </a:solidFill>
                <a:latin typeface="+mj-lt"/>
              </a:rPr>
              <a:t>Test</a:t>
            </a:r>
            <a:r>
              <a:rPr lang="en-IN" sz="1200" b="1" i="0" dirty="0" err="1">
                <a:solidFill>
                  <a:srgbClr val="333333"/>
                </a:solidFill>
                <a:effectLst/>
                <a:latin typeface="+mj-lt"/>
              </a:rPr>
              <a:t>Kotlin.kt</a:t>
            </a:r>
            <a:endParaRPr lang="en-IN" sz="1200" dirty="0">
              <a:latin typeface="+mj-lt"/>
            </a:endParaRPr>
          </a:p>
        </p:txBody>
      </p:sp>
      <p:sp>
        <p:nvSpPr>
          <p:cNvPr id="6" name="Google Shape;167;g22c34a0986b_0_59">
            <a:extLst>
              <a:ext uri="{FF2B5EF4-FFF2-40B4-BE49-F238E27FC236}">
                <a16:creationId xmlns:a16="http://schemas.microsoft.com/office/drawing/2014/main" id="{8AE81AE4-C600-5E71-1B51-99B7FCA77868}"/>
              </a:ext>
            </a:extLst>
          </p:cNvPr>
          <p:cNvSpPr txBox="1"/>
          <p:nvPr/>
        </p:nvSpPr>
        <p:spPr>
          <a:xfrm>
            <a:off x="4947139" y="2155710"/>
            <a:ext cx="3722074" cy="2862282"/>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package </a:t>
            </a:r>
            <a:r>
              <a:rPr lang="en-US" sz="1200" b="1" i="1" dirty="0" err="1">
                <a:solidFill>
                  <a:schemeClr val="tx1"/>
                </a:solidFill>
                <a:latin typeface="+mj-lt"/>
              </a:rPr>
              <a:t>test</a:t>
            </a:r>
            <a:r>
              <a:rPr lang="en-US" sz="1200" b="1" i="1" dirty="0" err="1">
                <a:solidFill>
                  <a:schemeClr val="tx1"/>
                </a:solidFill>
                <a:effectLst/>
                <a:latin typeface="+mj-lt"/>
              </a:rPr>
              <a:t>javapackage</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import </a:t>
            </a:r>
            <a:r>
              <a:rPr lang="en-US" sz="1200" b="1" i="1" dirty="0" err="1">
                <a:solidFill>
                  <a:schemeClr val="tx1"/>
                </a:solidFill>
                <a:effectLst/>
                <a:latin typeface="+mj-lt"/>
              </a:rPr>
              <a:t>testkotlinpackage.</a:t>
            </a:r>
            <a:r>
              <a:rPr lang="en-US" sz="1200" b="1" i="1" dirty="0" err="1">
                <a:solidFill>
                  <a:schemeClr val="tx1"/>
                </a:solidFill>
                <a:latin typeface="+mj-lt"/>
              </a:rPr>
              <a:t>Test</a:t>
            </a:r>
            <a:r>
              <a:rPr lang="en-US" sz="1200" b="1" i="1" dirty="0" err="1">
                <a:solidFill>
                  <a:schemeClr val="tx1"/>
                </a:solidFill>
                <a:effectLst/>
                <a:latin typeface="+mj-lt"/>
              </a:rPr>
              <a:t>KotlinFileKt</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public class </a:t>
            </a:r>
            <a:r>
              <a:rPr lang="en-US" sz="1200" b="1" i="1" dirty="0" err="1">
                <a:solidFill>
                  <a:schemeClr val="tx1"/>
                </a:solidFill>
                <a:effectLst/>
                <a:latin typeface="+mj-lt"/>
              </a:rPr>
              <a:t>TestJavaClass</a:t>
            </a: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public static void main(String[] </a:t>
            </a:r>
            <a:r>
              <a:rPr lang="en-US" sz="1200" b="1" i="1" dirty="0" err="1">
                <a:solidFill>
                  <a:schemeClr val="tx1"/>
                </a:solidFill>
                <a:effectLst/>
                <a:latin typeface="+mj-lt"/>
              </a:rPr>
              <a:t>args</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int area = </a:t>
            </a:r>
            <a:r>
              <a:rPr lang="en-US" sz="1200" b="1" i="1" dirty="0" err="1">
                <a:solidFill>
                  <a:schemeClr val="tx1"/>
                </a:solidFill>
                <a:effectLst/>
                <a:latin typeface="+mj-lt"/>
              </a:rPr>
              <a:t>TestKotlinKt.area</a:t>
            </a:r>
            <a:r>
              <a:rPr lang="en-US" sz="1200" b="1" i="1" dirty="0">
                <a:solidFill>
                  <a:schemeClr val="tx1"/>
                </a:solidFill>
                <a:effectLst/>
                <a:latin typeface="+mj-lt"/>
              </a:rPr>
              <a:t>(6,5);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System.out.println</a:t>
            </a:r>
            <a:r>
              <a:rPr lang="en-US" sz="1200" b="1" i="1" dirty="0">
                <a:solidFill>
                  <a:schemeClr val="tx1"/>
                </a:solidFill>
                <a:effectLst/>
                <a:latin typeface="+mj-lt"/>
              </a:rPr>
              <a:t>("printing area inside Java class returning from Kotlin file: "+area);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7" name="TextBox 6">
            <a:extLst>
              <a:ext uri="{FF2B5EF4-FFF2-40B4-BE49-F238E27FC236}">
                <a16:creationId xmlns:a16="http://schemas.microsoft.com/office/drawing/2014/main" id="{DE22430E-F5CD-5FE6-A32B-A9CA61F9FA44}"/>
              </a:ext>
            </a:extLst>
          </p:cNvPr>
          <p:cNvSpPr txBox="1"/>
          <p:nvPr/>
        </p:nvSpPr>
        <p:spPr>
          <a:xfrm>
            <a:off x="4947139" y="1839051"/>
            <a:ext cx="1787767" cy="276999"/>
          </a:xfrm>
          <a:prstGeom prst="rect">
            <a:avLst/>
          </a:prstGeom>
          <a:noFill/>
        </p:spPr>
        <p:txBody>
          <a:bodyPr wrap="square">
            <a:spAutoFit/>
          </a:bodyPr>
          <a:lstStyle/>
          <a:p>
            <a:r>
              <a:rPr lang="en-IN" sz="1200" b="1" dirty="0">
                <a:solidFill>
                  <a:srgbClr val="333333"/>
                </a:solidFill>
                <a:latin typeface="+mj-lt"/>
              </a:rPr>
              <a:t>Test</a:t>
            </a:r>
            <a:r>
              <a:rPr lang="en-IN" sz="1200" b="1" i="0" dirty="0">
                <a:solidFill>
                  <a:srgbClr val="333333"/>
                </a:solidFill>
                <a:effectLst/>
                <a:latin typeface="+mj-lt"/>
              </a:rPr>
              <a:t>Java.java</a:t>
            </a:r>
            <a:endParaRPr lang="en-IN" sz="1200" dirty="0">
              <a:latin typeface="+mj-lt"/>
            </a:endParaRPr>
          </a:p>
        </p:txBody>
      </p:sp>
      <p:sp>
        <p:nvSpPr>
          <p:cNvPr id="8" name="Rectangle 1">
            <a:extLst>
              <a:ext uri="{FF2B5EF4-FFF2-40B4-BE49-F238E27FC236}">
                <a16:creationId xmlns:a16="http://schemas.microsoft.com/office/drawing/2014/main" id="{AC1B4C65-E4C5-74E0-0D93-2CC7663FB0BD}"/>
              </a:ext>
            </a:extLst>
          </p:cNvPr>
          <p:cNvSpPr>
            <a:spLocks noChangeArrowheads="1"/>
          </p:cNvSpPr>
          <p:nvPr/>
        </p:nvSpPr>
        <p:spPr bwMode="auto">
          <a:xfrm>
            <a:off x="474787" y="3665966"/>
            <a:ext cx="3722074" cy="83099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printing area inside Java class returning from Kotlin file: 30</a:t>
            </a:r>
          </a:p>
        </p:txBody>
      </p:sp>
    </p:spTree>
    <p:extLst>
      <p:ext uri="{BB962C8B-B14F-4D97-AF65-F5344CB8AC3E}">
        <p14:creationId xmlns:p14="http://schemas.microsoft.com/office/powerpoint/2010/main" val="269749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A37C5944-21F9-BC27-AB25-42430567292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DA022EF2-F579-093A-1B1D-76140868939B}"/>
              </a:ext>
            </a:extLst>
          </p:cNvPr>
          <p:cNvSpPr txBox="1"/>
          <p:nvPr/>
        </p:nvSpPr>
        <p:spPr>
          <a:xfrm>
            <a:off x="381002" y="786243"/>
            <a:ext cx="8293800" cy="954067"/>
          </a:xfrm>
          <a:prstGeom prst="rect">
            <a:avLst/>
          </a:prstGeom>
          <a:noFill/>
          <a:ln>
            <a:noFill/>
          </a:ln>
        </p:spPr>
        <p:txBody>
          <a:bodyPr spcFirstLastPara="1" wrap="square" lIns="91425" tIns="45700" rIns="91425" bIns="45700" anchor="t" anchorCtr="0">
            <a:spAutoFit/>
          </a:bodyPr>
          <a:lstStyle/>
          <a:p>
            <a:pPr algn="just"/>
            <a:r>
              <a:rPr lang="en-US" dirty="0"/>
              <a:t>Put the annotation @file: </a:t>
            </a:r>
            <a:r>
              <a:rPr lang="en-US" dirty="0" err="1"/>
              <a:t>JvmName</a:t>
            </a:r>
            <a:r>
              <a:rPr lang="en-US" dirty="0"/>
              <a:t>("</a:t>
            </a:r>
            <a:r>
              <a:rPr lang="en-US" dirty="0" err="1"/>
              <a:t>MyKotlinFileName</a:t>
            </a:r>
            <a:r>
              <a:rPr lang="en-US" dirty="0"/>
              <a:t>") at the top of a Kotlin code that you have written. The file name is changed to the name specified inside the annotation (in my example, </a:t>
            </a:r>
            <a:r>
              <a:rPr lang="en-US" dirty="0" err="1"/>
              <a:t>MyKotlinFileName</a:t>
            </a:r>
            <a:r>
              <a:rPr lang="en-US" dirty="0"/>
              <a:t>) after the Kotlin code has been constructed. We must utilize the file name </a:t>
            </a:r>
            <a:r>
              <a:rPr lang="en-US" dirty="0" err="1"/>
              <a:t>MyKotlinFileName</a:t>
            </a:r>
            <a:r>
              <a:rPr lang="en-US" dirty="0"/>
              <a:t> in order to access the code of </a:t>
            </a:r>
            <a:r>
              <a:rPr lang="en-US" dirty="0" err="1"/>
              <a:t>MyKotlin.kt</a:t>
            </a:r>
            <a:r>
              <a:rPr lang="en-US" dirty="0"/>
              <a:t>.</a:t>
            </a:r>
            <a:endParaRPr lang="en-US" dirty="0">
              <a:solidFill>
                <a:srgbClr val="333333"/>
              </a:solidFill>
              <a:latin typeface="+mj-lt"/>
            </a:endParaRPr>
          </a:p>
        </p:txBody>
      </p:sp>
      <p:sp>
        <p:nvSpPr>
          <p:cNvPr id="2" name="Google Shape;105;p4">
            <a:extLst>
              <a:ext uri="{FF2B5EF4-FFF2-40B4-BE49-F238E27FC236}">
                <a16:creationId xmlns:a16="http://schemas.microsoft.com/office/drawing/2014/main" id="{BFC66CF3-2D60-B4E8-FE24-7BEB1D333B55}"/>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pPr algn="just"/>
            <a:r>
              <a:rPr lang="en-US" sz="2000" dirty="0">
                <a:latin typeface="+mj-lt"/>
              </a:rPr>
              <a:t>Changing the Kotlin file name using annotation @JvmName</a:t>
            </a:r>
          </a:p>
        </p:txBody>
      </p:sp>
      <p:sp>
        <p:nvSpPr>
          <p:cNvPr id="4" name="Google Shape;167;g22c34a0986b_0_59">
            <a:extLst>
              <a:ext uri="{FF2B5EF4-FFF2-40B4-BE49-F238E27FC236}">
                <a16:creationId xmlns:a16="http://schemas.microsoft.com/office/drawing/2014/main" id="{B41207A9-4496-78DA-6AA1-A8A46DEDF394}"/>
              </a:ext>
            </a:extLst>
          </p:cNvPr>
          <p:cNvSpPr txBox="1"/>
          <p:nvPr/>
        </p:nvSpPr>
        <p:spPr>
          <a:xfrm>
            <a:off x="474787" y="2198376"/>
            <a:ext cx="3722075" cy="1754286"/>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@file: </a:t>
            </a:r>
            <a:r>
              <a:rPr lang="en-US" sz="1200" b="1" i="1" dirty="0" err="1">
                <a:solidFill>
                  <a:schemeClr val="tx1"/>
                </a:solidFill>
                <a:effectLst/>
                <a:latin typeface="+mj-lt"/>
              </a:rPr>
              <a:t>JvmName</a:t>
            </a:r>
            <a:r>
              <a:rPr lang="en-US" sz="1200" b="1" i="1" dirty="0">
                <a:solidFill>
                  <a:schemeClr val="tx1"/>
                </a:solidFill>
                <a:effectLst/>
                <a:latin typeface="+mj-lt"/>
              </a:rPr>
              <a:t>("</a:t>
            </a:r>
            <a:r>
              <a:rPr lang="en-US" sz="1200" b="1" i="1" dirty="0" err="1">
                <a:solidFill>
                  <a:schemeClr val="tx1"/>
                </a:solidFill>
                <a:effectLst/>
                <a:latin typeface="+mj-lt"/>
              </a:rPr>
              <a:t>MyKotlinFileName</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package </a:t>
            </a:r>
            <a:r>
              <a:rPr lang="en-US" sz="1200" b="1" i="1" dirty="0" err="1">
                <a:solidFill>
                  <a:schemeClr val="tx1"/>
                </a:solidFill>
                <a:effectLst/>
                <a:latin typeface="+mj-lt"/>
              </a:rPr>
              <a:t>mykotlinpackage</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area(l: </a:t>
            </a:r>
            <a:r>
              <a:rPr lang="en-US" sz="1200" b="1" i="1" dirty="0" err="1">
                <a:solidFill>
                  <a:schemeClr val="tx1"/>
                </a:solidFill>
                <a:effectLst/>
                <a:latin typeface="+mj-lt"/>
              </a:rPr>
              <a:t>Int,b</a:t>
            </a:r>
            <a:r>
              <a:rPr lang="en-US" sz="1200" b="1" i="1" dirty="0">
                <a:solidFill>
                  <a:schemeClr val="tx1"/>
                </a:solidFill>
                <a:effectLst/>
                <a:latin typeface="+mj-lt"/>
              </a:rPr>
              <a:t>: Int):Int{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return l*b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5" name="TextBox 4">
            <a:extLst>
              <a:ext uri="{FF2B5EF4-FFF2-40B4-BE49-F238E27FC236}">
                <a16:creationId xmlns:a16="http://schemas.microsoft.com/office/drawing/2014/main" id="{C2A9D932-DF41-83F5-F9A0-8049A7453040}"/>
              </a:ext>
            </a:extLst>
          </p:cNvPr>
          <p:cNvSpPr txBox="1"/>
          <p:nvPr/>
        </p:nvSpPr>
        <p:spPr>
          <a:xfrm>
            <a:off x="474787" y="1839051"/>
            <a:ext cx="1787767" cy="276999"/>
          </a:xfrm>
          <a:prstGeom prst="rect">
            <a:avLst/>
          </a:prstGeom>
          <a:noFill/>
        </p:spPr>
        <p:txBody>
          <a:bodyPr wrap="square">
            <a:spAutoFit/>
          </a:bodyPr>
          <a:lstStyle/>
          <a:p>
            <a:r>
              <a:rPr lang="en-IN" sz="1200" b="1" i="0" dirty="0" err="1">
                <a:solidFill>
                  <a:srgbClr val="333333"/>
                </a:solidFill>
                <a:effectLst/>
                <a:latin typeface="+mj-lt"/>
              </a:rPr>
              <a:t>MyKotlinFile.kt</a:t>
            </a:r>
            <a:endParaRPr lang="en-IN" sz="1200" dirty="0">
              <a:latin typeface="+mj-lt"/>
            </a:endParaRPr>
          </a:p>
        </p:txBody>
      </p:sp>
      <p:sp>
        <p:nvSpPr>
          <p:cNvPr id="6" name="Google Shape;167;g22c34a0986b_0_59">
            <a:extLst>
              <a:ext uri="{FF2B5EF4-FFF2-40B4-BE49-F238E27FC236}">
                <a16:creationId xmlns:a16="http://schemas.microsoft.com/office/drawing/2014/main" id="{CA2AFC72-CA27-465C-84A3-6BCB3F50EE64}"/>
              </a:ext>
            </a:extLst>
          </p:cNvPr>
          <p:cNvSpPr txBox="1"/>
          <p:nvPr/>
        </p:nvSpPr>
        <p:spPr>
          <a:xfrm>
            <a:off x="4947140" y="2198376"/>
            <a:ext cx="3722074" cy="1938952"/>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package </a:t>
            </a:r>
            <a:r>
              <a:rPr lang="en-US" sz="1200" b="1" i="1" dirty="0" err="1">
                <a:solidFill>
                  <a:schemeClr val="tx1"/>
                </a:solidFill>
                <a:effectLst/>
                <a:latin typeface="+mj-lt"/>
              </a:rPr>
              <a:t>myjavapackage</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import </a:t>
            </a:r>
            <a:r>
              <a:rPr lang="en-US" sz="1200" b="1" i="1" dirty="0" err="1">
                <a:solidFill>
                  <a:schemeClr val="tx1"/>
                </a:solidFill>
                <a:effectLst/>
                <a:latin typeface="+mj-lt"/>
              </a:rPr>
              <a:t>mykotlinpackage.MyKotlinFileName</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public class </a:t>
            </a:r>
            <a:r>
              <a:rPr lang="en-US" sz="1200" b="1" i="1" dirty="0" err="1">
                <a:solidFill>
                  <a:schemeClr val="tx1"/>
                </a:solidFill>
                <a:effectLst/>
                <a:latin typeface="+mj-lt"/>
              </a:rPr>
              <a:t>MyJavaClass</a:t>
            </a: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public static void main(String[] </a:t>
            </a:r>
            <a:r>
              <a:rPr lang="en-US" sz="1200" b="1" i="1" dirty="0" err="1">
                <a:solidFill>
                  <a:schemeClr val="tx1"/>
                </a:solidFill>
                <a:effectLst/>
                <a:latin typeface="+mj-lt"/>
              </a:rPr>
              <a:t>args</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int area = </a:t>
            </a:r>
            <a:r>
              <a:rPr lang="en-US" sz="1200" b="1" i="1" dirty="0" err="1">
                <a:solidFill>
                  <a:schemeClr val="tx1"/>
                </a:solidFill>
                <a:effectLst/>
                <a:latin typeface="+mj-lt"/>
              </a:rPr>
              <a:t>MyKotlinFileName.area</a:t>
            </a:r>
            <a:r>
              <a:rPr lang="en-US" sz="1200" b="1" i="1" dirty="0">
                <a:solidFill>
                  <a:schemeClr val="tx1"/>
                </a:solidFill>
                <a:effectLst/>
                <a:latin typeface="+mj-lt"/>
              </a:rPr>
              <a:t>(4,5);  </a:t>
            </a:r>
          </a:p>
          <a:p>
            <a:pPr marL="0" marR="0" lvl="0" indent="0" algn="l" defTabSz="914400" rtl="0" eaLnBrk="0" fontAlgn="base" latinLnBrk="0" hangingPunct="0">
              <a:spcBef>
                <a:spcPct val="0"/>
              </a:spcBef>
              <a:spcAft>
                <a:spcPct val="0"/>
              </a:spcAft>
              <a:buClrTx/>
              <a:buSzTx/>
              <a:buFontTx/>
              <a:buNone/>
              <a:tabLst/>
            </a:pPr>
            <a:r>
              <a:rPr lang="en-US" sz="1200" b="1" i="1" dirty="0" err="1">
                <a:solidFill>
                  <a:schemeClr val="tx1"/>
                </a:solidFill>
                <a:effectLst/>
                <a:latin typeface="+mj-lt"/>
              </a:rPr>
              <a:t>System.out.println</a:t>
            </a:r>
            <a:r>
              <a:rPr lang="en-US" sz="1200" b="1" i="1" dirty="0">
                <a:solidFill>
                  <a:schemeClr val="tx1"/>
                </a:solidFill>
                <a:effectLst/>
                <a:latin typeface="+mj-lt"/>
              </a:rPr>
              <a:t>("printing area inside Java class returning from Kotlin file: "+area);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7" name="TextBox 6">
            <a:extLst>
              <a:ext uri="{FF2B5EF4-FFF2-40B4-BE49-F238E27FC236}">
                <a16:creationId xmlns:a16="http://schemas.microsoft.com/office/drawing/2014/main" id="{76DECB1C-2D3C-E4D2-A924-216724574AB3}"/>
              </a:ext>
            </a:extLst>
          </p:cNvPr>
          <p:cNvSpPr txBox="1"/>
          <p:nvPr/>
        </p:nvSpPr>
        <p:spPr>
          <a:xfrm>
            <a:off x="4859218" y="1839051"/>
            <a:ext cx="1787767" cy="276999"/>
          </a:xfrm>
          <a:prstGeom prst="rect">
            <a:avLst/>
          </a:prstGeom>
          <a:noFill/>
        </p:spPr>
        <p:txBody>
          <a:bodyPr wrap="square">
            <a:spAutoFit/>
          </a:bodyPr>
          <a:lstStyle/>
          <a:p>
            <a:r>
              <a:rPr lang="en-IN" sz="1200" b="1" i="0" dirty="0">
                <a:solidFill>
                  <a:srgbClr val="333333"/>
                </a:solidFill>
                <a:effectLst/>
                <a:latin typeface="+mj-lt"/>
              </a:rPr>
              <a:t>MyJavaClass.java</a:t>
            </a:r>
            <a:endParaRPr lang="en-IN" sz="1200" dirty="0">
              <a:latin typeface="+mj-lt"/>
            </a:endParaRPr>
          </a:p>
        </p:txBody>
      </p:sp>
      <p:sp>
        <p:nvSpPr>
          <p:cNvPr id="8" name="Rectangle 1">
            <a:extLst>
              <a:ext uri="{FF2B5EF4-FFF2-40B4-BE49-F238E27FC236}">
                <a16:creationId xmlns:a16="http://schemas.microsoft.com/office/drawing/2014/main" id="{0F8833E2-F73F-9BD5-F607-7CC9DD997E38}"/>
              </a:ext>
            </a:extLst>
          </p:cNvPr>
          <p:cNvSpPr>
            <a:spLocks noChangeArrowheads="1"/>
          </p:cNvSpPr>
          <p:nvPr/>
        </p:nvSpPr>
        <p:spPr bwMode="auto">
          <a:xfrm>
            <a:off x="474786" y="3995229"/>
            <a:ext cx="3722074" cy="83099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printing area inside Java class returning from Kotlin file: 20</a:t>
            </a:r>
          </a:p>
        </p:txBody>
      </p:sp>
    </p:spTree>
    <p:extLst>
      <p:ext uri="{BB962C8B-B14F-4D97-AF65-F5344CB8AC3E}">
        <p14:creationId xmlns:p14="http://schemas.microsoft.com/office/powerpoint/2010/main" val="299188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latin typeface="+mj-lt"/>
              </a:rPr>
              <a:t>Agenda</a:t>
            </a:r>
            <a:endParaRPr>
              <a:latin typeface="+mj-lt"/>
            </a:endParaRPr>
          </a:p>
        </p:txBody>
      </p:sp>
      <p:sp>
        <p:nvSpPr>
          <p:cNvPr id="99" name="Google Shape;99;p3"/>
          <p:cNvSpPr txBox="1">
            <a:spLocks noGrp="1"/>
          </p:cNvSpPr>
          <p:nvPr>
            <p:ph type="body" idx="1"/>
          </p:nvPr>
        </p:nvSpPr>
        <p:spPr>
          <a:xfrm>
            <a:off x="3525300" y="951738"/>
            <a:ext cx="5161500" cy="2911800"/>
          </a:xfrm>
          <a:prstGeom prst="rect">
            <a:avLst/>
          </a:prstGeom>
          <a:noFill/>
          <a:ln>
            <a:noFill/>
          </a:ln>
        </p:spPr>
        <p:txBody>
          <a:bodyPr spcFirstLastPara="1" wrap="square" lIns="91425" tIns="45700" rIns="91425" bIns="45700" anchor="ctr" anchorCtr="0">
            <a:noAutofit/>
          </a:bodyPr>
          <a:lstStyle/>
          <a:p>
            <a:pPr algn="just">
              <a:lnSpc>
                <a:spcPct val="200000"/>
              </a:lnSpc>
            </a:pPr>
            <a:r>
              <a:rPr lang="en-US" sz="1600" dirty="0">
                <a:solidFill>
                  <a:srgbClr val="0D0D0D"/>
                </a:solidFill>
                <a:latin typeface="+mj-lt"/>
              </a:rPr>
              <a:t>Calling Java code from Kotlin</a:t>
            </a:r>
          </a:p>
          <a:p>
            <a:pPr algn="just">
              <a:lnSpc>
                <a:spcPct val="200000"/>
              </a:lnSpc>
            </a:pPr>
            <a:r>
              <a:rPr lang="en-US" sz="1600" dirty="0">
                <a:solidFill>
                  <a:srgbClr val="0D0D0D"/>
                </a:solidFill>
                <a:latin typeface="+mj-lt"/>
              </a:rPr>
              <a:t>Calling Kotlin code from 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74955"/>
            </a:gs>
            <a:gs pos="98000">
              <a:srgbClr val="FF7C80"/>
            </a:gs>
          </a:gsLst>
          <a:lin ang="0" scaled="0"/>
        </a:gradFill>
        <a:effectLst/>
      </p:bgPr>
    </p:bg>
    <p:spTree>
      <p:nvGrpSpPr>
        <p:cNvPr id="1" name="Shape 664"/>
        <p:cNvGrpSpPr/>
        <p:nvPr/>
      </p:nvGrpSpPr>
      <p:grpSpPr>
        <a:xfrm>
          <a:off x="0" y="0"/>
          <a:ext cx="0" cy="0"/>
          <a:chOff x="0" y="0"/>
          <a:chExt cx="0" cy="0"/>
        </a:xfrm>
      </p:grpSpPr>
      <p:sp>
        <p:nvSpPr>
          <p:cNvPr id="665" name="Google Shape;665;p102"/>
          <p:cNvSpPr txBox="1">
            <a:spLocks noGrp="1"/>
          </p:cNvSpPr>
          <p:nvPr>
            <p:ph type="title"/>
          </p:nvPr>
        </p:nvSpPr>
        <p:spPr>
          <a:xfrm>
            <a:off x="705001" y="1798075"/>
            <a:ext cx="6389863" cy="640326"/>
          </a:xfrm>
          <a:prstGeom prst="rect">
            <a:avLst/>
          </a:prstGeom>
        </p:spPr>
        <p:txBody>
          <a:bodyPr spcFirstLastPara="1" wrap="square" lIns="91401" tIns="91401" rIns="91401" bIns="91401" anchor="t" anchorCtr="0">
            <a:noAutofit/>
          </a:bodyPr>
          <a:lstStyle/>
          <a:p>
            <a:pPr algn="l"/>
            <a:r>
              <a:rPr lang="en-IN" sz="2800" b="1" dirty="0">
                <a:solidFill>
                  <a:schemeClr val="bg1"/>
                </a:solidFill>
                <a:latin typeface="+mj-lt"/>
              </a:rPr>
              <a:t>Calling Java Code from Kotlin</a:t>
            </a:r>
            <a:endParaRPr lang="en-IN" sz="1200" b="1" dirty="0">
              <a:solidFill>
                <a:schemeClr val="bg1"/>
              </a:solidFill>
              <a:latin typeface="+mj-lt"/>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p:cNvGrpSpPr/>
        <p:nvPr/>
      </p:nvGrpSpPr>
      <p:grpSpPr>
        <a:xfrm>
          <a:off x="0" y="0"/>
          <a:ext cx="0" cy="0"/>
          <a:chOff x="0" y="0"/>
          <a:chExt cx="0" cy="0"/>
        </a:xfrm>
      </p:grpSpPr>
      <p:sp>
        <p:nvSpPr>
          <p:cNvPr id="105" name="Google Shape;105;p4"/>
          <p:cNvSpPr txBox="1"/>
          <p:nvPr/>
        </p:nvSpPr>
        <p:spPr>
          <a:xfrm>
            <a:off x="381002" y="958361"/>
            <a:ext cx="8293800" cy="738623"/>
          </a:xfrm>
          <a:prstGeom prst="rect">
            <a:avLst/>
          </a:prstGeom>
          <a:noFill/>
          <a:ln>
            <a:noFill/>
          </a:ln>
        </p:spPr>
        <p:txBody>
          <a:bodyPr spcFirstLastPara="1" wrap="square" lIns="91425" tIns="45700" rIns="91425" bIns="45700" anchor="t" anchorCtr="0">
            <a:spAutoFit/>
          </a:bodyPr>
          <a:lstStyle/>
          <a:p>
            <a:pPr algn="just"/>
            <a:r>
              <a:rPr lang="en-US" dirty="0"/>
              <a:t>When invoking a Java code from a Kotlin file with a void return type, Unit will be returned. The Kotlin compiler will assign the value to a Kotlin file and return Unit if someone wishes to return that value. As an illustration:</a:t>
            </a:r>
            <a:endParaRPr lang="en-US" dirty="0">
              <a:solidFill>
                <a:srgbClr val="333333"/>
              </a:solidFill>
              <a:latin typeface="+mj-lt"/>
            </a:endParaRPr>
          </a:p>
        </p:txBody>
      </p:sp>
      <p:sp>
        <p:nvSpPr>
          <p:cNvPr id="2" name="Google Shape;105;p4">
            <a:extLst>
              <a:ext uri="{FF2B5EF4-FFF2-40B4-BE49-F238E27FC236}">
                <a16:creationId xmlns:a16="http://schemas.microsoft.com/office/drawing/2014/main" id="{A6B89938-167E-9DEF-5823-F77F05E6FCFD}"/>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US" sz="2601" dirty="0">
                <a:latin typeface="+mj-lt"/>
              </a:rPr>
              <a:t>Calling Java void method form Kotlin file</a:t>
            </a:r>
          </a:p>
          <a:p>
            <a:endParaRPr lang="en-US" sz="2601" dirty="0">
              <a:latin typeface="+mj-lt"/>
            </a:endParaRPr>
          </a:p>
          <a:p>
            <a:endParaRPr lang="en-IN" sz="2601" dirty="0">
              <a:latin typeface="+mj-lt"/>
              <a:sym typeface="Montserrat ExtraBold"/>
            </a:endParaRPr>
          </a:p>
        </p:txBody>
      </p:sp>
      <p:sp>
        <p:nvSpPr>
          <p:cNvPr id="4" name="Google Shape;167;g22c34a0986b_0_59">
            <a:extLst>
              <a:ext uri="{FF2B5EF4-FFF2-40B4-BE49-F238E27FC236}">
                <a16:creationId xmlns:a16="http://schemas.microsoft.com/office/drawing/2014/main" id="{9CA5172C-5C2B-4772-99AE-71CB1AAE8744}"/>
              </a:ext>
            </a:extLst>
          </p:cNvPr>
          <p:cNvSpPr txBox="1"/>
          <p:nvPr/>
        </p:nvSpPr>
        <p:spPr>
          <a:xfrm>
            <a:off x="474787" y="2198376"/>
            <a:ext cx="3722075" cy="1200288"/>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val</a:t>
            </a:r>
            <a:r>
              <a:rPr lang="en-US" sz="1200" b="1" i="1" dirty="0">
                <a:solidFill>
                  <a:schemeClr val="tx1"/>
                </a:solidFill>
                <a:effectLst/>
                <a:latin typeface="+mj-lt"/>
              </a:rPr>
              <a:t> sum= </a:t>
            </a:r>
            <a:r>
              <a:rPr lang="en-US" sz="1200" b="1" i="1" dirty="0" err="1">
                <a:solidFill>
                  <a:schemeClr val="tx1"/>
                </a:solidFill>
                <a:effectLst/>
                <a:latin typeface="+mj-lt"/>
              </a:rPr>
              <a:t>TestJavaClass.add</a:t>
            </a:r>
            <a:r>
              <a:rPr lang="en-US" sz="1200" b="1" i="1" dirty="0">
                <a:solidFill>
                  <a:schemeClr val="tx1"/>
                </a:solidFill>
                <a:effectLst/>
                <a:latin typeface="+mj-lt"/>
              </a:rPr>
              <a:t>(15, 20)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println</a:t>
            </a:r>
            <a:r>
              <a:rPr lang="en-US" sz="1200" b="1" i="1" dirty="0">
                <a:solidFill>
                  <a:schemeClr val="tx1"/>
                </a:solidFill>
                <a:effectLst/>
                <a:latin typeface="+mj-lt"/>
              </a:rPr>
              <a:t>("printing sum inside Kotlin file: "+sum)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p:txBody>
      </p:sp>
      <p:sp>
        <p:nvSpPr>
          <p:cNvPr id="5" name="TextBox 4">
            <a:extLst>
              <a:ext uri="{FF2B5EF4-FFF2-40B4-BE49-F238E27FC236}">
                <a16:creationId xmlns:a16="http://schemas.microsoft.com/office/drawing/2014/main" id="{42D00955-2ECF-F90A-3432-C0A1CA9DD267}"/>
              </a:ext>
            </a:extLst>
          </p:cNvPr>
          <p:cNvSpPr txBox="1"/>
          <p:nvPr/>
        </p:nvSpPr>
        <p:spPr>
          <a:xfrm>
            <a:off x="474787" y="1839051"/>
            <a:ext cx="1787767" cy="276999"/>
          </a:xfrm>
          <a:prstGeom prst="rect">
            <a:avLst/>
          </a:prstGeom>
          <a:noFill/>
        </p:spPr>
        <p:txBody>
          <a:bodyPr wrap="square">
            <a:spAutoFit/>
          </a:bodyPr>
          <a:lstStyle/>
          <a:p>
            <a:r>
              <a:rPr lang="en-IN" sz="1200" b="1" i="0" dirty="0" err="1">
                <a:solidFill>
                  <a:srgbClr val="333333"/>
                </a:solidFill>
                <a:effectLst/>
                <a:latin typeface="+mj-lt"/>
              </a:rPr>
              <a:t>TestKotlinFile.kt</a:t>
            </a:r>
            <a:endParaRPr lang="en-IN" sz="1200" dirty="0">
              <a:latin typeface="+mj-lt"/>
            </a:endParaRPr>
          </a:p>
        </p:txBody>
      </p:sp>
      <p:sp>
        <p:nvSpPr>
          <p:cNvPr id="6" name="Google Shape;167;g22c34a0986b_0_59">
            <a:extLst>
              <a:ext uri="{FF2B5EF4-FFF2-40B4-BE49-F238E27FC236}">
                <a16:creationId xmlns:a16="http://schemas.microsoft.com/office/drawing/2014/main" id="{539B3EDC-7260-E8D2-ACD7-67BEB106DAE7}"/>
              </a:ext>
            </a:extLst>
          </p:cNvPr>
          <p:cNvSpPr txBox="1"/>
          <p:nvPr/>
        </p:nvSpPr>
        <p:spPr>
          <a:xfrm>
            <a:off x="4947139" y="2155710"/>
            <a:ext cx="3722074" cy="2862282"/>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public class </a:t>
            </a:r>
            <a:r>
              <a:rPr lang="en-US" sz="1200" b="1" i="1" dirty="0" err="1">
                <a:solidFill>
                  <a:schemeClr val="tx1"/>
                </a:solidFill>
                <a:effectLst/>
                <a:latin typeface="+mj-lt"/>
              </a:rPr>
              <a:t>TestJavaClass</a:t>
            </a: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public static void main(String[] </a:t>
            </a:r>
            <a:r>
              <a:rPr lang="en-US" sz="1200" b="1" i="1" dirty="0" err="1">
                <a:solidFill>
                  <a:schemeClr val="tx1"/>
                </a:solidFill>
                <a:effectLst/>
                <a:latin typeface="+mj-lt"/>
              </a:rPr>
              <a:t>args</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public static void add(</a:t>
            </a:r>
            <a:r>
              <a:rPr lang="en-US" sz="1200" b="1" i="1" dirty="0" err="1">
                <a:solidFill>
                  <a:schemeClr val="tx1"/>
                </a:solidFill>
                <a:effectLst/>
                <a:latin typeface="+mj-lt"/>
              </a:rPr>
              <a:t>inta,int</a:t>
            </a:r>
            <a:r>
              <a:rPr lang="en-US" sz="1200" b="1" i="1" dirty="0">
                <a:solidFill>
                  <a:schemeClr val="tx1"/>
                </a:solidFill>
                <a:effectLst/>
                <a:latin typeface="+mj-lt"/>
              </a:rPr>
              <a:t> b){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int result = a + b;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System.out.println</a:t>
            </a:r>
            <a:r>
              <a:rPr lang="en-US" sz="1200" b="1" i="1" dirty="0">
                <a:solidFill>
                  <a:schemeClr val="tx1"/>
                </a:solidFill>
                <a:effectLst/>
                <a:latin typeface="+mj-lt"/>
              </a:rPr>
              <a:t>("printing inside Java class :"+result);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7" name="TextBox 6">
            <a:extLst>
              <a:ext uri="{FF2B5EF4-FFF2-40B4-BE49-F238E27FC236}">
                <a16:creationId xmlns:a16="http://schemas.microsoft.com/office/drawing/2014/main" id="{EDF7F3EC-8CD9-F24D-2C5A-1EB134417CD0}"/>
              </a:ext>
            </a:extLst>
          </p:cNvPr>
          <p:cNvSpPr txBox="1"/>
          <p:nvPr/>
        </p:nvSpPr>
        <p:spPr>
          <a:xfrm>
            <a:off x="4859218" y="1762585"/>
            <a:ext cx="1787767" cy="276999"/>
          </a:xfrm>
          <a:prstGeom prst="rect">
            <a:avLst/>
          </a:prstGeom>
          <a:noFill/>
        </p:spPr>
        <p:txBody>
          <a:bodyPr wrap="square">
            <a:spAutoFit/>
          </a:bodyPr>
          <a:lstStyle/>
          <a:p>
            <a:r>
              <a:rPr lang="en-IN" sz="1200" b="1" i="0" dirty="0">
                <a:solidFill>
                  <a:srgbClr val="333333"/>
                </a:solidFill>
                <a:effectLst/>
                <a:latin typeface="+mj-lt"/>
              </a:rPr>
              <a:t>TestJavaClass.java</a:t>
            </a:r>
            <a:endParaRPr lang="en-IN" sz="1200" dirty="0">
              <a:latin typeface="+mj-lt"/>
            </a:endParaRPr>
          </a:p>
        </p:txBody>
      </p:sp>
      <p:sp>
        <p:nvSpPr>
          <p:cNvPr id="8" name="Rectangle 1">
            <a:extLst>
              <a:ext uri="{FF2B5EF4-FFF2-40B4-BE49-F238E27FC236}">
                <a16:creationId xmlns:a16="http://schemas.microsoft.com/office/drawing/2014/main" id="{434C0C45-B046-D87F-23E5-DD11AAA77EF7}"/>
              </a:ext>
            </a:extLst>
          </p:cNvPr>
          <p:cNvSpPr>
            <a:spLocks noChangeArrowheads="1"/>
          </p:cNvSpPr>
          <p:nvPr/>
        </p:nvSpPr>
        <p:spPr bwMode="auto">
          <a:xfrm>
            <a:off x="474787" y="3758299"/>
            <a:ext cx="3722074"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printing inside Java class :35 printing sum inside Kotlin file: </a:t>
            </a:r>
            <a:r>
              <a:rPr lang="en-US" altLang="en-US" sz="1200" dirty="0" err="1">
                <a:latin typeface="+mj-lt"/>
              </a:rPr>
              <a:t>kotlin.Unit</a:t>
            </a:r>
            <a:endParaRPr lang="en-US" altLang="en-US" sz="12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B6E9D91A-DACE-7A25-4B7C-B93A6921D89C}"/>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EEDDC050-A2AA-E6B1-B97B-E96978234737}"/>
              </a:ext>
            </a:extLst>
          </p:cNvPr>
          <p:cNvSpPr txBox="1"/>
          <p:nvPr/>
        </p:nvSpPr>
        <p:spPr>
          <a:xfrm>
            <a:off x="381002" y="958361"/>
            <a:ext cx="8293800" cy="738623"/>
          </a:xfrm>
          <a:prstGeom prst="rect">
            <a:avLst/>
          </a:prstGeom>
          <a:noFill/>
          <a:ln>
            <a:noFill/>
          </a:ln>
        </p:spPr>
        <p:txBody>
          <a:bodyPr spcFirstLastPara="1" wrap="square" lIns="91425" tIns="45700" rIns="91425" bIns="45700" anchor="t" anchorCtr="0">
            <a:spAutoFit/>
          </a:bodyPr>
          <a:lstStyle/>
          <a:p>
            <a:pPr algn="just"/>
            <a:r>
              <a:rPr lang="en-US" dirty="0"/>
              <a:t>When executing a Java code of type int or another (instead of void) from a Kotlin file, the output is returned in the same type. Calling the Java class's area() function from a Kotlin file, for instance, returns an int kind of result.</a:t>
            </a:r>
            <a:endParaRPr lang="en-US" dirty="0">
              <a:solidFill>
                <a:srgbClr val="333333"/>
              </a:solidFill>
              <a:latin typeface="+mj-lt"/>
            </a:endParaRPr>
          </a:p>
        </p:txBody>
      </p:sp>
      <p:sp>
        <p:nvSpPr>
          <p:cNvPr id="2" name="Google Shape;105;p4">
            <a:extLst>
              <a:ext uri="{FF2B5EF4-FFF2-40B4-BE49-F238E27FC236}">
                <a16:creationId xmlns:a16="http://schemas.microsoft.com/office/drawing/2014/main" id="{3A26AB4D-7CF9-3A1A-7DC0-4A7ED7FDE9DE}"/>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US" sz="2601" dirty="0">
                <a:latin typeface="+mj-lt"/>
              </a:rPr>
              <a:t>Calling Java int method form Kotlin file</a:t>
            </a:r>
          </a:p>
        </p:txBody>
      </p:sp>
      <p:sp>
        <p:nvSpPr>
          <p:cNvPr id="4" name="Google Shape;167;g22c34a0986b_0_59">
            <a:extLst>
              <a:ext uri="{FF2B5EF4-FFF2-40B4-BE49-F238E27FC236}">
                <a16:creationId xmlns:a16="http://schemas.microsoft.com/office/drawing/2014/main" id="{4130C9DA-AF9B-03C3-9549-C5840A468FCE}"/>
              </a:ext>
            </a:extLst>
          </p:cNvPr>
          <p:cNvSpPr txBox="1"/>
          <p:nvPr/>
        </p:nvSpPr>
        <p:spPr>
          <a:xfrm>
            <a:off x="474787" y="2198376"/>
            <a:ext cx="3722075" cy="1477287"/>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val</a:t>
            </a:r>
            <a:r>
              <a:rPr lang="en-US" sz="1200" b="1" i="1" dirty="0">
                <a:solidFill>
                  <a:schemeClr val="tx1"/>
                </a:solidFill>
                <a:effectLst/>
                <a:latin typeface="+mj-lt"/>
              </a:rPr>
              <a:t> area: Int = </a:t>
            </a:r>
            <a:r>
              <a:rPr lang="en-US" sz="1200" b="1" i="1" dirty="0" err="1">
                <a:solidFill>
                  <a:schemeClr val="tx1"/>
                </a:solidFill>
                <a:effectLst/>
                <a:latin typeface="+mj-lt"/>
              </a:rPr>
              <a:t>TestJavaClass.area</a:t>
            </a:r>
            <a:r>
              <a:rPr lang="en-US" sz="1200" b="1" i="1" dirty="0">
                <a:solidFill>
                  <a:schemeClr val="tx1"/>
                </a:solidFill>
                <a:effectLst/>
                <a:latin typeface="+mj-lt"/>
              </a:rPr>
              <a:t>(5, </a:t>
            </a:r>
            <a:r>
              <a:rPr lang="en-US" sz="1200" b="1" i="1" dirty="0">
                <a:solidFill>
                  <a:schemeClr val="tx1"/>
                </a:solidFill>
                <a:latin typeface="+mj-lt"/>
              </a:rPr>
              <a:t>6</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println</a:t>
            </a:r>
            <a:r>
              <a:rPr lang="en-US" sz="1200" b="1" i="1" dirty="0">
                <a:solidFill>
                  <a:schemeClr val="tx1"/>
                </a:solidFill>
                <a:effectLst/>
                <a:latin typeface="+mj-lt"/>
              </a:rPr>
              <a:t>("printing area from java </a:t>
            </a:r>
            <a:r>
              <a:rPr lang="en-US" sz="1200" b="1" i="1" dirty="0" err="1">
                <a:solidFill>
                  <a:schemeClr val="tx1"/>
                </a:solidFill>
                <a:effectLst/>
                <a:latin typeface="+mj-lt"/>
              </a:rPr>
              <a:t>insideKotlin</a:t>
            </a:r>
            <a:r>
              <a:rPr lang="en-US" sz="1200" b="1" i="1" dirty="0">
                <a:solidFill>
                  <a:schemeClr val="tx1"/>
                </a:solidFill>
                <a:effectLst/>
                <a:latin typeface="+mj-lt"/>
              </a:rPr>
              <a:t> file: "+area)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5" name="TextBox 4">
            <a:extLst>
              <a:ext uri="{FF2B5EF4-FFF2-40B4-BE49-F238E27FC236}">
                <a16:creationId xmlns:a16="http://schemas.microsoft.com/office/drawing/2014/main" id="{A1B337CD-66AD-BB9B-8522-A16F6E1A70B6}"/>
              </a:ext>
            </a:extLst>
          </p:cNvPr>
          <p:cNvSpPr txBox="1"/>
          <p:nvPr/>
        </p:nvSpPr>
        <p:spPr>
          <a:xfrm>
            <a:off x="474787" y="1839051"/>
            <a:ext cx="1787767" cy="276999"/>
          </a:xfrm>
          <a:prstGeom prst="rect">
            <a:avLst/>
          </a:prstGeom>
          <a:noFill/>
        </p:spPr>
        <p:txBody>
          <a:bodyPr wrap="square">
            <a:spAutoFit/>
          </a:bodyPr>
          <a:lstStyle/>
          <a:p>
            <a:r>
              <a:rPr lang="en-IN" sz="1200" b="1" i="0" dirty="0" err="1">
                <a:solidFill>
                  <a:srgbClr val="333333"/>
                </a:solidFill>
                <a:effectLst/>
                <a:latin typeface="+mj-lt"/>
              </a:rPr>
              <a:t>TestKotlinFile.kt</a:t>
            </a:r>
            <a:endParaRPr lang="en-IN" sz="1200" dirty="0">
              <a:latin typeface="+mj-lt"/>
            </a:endParaRPr>
          </a:p>
        </p:txBody>
      </p:sp>
      <p:sp>
        <p:nvSpPr>
          <p:cNvPr id="6" name="Google Shape;167;g22c34a0986b_0_59">
            <a:extLst>
              <a:ext uri="{FF2B5EF4-FFF2-40B4-BE49-F238E27FC236}">
                <a16:creationId xmlns:a16="http://schemas.microsoft.com/office/drawing/2014/main" id="{050A4793-B6E8-B722-BE73-51130708049D}"/>
              </a:ext>
            </a:extLst>
          </p:cNvPr>
          <p:cNvSpPr txBox="1"/>
          <p:nvPr/>
        </p:nvSpPr>
        <p:spPr>
          <a:xfrm>
            <a:off x="4947139" y="2155710"/>
            <a:ext cx="3722074" cy="2585283"/>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public class </a:t>
            </a:r>
            <a:r>
              <a:rPr lang="en-US" sz="1200" b="1" i="1" dirty="0" err="1">
                <a:solidFill>
                  <a:schemeClr val="tx1"/>
                </a:solidFill>
                <a:effectLst/>
                <a:latin typeface="+mj-lt"/>
              </a:rPr>
              <a:t>TestJavaClass</a:t>
            </a: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public static void main(String[] </a:t>
            </a:r>
            <a:r>
              <a:rPr lang="en-US" sz="1200" b="1" i="1" dirty="0" err="1">
                <a:solidFill>
                  <a:schemeClr val="tx1"/>
                </a:solidFill>
                <a:effectLst/>
                <a:latin typeface="+mj-lt"/>
              </a:rPr>
              <a:t>args</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public static int area(int l, int b){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int result = l * b;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return result;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7" name="TextBox 6">
            <a:extLst>
              <a:ext uri="{FF2B5EF4-FFF2-40B4-BE49-F238E27FC236}">
                <a16:creationId xmlns:a16="http://schemas.microsoft.com/office/drawing/2014/main" id="{05D1D984-12DE-5B7D-83A4-AA447FF02AE0}"/>
              </a:ext>
            </a:extLst>
          </p:cNvPr>
          <p:cNvSpPr txBox="1"/>
          <p:nvPr/>
        </p:nvSpPr>
        <p:spPr>
          <a:xfrm>
            <a:off x="4859218" y="1762585"/>
            <a:ext cx="1787767" cy="276999"/>
          </a:xfrm>
          <a:prstGeom prst="rect">
            <a:avLst/>
          </a:prstGeom>
          <a:noFill/>
        </p:spPr>
        <p:txBody>
          <a:bodyPr wrap="square">
            <a:spAutoFit/>
          </a:bodyPr>
          <a:lstStyle/>
          <a:p>
            <a:r>
              <a:rPr lang="en-IN" sz="1200" b="1" i="0" dirty="0">
                <a:solidFill>
                  <a:srgbClr val="333333"/>
                </a:solidFill>
                <a:effectLst/>
                <a:latin typeface="+mj-lt"/>
              </a:rPr>
              <a:t>TestJavaClass.java</a:t>
            </a:r>
            <a:endParaRPr lang="en-IN" sz="1200" dirty="0">
              <a:latin typeface="+mj-lt"/>
            </a:endParaRPr>
          </a:p>
        </p:txBody>
      </p:sp>
      <p:sp>
        <p:nvSpPr>
          <p:cNvPr id="8" name="Rectangle 1">
            <a:extLst>
              <a:ext uri="{FF2B5EF4-FFF2-40B4-BE49-F238E27FC236}">
                <a16:creationId xmlns:a16="http://schemas.microsoft.com/office/drawing/2014/main" id="{ED45A998-091A-7B2F-F4B0-4E1E69A90E5D}"/>
              </a:ext>
            </a:extLst>
          </p:cNvPr>
          <p:cNvSpPr>
            <a:spLocks noChangeArrowheads="1"/>
          </p:cNvSpPr>
          <p:nvPr/>
        </p:nvSpPr>
        <p:spPr bwMode="auto">
          <a:xfrm>
            <a:off x="474787" y="3850632"/>
            <a:ext cx="3722074" cy="46166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printing area from java </a:t>
            </a:r>
            <a:r>
              <a:rPr lang="en-US" altLang="en-US" sz="1200" dirty="0" err="1">
                <a:latin typeface="+mj-lt"/>
              </a:rPr>
              <a:t>insideKotlinfile</a:t>
            </a:r>
            <a:r>
              <a:rPr lang="en-US" altLang="en-US" sz="1200" dirty="0">
                <a:latin typeface="+mj-lt"/>
              </a:rPr>
              <a:t>: 30</a:t>
            </a:r>
          </a:p>
        </p:txBody>
      </p:sp>
    </p:spTree>
    <p:extLst>
      <p:ext uri="{BB962C8B-B14F-4D97-AF65-F5344CB8AC3E}">
        <p14:creationId xmlns:p14="http://schemas.microsoft.com/office/powerpoint/2010/main" val="197524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A081EDDB-642D-8487-26BF-4FAA7E201D3D}"/>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EB6F8146-55A8-A773-9A8C-0BBAADFE38C8}"/>
              </a:ext>
            </a:extLst>
          </p:cNvPr>
          <p:cNvSpPr txBox="1"/>
          <p:nvPr/>
        </p:nvSpPr>
        <p:spPr>
          <a:xfrm>
            <a:off x="381002" y="958361"/>
            <a:ext cx="8293800" cy="523180"/>
          </a:xfrm>
          <a:prstGeom prst="rect">
            <a:avLst/>
          </a:prstGeom>
          <a:noFill/>
          <a:ln>
            <a:noFill/>
          </a:ln>
        </p:spPr>
        <p:txBody>
          <a:bodyPr spcFirstLastPara="1" wrap="square" lIns="91425" tIns="45700" rIns="91425" bIns="45700" anchor="t" anchorCtr="0">
            <a:spAutoFit/>
          </a:bodyPr>
          <a:lstStyle/>
          <a:p>
            <a:pPr algn="just"/>
            <a:r>
              <a:rPr lang="en-US" dirty="0"/>
              <a:t>Importing the package name with the Java class within the Kotlin file is necessary if we need to call the Java codes from the Kotlin file that are both contained within separate packages.</a:t>
            </a:r>
            <a:endParaRPr lang="en-US" dirty="0">
              <a:solidFill>
                <a:srgbClr val="333333"/>
              </a:solidFill>
              <a:latin typeface="+mj-lt"/>
            </a:endParaRPr>
          </a:p>
        </p:txBody>
      </p:sp>
      <p:sp>
        <p:nvSpPr>
          <p:cNvPr id="2" name="Google Shape;105;p4">
            <a:extLst>
              <a:ext uri="{FF2B5EF4-FFF2-40B4-BE49-F238E27FC236}">
                <a16:creationId xmlns:a16="http://schemas.microsoft.com/office/drawing/2014/main" id="{0B79AC4F-D108-F3B0-A75D-A6E67E7E9F9C}"/>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pPr algn="just"/>
            <a:r>
              <a:rPr lang="en-US" sz="2601" dirty="0">
                <a:latin typeface="+mj-lt"/>
              </a:rPr>
              <a:t>Kotlin code calling Java class</a:t>
            </a:r>
          </a:p>
        </p:txBody>
      </p:sp>
      <p:sp>
        <p:nvSpPr>
          <p:cNvPr id="4" name="Google Shape;167;g22c34a0986b_0_59">
            <a:extLst>
              <a:ext uri="{FF2B5EF4-FFF2-40B4-BE49-F238E27FC236}">
                <a16:creationId xmlns:a16="http://schemas.microsoft.com/office/drawing/2014/main" id="{0F977DC6-9871-BABA-951D-0E47E60F76C1}"/>
              </a:ext>
            </a:extLst>
          </p:cNvPr>
          <p:cNvSpPr txBox="1"/>
          <p:nvPr/>
        </p:nvSpPr>
        <p:spPr>
          <a:xfrm>
            <a:off x="474787" y="2198376"/>
            <a:ext cx="3722075" cy="1569620"/>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package </a:t>
            </a:r>
            <a:r>
              <a:rPr lang="en-US" sz="1200" b="1" i="1" dirty="0" err="1">
                <a:solidFill>
                  <a:schemeClr val="tx1"/>
                </a:solidFill>
                <a:effectLst/>
                <a:latin typeface="+mj-lt"/>
              </a:rPr>
              <a:t>mykotlinpackage</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import </a:t>
            </a:r>
            <a:r>
              <a:rPr lang="en-US" sz="1200" b="1" i="1" dirty="0" err="1">
                <a:solidFill>
                  <a:schemeClr val="tx1"/>
                </a:solidFill>
                <a:effectLst/>
                <a:latin typeface="+mj-lt"/>
              </a:rPr>
              <a:t>testjavapackage.</a:t>
            </a:r>
            <a:r>
              <a:rPr lang="en-US" sz="1200" b="1" i="1" dirty="0" err="1">
                <a:solidFill>
                  <a:schemeClr val="tx1"/>
                </a:solidFill>
                <a:latin typeface="+mj-lt"/>
              </a:rPr>
              <a:t>Test</a:t>
            </a:r>
            <a:r>
              <a:rPr lang="en-US" sz="1200" b="1" i="1" dirty="0" err="1">
                <a:solidFill>
                  <a:schemeClr val="tx1"/>
                </a:solidFill>
                <a:effectLst/>
                <a:latin typeface="+mj-lt"/>
              </a:rPr>
              <a:t>JavaClass</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  </a:t>
            </a:r>
          </a:p>
          <a:p>
            <a:pPr marL="0" marR="0" lvl="0" indent="0" algn="l" defTabSz="914400" rtl="0" eaLnBrk="0" fontAlgn="base" latinLnBrk="0" hangingPunct="0">
              <a:spcBef>
                <a:spcPct val="0"/>
              </a:spcBef>
              <a:spcAft>
                <a:spcPct val="0"/>
              </a:spcAft>
              <a:buClrTx/>
              <a:buSzTx/>
              <a:buFontTx/>
              <a:buNone/>
              <a:tabLst/>
            </a:pPr>
            <a:r>
              <a:rPr lang="en-US" sz="1200" b="1" i="1" dirty="0" err="1">
                <a:solidFill>
                  <a:schemeClr val="tx1"/>
                </a:solidFill>
                <a:effectLst/>
                <a:latin typeface="+mj-lt"/>
              </a:rPr>
              <a:t>val</a:t>
            </a:r>
            <a:r>
              <a:rPr lang="en-US" sz="1200" b="1" i="1" dirty="0">
                <a:solidFill>
                  <a:schemeClr val="tx1"/>
                </a:solidFill>
                <a:effectLst/>
                <a:latin typeface="+mj-lt"/>
              </a:rPr>
              <a:t> area: Int = </a:t>
            </a:r>
            <a:r>
              <a:rPr lang="en-US" sz="1200" b="1" i="1" dirty="0" err="1">
                <a:solidFill>
                  <a:schemeClr val="tx1"/>
                </a:solidFill>
                <a:effectLst/>
                <a:latin typeface="+mj-lt"/>
              </a:rPr>
              <a:t>TestJavaClass.area</a:t>
            </a:r>
            <a:r>
              <a:rPr lang="en-US" sz="1200" b="1" i="1" dirty="0">
                <a:solidFill>
                  <a:schemeClr val="tx1"/>
                </a:solidFill>
                <a:effectLst/>
                <a:latin typeface="+mj-lt"/>
              </a:rPr>
              <a:t>(5, </a:t>
            </a:r>
            <a:r>
              <a:rPr lang="en-US" sz="1200" b="1" i="1" dirty="0">
                <a:solidFill>
                  <a:schemeClr val="tx1"/>
                </a:solidFill>
                <a:latin typeface="+mj-lt"/>
              </a:rPr>
              <a:t>6</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err="1">
                <a:solidFill>
                  <a:schemeClr val="tx1"/>
                </a:solidFill>
                <a:effectLst/>
                <a:latin typeface="+mj-lt"/>
              </a:rPr>
              <a:t>println</a:t>
            </a:r>
            <a:r>
              <a:rPr lang="en-US" sz="1200" b="1" i="1" dirty="0">
                <a:solidFill>
                  <a:schemeClr val="tx1"/>
                </a:solidFill>
                <a:effectLst/>
                <a:latin typeface="+mj-lt"/>
              </a:rPr>
              <a:t>("printing area from java inside Kotlin file: "+area)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5" name="TextBox 4">
            <a:extLst>
              <a:ext uri="{FF2B5EF4-FFF2-40B4-BE49-F238E27FC236}">
                <a16:creationId xmlns:a16="http://schemas.microsoft.com/office/drawing/2014/main" id="{F8A7F360-69BB-E83E-53FD-19F62128AC7D}"/>
              </a:ext>
            </a:extLst>
          </p:cNvPr>
          <p:cNvSpPr txBox="1"/>
          <p:nvPr/>
        </p:nvSpPr>
        <p:spPr>
          <a:xfrm>
            <a:off x="474787" y="1839051"/>
            <a:ext cx="1787767" cy="276999"/>
          </a:xfrm>
          <a:prstGeom prst="rect">
            <a:avLst/>
          </a:prstGeom>
          <a:noFill/>
        </p:spPr>
        <p:txBody>
          <a:bodyPr wrap="square">
            <a:spAutoFit/>
          </a:bodyPr>
          <a:lstStyle/>
          <a:p>
            <a:r>
              <a:rPr lang="en-IN" sz="1200" b="1" i="0" dirty="0" err="1">
                <a:solidFill>
                  <a:srgbClr val="333333"/>
                </a:solidFill>
                <a:effectLst/>
                <a:latin typeface="+mj-lt"/>
              </a:rPr>
              <a:t>TestKotlinFile.kt</a:t>
            </a:r>
            <a:endParaRPr lang="en-IN" sz="1200" dirty="0">
              <a:latin typeface="+mj-lt"/>
            </a:endParaRPr>
          </a:p>
        </p:txBody>
      </p:sp>
      <p:sp>
        <p:nvSpPr>
          <p:cNvPr id="6" name="Google Shape;167;g22c34a0986b_0_59">
            <a:extLst>
              <a:ext uri="{FF2B5EF4-FFF2-40B4-BE49-F238E27FC236}">
                <a16:creationId xmlns:a16="http://schemas.microsoft.com/office/drawing/2014/main" id="{4D99B7F9-FA77-0908-9CD6-26699EB3B829}"/>
              </a:ext>
            </a:extLst>
          </p:cNvPr>
          <p:cNvSpPr txBox="1"/>
          <p:nvPr/>
        </p:nvSpPr>
        <p:spPr>
          <a:xfrm>
            <a:off x="4947140" y="2198376"/>
            <a:ext cx="3722074" cy="1938952"/>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package </a:t>
            </a:r>
            <a:r>
              <a:rPr lang="en-US" sz="1200" b="1" i="1" dirty="0" err="1">
                <a:solidFill>
                  <a:schemeClr val="tx1"/>
                </a:solidFill>
                <a:effectLst/>
                <a:latin typeface="+mj-lt"/>
              </a:rPr>
              <a:t>testjavapackage</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public class </a:t>
            </a:r>
            <a:r>
              <a:rPr lang="en-US" sz="1200" b="1" i="1" dirty="0" err="1">
                <a:solidFill>
                  <a:schemeClr val="tx1"/>
                </a:solidFill>
                <a:effectLst/>
                <a:latin typeface="+mj-lt"/>
              </a:rPr>
              <a:t>TestJavaClass</a:t>
            </a: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public static void main(String[] </a:t>
            </a:r>
            <a:r>
              <a:rPr lang="en-US" sz="1200" b="1" i="1" dirty="0" err="1">
                <a:solidFill>
                  <a:schemeClr val="tx1"/>
                </a:solidFill>
                <a:effectLst/>
                <a:latin typeface="+mj-lt"/>
              </a:rPr>
              <a:t>args</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public static int area(int l, int b){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int result = l * b;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return result;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7" name="TextBox 6">
            <a:extLst>
              <a:ext uri="{FF2B5EF4-FFF2-40B4-BE49-F238E27FC236}">
                <a16:creationId xmlns:a16="http://schemas.microsoft.com/office/drawing/2014/main" id="{6A79D170-F3EA-BE63-DB80-2DDA12218C92}"/>
              </a:ext>
            </a:extLst>
          </p:cNvPr>
          <p:cNvSpPr txBox="1"/>
          <p:nvPr/>
        </p:nvSpPr>
        <p:spPr>
          <a:xfrm>
            <a:off x="4859218" y="1839051"/>
            <a:ext cx="1787767" cy="276999"/>
          </a:xfrm>
          <a:prstGeom prst="rect">
            <a:avLst/>
          </a:prstGeom>
          <a:noFill/>
        </p:spPr>
        <p:txBody>
          <a:bodyPr wrap="square">
            <a:spAutoFit/>
          </a:bodyPr>
          <a:lstStyle/>
          <a:p>
            <a:r>
              <a:rPr lang="en-IN" sz="1200" b="1" dirty="0">
                <a:solidFill>
                  <a:srgbClr val="333333"/>
                </a:solidFill>
                <a:latin typeface="+mj-lt"/>
              </a:rPr>
              <a:t>Test</a:t>
            </a:r>
            <a:r>
              <a:rPr lang="en-IN" sz="1200" b="1" i="0" dirty="0">
                <a:solidFill>
                  <a:srgbClr val="333333"/>
                </a:solidFill>
                <a:effectLst/>
                <a:latin typeface="+mj-lt"/>
              </a:rPr>
              <a:t>JavaClass.java</a:t>
            </a:r>
            <a:endParaRPr lang="en-IN" sz="1200" dirty="0">
              <a:latin typeface="+mj-lt"/>
            </a:endParaRPr>
          </a:p>
        </p:txBody>
      </p:sp>
      <p:sp>
        <p:nvSpPr>
          <p:cNvPr id="8" name="Rectangle 1">
            <a:extLst>
              <a:ext uri="{FF2B5EF4-FFF2-40B4-BE49-F238E27FC236}">
                <a16:creationId xmlns:a16="http://schemas.microsoft.com/office/drawing/2014/main" id="{17EE038D-A6CC-8E25-0EED-3DB8549280AB}"/>
              </a:ext>
            </a:extLst>
          </p:cNvPr>
          <p:cNvSpPr>
            <a:spLocks noChangeArrowheads="1"/>
          </p:cNvSpPr>
          <p:nvPr/>
        </p:nvSpPr>
        <p:spPr bwMode="auto">
          <a:xfrm>
            <a:off x="474788" y="4028429"/>
            <a:ext cx="3722074" cy="46166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printing area from java inside Kotlin file: 30</a:t>
            </a:r>
          </a:p>
        </p:txBody>
      </p:sp>
    </p:spTree>
    <p:extLst>
      <p:ext uri="{BB962C8B-B14F-4D97-AF65-F5344CB8AC3E}">
        <p14:creationId xmlns:p14="http://schemas.microsoft.com/office/powerpoint/2010/main" val="279981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B105FFC5-BF90-0518-95B5-FAC1AE84E7BB}"/>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04C13689-1E51-8A39-D4FF-EC6CBFB4DA69}"/>
              </a:ext>
            </a:extLst>
          </p:cNvPr>
          <p:cNvSpPr txBox="1"/>
          <p:nvPr/>
        </p:nvSpPr>
        <p:spPr>
          <a:xfrm>
            <a:off x="381002" y="786243"/>
            <a:ext cx="8293800" cy="1169511"/>
          </a:xfrm>
          <a:prstGeom prst="rect">
            <a:avLst/>
          </a:prstGeom>
          <a:noFill/>
          <a:ln>
            <a:noFill/>
          </a:ln>
        </p:spPr>
        <p:txBody>
          <a:bodyPr spcFirstLastPara="1" wrap="square" lIns="91425" tIns="45700" rIns="91425" bIns="45700" anchor="t" anchorCtr="0">
            <a:spAutoFit/>
          </a:bodyPr>
          <a:lstStyle/>
          <a:p>
            <a:pPr algn="just"/>
            <a:r>
              <a:rPr lang="en-US" dirty="0"/>
              <a:t>We only need to invoke the Java class method, which accepts an array from the Kotlin file as an argument. For instance, in the Java class MyJava.java, construct the method </a:t>
            </a:r>
            <a:r>
              <a:rPr lang="en-US" dirty="0" err="1"/>
              <a:t>sumValue</a:t>
            </a:r>
            <a:r>
              <a:rPr lang="en-US" dirty="0"/>
              <a:t>(), which calculates addition and returns the result after accepting an array member as an argument. The Kotlin file </a:t>
            </a:r>
            <a:r>
              <a:rPr lang="en-US" dirty="0" err="1"/>
              <a:t>MyKotlin.kt</a:t>
            </a:r>
            <a:r>
              <a:rPr lang="en-US" dirty="0"/>
              <a:t> calls this method, which is passed an array as an argument. </a:t>
            </a:r>
            <a:br>
              <a:rPr lang="en-US" dirty="0"/>
            </a:br>
            <a:endParaRPr lang="en-US" dirty="0">
              <a:solidFill>
                <a:srgbClr val="333333"/>
              </a:solidFill>
              <a:latin typeface="+mj-lt"/>
            </a:endParaRPr>
          </a:p>
        </p:txBody>
      </p:sp>
      <p:sp>
        <p:nvSpPr>
          <p:cNvPr id="2" name="Google Shape;105;p4">
            <a:extLst>
              <a:ext uri="{FF2B5EF4-FFF2-40B4-BE49-F238E27FC236}">
                <a16:creationId xmlns:a16="http://schemas.microsoft.com/office/drawing/2014/main" id="{9DB9AA76-988E-1D82-E773-1F88BDAC9C69}"/>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pPr algn="just"/>
            <a:r>
              <a:rPr lang="en-IN" sz="2601" dirty="0">
                <a:latin typeface="+mj-lt"/>
              </a:rPr>
              <a:t>Kotlin code access Java array</a:t>
            </a:r>
          </a:p>
        </p:txBody>
      </p:sp>
      <p:sp>
        <p:nvSpPr>
          <p:cNvPr id="4" name="Google Shape;167;g22c34a0986b_0_59">
            <a:extLst>
              <a:ext uri="{FF2B5EF4-FFF2-40B4-BE49-F238E27FC236}">
                <a16:creationId xmlns:a16="http://schemas.microsoft.com/office/drawing/2014/main" id="{1DD1E223-D8B1-8D9A-C44D-2EB6F5092DD4}"/>
              </a:ext>
            </a:extLst>
          </p:cNvPr>
          <p:cNvSpPr txBox="1"/>
          <p:nvPr/>
        </p:nvSpPr>
        <p:spPr>
          <a:xfrm>
            <a:off x="474787" y="2198376"/>
            <a:ext cx="3722075" cy="1754286"/>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val</a:t>
            </a:r>
            <a:r>
              <a:rPr lang="en-US" sz="1200" b="1" i="1" dirty="0">
                <a:solidFill>
                  <a:schemeClr val="tx1"/>
                </a:solidFill>
                <a:effectLst/>
                <a:latin typeface="+mj-lt"/>
              </a:rPr>
              <a:t> </a:t>
            </a:r>
            <a:r>
              <a:rPr lang="en-US" sz="1200" b="1" i="1" dirty="0" err="1">
                <a:solidFill>
                  <a:schemeClr val="tx1"/>
                </a:solidFill>
                <a:effectLst/>
                <a:latin typeface="+mj-lt"/>
              </a:rPr>
              <a:t>testJava</a:t>
            </a:r>
            <a:r>
              <a:rPr lang="en-US" sz="1200" b="1" i="1" dirty="0">
                <a:solidFill>
                  <a:schemeClr val="tx1"/>
                </a:solidFill>
                <a:effectLst/>
                <a:latin typeface="+mj-lt"/>
              </a:rPr>
              <a:t> = </a:t>
            </a:r>
            <a:r>
              <a:rPr lang="en-US" sz="1200" b="1" i="1" dirty="0" err="1">
                <a:solidFill>
                  <a:schemeClr val="tx1"/>
                </a:solidFill>
                <a:effectLst/>
                <a:latin typeface="+mj-lt"/>
              </a:rPr>
              <a:t>TestJava</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val</a:t>
            </a:r>
            <a:r>
              <a:rPr lang="en-US" sz="1200" b="1" i="1" dirty="0">
                <a:solidFill>
                  <a:schemeClr val="tx1"/>
                </a:solidFill>
                <a:effectLst/>
                <a:latin typeface="+mj-lt"/>
              </a:rPr>
              <a:t> </a:t>
            </a:r>
            <a:r>
              <a:rPr lang="en-US" sz="1200" b="1" i="1" dirty="0" err="1">
                <a:solidFill>
                  <a:schemeClr val="tx1"/>
                </a:solidFill>
                <a:effectLst/>
                <a:latin typeface="+mj-lt"/>
              </a:rPr>
              <a:t>numArray</a:t>
            </a:r>
            <a:r>
              <a:rPr lang="en-US" sz="1200" b="1" i="1" dirty="0">
                <a:solidFill>
                  <a:schemeClr val="tx1"/>
                </a:solidFill>
                <a:effectLst/>
                <a:latin typeface="+mj-lt"/>
              </a:rPr>
              <a:t> = </a:t>
            </a:r>
            <a:r>
              <a:rPr lang="en-US" sz="1200" b="1" i="1" dirty="0" err="1">
                <a:solidFill>
                  <a:schemeClr val="tx1"/>
                </a:solidFill>
                <a:effectLst/>
                <a:latin typeface="+mj-lt"/>
              </a:rPr>
              <a:t>intArrayOf</a:t>
            </a:r>
            <a:r>
              <a:rPr lang="en-US" sz="1200" b="1" i="1" dirty="0">
                <a:solidFill>
                  <a:schemeClr val="tx1"/>
                </a:solidFill>
                <a:effectLst/>
                <a:latin typeface="+mj-lt"/>
              </a:rPr>
              <a:t>(4, </a:t>
            </a:r>
            <a:r>
              <a:rPr lang="en-US" sz="1200" b="1" i="1" dirty="0">
                <a:solidFill>
                  <a:schemeClr val="tx1"/>
                </a:solidFill>
                <a:latin typeface="+mj-lt"/>
              </a:rPr>
              <a:t>5</a:t>
            </a:r>
            <a:r>
              <a:rPr lang="en-US" sz="1200" b="1" i="1" dirty="0">
                <a:solidFill>
                  <a:schemeClr val="tx1"/>
                </a:solidFill>
                <a:effectLst/>
                <a:latin typeface="+mj-lt"/>
              </a:rPr>
              <a:t>,6,7,8)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val</a:t>
            </a:r>
            <a:r>
              <a:rPr lang="en-US" sz="1200" b="1" i="1" dirty="0">
                <a:solidFill>
                  <a:schemeClr val="tx1"/>
                </a:solidFill>
                <a:effectLst/>
                <a:latin typeface="+mj-lt"/>
              </a:rPr>
              <a:t> sum = </a:t>
            </a:r>
            <a:r>
              <a:rPr lang="en-US" sz="1200" b="1" i="1" dirty="0" err="1">
                <a:solidFill>
                  <a:schemeClr val="tx1"/>
                </a:solidFill>
                <a:effectLst/>
                <a:latin typeface="+mj-lt"/>
              </a:rPr>
              <a:t>testJava.sumValues</a:t>
            </a:r>
            <a:r>
              <a:rPr lang="en-US" sz="1200" b="1" i="1" dirty="0">
                <a:solidFill>
                  <a:schemeClr val="tx1"/>
                </a:solidFill>
                <a:effectLst/>
                <a:latin typeface="+mj-lt"/>
              </a:rPr>
              <a:t>(</a:t>
            </a:r>
            <a:r>
              <a:rPr lang="en-US" sz="1200" b="1" i="1" dirty="0" err="1">
                <a:solidFill>
                  <a:schemeClr val="tx1"/>
                </a:solidFill>
                <a:effectLst/>
                <a:latin typeface="+mj-lt"/>
              </a:rPr>
              <a:t>numArray</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println</a:t>
            </a:r>
            <a:r>
              <a:rPr lang="en-US" sz="1200" b="1" i="1" dirty="0">
                <a:solidFill>
                  <a:schemeClr val="tx1"/>
                </a:solidFill>
                <a:effectLst/>
                <a:latin typeface="+mj-lt"/>
              </a:rPr>
              <a:t>(sum)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5" name="TextBox 4">
            <a:extLst>
              <a:ext uri="{FF2B5EF4-FFF2-40B4-BE49-F238E27FC236}">
                <a16:creationId xmlns:a16="http://schemas.microsoft.com/office/drawing/2014/main" id="{2C76F3FE-A595-E8AD-83FB-5E80EA48DDFC}"/>
              </a:ext>
            </a:extLst>
          </p:cNvPr>
          <p:cNvSpPr txBox="1"/>
          <p:nvPr/>
        </p:nvSpPr>
        <p:spPr>
          <a:xfrm>
            <a:off x="474787" y="1839051"/>
            <a:ext cx="1787767" cy="276999"/>
          </a:xfrm>
          <a:prstGeom prst="rect">
            <a:avLst/>
          </a:prstGeom>
          <a:noFill/>
        </p:spPr>
        <p:txBody>
          <a:bodyPr wrap="square">
            <a:spAutoFit/>
          </a:bodyPr>
          <a:lstStyle/>
          <a:p>
            <a:r>
              <a:rPr lang="en-IN" sz="1200" b="1" i="0" dirty="0" err="1">
                <a:solidFill>
                  <a:srgbClr val="333333"/>
                </a:solidFill>
                <a:effectLst/>
                <a:latin typeface="+mj-lt"/>
              </a:rPr>
              <a:t>TestKotlin.kt</a:t>
            </a:r>
            <a:endParaRPr lang="en-IN" sz="1200" dirty="0">
              <a:latin typeface="+mj-lt"/>
            </a:endParaRPr>
          </a:p>
        </p:txBody>
      </p:sp>
      <p:sp>
        <p:nvSpPr>
          <p:cNvPr id="6" name="Google Shape;167;g22c34a0986b_0_59">
            <a:extLst>
              <a:ext uri="{FF2B5EF4-FFF2-40B4-BE49-F238E27FC236}">
                <a16:creationId xmlns:a16="http://schemas.microsoft.com/office/drawing/2014/main" id="{AE1B820B-D469-6371-8D2C-8B98FB2E81BC}"/>
              </a:ext>
            </a:extLst>
          </p:cNvPr>
          <p:cNvSpPr txBox="1"/>
          <p:nvPr/>
        </p:nvSpPr>
        <p:spPr>
          <a:xfrm>
            <a:off x="4947140" y="2198376"/>
            <a:ext cx="3722074" cy="1938952"/>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public class </a:t>
            </a:r>
            <a:r>
              <a:rPr lang="en-US" sz="1200" b="1" i="1" dirty="0" err="1">
                <a:solidFill>
                  <a:schemeClr val="tx1"/>
                </a:solidFill>
                <a:effectLst/>
                <a:latin typeface="+mj-lt"/>
              </a:rPr>
              <a:t>TestJava</a:t>
            </a: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public </a:t>
            </a:r>
            <a:r>
              <a:rPr lang="en-US" sz="1200" b="1" i="1" dirty="0" err="1">
                <a:solidFill>
                  <a:schemeClr val="tx1"/>
                </a:solidFill>
                <a:effectLst/>
                <a:latin typeface="+mj-lt"/>
              </a:rPr>
              <a:t>intsumValues</a:t>
            </a:r>
            <a:r>
              <a:rPr lang="en-US" sz="1200" b="1" i="1" dirty="0">
                <a:solidFill>
                  <a:schemeClr val="tx1"/>
                </a:solidFill>
                <a:effectLst/>
                <a:latin typeface="+mj-lt"/>
              </a:rPr>
              <a:t>(int[] </a:t>
            </a:r>
            <a:r>
              <a:rPr lang="en-US" sz="1200" b="1" i="1" dirty="0" err="1">
                <a:solidFill>
                  <a:schemeClr val="tx1"/>
                </a:solidFill>
                <a:effectLst/>
                <a:latin typeface="+mj-lt"/>
              </a:rPr>
              <a:t>nums</a:t>
            </a: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int result = 0;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for (int x:nums)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result+=x;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return result;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7" name="TextBox 6">
            <a:extLst>
              <a:ext uri="{FF2B5EF4-FFF2-40B4-BE49-F238E27FC236}">
                <a16:creationId xmlns:a16="http://schemas.microsoft.com/office/drawing/2014/main" id="{258C2FAF-F05A-9FBF-2C20-3376C19F4EC0}"/>
              </a:ext>
            </a:extLst>
          </p:cNvPr>
          <p:cNvSpPr txBox="1"/>
          <p:nvPr/>
        </p:nvSpPr>
        <p:spPr>
          <a:xfrm>
            <a:off x="4859218" y="1839051"/>
            <a:ext cx="1787767" cy="276999"/>
          </a:xfrm>
          <a:prstGeom prst="rect">
            <a:avLst/>
          </a:prstGeom>
          <a:noFill/>
        </p:spPr>
        <p:txBody>
          <a:bodyPr wrap="square">
            <a:spAutoFit/>
          </a:bodyPr>
          <a:lstStyle/>
          <a:p>
            <a:r>
              <a:rPr lang="en-IN" sz="1200" b="1" dirty="0">
                <a:solidFill>
                  <a:srgbClr val="333333"/>
                </a:solidFill>
                <a:latin typeface="+mj-lt"/>
              </a:rPr>
              <a:t>Test</a:t>
            </a:r>
            <a:r>
              <a:rPr lang="en-IN" sz="1200" b="1" i="0" dirty="0">
                <a:solidFill>
                  <a:srgbClr val="333333"/>
                </a:solidFill>
                <a:effectLst/>
                <a:latin typeface="+mj-lt"/>
              </a:rPr>
              <a:t>Java.java</a:t>
            </a:r>
            <a:endParaRPr lang="en-IN" sz="1200" dirty="0">
              <a:latin typeface="+mj-lt"/>
            </a:endParaRPr>
          </a:p>
        </p:txBody>
      </p:sp>
      <p:sp>
        <p:nvSpPr>
          <p:cNvPr id="8" name="Rectangle 1">
            <a:extLst>
              <a:ext uri="{FF2B5EF4-FFF2-40B4-BE49-F238E27FC236}">
                <a16:creationId xmlns:a16="http://schemas.microsoft.com/office/drawing/2014/main" id="{806C18BE-703C-5A5B-4DF7-D7108A63C02B}"/>
              </a:ext>
            </a:extLst>
          </p:cNvPr>
          <p:cNvSpPr>
            <a:spLocks noChangeArrowheads="1"/>
          </p:cNvSpPr>
          <p:nvPr/>
        </p:nvSpPr>
        <p:spPr bwMode="auto">
          <a:xfrm>
            <a:off x="474786" y="4034988"/>
            <a:ext cx="3722074" cy="46166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sum of array element is 30</a:t>
            </a:r>
          </a:p>
        </p:txBody>
      </p:sp>
    </p:spTree>
    <p:extLst>
      <p:ext uri="{BB962C8B-B14F-4D97-AF65-F5344CB8AC3E}">
        <p14:creationId xmlns:p14="http://schemas.microsoft.com/office/powerpoint/2010/main" val="203157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74955"/>
            </a:gs>
            <a:gs pos="98000">
              <a:srgbClr val="FF7C80"/>
            </a:gs>
          </a:gsLst>
          <a:lin ang="0" scaled="0"/>
        </a:gradFill>
        <a:effectLst/>
      </p:bgPr>
    </p:bg>
    <p:spTree>
      <p:nvGrpSpPr>
        <p:cNvPr id="1" name="Shape 664">
          <a:extLst>
            <a:ext uri="{FF2B5EF4-FFF2-40B4-BE49-F238E27FC236}">
              <a16:creationId xmlns:a16="http://schemas.microsoft.com/office/drawing/2014/main" id="{D668F3F1-F21B-848E-23DC-1055F71F1044}"/>
            </a:ext>
          </a:extLst>
        </p:cNvPr>
        <p:cNvGrpSpPr/>
        <p:nvPr/>
      </p:nvGrpSpPr>
      <p:grpSpPr>
        <a:xfrm>
          <a:off x="0" y="0"/>
          <a:ext cx="0" cy="0"/>
          <a:chOff x="0" y="0"/>
          <a:chExt cx="0" cy="0"/>
        </a:xfrm>
      </p:grpSpPr>
      <p:sp>
        <p:nvSpPr>
          <p:cNvPr id="665" name="Google Shape;665;p102">
            <a:extLst>
              <a:ext uri="{FF2B5EF4-FFF2-40B4-BE49-F238E27FC236}">
                <a16:creationId xmlns:a16="http://schemas.microsoft.com/office/drawing/2014/main" id="{48DC8A3B-7D84-5A37-8192-6B393C82842C}"/>
              </a:ext>
            </a:extLst>
          </p:cNvPr>
          <p:cNvSpPr txBox="1">
            <a:spLocks noGrp="1"/>
          </p:cNvSpPr>
          <p:nvPr>
            <p:ph type="title"/>
          </p:nvPr>
        </p:nvSpPr>
        <p:spPr>
          <a:xfrm>
            <a:off x="705001" y="1798075"/>
            <a:ext cx="6389863" cy="640326"/>
          </a:xfrm>
          <a:prstGeom prst="rect">
            <a:avLst/>
          </a:prstGeom>
        </p:spPr>
        <p:txBody>
          <a:bodyPr spcFirstLastPara="1" wrap="square" lIns="91401" tIns="91401" rIns="91401" bIns="91401" anchor="t" anchorCtr="0">
            <a:noAutofit/>
          </a:bodyPr>
          <a:lstStyle/>
          <a:p>
            <a:pPr algn="l"/>
            <a:r>
              <a:rPr lang="en-IN" sz="2800" b="1" dirty="0">
                <a:solidFill>
                  <a:schemeClr val="bg1"/>
                </a:solidFill>
                <a:latin typeface="+mj-lt"/>
              </a:rPr>
              <a:t>Calling Kotlin Code from Java</a:t>
            </a:r>
            <a:endParaRPr lang="en-IN" sz="1200" b="1" dirty="0">
              <a:solidFill>
                <a:schemeClr val="bg1"/>
              </a:solidFill>
              <a:latin typeface="+mj-lt"/>
              <a:ea typeface="Montserrat ExtraBold"/>
              <a:cs typeface="Montserrat ExtraBold"/>
              <a:sym typeface="Montserrat ExtraBold"/>
            </a:endParaRPr>
          </a:p>
        </p:txBody>
      </p:sp>
    </p:spTree>
    <p:extLst>
      <p:ext uri="{BB962C8B-B14F-4D97-AF65-F5344CB8AC3E}">
        <p14:creationId xmlns:p14="http://schemas.microsoft.com/office/powerpoint/2010/main" val="1063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F2919D4A-93CC-D9A1-2646-FC47599ABD4B}"/>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5B204340-8723-50DA-A4B0-32626A5DE075}"/>
              </a:ext>
            </a:extLst>
          </p:cNvPr>
          <p:cNvSpPr txBox="1"/>
          <p:nvPr/>
        </p:nvSpPr>
        <p:spPr>
          <a:xfrm>
            <a:off x="381002" y="958361"/>
            <a:ext cx="8293800" cy="738623"/>
          </a:xfrm>
          <a:prstGeom prst="rect">
            <a:avLst/>
          </a:prstGeom>
          <a:noFill/>
          <a:ln>
            <a:noFill/>
          </a:ln>
        </p:spPr>
        <p:txBody>
          <a:bodyPr spcFirstLastPara="1" wrap="square" lIns="91425" tIns="45700" rIns="91425" bIns="45700" anchor="t" anchorCtr="0">
            <a:spAutoFit/>
          </a:bodyPr>
          <a:lstStyle/>
          <a:p>
            <a:pPr algn="just"/>
            <a:r>
              <a:rPr lang="en-US" dirty="0"/>
              <a:t>Unit in the Kotlin file will be returned when calling a Java method from Kotlin with a void return type. Should someone wish to return that value, the Kotlin compiler will allocate it to a Kotlin file and return Unit. For instance:</a:t>
            </a:r>
            <a:endParaRPr lang="en-US" dirty="0">
              <a:solidFill>
                <a:srgbClr val="333333"/>
              </a:solidFill>
              <a:latin typeface="+mj-lt"/>
            </a:endParaRPr>
          </a:p>
        </p:txBody>
      </p:sp>
      <p:sp>
        <p:nvSpPr>
          <p:cNvPr id="2" name="Google Shape;105;p4">
            <a:extLst>
              <a:ext uri="{FF2B5EF4-FFF2-40B4-BE49-F238E27FC236}">
                <a16:creationId xmlns:a16="http://schemas.microsoft.com/office/drawing/2014/main" id="{17223859-DB47-D923-442E-753CCBEFB33A}"/>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pPr algn="just"/>
            <a:r>
              <a:rPr lang="en-IN" sz="2601" dirty="0">
                <a:latin typeface="+mj-lt"/>
              </a:rPr>
              <a:t>Calling Kotlin code from Java code</a:t>
            </a:r>
          </a:p>
        </p:txBody>
      </p:sp>
      <p:sp>
        <p:nvSpPr>
          <p:cNvPr id="4" name="Google Shape;167;g22c34a0986b_0_59">
            <a:extLst>
              <a:ext uri="{FF2B5EF4-FFF2-40B4-BE49-F238E27FC236}">
                <a16:creationId xmlns:a16="http://schemas.microsoft.com/office/drawing/2014/main" id="{A19C453C-DEF9-D002-9C06-49B7A4089308}"/>
              </a:ext>
            </a:extLst>
          </p:cNvPr>
          <p:cNvSpPr txBox="1"/>
          <p:nvPr/>
        </p:nvSpPr>
        <p:spPr>
          <a:xfrm>
            <a:off x="474787" y="2198376"/>
            <a:ext cx="3722075" cy="1200288"/>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//code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area(l: </a:t>
            </a:r>
            <a:r>
              <a:rPr lang="en-US" sz="1200" b="1" i="1" dirty="0" err="1">
                <a:solidFill>
                  <a:schemeClr val="tx1"/>
                </a:solidFill>
                <a:effectLst/>
                <a:latin typeface="+mj-lt"/>
              </a:rPr>
              <a:t>Int,b</a:t>
            </a:r>
            <a:r>
              <a:rPr lang="en-US" sz="1200" b="1" i="1" dirty="0">
                <a:solidFill>
                  <a:schemeClr val="tx1"/>
                </a:solidFill>
                <a:effectLst/>
                <a:latin typeface="+mj-lt"/>
              </a:rPr>
              <a:t>: Int):Int{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return l*b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5" name="TextBox 4">
            <a:extLst>
              <a:ext uri="{FF2B5EF4-FFF2-40B4-BE49-F238E27FC236}">
                <a16:creationId xmlns:a16="http://schemas.microsoft.com/office/drawing/2014/main" id="{C230ADBF-A2DD-EDD8-AD6C-A5D9CB6647DA}"/>
              </a:ext>
            </a:extLst>
          </p:cNvPr>
          <p:cNvSpPr txBox="1"/>
          <p:nvPr/>
        </p:nvSpPr>
        <p:spPr>
          <a:xfrm>
            <a:off x="474787" y="1839051"/>
            <a:ext cx="1787767" cy="307777"/>
          </a:xfrm>
          <a:prstGeom prst="rect">
            <a:avLst/>
          </a:prstGeom>
          <a:noFill/>
        </p:spPr>
        <p:txBody>
          <a:bodyPr wrap="square">
            <a:spAutoFit/>
          </a:bodyPr>
          <a:lstStyle/>
          <a:p>
            <a:r>
              <a:rPr lang="en-IN" b="1" i="0" dirty="0" err="1">
                <a:solidFill>
                  <a:srgbClr val="333333"/>
                </a:solidFill>
                <a:effectLst/>
                <a:latin typeface="+mj-lt"/>
              </a:rPr>
              <a:t>TestKotlin.kt</a:t>
            </a:r>
            <a:endParaRPr lang="en-IN" sz="1100" dirty="0">
              <a:latin typeface="+mj-lt"/>
            </a:endParaRPr>
          </a:p>
        </p:txBody>
      </p:sp>
      <p:sp>
        <p:nvSpPr>
          <p:cNvPr id="6" name="Google Shape;167;g22c34a0986b_0_59">
            <a:extLst>
              <a:ext uri="{FF2B5EF4-FFF2-40B4-BE49-F238E27FC236}">
                <a16:creationId xmlns:a16="http://schemas.microsoft.com/office/drawing/2014/main" id="{78E10497-0845-BFD5-5FEF-14C602ABD354}"/>
              </a:ext>
            </a:extLst>
          </p:cNvPr>
          <p:cNvSpPr txBox="1"/>
          <p:nvPr/>
        </p:nvSpPr>
        <p:spPr>
          <a:xfrm>
            <a:off x="4947139" y="2155710"/>
            <a:ext cx="3722074" cy="2031285"/>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public class </a:t>
            </a:r>
            <a:r>
              <a:rPr lang="en-US" sz="1200" b="1" i="1" dirty="0" err="1">
                <a:solidFill>
                  <a:schemeClr val="tx1"/>
                </a:solidFill>
                <a:effectLst/>
                <a:latin typeface="+mj-lt"/>
              </a:rPr>
              <a:t>TestJava</a:t>
            </a: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public static void main(String[] </a:t>
            </a:r>
            <a:r>
              <a:rPr lang="en-US" sz="1200" b="1" i="1" dirty="0" err="1">
                <a:solidFill>
                  <a:schemeClr val="tx1"/>
                </a:solidFill>
                <a:effectLst/>
                <a:latin typeface="+mj-lt"/>
              </a:rPr>
              <a:t>args</a:t>
            </a: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int area = </a:t>
            </a:r>
            <a:r>
              <a:rPr lang="en-US" sz="1200" b="1" i="1" dirty="0" err="1">
                <a:solidFill>
                  <a:schemeClr val="tx1"/>
                </a:solidFill>
                <a:effectLst/>
                <a:latin typeface="+mj-lt"/>
              </a:rPr>
              <a:t>TestKotlinKt.area</a:t>
            </a:r>
            <a:r>
              <a:rPr lang="en-US" sz="1200" b="1" i="1" dirty="0">
                <a:solidFill>
                  <a:schemeClr val="tx1"/>
                </a:solidFill>
                <a:effectLst/>
                <a:latin typeface="+mj-lt"/>
              </a:rPr>
              <a:t>(6,5);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err="1">
                <a:solidFill>
                  <a:schemeClr val="tx1"/>
                </a:solidFill>
                <a:effectLst/>
                <a:latin typeface="+mj-lt"/>
              </a:rPr>
              <a:t>System.out.print</a:t>
            </a:r>
            <a:r>
              <a:rPr lang="en-US" sz="1200" b="1" i="1" dirty="0">
                <a:solidFill>
                  <a:schemeClr val="tx1"/>
                </a:solidFill>
                <a:effectLst/>
                <a:latin typeface="+mj-lt"/>
              </a:rPr>
              <a:t>("printing area inside Java class returning from Kotlin file: "+area);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7" name="TextBox 6">
            <a:extLst>
              <a:ext uri="{FF2B5EF4-FFF2-40B4-BE49-F238E27FC236}">
                <a16:creationId xmlns:a16="http://schemas.microsoft.com/office/drawing/2014/main" id="{5C25D879-6203-EAD0-AD3E-120EE22ED5C0}"/>
              </a:ext>
            </a:extLst>
          </p:cNvPr>
          <p:cNvSpPr txBox="1"/>
          <p:nvPr/>
        </p:nvSpPr>
        <p:spPr>
          <a:xfrm>
            <a:off x="4859218" y="1762585"/>
            <a:ext cx="1787767" cy="276999"/>
          </a:xfrm>
          <a:prstGeom prst="rect">
            <a:avLst/>
          </a:prstGeom>
          <a:noFill/>
        </p:spPr>
        <p:txBody>
          <a:bodyPr wrap="square">
            <a:spAutoFit/>
          </a:bodyPr>
          <a:lstStyle/>
          <a:p>
            <a:r>
              <a:rPr lang="en-IN" sz="1200" b="1" dirty="0">
                <a:solidFill>
                  <a:srgbClr val="333333"/>
                </a:solidFill>
                <a:latin typeface="+mj-lt"/>
              </a:rPr>
              <a:t>Test</a:t>
            </a:r>
            <a:r>
              <a:rPr lang="en-IN" sz="1200" b="1" i="0" dirty="0">
                <a:solidFill>
                  <a:srgbClr val="333333"/>
                </a:solidFill>
                <a:effectLst/>
                <a:latin typeface="+mj-lt"/>
              </a:rPr>
              <a:t>Java.java</a:t>
            </a:r>
            <a:endParaRPr lang="en-IN" sz="1200" dirty="0">
              <a:latin typeface="+mj-lt"/>
            </a:endParaRPr>
          </a:p>
        </p:txBody>
      </p:sp>
      <p:sp>
        <p:nvSpPr>
          <p:cNvPr id="8" name="Rectangle 1">
            <a:extLst>
              <a:ext uri="{FF2B5EF4-FFF2-40B4-BE49-F238E27FC236}">
                <a16:creationId xmlns:a16="http://schemas.microsoft.com/office/drawing/2014/main" id="{20E5B5E9-CEA5-AA8E-27A9-4C38C980F978}"/>
              </a:ext>
            </a:extLst>
          </p:cNvPr>
          <p:cNvSpPr>
            <a:spLocks noChangeArrowheads="1"/>
          </p:cNvSpPr>
          <p:nvPr/>
        </p:nvSpPr>
        <p:spPr bwMode="auto">
          <a:xfrm>
            <a:off x="474788" y="3493747"/>
            <a:ext cx="3722074" cy="83099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latin typeface="+mj-lt"/>
              </a:rPr>
              <a:t>printing area inside Java class returning from Kotlin file: 30</a:t>
            </a:r>
          </a:p>
        </p:txBody>
      </p:sp>
    </p:spTree>
    <p:extLst>
      <p:ext uri="{BB962C8B-B14F-4D97-AF65-F5344CB8AC3E}">
        <p14:creationId xmlns:p14="http://schemas.microsoft.com/office/powerpoint/2010/main" val="23192723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1189</Words>
  <Application>Microsoft Office PowerPoint</Application>
  <PresentationFormat>On-screen Show (16:9)</PresentationFormat>
  <Paragraphs>159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Montserrat Medium</vt:lpstr>
      <vt:lpstr>Montserrat</vt:lpstr>
      <vt:lpstr>Montserrat ExtraBold</vt:lpstr>
      <vt:lpstr>Arial</vt:lpstr>
      <vt:lpstr>Montserrat SemiBold</vt:lpstr>
      <vt:lpstr>Simple Light</vt:lpstr>
      <vt:lpstr>Part 3:   Kotlin &amp; Java Interoperability</vt:lpstr>
      <vt:lpstr>Agenda</vt:lpstr>
      <vt:lpstr>Calling Java Code from Kotlin</vt:lpstr>
      <vt:lpstr>PowerPoint Presentation</vt:lpstr>
      <vt:lpstr>PowerPoint Presentation</vt:lpstr>
      <vt:lpstr>PowerPoint Presentation</vt:lpstr>
      <vt:lpstr>PowerPoint Presentation</vt:lpstr>
      <vt:lpstr>Calling Kotlin Code from 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Menu and Widgets using Kotlin</dc:title>
  <dc:creator>Administrator</dc:creator>
  <cp:lastModifiedBy>Dr. Hitesh Kumar Sharma</cp:lastModifiedBy>
  <cp:revision>60</cp:revision>
  <dcterms:modified xsi:type="dcterms:W3CDTF">2024-02-22T06:56:43Z</dcterms:modified>
</cp:coreProperties>
</file>