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Play"/>
      <p:regular r:id="rId17"/>
      <p:bold r:id="rId18"/>
    </p:embeddedFont>
    <p:embeddedFont>
      <p:font typeface="Montserra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giSxGZcIa3rfEhLZikQvbUqVDw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7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6.xml"/><Relationship Id="rId21" Type="http://schemas.openxmlformats.org/officeDocument/2006/relationships/font" Target="fonts/Montserra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lay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2.xml"/><Relationship Id="rId18" Type="http://schemas.openxmlformats.org/officeDocument/2006/relationships/font" Target="fonts/Play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" name="Google Shape;8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12b921e7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g3212b921e72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12b40cbe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g3212b40cbe8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212b40cbe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g3212b40cbe8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12b921e7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g3212b921e72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12b921e7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g3212b921e72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12b921e7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g3212b921e72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12b40cbe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3212b40cbe8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12b921e7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g3212b921e72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12b921e72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g3212b921e72_1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12b921e72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g3212b921e72_1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192215" y="64468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4037076" y="64008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9253537" y="64008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192215" y="64468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4037076" y="64008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9253537" y="64008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192215" y="64468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4037076" y="64008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9253537" y="64008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8"/>
          <p:cNvSpPr txBox="1"/>
          <p:nvPr>
            <p:ph idx="10" type="dt"/>
          </p:nvPr>
        </p:nvSpPr>
        <p:spPr>
          <a:xfrm>
            <a:off x="192215" y="64468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8"/>
          <p:cNvSpPr txBox="1"/>
          <p:nvPr>
            <p:ph idx="11" type="ftr"/>
          </p:nvPr>
        </p:nvSpPr>
        <p:spPr>
          <a:xfrm>
            <a:off x="4037076" y="64008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9253537" y="64008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0"/>
          <p:cNvSpPr txBox="1"/>
          <p:nvPr>
            <p:ph idx="10" type="dt"/>
          </p:nvPr>
        </p:nvSpPr>
        <p:spPr>
          <a:xfrm>
            <a:off x="192215" y="64468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0"/>
          <p:cNvSpPr txBox="1"/>
          <p:nvPr>
            <p:ph idx="11" type="ftr"/>
          </p:nvPr>
        </p:nvSpPr>
        <p:spPr>
          <a:xfrm>
            <a:off x="4037076" y="64008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10"/>
          <p:cNvSpPr txBox="1"/>
          <p:nvPr>
            <p:ph idx="12" type="sldNum"/>
          </p:nvPr>
        </p:nvSpPr>
        <p:spPr>
          <a:xfrm>
            <a:off x="9253537" y="64008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0" type="dt"/>
          </p:nvPr>
        </p:nvSpPr>
        <p:spPr>
          <a:xfrm>
            <a:off x="192215" y="64468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11"/>
          <p:cNvSpPr txBox="1"/>
          <p:nvPr>
            <p:ph idx="11" type="ftr"/>
          </p:nvPr>
        </p:nvSpPr>
        <p:spPr>
          <a:xfrm>
            <a:off x="4037076" y="64008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9253537" y="64008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0" type="dt"/>
          </p:nvPr>
        </p:nvSpPr>
        <p:spPr>
          <a:xfrm>
            <a:off x="192215" y="64468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2"/>
          <p:cNvSpPr txBox="1"/>
          <p:nvPr>
            <p:ph idx="11" type="ftr"/>
          </p:nvPr>
        </p:nvSpPr>
        <p:spPr>
          <a:xfrm>
            <a:off x="4037076" y="64008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9253537" y="64008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0" type="dt"/>
          </p:nvPr>
        </p:nvSpPr>
        <p:spPr>
          <a:xfrm>
            <a:off x="192215" y="64468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11" type="ftr"/>
          </p:nvPr>
        </p:nvSpPr>
        <p:spPr>
          <a:xfrm>
            <a:off x="4037076" y="64008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9253537" y="64008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0" type="dt"/>
          </p:nvPr>
        </p:nvSpPr>
        <p:spPr>
          <a:xfrm>
            <a:off x="192215" y="64468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4037076" y="64008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9253537" y="64008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0" y="6400800"/>
            <a:ext cx="12188952" cy="457200"/>
          </a:xfrm>
          <a:prstGeom prst="rect">
            <a:avLst/>
          </a:prstGeom>
          <a:solidFill>
            <a:srgbClr val="0A26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5"/>
          <p:cNvSpPr/>
          <p:nvPr/>
        </p:nvSpPr>
        <p:spPr>
          <a:xfrm>
            <a:off x="0" y="0"/>
            <a:ext cx="12188952" cy="457200"/>
          </a:xfrm>
          <a:prstGeom prst="rect">
            <a:avLst/>
          </a:prstGeom>
          <a:solidFill>
            <a:srgbClr val="0A26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ack and white logo&#10;&#10;Description automatically generated" id="8" name="Google Shape;8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526445" y="0"/>
            <a:ext cx="1638300" cy="4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5"/>
          <p:cNvSpPr txBox="1"/>
          <p:nvPr/>
        </p:nvSpPr>
        <p:spPr>
          <a:xfrm>
            <a:off x="195263" y="6444734"/>
            <a:ext cx="214788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I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11/13/2024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5"/>
          <p:cNvSpPr txBox="1"/>
          <p:nvPr/>
        </p:nvSpPr>
        <p:spPr>
          <a:xfrm>
            <a:off x="5020532" y="6422965"/>
            <a:ext cx="214788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I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NexusIQ Solutions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5"/>
          <p:cNvSpPr txBox="1"/>
          <p:nvPr/>
        </p:nvSpPr>
        <p:spPr>
          <a:xfrm>
            <a:off x="10041064" y="6444734"/>
            <a:ext cx="214788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text on a black background&#10;&#10;Description automatically generated" id="82" name="Google Shape;8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200" y="5037969"/>
            <a:ext cx="3517526" cy="95885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"/>
          <p:cNvSpPr txBox="1"/>
          <p:nvPr/>
        </p:nvSpPr>
        <p:spPr>
          <a:xfrm>
            <a:off x="792300" y="2450500"/>
            <a:ext cx="10607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IN" sz="5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RPA with Python</a:t>
            </a:r>
            <a:endParaRPr b="1" sz="5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212b921e72_1_2"/>
          <p:cNvSpPr txBox="1"/>
          <p:nvPr>
            <p:ph idx="1" type="body"/>
          </p:nvPr>
        </p:nvSpPr>
        <p:spPr>
          <a:xfrm>
            <a:off x="914925" y="710450"/>
            <a:ext cx="10515600" cy="25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/>
              <a:t>RPA with Python: Example Script</a:t>
            </a:r>
            <a:endParaRPr b="1" sz="1600"/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/>
              <a:t>Automating Data Extraction from a Website and Saving to Excel</a:t>
            </a:r>
            <a:endParaRPr sz="1200"/>
          </a:p>
        </p:txBody>
      </p:sp>
      <p:sp>
        <p:nvSpPr>
          <p:cNvPr id="159" name="Google Shape;159;g3212b921e72_1_2"/>
          <p:cNvSpPr/>
          <p:nvPr/>
        </p:nvSpPr>
        <p:spPr>
          <a:xfrm>
            <a:off x="1006875" y="1566425"/>
            <a:ext cx="6886200" cy="46596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0A265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selenium import webdriver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bs4 import BeautifulSoup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pandas as pd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Set up the Selenium WebDriver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driver = webdriver.Chrome()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driver.get("https://example.com/products")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Use BeautifulSoup to parse the page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soup = BeautifulSoup(driver.page_source, 'html.parser')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products = soup.find_all("div", class_="product")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Extract product data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= []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product in products: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name = product.find("h2").text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price = product.find("span", class_="price").text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data.append({"Name": name, "Price": price})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Save data to Excel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 = pd.DataFrame(data)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df.to_excel("products.xlsx", index=False)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driver.quit()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212b40cbe8_0_49"/>
          <p:cNvSpPr txBox="1"/>
          <p:nvPr/>
        </p:nvSpPr>
        <p:spPr>
          <a:xfrm>
            <a:off x="838200" y="834850"/>
            <a:ext cx="422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IN" sz="1600">
                <a:solidFill>
                  <a:schemeClr val="dk1"/>
                </a:solidFill>
              </a:rPr>
              <a:t>Conclusion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3212b40cbe8_0_49"/>
          <p:cNvSpPr txBox="1"/>
          <p:nvPr>
            <p:ph idx="1" type="body"/>
          </p:nvPr>
        </p:nvSpPr>
        <p:spPr>
          <a:xfrm>
            <a:off x="914925" y="1396250"/>
            <a:ext cx="10515600" cy="3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/>
              <a:t>RPA with Python offers a cost-effective, customizable, and versatile way to automate tasks. However, it requires programming expertise and lacks the built-in enterprise features of traditional RPA tools. Python-based RPA is an excellent choice for businesses seeking flexibility and integration with advanced analytics or AI/ML.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209567"/>
            <a:ext cx="10515600" cy="366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43753"/>
            <a:ext cx="12192000" cy="6010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12b40cbe8_0_5"/>
          <p:cNvSpPr txBox="1"/>
          <p:nvPr>
            <p:ph idx="1" type="body"/>
          </p:nvPr>
        </p:nvSpPr>
        <p:spPr>
          <a:xfrm>
            <a:off x="838200" y="747250"/>
            <a:ext cx="105156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/>
              <a:t>Robotic Process Automation (RPA) with </a:t>
            </a:r>
            <a:r>
              <a:rPr b="1" lang="en-IN" sz="1200"/>
              <a:t>Python</a:t>
            </a:r>
            <a:r>
              <a:rPr lang="en-IN" sz="1200"/>
              <a:t> refers to the use of Python programming language to automate repetitive, rule-based tasks. Unlike traditional RPA tools like UiPath or Automation Anywhere, Python-based RPA relies on Python libraries and frameworks, making it a cost-effective and customizable approach to automation.</a:t>
            </a:r>
            <a:endParaRPr sz="12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200"/>
          </a:p>
        </p:txBody>
      </p:sp>
      <p:sp>
        <p:nvSpPr>
          <p:cNvPr id="89" name="Google Shape;89;g3212b40cbe8_0_5"/>
          <p:cNvSpPr txBox="1"/>
          <p:nvPr/>
        </p:nvSpPr>
        <p:spPr>
          <a:xfrm>
            <a:off x="838200" y="1901650"/>
            <a:ext cx="422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IN" sz="1600">
                <a:solidFill>
                  <a:schemeClr val="dk1"/>
                </a:solidFill>
              </a:rPr>
              <a:t>Key Python Libraries for RPA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0" name="Google Shape;90;g3212b40cbe8_0_5"/>
          <p:cNvSpPr txBox="1"/>
          <p:nvPr>
            <p:ph idx="1" type="body"/>
          </p:nvPr>
        </p:nvSpPr>
        <p:spPr>
          <a:xfrm>
            <a:off x="914925" y="2463050"/>
            <a:ext cx="105156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IN" sz="1400"/>
              <a:t>PyAutoGUI:</a:t>
            </a:r>
            <a:endParaRPr b="1" sz="1400"/>
          </a:p>
          <a:p>
            <a:pPr indent="-30480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o"/>
            </a:pPr>
            <a:r>
              <a:rPr lang="en-IN" sz="1200"/>
              <a:t>Simulates mouse clicks, keyboard presses, and GUI interactions.</a:t>
            </a:r>
            <a:endParaRPr sz="1200"/>
          </a:p>
          <a:p>
            <a:pPr indent="-30480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o"/>
            </a:pPr>
            <a:r>
              <a:rPr lang="en-IN" sz="1200"/>
              <a:t>Ideal for desktop-based automation tasks.</a:t>
            </a:r>
            <a:endParaRPr sz="1200"/>
          </a:p>
          <a:p>
            <a:pPr indent="-30480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o"/>
            </a:pPr>
            <a:r>
              <a:rPr lang="en-IN" sz="1200"/>
              <a:t>Example:</a:t>
            </a:r>
            <a:endParaRPr b="1" sz="1200"/>
          </a:p>
        </p:txBody>
      </p:sp>
      <p:grpSp>
        <p:nvGrpSpPr>
          <p:cNvPr id="91" name="Google Shape;91;g3212b40cbe8_0_5"/>
          <p:cNvGrpSpPr/>
          <p:nvPr/>
        </p:nvGrpSpPr>
        <p:grpSpPr>
          <a:xfrm>
            <a:off x="1375425" y="3908500"/>
            <a:ext cx="6886200" cy="1141800"/>
            <a:chOff x="1075100" y="1751800"/>
            <a:chExt cx="6886200" cy="1141800"/>
          </a:xfrm>
        </p:grpSpPr>
        <p:sp>
          <p:nvSpPr>
            <p:cNvPr id="92" name="Google Shape;92;g3212b40cbe8_0_5"/>
            <p:cNvSpPr/>
            <p:nvPr/>
          </p:nvSpPr>
          <p:spPr>
            <a:xfrm>
              <a:off x="1075100" y="1955800"/>
              <a:ext cx="6886200" cy="937800"/>
            </a:xfrm>
            <a:prstGeom prst="rect">
              <a:avLst/>
            </a:prstGeom>
            <a:solidFill>
              <a:srgbClr val="E7E6E6"/>
            </a:solidFill>
            <a:ln cap="flat" cmpd="sng" w="9525">
              <a:solidFill>
                <a:srgbClr val="0A265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IN" sz="1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import pyautogui</a:t>
              </a:r>
              <a:endParaRPr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45720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IN" sz="1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pyautogui.click(x=100, y=200)</a:t>
              </a:r>
              <a:endParaRPr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45720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IN" sz="1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pyautogui.typewrite("Hello, RPA!")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3" name="Google Shape;93;g3212b40cbe8_0_5"/>
            <p:cNvSpPr/>
            <p:nvPr/>
          </p:nvSpPr>
          <p:spPr>
            <a:xfrm>
              <a:off x="1075100" y="1751800"/>
              <a:ext cx="1048200" cy="204000"/>
            </a:xfrm>
            <a:prstGeom prst="roundRect">
              <a:avLst>
                <a:gd fmla="val 16667" name="adj"/>
              </a:avLst>
            </a:prstGeom>
            <a:solidFill>
              <a:srgbClr val="0A265C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1" lang="en-IN" sz="1200" u="none" cap="none" strike="noStrike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Example</a:t>
              </a:r>
              <a:endParaRPr b="1" i="1" sz="1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12b921e72_0_4"/>
          <p:cNvSpPr txBox="1"/>
          <p:nvPr>
            <p:ph idx="1" type="body"/>
          </p:nvPr>
        </p:nvSpPr>
        <p:spPr>
          <a:xfrm>
            <a:off x="914925" y="710450"/>
            <a:ext cx="10515600" cy="25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/>
              <a:t>2. </a:t>
            </a:r>
            <a:r>
              <a:rPr b="1" lang="en-IN" sz="1400"/>
              <a:t>Selenium</a:t>
            </a:r>
            <a:r>
              <a:rPr lang="en-IN" sz="1400"/>
              <a:t>:</a:t>
            </a:r>
            <a:endParaRPr sz="1400"/>
          </a:p>
          <a:p>
            <a:pPr indent="-30480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o"/>
            </a:pPr>
            <a:r>
              <a:rPr lang="en-IN" sz="1200"/>
              <a:t>Automates browser-based tasks like web scraping, form filling, and web navigation.</a:t>
            </a:r>
            <a:endParaRPr sz="1200"/>
          </a:p>
          <a:p>
            <a:pPr indent="-30480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o"/>
            </a:pPr>
            <a:r>
              <a:rPr lang="en-IN" sz="1200"/>
              <a:t>Example:</a:t>
            </a:r>
            <a:endParaRPr b="1" sz="1200"/>
          </a:p>
        </p:txBody>
      </p:sp>
      <p:grpSp>
        <p:nvGrpSpPr>
          <p:cNvPr id="99" name="Google Shape;99;g3212b921e72_0_4"/>
          <p:cNvGrpSpPr/>
          <p:nvPr/>
        </p:nvGrpSpPr>
        <p:grpSpPr>
          <a:xfrm>
            <a:off x="1375425" y="1927300"/>
            <a:ext cx="6886200" cy="1141800"/>
            <a:chOff x="1075100" y="1523200"/>
            <a:chExt cx="6886200" cy="1141800"/>
          </a:xfrm>
        </p:grpSpPr>
        <p:sp>
          <p:nvSpPr>
            <p:cNvPr id="100" name="Google Shape;100;g3212b921e72_0_4"/>
            <p:cNvSpPr/>
            <p:nvPr/>
          </p:nvSpPr>
          <p:spPr>
            <a:xfrm>
              <a:off x="1075100" y="1727200"/>
              <a:ext cx="6886200" cy="937800"/>
            </a:xfrm>
            <a:prstGeom prst="rect">
              <a:avLst/>
            </a:prstGeom>
            <a:solidFill>
              <a:srgbClr val="E7E6E6"/>
            </a:solidFill>
            <a:ln cap="flat" cmpd="sng" w="9525">
              <a:solidFill>
                <a:srgbClr val="0A265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IN" sz="1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from selenium import webdriver</a:t>
              </a:r>
              <a:endParaRPr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45720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IN" sz="1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driver = webdriver.Chrome()</a:t>
              </a:r>
              <a:endParaRPr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45720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IN" sz="1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driver.get("https://example.com")</a:t>
              </a:r>
              <a:endParaRPr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1" name="Google Shape;101;g3212b921e72_0_4"/>
            <p:cNvSpPr/>
            <p:nvPr/>
          </p:nvSpPr>
          <p:spPr>
            <a:xfrm>
              <a:off x="1075100" y="1523200"/>
              <a:ext cx="1048200" cy="204000"/>
            </a:xfrm>
            <a:prstGeom prst="roundRect">
              <a:avLst>
                <a:gd fmla="val 16667" name="adj"/>
              </a:avLst>
            </a:prstGeom>
            <a:solidFill>
              <a:srgbClr val="0A265C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1" lang="en-IN" sz="1200" u="none" cap="none" strike="noStrike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Example</a:t>
              </a:r>
              <a:endParaRPr b="1" i="1" sz="1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02" name="Google Shape;102;g3212b921e72_0_4"/>
          <p:cNvSpPr txBox="1"/>
          <p:nvPr>
            <p:ph idx="1" type="body"/>
          </p:nvPr>
        </p:nvSpPr>
        <p:spPr>
          <a:xfrm>
            <a:off x="914925" y="3199300"/>
            <a:ext cx="10515600" cy="25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/>
              <a:t>3</a:t>
            </a:r>
            <a:r>
              <a:rPr b="1" lang="en-IN" sz="1400"/>
              <a:t>. Pandas</a:t>
            </a:r>
            <a:r>
              <a:rPr lang="en-IN" sz="1400"/>
              <a:t>:</a:t>
            </a:r>
            <a:endParaRPr sz="1400"/>
          </a:p>
          <a:p>
            <a:pPr indent="-30480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o"/>
            </a:pPr>
            <a:r>
              <a:rPr lang="en-IN" sz="1200"/>
              <a:t>Handles data manipulation and processing in Excel or CSV files.</a:t>
            </a:r>
            <a:endParaRPr sz="1200"/>
          </a:p>
          <a:p>
            <a:pPr indent="-30480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o"/>
            </a:pPr>
            <a:r>
              <a:rPr lang="en-IN" sz="1200"/>
              <a:t>Example:</a:t>
            </a:r>
            <a:endParaRPr sz="1200"/>
          </a:p>
        </p:txBody>
      </p:sp>
      <p:grpSp>
        <p:nvGrpSpPr>
          <p:cNvPr id="103" name="Google Shape;103;g3212b921e72_0_4"/>
          <p:cNvGrpSpPr/>
          <p:nvPr/>
        </p:nvGrpSpPr>
        <p:grpSpPr>
          <a:xfrm>
            <a:off x="1375425" y="4416150"/>
            <a:ext cx="6886200" cy="1141800"/>
            <a:chOff x="1075100" y="1523200"/>
            <a:chExt cx="6886200" cy="1141800"/>
          </a:xfrm>
        </p:grpSpPr>
        <p:sp>
          <p:nvSpPr>
            <p:cNvPr id="104" name="Google Shape;104;g3212b921e72_0_4"/>
            <p:cNvSpPr/>
            <p:nvPr/>
          </p:nvSpPr>
          <p:spPr>
            <a:xfrm>
              <a:off x="1075100" y="1727200"/>
              <a:ext cx="6886200" cy="937800"/>
            </a:xfrm>
            <a:prstGeom prst="rect">
              <a:avLst/>
            </a:prstGeom>
            <a:solidFill>
              <a:srgbClr val="E7E6E6"/>
            </a:solidFill>
            <a:ln cap="flat" cmpd="sng" w="9525">
              <a:solidFill>
                <a:srgbClr val="0A265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IN" sz="1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import pandas as pd</a:t>
              </a:r>
              <a:endParaRPr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45720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IN" sz="1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df = pd.read_csv("data.csv")</a:t>
              </a:r>
              <a:endParaRPr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45720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IN" sz="1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print(df.head())</a:t>
              </a:r>
              <a:endParaRPr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5" name="Google Shape;105;g3212b921e72_0_4"/>
            <p:cNvSpPr/>
            <p:nvPr/>
          </p:nvSpPr>
          <p:spPr>
            <a:xfrm>
              <a:off x="1075100" y="1523200"/>
              <a:ext cx="1048200" cy="204000"/>
            </a:xfrm>
            <a:prstGeom prst="roundRect">
              <a:avLst>
                <a:gd fmla="val 16667" name="adj"/>
              </a:avLst>
            </a:prstGeom>
            <a:solidFill>
              <a:srgbClr val="0A265C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1" lang="en-IN" sz="1200" u="none" cap="none" strike="noStrike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Example</a:t>
              </a:r>
              <a:endParaRPr b="1" i="1" sz="1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12b921e72_0_17"/>
          <p:cNvSpPr txBox="1"/>
          <p:nvPr>
            <p:ph idx="1" type="body"/>
          </p:nvPr>
        </p:nvSpPr>
        <p:spPr>
          <a:xfrm>
            <a:off x="914925" y="710450"/>
            <a:ext cx="10515600" cy="25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/>
              <a:t>4. </a:t>
            </a:r>
            <a:r>
              <a:rPr b="1" lang="en-IN" sz="1400">
                <a:latin typeface="Georgia"/>
                <a:ea typeface="Georgia"/>
                <a:cs typeface="Georgia"/>
                <a:sym typeface="Georgia"/>
              </a:rPr>
              <a:t>BeautifulSoup</a:t>
            </a:r>
            <a:r>
              <a:rPr lang="en-IN" sz="1400"/>
              <a:t>:</a:t>
            </a:r>
            <a:endParaRPr sz="1400"/>
          </a:p>
          <a:p>
            <a:pPr indent="-30480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o"/>
            </a:pPr>
            <a:r>
              <a:rPr lang="en-IN" sz="1200"/>
              <a:t>Scrapes data from websites, especially for unstructured data.</a:t>
            </a:r>
            <a:endParaRPr sz="1200"/>
          </a:p>
          <a:p>
            <a:pPr indent="-30480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o"/>
            </a:pPr>
            <a:r>
              <a:rPr lang="en-IN" sz="1200"/>
              <a:t>Example:</a:t>
            </a:r>
            <a:endParaRPr sz="1200"/>
          </a:p>
          <a:p>
            <a:pPr indent="-30480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o"/>
            </a:pPr>
            <a:r>
              <a:t/>
            </a:r>
            <a:endParaRPr sz="1200"/>
          </a:p>
        </p:txBody>
      </p:sp>
      <p:grpSp>
        <p:nvGrpSpPr>
          <p:cNvPr id="111" name="Google Shape;111;g3212b921e72_0_17"/>
          <p:cNvGrpSpPr/>
          <p:nvPr/>
        </p:nvGrpSpPr>
        <p:grpSpPr>
          <a:xfrm>
            <a:off x="1375425" y="1927300"/>
            <a:ext cx="6886200" cy="1390800"/>
            <a:chOff x="1075100" y="1523200"/>
            <a:chExt cx="6886200" cy="1390800"/>
          </a:xfrm>
        </p:grpSpPr>
        <p:sp>
          <p:nvSpPr>
            <p:cNvPr id="112" name="Google Shape;112;g3212b921e72_0_17"/>
            <p:cNvSpPr/>
            <p:nvPr/>
          </p:nvSpPr>
          <p:spPr>
            <a:xfrm>
              <a:off x="1075100" y="1727200"/>
              <a:ext cx="6886200" cy="1186800"/>
            </a:xfrm>
            <a:prstGeom prst="rect">
              <a:avLst/>
            </a:prstGeom>
            <a:solidFill>
              <a:srgbClr val="E7E6E6"/>
            </a:solidFill>
            <a:ln cap="flat" cmpd="sng" w="9525">
              <a:solidFill>
                <a:srgbClr val="0A265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IN" sz="1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from bs4 import BeautifulSoup</a:t>
              </a:r>
              <a:endParaRPr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45720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IN" sz="1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import requests</a:t>
              </a:r>
              <a:endParaRPr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45720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IN" sz="1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response = requests.get("https://example.com")</a:t>
              </a:r>
              <a:endParaRPr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45720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IN" sz="1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soup = BeautifulSoup(response.text, 'html.parser')</a:t>
              </a:r>
              <a:endParaRPr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45720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IN" sz="1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print(soup.title.string)</a:t>
              </a:r>
              <a:endParaRPr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3" name="Google Shape;113;g3212b921e72_0_17"/>
            <p:cNvSpPr/>
            <p:nvPr/>
          </p:nvSpPr>
          <p:spPr>
            <a:xfrm>
              <a:off x="1075100" y="1523200"/>
              <a:ext cx="1048200" cy="204000"/>
            </a:xfrm>
            <a:prstGeom prst="roundRect">
              <a:avLst>
                <a:gd fmla="val 16667" name="adj"/>
              </a:avLst>
            </a:prstGeom>
            <a:solidFill>
              <a:srgbClr val="0A265C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1" lang="en-IN" sz="1200" u="none" cap="none" strike="noStrike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Example</a:t>
              </a:r>
              <a:endParaRPr b="1" i="1" sz="1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14" name="Google Shape;114;g3212b921e72_0_17"/>
          <p:cNvSpPr txBox="1"/>
          <p:nvPr>
            <p:ph idx="1" type="body"/>
          </p:nvPr>
        </p:nvSpPr>
        <p:spPr>
          <a:xfrm>
            <a:off x="914925" y="3427900"/>
            <a:ext cx="10515600" cy="25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/>
              <a:t>5</a:t>
            </a:r>
            <a:r>
              <a:rPr b="1" lang="en-IN" sz="1400"/>
              <a:t>. </a:t>
            </a:r>
            <a:r>
              <a:rPr b="1" lang="en-IN" sz="1400"/>
              <a:t>OpenPyXL</a:t>
            </a:r>
            <a:r>
              <a:rPr lang="en-IN" sz="1400"/>
              <a:t> or </a:t>
            </a:r>
            <a:r>
              <a:rPr b="1" lang="en-IN" sz="1400"/>
              <a:t>XlsxWriter</a:t>
            </a:r>
            <a:r>
              <a:rPr lang="en-IN" sz="1400"/>
              <a:t>:</a:t>
            </a:r>
            <a:r>
              <a:rPr lang="en-IN" sz="1400"/>
              <a:t>:</a:t>
            </a:r>
            <a:endParaRPr sz="1400"/>
          </a:p>
          <a:p>
            <a:pPr indent="-30480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o"/>
            </a:pPr>
            <a:r>
              <a:rPr lang="en-IN" sz="1200"/>
              <a:t>Reads and writes Excel files for automating Excel-based workflows.</a:t>
            </a:r>
            <a:endParaRPr sz="1200"/>
          </a:p>
          <a:p>
            <a:pPr indent="-30480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o"/>
            </a:pPr>
            <a:r>
              <a:rPr lang="en-IN" sz="1200"/>
              <a:t>Example:</a:t>
            </a:r>
            <a:endParaRPr sz="1200"/>
          </a:p>
        </p:txBody>
      </p:sp>
      <p:grpSp>
        <p:nvGrpSpPr>
          <p:cNvPr id="115" name="Google Shape;115;g3212b921e72_0_17"/>
          <p:cNvGrpSpPr/>
          <p:nvPr/>
        </p:nvGrpSpPr>
        <p:grpSpPr>
          <a:xfrm>
            <a:off x="1375425" y="4644750"/>
            <a:ext cx="6886200" cy="1473300"/>
            <a:chOff x="1075100" y="1523200"/>
            <a:chExt cx="6886200" cy="1473300"/>
          </a:xfrm>
        </p:grpSpPr>
        <p:sp>
          <p:nvSpPr>
            <p:cNvPr id="116" name="Google Shape;116;g3212b921e72_0_17"/>
            <p:cNvSpPr/>
            <p:nvPr/>
          </p:nvSpPr>
          <p:spPr>
            <a:xfrm>
              <a:off x="1075100" y="1727200"/>
              <a:ext cx="6886200" cy="1269300"/>
            </a:xfrm>
            <a:prstGeom prst="rect">
              <a:avLst/>
            </a:prstGeom>
            <a:solidFill>
              <a:srgbClr val="E7E6E6"/>
            </a:solidFill>
            <a:ln cap="flat" cmpd="sng" w="9525">
              <a:solidFill>
                <a:srgbClr val="0A265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IN" sz="1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import openpyxl</a:t>
              </a:r>
              <a:endParaRPr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45720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IN" sz="1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wb = openpyxl.load_workbook("example.xlsx")</a:t>
              </a:r>
              <a:endParaRPr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45720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IN" sz="1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sheet = wb.active</a:t>
              </a:r>
              <a:endParaRPr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457200" rtl="0" algn="just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IN" sz="1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print(sheet["A1"].value)</a:t>
              </a:r>
              <a:endParaRPr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7" name="Google Shape;117;g3212b921e72_0_17"/>
            <p:cNvSpPr/>
            <p:nvPr/>
          </p:nvSpPr>
          <p:spPr>
            <a:xfrm>
              <a:off x="1075100" y="1523200"/>
              <a:ext cx="1048200" cy="204000"/>
            </a:xfrm>
            <a:prstGeom prst="roundRect">
              <a:avLst>
                <a:gd fmla="val 16667" name="adj"/>
              </a:avLst>
            </a:prstGeom>
            <a:solidFill>
              <a:srgbClr val="0A265C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1" lang="en-IN" sz="1200" u="none" cap="none" strike="noStrike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Example</a:t>
              </a:r>
              <a:endParaRPr b="1" i="1" sz="1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12b921e72_0_28"/>
          <p:cNvSpPr txBox="1"/>
          <p:nvPr>
            <p:ph idx="1" type="body"/>
          </p:nvPr>
        </p:nvSpPr>
        <p:spPr>
          <a:xfrm>
            <a:off x="914925" y="710450"/>
            <a:ext cx="10515600" cy="25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/>
              <a:t>6</a:t>
            </a:r>
            <a:r>
              <a:rPr b="1" lang="en-IN" sz="1400"/>
              <a:t>. </a:t>
            </a:r>
            <a:r>
              <a:rPr b="1" lang="en-IN" sz="1400"/>
              <a:t>PyPDF2</a:t>
            </a:r>
            <a:r>
              <a:rPr lang="en-IN" sz="1400"/>
              <a:t>:</a:t>
            </a:r>
            <a:endParaRPr sz="16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o"/>
            </a:pPr>
            <a:r>
              <a:rPr lang="en-IN" sz="1200"/>
              <a:t>Extracts and manipulates data from PDF files.</a:t>
            </a:r>
            <a:endParaRPr sz="12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o"/>
            </a:pPr>
            <a:r>
              <a:rPr lang="en-IN" sz="1200"/>
              <a:t>Example:</a:t>
            </a:r>
            <a:endParaRPr sz="1200"/>
          </a:p>
        </p:txBody>
      </p:sp>
      <p:grpSp>
        <p:nvGrpSpPr>
          <p:cNvPr id="123" name="Google Shape;123;g3212b921e72_0_28"/>
          <p:cNvGrpSpPr/>
          <p:nvPr/>
        </p:nvGrpSpPr>
        <p:grpSpPr>
          <a:xfrm>
            <a:off x="1375425" y="1698700"/>
            <a:ext cx="6886200" cy="1051800"/>
            <a:chOff x="1075100" y="1523200"/>
            <a:chExt cx="6886200" cy="1051800"/>
          </a:xfrm>
        </p:grpSpPr>
        <p:sp>
          <p:nvSpPr>
            <p:cNvPr id="124" name="Google Shape;124;g3212b921e72_0_28"/>
            <p:cNvSpPr/>
            <p:nvPr/>
          </p:nvSpPr>
          <p:spPr>
            <a:xfrm>
              <a:off x="1075100" y="1727200"/>
              <a:ext cx="6886200" cy="847800"/>
            </a:xfrm>
            <a:prstGeom prst="rect">
              <a:avLst/>
            </a:prstGeom>
            <a:solidFill>
              <a:srgbClr val="E7E6E6"/>
            </a:solidFill>
            <a:ln cap="flat" cmpd="sng" w="9525">
              <a:solidFill>
                <a:srgbClr val="0A265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IN" sz="1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from PyPDF2 import PdfReader</a:t>
              </a:r>
              <a:endParaRPr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45720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IN" sz="1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reader = PdfReader("example.pdf")</a:t>
              </a:r>
              <a:endParaRPr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45720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IN" sz="1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print(reader.pages[0].extract_text())</a:t>
              </a:r>
              <a:endParaRPr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5" name="Google Shape;125;g3212b921e72_0_28"/>
            <p:cNvSpPr/>
            <p:nvPr/>
          </p:nvSpPr>
          <p:spPr>
            <a:xfrm>
              <a:off x="1075100" y="1523200"/>
              <a:ext cx="1048200" cy="204000"/>
            </a:xfrm>
            <a:prstGeom prst="roundRect">
              <a:avLst>
                <a:gd fmla="val 16667" name="adj"/>
              </a:avLst>
            </a:prstGeom>
            <a:solidFill>
              <a:srgbClr val="0A265C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1" lang="en-IN" sz="1200" u="none" cap="none" strike="noStrike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Example</a:t>
              </a:r>
              <a:endParaRPr b="1" i="1" sz="1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26" name="Google Shape;126;g3212b921e72_0_28"/>
          <p:cNvSpPr txBox="1"/>
          <p:nvPr>
            <p:ph idx="1" type="body"/>
          </p:nvPr>
        </p:nvSpPr>
        <p:spPr>
          <a:xfrm>
            <a:off x="914925" y="2818300"/>
            <a:ext cx="10515600" cy="29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/>
              <a:t>7.Requests</a:t>
            </a:r>
            <a:r>
              <a:rPr lang="en-IN" sz="1400"/>
              <a:t>:</a:t>
            </a:r>
            <a:endParaRPr sz="14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o"/>
            </a:pPr>
            <a:r>
              <a:rPr lang="en-IN" sz="1200"/>
              <a:t>Makes HTTP requests for interacting with APIs.</a:t>
            </a:r>
            <a:endParaRPr sz="12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o"/>
            </a:pPr>
            <a:r>
              <a:rPr lang="en-IN" sz="1200"/>
              <a:t>Example:</a:t>
            </a:r>
            <a:endParaRPr sz="12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latin typeface="Georgia"/>
                <a:ea typeface="Georgia"/>
                <a:cs typeface="Georgia"/>
                <a:sym typeface="Georgia"/>
              </a:rPr>
              <a:t>8. </a:t>
            </a:r>
            <a:r>
              <a:rPr b="1" lang="en-IN" sz="1400"/>
              <a:t>Robot Framework</a:t>
            </a:r>
            <a:r>
              <a:rPr lang="en-IN" sz="1400"/>
              <a:t>:</a:t>
            </a:r>
            <a:endParaRPr sz="14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o"/>
            </a:pPr>
            <a:r>
              <a:rPr lang="en-IN" sz="1200"/>
              <a:t>A generic automation framework with Python support for advanced RPA tasks.</a:t>
            </a:r>
            <a:endParaRPr sz="12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o"/>
            </a:pPr>
            <a:r>
              <a:rPr lang="en-IN" sz="1200"/>
              <a:t>Example: Writing test cases using Python keywords.</a:t>
            </a:r>
            <a:endParaRPr sz="1200"/>
          </a:p>
        </p:txBody>
      </p:sp>
      <p:grpSp>
        <p:nvGrpSpPr>
          <p:cNvPr id="127" name="Google Shape;127;g3212b921e72_0_28"/>
          <p:cNvGrpSpPr/>
          <p:nvPr/>
        </p:nvGrpSpPr>
        <p:grpSpPr>
          <a:xfrm>
            <a:off x="1375425" y="3730350"/>
            <a:ext cx="6886200" cy="1030200"/>
            <a:chOff x="1075100" y="1447000"/>
            <a:chExt cx="6886200" cy="1030200"/>
          </a:xfrm>
        </p:grpSpPr>
        <p:sp>
          <p:nvSpPr>
            <p:cNvPr id="128" name="Google Shape;128;g3212b921e72_0_28"/>
            <p:cNvSpPr/>
            <p:nvPr/>
          </p:nvSpPr>
          <p:spPr>
            <a:xfrm>
              <a:off x="1075100" y="1651000"/>
              <a:ext cx="6886200" cy="826200"/>
            </a:xfrm>
            <a:prstGeom prst="rect">
              <a:avLst/>
            </a:prstGeom>
            <a:solidFill>
              <a:srgbClr val="E7E6E6"/>
            </a:solidFill>
            <a:ln cap="flat" cmpd="sng" w="9525">
              <a:solidFill>
                <a:srgbClr val="0A265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IN" sz="1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import requests</a:t>
              </a:r>
              <a:endParaRPr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45720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IN" sz="1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response = requests.get("https://api.example.com/data")</a:t>
              </a:r>
              <a:endParaRPr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45720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IN" sz="1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print(response.json())</a:t>
              </a:r>
              <a:endParaRPr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9" name="Google Shape;129;g3212b921e72_0_28"/>
            <p:cNvSpPr/>
            <p:nvPr/>
          </p:nvSpPr>
          <p:spPr>
            <a:xfrm>
              <a:off x="1075100" y="1447000"/>
              <a:ext cx="1048200" cy="204000"/>
            </a:xfrm>
            <a:prstGeom prst="roundRect">
              <a:avLst>
                <a:gd fmla="val 16667" name="adj"/>
              </a:avLst>
            </a:prstGeom>
            <a:solidFill>
              <a:srgbClr val="0A265C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1" lang="en-IN" sz="1200" u="none" cap="none" strike="noStrike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Example</a:t>
              </a:r>
              <a:endParaRPr b="1" i="1" sz="1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12b40cbe8_0_11"/>
          <p:cNvSpPr txBox="1"/>
          <p:nvPr/>
        </p:nvSpPr>
        <p:spPr>
          <a:xfrm>
            <a:off x="838200" y="834850"/>
            <a:ext cx="422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600">
                <a:solidFill>
                  <a:schemeClr val="dk1"/>
                </a:solidFill>
              </a:rPr>
              <a:t>Advantages of RPA with Python</a:t>
            </a:r>
            <a:endParaRPr b="1" i="0" sz="1600" u="none" cap="none" strike="noStrike">
              <a:solidFill>
                <a:schemeClr val="dk1"/>
              </a:solidFill>
            </a:endParaRPr>
          </a:p>
        </p:txBody>
      </p:sp>
      <p:sp>
        <p:nvSpPr>
          <p:cNvPr id="135" name="Google Shape;135;g3212b40cbe8_0_11"/>
          <p:cNvSpPr txBox="1"/>
          <p:nvPr>
            <p:ph idx="1" type="body"/>
          </p:nvPr>
        </p:nvSpPr>
        <p:spPr>
          <a:xfrm>
            <a:off x="914925" y="1396250"/>
            <a:ext cx="10515600" cy="3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b="1" lang="en-IN" sz="1400"/>
              <a:t>Cost-Effective</a:t>
            </a:r>
            <a:r>
              <a:rPr lang="en-IN" sz="1400"/>
              <a:t>:</a:t>
            </a:r>
            <a:endParaRPr sz="14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o"/>
            </a:pPr>
            <a:r>
              <a:rPr lang="en-IN" sz="1200"/>
              <a:t>Python is open-source, and most libraries are free, reducing the cost of automation.</a:t>
            </a:r>
            <a:endParaRPr sz="1200"/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Georgia"/>
              <a:buAutoNum type="arabicPeriod"/>
            </a:pPr>
            <a:r>
              <a:rPr b="1" lang="en-IN" sz="1400"/>
              <a:t>Flexibility:</a:t>
            </a:r>
            <a:endParaRPr sz="12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o"/>
            </a:pPr>
            <a:r>
              <a:rPr lang="en-IN" sz="1200"/>
              <a:t>Python offers a vast range of libraries to handle web scraping, GUI automation, file handling, and more, making it versatile.</a:t>
            </a:r>
            <a:endParaRPr sz="1200"/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Georgia"/>
              <a:buAutoNum type="arabicPeriod"/>
            </a:pPr>
            <a:r>
              <a:rPr b="1" lang="en-IN" sz="1400"/>
              <a:t>Customizable:</a:t>
            </a:r>
            <a:endParaRPr sz="12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o"/>
            </a:pPr>
            <a:r>
              <a:rPr lang="en-IN" sz="1200"/>
              <a:t>Python-based RPA can be tailored to specific business needs without relying on pre-built RPA platforms.</a:t>
            </a:r>
            <a:endParaRPr sz="1200"/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Georgia"/>
              <a:buAutoNum type="arabicPeriod"/>
            </a:pPr>
            <a:r>
              <a:rPr b="1" lang="en-IN" sz="1400"/>
              <a:t>Scalability:</a:t>
            </a:r>
            <a:endParaRPr sz="12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o"/>
            </a:pPr>
            <a:r>
              <a:rPr lang="en-IN" sz="1200"/>
              <a:t>Python scripts can be scaled and integrated with APIs or other tools as business needs grow.</a:t>
            </a:r>
            <a:endParaRPr sz="1200"/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Georgia"/>
              <a:buAutoNum type="arabicPeriod"/>
            </a:pPr>
            <a:r>
              <a:rPr b="1" lang="en-IN" sz="1400"/>
              <a:t>Ease of Learning:</a:t>
            </a:r>
            <a:endParaRPr sz="12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o"/>
            </a:pPr>
            <a:r>
              <a:rPr lang="en-IN" sz="1200"/>
              <a:t>Python is beginner-friendly, with simple syntax and extensive documentation, making it accessible to non-programmers.</a:t>
            </a:r>
            <a:endParaRPr sz="1200"/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Georgia"/>
              <a:buAutoNum type="arabicPeriod"/>
            </a:pPr>
            <a:r>
              <a:rPr b="1" lang="en-IN" sz="1400"/>
              <a:t>Integration with AI/ML:</a:t>
            </a:r>
            <a:endParaRPr sz="12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o"/>
            </a:pPr>
            <a:r>
              <a:rPr lang="en-IN" sz="1200"/>
              <a:t>Python integrates seamlessly with AI/ML libraries (like TensorFlow or PyTorch) for advanced intelligent automation.</a:t>
            </a:r>
            <a:endParaRPr sz="1200"/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Georgia"/>
              <a:buAutoNum type="arabicPeriod"/>
            </a:pPr>
            <a:r>
              <a:rPr b="1" lang="en-IN" sz="1400"/>
              <a:t>Cross-Platform Support:</a:t>
            </a:r>
            <a:endParaRPr sz="12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o"/>
            </a:pPr>
            <a:r>
              <a:rPr lang="en-IN" sz="1200"/>
              <a:t>Python runs on Windows, macOS, and Linux, enabling automation across platforms.</a:t>
            </a:r>
            <a:endParaRPr b="1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12b921e72_0_39"/>
          <p:cNvSpPr txBox="1"/>
          <p:nvPr/>
        </p:nvSpPr>
        <p:spPr>
          <a:xfrm>
            <a:off x="838200" y="834850"/>
            <a:ext cx="422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600">
                <a:solidFill>
                  <a:schemeClr val="dk1"/>
                </a:solidFill>
              </a:rPr>
              <a:t>Disadvantages of RPA with Python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41" name="Google Shape;141;g3212b921e72_0_39"/>
          <p:cNvSpPr txBox="1"/>
          <p:nvPr>
            <p:ph idx="1" type="body"/>
          </p:nvPr>
        </p:nvSpPr>
        <p:spPr>
          <a:xfrm>
            <a:off x="914925" y="1396250"/>
            <a:ext cx="10515600" cy="41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b="1" lang="en-IN" sz="1400"/>
              <a:t>Lack of Enterprise Features</a:t>
            </a:r>
            <a:r>
              <a:rPr lang="en-IN" sz="1400"/>
              <a:t>:</a:t>
            </a:r>
            <a:endParaRPr sz="14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o"/>
            </a:pPr>
            <a:r>
              <a:rPr lang="en-IN" sz="1200"/>
              <a:t>Unlike RPA platforms like UiPath, Python doesn’t natively offer features like visual workflow design, centralized control, or detailed analytics.</a:t>
            </a:r>
            <a:endParaRPr sz="1200"/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Georgia"/>
              <a:buAutoNum type="arabicPeriod"/>
            </a:pPr>
            <a:r>
              <a:rPr b="1" lang="en-IN" sz="1400"/>
              <a:t>Limited GUI Support:</a:t>
            </a:r>
            <a:endParaRPr sz="12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o"/>
            </a:pPr>
            <a:r>
              <a:rPr lang="en-IN" sz="1200"/>
              <a:t>Python-based GUI automation (e.g., PyAutoGUI) can be less reliable for complex workflows compared to dedicated RPA tools.</a:t>
            </a:r>
            <a:endParaRPr sz="1200"/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Georgia"/>
              <a:buAutoNum type="arabicPeriod"/>
            </a:pPr>
            <a:r>
              <a:rPr b="1" lang="en-IN" sz="1400"/>
              <a:t>Maintenance Overhead:</a:t>
            </a:r>
            <a:endParaRPr sz="12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o"/>
            </a:pPr>
            <a:r>
              <a:rPr lang="en-IN" sz="1200"/>
              <a:t>Scripts can become complex and challenging to maintain as the automation scale increases.</a:t>
            </a:r>
            <a:endParaRPr sz="1200"/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Georgia"/>
              <a:buAutoNum type="arabicPeriod"/>
            </a:pPr>
            <a:r>
              <a:rPr b="1" lang="en-IN" sz="1400"/>
              <a:t>Security Concerns:</a:t>
            </a:r>
            <a:endParaRPr sz="12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o"/>
            </a:pPr>
            <a:r>
              <a:rPr lang="en-IN" sz="1200"/>
              <a:t>Python scripts might lack the built-in security measures provided by commercial RPA tools.</a:t>
            </a:r>
            <a:endParaRPr sz="1200"/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Georgia"/>
              <a:buAutoNum type="arabicPeriod"/>
            </a:pPr>
            <a:r>
              <a:rPr b="1" lang="en-IN" sz="1400"/>
              <a:t>Steeper Learning Curve for Non-Developers:</a:t>
            </a:r>
            <a:endParaRPr sz="12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o"/>
            </a:pPr>
            <a:r>
              <a:rPr lang="en-IN" sz="1200"/>
              <a:t>Python requires programming knowledge, making it less user-friendly for non-technical users compared to drag-and-drop RPA tools.</a:t>
            </a:r>
            <a:endParaRPr sz="1200"/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Georgia"/>
              <a:buAutoNum type="arabicPeriod"/>
            </a:pPr>
            <a:r>
              <a:rPr b="1" lang="en-IN" sz="1400"/>
              <a:t>Resource Intensive for Large-Scale Automation:</a:t>
            </a:r>
            <a:endParaRPr sz="12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o"/>
            </a:pPr>
            <a:r>
              <a:rPr lang="en-IN" sz="1200"/>
              <a:t>Python may not perform as efficiently as enterprise-grade RPA platforms for high-volume tasks.</a:t>
            </a:r>
            <a:endParaRPr b="1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12b921e72_1_33"/>
          <p:cNvSpPr txBox="1"/>
          <p:nvPr/>
        </p:nvSpPr>
        <p:spPr>
          <a:xfrm>
            <a:off x="838200" y="834850"/>
            <a:ext cx="422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IN" sz="1600">
                <a:solidFill>
                  <a:schemeClr val="dk1"/>
                </a:solidFill>
              </a:rPr>
              <a:t>Industry Use Cases of RPA with Python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3212b921e72_1_33"/>
          <p:cNvSpPr txBox="1"/>
          <p:nvPr>
            <p:ph idx="1" type="body"/>
          </p:nvPr>
        </p:nvSpPr>
        <p:spPr>
          <a:xfrm>
            <a:off x="914925" y="1396250"/>
            <a:ext cx="10515600" cy="46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IN" sz="1400"/>
              <a:t>Marketing and Analytics:</a:t>
            </a:r>
            <a:endParaRPr sz="14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o"/>
            </a:pPr>
            <a:r>
              <a:rPr lang="en-IN" sz="1200"/>
              <a:t>Automating invoice processing using Excel and PDF libraries.</a:t>
            </a:r>
            <a:endParaRPr sz="12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o"/>
            </a:pPr>
            <a:r>
              <a:rPr lang="en-IN" sz="1200"/>
              <a:t>Scraping financial data from websites for analysis.</a:t>
            </a:r>
            <a:endParaRPr sz="12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IN" sz="1400"/>
              <a:t>Healthcare:</a:t>
            </a:r>
            <a:endParaRPr sz="14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o"/>
            </a:pPr>
            <a:r>
              <a:rPr lang="en-IN" sz="1200"/>
              <a:t>Processing patient records from CSV and Excel files.</a:t>
            </a:r>
            <a:endParaRPr sz="12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o"/>
            </a:pPr>
            <a:r>
              <a:rPr lang="en-IN" sz="1200"/>
              <a:t>Extracting data from medical reports in PDFs.</a:t>
            </a:r>
            <a:endParaRPr sz="12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IN" sz="1400"/>
              <a:t>Retail and E-Commerce:</a:t>
            </a:r>
            <a:endParaRPr sz="14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o"/>
            </a:pPr>
            <a:r>
              <a:rPr lang="en-IN" sz="1200"/>
              <a:t>Scraping product details from competitor websites using Selenium.</a:t>
            </a:r>
            <a:endParaRPr sz="12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o"/>
            </a:pPr>
            <a:r>
              <a:rPr lang="en-IN" sz="1200"/>
              <a:t>Automating order management and inventory tracking.</a:t>
            </a:r>
            <a:endParaRPr sz="12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IN" sz="1400"/>
              <a:t>HR Automation:</a:t>
            </a:r>
            <a:endParaRPr sz="14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o"/>
            </a:pPr>
            <a:r>
              <a:rPr lang="en-IN" sz="1200"/>
              <a:t>Automating resume parsing using NLP libraries.</a:t>
            </a:r>
            <a:endParaRPr sz="12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o"/>
            </a:pPr>
            <a:r>
              <a:rPr lang="en-IN" sz="1200"/>
              <a:t>Generating employee onboarding documents.</a:t>
            </a:r>
            <a:endParaRPr b="1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212b921e72_1_17"/>
          <p:cNvSpPr txBox="1"/>
          <p:nvPr/>
        </p:nvSpPr>
        <p:spPr>
          <a:xfrm>
            <a:off x="838200" y="834850"/>
            <a:ext cx="422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IN" sz="1600">
                <a:solidFill>
                  <a:schemeClr val="dk1"/>
                </a:solidFill>
              </a:rPr>
              <a:t>Industry Use Cases of RPA with Python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3212b921e72_1_17"/>
          <p:cNvSpPr txBox="1"/>
          <p:nvPr>
            <p:ph idx="1" type="body"/>
          </p:nvPr>
        </p:nvSpPr>
        <p:spPr>
          <a:xfrm>
            <a:off x="914925" y="1396250"/>
            <a:ext cx="10515600" cy="46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/>
              <a:t>5. Marketing and Analytics</a:t>
            </a:r>
            <a:r>
              <a:rPr lang="en-IN" sz="1400"/>
              <a:t>:</a:t>
            </a:r>
            <a:endParaRPr sz="14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o"/>
            </a:pPr>
            <a:r>
              <a:rPr lang="en-IN" sz="1200"/>
              <a:t>Automating social media interactions using APIs.</a:t>
            </a:r>
            <a:endParaRPr sz="12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o"/>
            </a:pPr>
            <a:r>
              <a:rPr lang="en-IN" sz="1200"/>
              <a:t>Scraping website traffic data for reports.</a:t>
            </a:r>
            <a:endParaRPr sz="12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/>
              <a:t>6. IT and DevOps</a:t>
            </a:r>
            <a:r>
              <a:rPr lang="en-IN" sz="1400"/>
              <a:t>:</a:t>
            </a:r>
            <a:endParaRPr sz="14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o"/>
            </a:pPr>
            <a:r>
              <a:rPr lang="en-IN" sz="1200"/>
              <a:t>Automating repetitive server tasks using Python scripts.</a:t>
            </a:r>
            <a:endParaRPr sz="1200"/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o"/>
            </a:pPr>
            <a:r>
              <a:rPr lang="en-IN" sz="1200"/>
              <a:t>Managing log files and automating error detection.</a:t>
            </a:r>
            <a:endParaRPr b="1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2024-11-13T18:06:14Z</dcterms:created>
  <dc:creator>Yugandhar Reddy</dc:creator>
</cp:coreProperties>
</file>