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theme/themeOverride8.xml" ContentType="application/vnd.openxmlformats-officedocument.themeOverride+xml"/>
  <Override PartName="/ppt/notesSlides/notesSlide14.xml" ContentType="application/vnd.openxmlformats-officedocument.presentationml.notesSlide+xml"/>
  <Override PartName="/ppt/theme/themeOverride9.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91" r:id="rId3"/>
    <p:sldId id="257" r:id="rId4"/>
    <p:sldId id="258" r:id="rId5"/>
    <p:sldId id="276" r:id="rId6"/>
    <p:sldId id="278" r:id="rId7"/>
    <p:sldId id="282" r:id="rId8"/>
    <p:sldId id="283" r:id="rId9"/>
    <p:sldId id="284" r:id="rId10"/>
    <p:sldId id="285" r:id="rId11"/>
    <p:sldId id="290" r:id="rId12"/>
    <p:sldId id="286" r:id="rId13"/>
    <p:sldId id="289" r:id="rId14"/>
    <p:sldId id="288" r:id="rId15"/>
    <p:sldId id="287" r:id="rId16"/>
    <p:sldId id="266"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Black" panose="00000A00000000000000" pitchFamily="2" charset="0"/>
      <p:bold r:id="rId31"/>
      <p:boldItalic r:id="rId32"/>
    </p:embeddedFont>
    <p:embeddedFont>
      <p:font typeface="Montserrat ExtraBold" panose="00000900000000000000" pitchFamily="2" charset="0"/>
      <p:bold r:id="rId33"/>
      <p:boldItalic r:id="rId34"/>
    </p:embeddedFont>
    <p:embeddedFont>
      <p:font typeface="Montserrat Medium" panose="00000600000000000000" pitchFamily="2" charset="0"/>
      <p:regular r:id="rId35"/>
      <p:bold r:id="rId36"/>
      <p:italic r:id="rId37"/>
      <p:boldItalic r:id="rId38"/>
    </p:embeddedFont>
    <p:embeddedFont>
      <p:font typeface="Montserrat SemiBold" panose="00000700000000000000" pitchFamily="2" charset="0"/>
      <p:regular r:id="rId39"/>
      <p:bold r:id="rId40"/>
      <p:italic r:id="rId41"/>
      <p:boldItalic r:id="rId42"/>
    </p:embeddedFont>
    <p:embeddedFont>
      <p:font typeface="Nunito" pitchFamily="2" charset="0"/>
      <p:regular r:id="rId43"/>
      <p:bold r:id="rId44"/>
      <p:italic r:id="rId45"/>
      <p:boldItalic r:id="rId46"/>
    </p:embeddedFont>
    <p:embeddedFont>
      <p:font typeface="Open Sans" panose="020B0606030504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l2CH8pD03qmBKMULrI1TvxAJK+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7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font" Target="fonts/font32.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66"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67" Type="http://schemas.openxmlformats.org/officeDocument/2006/relationships/tableStyles" Target="tableStyles.xml"/><Relationship Id="rId20" Type="http://schemas.openxmlformats.org/officeDocument/2006/relationships/font" Target="fonts/font2.fntdata"/><Relationship Id="rId41" Type="http://schemas.openxmlformats.org/officeDocument/2006/relationships/font" Target="fonts/font23.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font" Target="fonts/font31.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4-08T06:51:34.493" idx="5">
    <p:pos x="6000" y="0"/>
    <p:text>This intro slide is not used in any of the other decks.
Plus we are not sure, if this is the first slide of the course.
@hitesh@datacouch.io please number all the decks in the folder. 
You may use th anming convention D1M1 - where D1 is Day 1 and M1 is Module 1. It will also help us prioritize our efforts.
_Assigned to Hitesh C_</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245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7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323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0196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344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3722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rgbClr val="404040"/>
              </a:buClr>
              <a:buSzPts val="1100"/>
              <a:buFont typeface="Montserrat"/>
              <a:buChar char="●"/>
            </a:pPr>
            <a:r>
              <a:rPr lang="en-IN">
                <a:solidFill>
                  <a:srgbClr val="404040"/>
                </a:solidFill>
                <a:latin typeface="Montserrat"/>
                <a:ea typeface="Montserrat"/>
                <a:cs typeface="Montserrat"/>
                <a:sym typeface="Montserrat"/>
              </a:rPr>
              <a:t>To help you visualize this service, here is an example timeline.</a:t>
            </a:r>
            <a:endParaRPr>
              <a:solidFill>
                <a:srgbClr val="404040"/>
              </a:solidFill>
              <a:latin typeface="Montserrat"/>
              <a:ea typeface="Montserrat"/>
              <a:cs typeface="Montserrat"/>
              <a:sym typeface="Montserra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to fit you.</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Script:</a:t>
            </a:r>
            <a:r>
              <a:rPr lang="en-IN" sz="1100">
                <a:solidFill>
                  <a:srgbClr val="404040"/>
                </a:solidFill>
                <a:latin typeface="Calibri"/>
                <a:ea typeface="Calibri"/>
                <a:cs typeface="Calibri"/>
                <a:sym typeface="Calibri"/>
              </a:rPr>
              <a:t> I am </a:t>
            </a:r>
            <a:r>
              <a:rPr lang="en-IN" sz="1100">
                <a:solidFill>
                  <a:srgbClr val="FF0000"/>
                </a:solidFill>
                <a:latin typeface="Calibri"/>
                <a:ea typeface="Calibri"/>
                <a:cs typeface="Calibri"/>
                <a:sym typeface="Calibri"/>
              </a:rPr>
              <a:t>[insert name]</a:t>
            </a:r>
            <a:r>
              <a:rPr lang="en-IN" sz="1100">
                <a:solidFill>
                  <a:srgbClr val="404040"/>
                </a:solidFill>
                <a:latin typeface="Calibri"/>
                <a:ea typeface="Calibri"/>
                <a:cs typeface="Calibri"/>
                <a:sym typeface="Calibri"/>
              </a:rPr>
              <a:t> with DevelopIntelligence. We’re the training partner for </a:t>
            </a:r>
            <a:r>
              <a:rPr lang="en-IN" sz="1100">
                <a:solidFill>
                  <a:srgbClr val="FF0000"/>
                </a:solidFill>
                <a:latin typeface="Calibri"/>
                <a:ea typeface="Calibri"/>
                <a:cs typeface="Calibri"/>
                <a:sym typeface="Calibri"/>
              </a:rPr>
              <a:t>[insert client name]</a:t>
            </a:r>
            <a:r>
              <a:rPr lang="en-IN" sz="1100">
                <a:solidFill>
                  <a:srgbClr val="404040"/>
                </a:solidFill>
                <a:latin typeface="Calibri"/>
                <a:ea typeface="Calibri"/>
                <a:cs typeface="Calibri"/>
                <a:sym typeface="Calibri"/>
              </a:rPr>
              <a:t>. [Provide brief info on your background.]</a:t>
            </a:r>
            <a:endParaRPr/>
          </a:p>
          <a:p>
            <a:pPr marL="0" lvl="0" indent="0" algn="l" rtl="0">
              <a:lnSpc>
                <a:spcPct val="100000"/>
              </a:lnSpc>
              <a:spcBef>
                <a:spcPts val="0"/>
              </a:spcBef>
              <a:spcAft>
                <a:spcPts val="0"/>
              </a:spcAft>
              <a:buSzPts val="1100"/>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a:solidFill>
                  <a:srgbClr val="404040"/>
                </a:solidFill>
                <a:latin typeface="Calibri"/>
                <a:ea typeface="Calibri"/>
                <a:cs typeface="Calibri"/>
                <a:sym typeface="Calibri"/>
              </a:rPr>
              <a:t>Wing it!!! Keep it short!!! (Under 2 minutes; less than 1 is even better). Your goal is to establish rapport. You’re just trying to connect with the students. For example...</a:t>
            </a:r>
            <a:endParaRPr/>
          </a:p>
          <a:p>
            <a:pPr marL="0" lvl="0" indent="0" algn="l" rtl="0">
              <a:lnSpc>
                <a:spcPct val="100000"/>
              </a:lnSpc>
              <a:spcBef>
                <a:spcPts val="0"/>
              </a:spcBef>
              <a:spcAft>
                <a:spcPts val="0"/>
              </a:spcAft>
              <a:buClr>
                <a:srgbClr val="404040"/>
              </a:buClr>
              <a:buSzPts val="1400"/>
              <a:buFont typeface="Arial"/>
              <a:buNone/>
            </a:pPr>
            <a:r>
              <a:rPr lang="en-IN" sz="1100">
                <a:solidFill>
                  <a:srgbClr val="404040"/>
                </a:solidFill>
                <a:latin typeface="Calibri"/>
                <a:ea typeface="Calibri"/>
                <a:cs typeface="Calibri"/>
                <a:sym typeface="Calibri"/>
              </a:rPr>
              <a:t>Here’s a little about my background in case you want this for reference later. Fun fact: [insert a piece of trivia about your personal life…”When I’m not teaching or coding, I am a skydiver”…whatever cool hobby you are engaged in] </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a:solidFill>
                  <a:srgbClr val="404040"/>
                </a:solidFill>
                <a:latin typeface="Calibri"/>
                <a:ea typeface="Calibri"/>
                <a:cs typeface="Calibri"/>
                <a:sym typeface="Calibri"/>
              </a:rPr>
              <a:t>Avoid putting your resume here. Say only a sentence or two about your professional credentials and invite them to ask questions about your background or experiences at any point during the training.</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343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313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11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3306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051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FFFFFF"/>
        </a:solidFill>
        <a:effectLst/>
      </p:bgPr>
    </p:bg>
    <p:spTree>
      <p:nvGrpSpPr>
        <p:cNvPr id="1" name="Shape 78"/>
        <p:cNvGrpSpPr/>
        <p:nvPr/>
      </p:nvGrpSpPr>
      <p:grpSpPr>
        <a:xfrm>
          <a:off x="0" y="0"/>
          <a:ext cx="0" cy="0"/>
          <a:chOff x="0" y="0"/>
          <a:chExt cx="0" cy="0"/>
        </a:xfrm>
      </p:grpSpPr>
      <p:sp>
        <p:nvSpPr>
          <p:cNvPr id="79" name="Google Shape;79;g22c3395971c_0_20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FFFFFF"/>
              </a:buClr>
              <a:buSzPts val="2000"/>
              <a:buFont typeface="Montserrat Black"/>
              <a:buNone/>
              <a:defRPr sz="2000">
                <a:solidFill>
                  <a:srgbClr val="FFFFFF"/>
                </a:solidFill>
                <a:latin typeface="Montserrat Black"/>
                <a:ea typeface="Montserrat Black"/>
                <a:cs typeface="Montserrat Black"/>
                <a:sym typeface="Montserrat Black"/>
              </a:defRPr>
            </a:lvl1pPr>
            <a:lvl2pPr lvl="1" algn="l" rtl="0">
              <a:lnSpc>
                <a:spcPct val="100000"/>
              </a:lnSpc>
              <a:spcBef>
                <a:spcPts val="0"/>
              </a:spcBef>
              <a:spcAft>
                <a:spcPts val="0"/>
              </a:spcAft>
              <a:buClr>
                <a:srgbClr val="FFFFFF"/>
              </a:buClr>
              <a:buSzPts val="2400"/>
              <a:buNone/>
              <a:defRPr sz="2400">
                <a:solidFill>
                  <a:srgbClr val="FFFFFF"/>
                </a:solidFill>
              </a:defRPr>
            </a:lvl2pPr>
            <a:lvl3pPr lvl="2" algn="l" rtl="0">
              <a:lnSpc>
                <a:spcPct val="100000"/>
              </a:lnSpc>
              <a:spcBef>
                <a:spcPts val="0"/>
              </a:spcBef>
              <a:spcAft>
                <a:spcPts val="0"/>
              </a:spcAft>
              <a:buClr>
                <a:srgbClr val="FFFFFF"/>
              </a:buClr>
              <a:buSzPts val="2400"/>
              <a:buNone/>
              <a:defRPr sz="2400">
                <a:solidFill>
                  <a:srgbClr val="FFFFFF"/>
                </a:solidFill>
              </a:defRPr>
            </a:lvl3pPr>
            <a:lvl4pPr lvl="3" algn="l" rtl="0">
              <a:lnSpc>
                <a:spcPct val="100000"/>
              </a:lnSpc>
              <a:spcBef>
                <a:spcPts val="0"/>
              </a:spcBef>
              <a:spcAft>
                <a:spcPts val="0"/>
              </a:spcAft>
              <a:buClr>
                <a:srgbClr val="FFFFFF"/>
              </a:buClr>
              <a:buSzPts val="2400"/>
              <a:buNone/>
              <a:defRPr sz="2400">
                <a:solidFill>
                  <a:srgbClr val="FFFFFF"/>
                </a:solidFill>
              </a:defRPr>
            </a:lvl4pPr>
            <a:lvl5pPr lvl="4" algn="l" rtl="0">
              <a:lnSpc>
                <a:spcPct val="100000"/>
              </a:lnSpc>
              <a:spcBef>
                <a:spcPts val="0"/>
              </a:spcBef>
              <a:spcAft>
                <a:spcPts val="0"/>
              </a:spcAft>
              <a:buClr>
                <a:srgbClr val="FFFFFF"/>
              </a:buClr>
              <a:buSzPts val="2400"/>
              <a:buNone/>
              <a:defRPr sz="2400">
                <a:solidFill>
                  <a:srgbClr val="FFFFFF"/>
                </a:solidFill>
              </a:defRPr>
            </a:lvl5pPr>
            <a:lvl6pPr lvl="5" algn="l" rtl="0">
              <a:lnSpc>
                <a:spcPct val="100000"/>
              </a:lnSpc>
              <a:spcBef>
                <a:spcPts val="0"/>
              </a:spcBef>
              <a:spcAft>
                <a:spcPts val="0"/>
              </a:spcAft>
              <a:buClr>
                <a:srgbClr val="FFFFFF"/>
              </a:buClr>
              <a:buSzPts val="2400"/>
              <a:buNone/>
              <a:defRPr sz="2400">
                <a:solidFill>
                  <a:srgbClr val="FFFFFF"/>
                </a:solidFill>
              </a:defRPr>
            </a:lvl6pPr>
            <a:lvl7pPr lvl="6" algn="l" rtl="0">
              <a:lnSpc>
                <a:spcPct val="100000"/>
              </a:lnSpc>
              <a:spcBef>
                <a:spcPts val="0"/>
              </a:spcBef>
              <a:spcAft>
                <a:spcPts val="0"/>
              </a:spcAft>
              <a:buClr>
                <a:srgbClr val="FFFFFF"/>
              </a:buClr>
              <a:buSzPts val="2400"/>
              <a:buNone/>
              <a:defRPr sz="2400">
                <a:solidFill>
                  <a:srgbClr val="FFFFFF"/>
                </a:solidFill>
              </a:defRPr>
            </a:lvl7pPr>
            <a:lvl8pPr lvl="7" algn="l" rtl="0">
              <a:lnSpc>
                <a:spcPct val="100000"/>
              </a:lnSpc>
              <a:spcBef>
                <a:spcPts val="0"/>
              </a:spcBef>
              <a:spcAft>
                <a:spcPts val="0"/>
              </a:spcAft>
              <a:buClr>
                <a:srgbClr val="FFFFFF"/>
              </a:buClr>
              <a:buSzPts val="2400"/>
              <a:buNone/>
              <a:defRPr sz="2400">
                <a:solidFill>
                  <a:srgbClr val="FFFFFF"/>
                </a:solidFill>
              </a:defRPr>
            </a:lvl8pPr>
            <a:lvl9pPr lvl="8" algn="l" rtl="0">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80" name="Google Shape;80;g22c3395971c_0_203"/>
          <p:cNvSpPr txBox="1">
            <a:spLocks noGrp="1"/>
          </p:cNvSpPr>
          <p:nvPr>
            <p:ph type="body" idx="1"/>
          </p:nvPr>
        </p:nvSpPr>
        <p:spPr>
          <a:xfrm>
            <a:off x="652700"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1" name="Google Shape;81;g22c3395971c_0_203"/>
          <p:cNvSpPr txBox="1">
            <a:spLocks noGrp="1"/>
          </p:cNvSpPr>
          <p:nvPr>
            <p:ph type="body" idx="2"/>
          </p:nvPr>
        </p:nvSpPr>
        <p:spPr>
          <a:xfrm>
            <a:off x="3411859" y="1152487"/>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2" name="Google Shape;82;g22c3395971c_0_203"/>
          <p:cNvSpPr txBox="1">
            <a:spLocks noGrp="1"/>
          </p:cNvSpPr>
          <p:nvPr>
            <p:ph type="body" idx="3"/>
          </p:nvPr>
        </p:nvSpPr>
        <p:spPr>
          <a:xfrm>
            <a:off x="6204335" y="1139150"/>
            <a:ext cx="2662800" cy="3416400"/>
          </a:xfrm>
          <a:prstGeom prst="rect">
            <a:avLst/>
          </a:prstGeom>
          <a:noFill/>
          <a:ln>
            <a:noFill/>
          </a:ln>
        </p:spPr>
        <p:txBody>
          <a:bodyPr spcFirstLastPara="1" wrap="square" lIns="91400" tIns="91400" rIns="91400" bIns="91400" anchor="t" anchorCtr="0">
            <a:noAutofit/>
          </a:bodyPr>
          <a:lstStyle>
            <a:lvl1pPr marL="457200" lvl="0" indent="-228600" algn="l" rtl="0">
              <a:lnSpc>
                <a:spcPct val="100000"/>
              </a:lnSpc>
              <a:spcBef>
                <a:spcPts val="0"/>
              </a:spcBef>
              <a:spcAft>
                <a:spcPts val="0"/>
              </a:spcAft>
              <a:buClr>
                <a:srgbClr val="FFFFFF"/>
              </a:buClr>
              <a:buSzPts val="1500"/>
              <a:buNone/>
              <a:defRPr sz="1500">
                <a:solidFill>
                  <a:srgbClr val="FFFFFF"/>
                </a:solidFill>
              </a:defRPr>
            </a:lvl1pPr>
            <a:lvl2pPr marL="914400" lvl="1" indent="-228600" algn="l" rtl="0">
              <a:lnSpc>
                <a:spcPct val="100000"/>
              </a:lnSpc>
              <a:spcBef>
                <a:spcPts val="0"/>
              </a:spcBef>
              <a:spcAft>
                <a:spcPts val="0"/>
              </a:spcAft>
              <a:buClr>
                <a:srgbClr val="FFFFFF"/>
              </a:buClr>
              <a:buSzPts val="1500"/>
              <a:buNone/>
              <a:defRPr sz="1500">
                <a:solidFill>
                  <a:srgbClr val="FFFFFF"/>
                </a:solidFill>
              </a:defRPr>
            </a:lvl2pPr>
            <a:lvl3pPr marL="1371600" lvl="2" indent="-228600" algn="l" rtl="0">
              <a:lnSpc>
                <a:spcPct val="100000"/>
              </a:lnSpc>
              <a:spcBef>
                <a:spcPts val="0"/>
              </a:spcBef>
              <a:spcAft>
                <a:spcPts val="0"/>
              </a:spcAft>
              <a:buClr>
                <a:srgbClr val="FFFFFF"/>
              </a:buClr>
              <a:buSzPts val="1500"/>
              <a:buNone/>
              <a:defRPr sz="1500">
                <a:solidFill>
                  <a:srgbClr val="FFFFFF"/>
                </a:solidFill>
              </a:defRPr>
            </a:lvl3pPr>
            <a:lvl4pPr marL="1828800" lvl="3" indent="-228600" algn="l" rtl="0">
              <a:lnSpc>
                <a:spcPct val="100000"/>
              </a:lnSpc>
              <a:spcBef>
                <a:spcPts val="0"/>
              </a:spcBef>
              <a:spcAft>
                <a:spcPts val="0"/>
              </a:spcAft>
              <a:buClr>
                <a:srgbClr val="FFFFFF"/>
              </a:buClr>
              <a:buSzPts val="1500"/>
              <a:buNone/>
              <a:defRPr sz="1500">
                <a:solidFill>
                  <a:srgbClr val="FFFFFF"/>
                </a:solidFill>
              </a:defRPr>
            </a:lvl4pPr>
            <a:lvl5pPr marL="2286000" lvl="4" indent="-228600" algn="l" rtl="0">
              <a:lnSpc>
                <a:spcPct val="100000"/>
              </a:lnSpc>
              <a:spcBef>
                <a:spcPts val="0"/>
              </a:spcBef>
              <a:spcAft>
                <a:spcPts val="0"/>
              </a:spcAft>
              <a:buClr>
                <a:srgbClr val="FFFFFF"/>
              </a:buClr>
              <a:buSzPts val="1500"/>
              <a:buNone/>
              <a:defRPr sz="1500">
                <a:solidFill>
                  <a:srgbClr val="FFFFFF"/>
                </a:solidFill>
              </a:defRPr>
            </a:lvl5pPr>
            <a:lvl6pPr marL="2743200" lvl="5" indent="-323850" algn="l" rtl="0">
              <a:lnSpc>
                <a:spcPct val="100000"/>
              </a:lnSpc>
              <a:spcBef>
                <a:spcPts val="0"/>
              </a:spcBef>
              <a:spcAft>
                <a:spcPts val="0"/>
              </a:spcAft>
              <a:buClr>
                <a:srgbClr val="FFFFFF"/>
              </a:buClr>
              <a:buSzPts val="1500"/>
              <a:buChar char="•"/>
              <a:defRPr sz="1500">
                <a:solidFill>
                  <a:srgbClr val="FFFFFF"/>
                </a:solidFill>
              </a:defRPr>
            </a:lvl6pPr>
            <a:lvl7pPr marL="3200400" lvl="6" indent="-323850" algn="l" rtl="0">
              <a:lnSpc>
                <a:spcPct val="100000"/>
              </a:lnSpc>
              <a:spcBef>
                <a:spcPts val="0"/>
              </a:spcBef>
              <a:spcAft>
                <a:spcPts val="0"/>
              </a:spcAft>
              <a:buClr>
                <a:srgbClr val="FFFFFF"/>
              </a:buClr>
              <a:buSzPts val="1500"/>
              <a:buChar char="•"/>
              <a:defRPr sz="1500">
                <a:solidFill>
                  <a:srgbClr val="FFFFFF"/>
                </a:solidFill>
              </a:defRPr>
            </a:lvl7pPr>
            <a:lvl8pPr marL="3657600" lvl="7" indent="-323850" algn="l" rtl="0">
              <a:lnSpc>
                <a:spcPct val="100000"/>
              </a:lnSpc>
              <a:spcBef>
                <a:spcPts val="0"/>
              </a:spcBef>
              <a:spcAft>
                <a:spcPts val="0"/>
              </a:spcAft>
              <a:buClr>
                <a:srgbClr val="FFFFFF"/>
              </a:buClr>
              <a:buSzPts val="1500"/>
              <a:buChar char="•"/>
              <a:defRPr sz="1500">
                <a:solidFill>
                  <a:srgbClr val="FFFFFF"/>
                </a:solidFill>
              </a:defRPr>
            </a:lvl8pPr>
            <a:lvl9pPr marL="4114800" lvl="8" indent="-323850" algn="l" rtl="0">
              <a:lnSpc>
                <a:spcPct val="100000"/>
              </a:lnSpc>
              <a:spcBef>
                <a:spcPts val="0"/>
              </a:spcBef>
              <a:spcAft>
                <a:spcPts val="0"/>
              </a:spcAft>
              <a:buClr>
                <a:srgbClr val="FFFFFF"/>
              </a:buClr>
              <a:buSzPts val="1500"/>
              <a:buChar char="•"/>
              <a:defRPr sz="1500">
                <a:solidFill>
                  <a:srgbClr val="FFFFFF"/>
                </a:solidFill>
              </a:defRPr>
            </a:lvl9pPr>
          </a:lstStyle>
          <a:p>
            <a:endParaRPr/>
          </a:p>
        </p:txBody>
      </p:sp>
      <p:sp>
        <p:nvSpPr>
          <p:cNvPr id="83" name="Google Shape;83;g22c3395971c_0_203"/>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22c3395971c_0_203"/>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22c3395971c_0_203"/>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17"/>
        <p:cNvGrpSpPr/>
        <p:nvPr/>
      </p:nvGrpSpPr>
      <p:grpSpPr>
        <a:xfrm>
          <a:off x="0" y="0"/>
          <a:ext cx="0" cy="0"/>
          <a:chOff x="0" y="0"/>
          <a:chExt cx="0" cy="0"/>
        </a:xfrm>
      </p:grpSpPr>
      <p:pic>
        <p:nvPicPr>
          <p:cNvPr id="18" name="Google Shape;1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 name="Google Shape;19;p25"/>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2"/>
              </a:buClr>
              <a:buSzPts val="1800"/>
              <a:buChar char="•"/>
              <a:defRPr>
                <a:solidFill>
                  <a:schemeClr val="dk2"/>
                </a:solidFill>
              </a:defRPr>
            </a:lvl6pPr>
            <a:lvl7pPr marL="3200400" lvl="6" indent="-342900" algn="l">
              <a:lnSpc>
                <a:spcPct val="90000"/>
              </a:lnSpc>
              <a:spcBef>
                <a:spcPts val="500"/>
              </a:spcBef>
              <a:spcAft>
                <a:spcPts val="0"/>
              </a:spcAft>
              <a:buClr>
                <a:schemeClr val="dk2"/>
              </a:buClr>
              <a:buSzPts val="1800"/>
              <a:buChar char="•"/>
              <a:defRPr>
                <a:solidFill>
                  <a:schemeClr val="dk2"/>
                </a:solidFill>
              </a:defRPr>
            </a:lvl7pPr>
            <a:lvl8pPr marL="3657600" lvl="7" indent="-342900" algn="l">
              <a:lnSpc>
                <a:spcPct val="90000"/>
              </a:lnSpc>
              <a:spcBef>
                <a:spcPts val="500"/>
              </a:spcBef>
              <a:spcAft>
                <a:spcPts val="0"/>
              </a:spcAft>
              <a:buClr>
                <a:schemeClr val="dk2"/>
              </a:buClr>
              <a:buSzPts val="1800"/>
              <a:buChar char="•"/>
              <a:defRPr>
                <a:solidFill>
                  <a:schemeClr val="dk2"/>
                </a:solidFill>
              </a:defRPr>
            </a:lvl8pPr>
            <a:lvl9pPr marL="4114800" lvl="8" indent="-342900" algn="l">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20" name="Google Shape;20;p25"/>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22" name="Google Shape;22;p25"/>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23" name="Google Shape;23;p25"/>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White">
    <p:bg>
      <p:bgPr>
        <a:solidFill>
          <a:schemeClr val="lt2"/>
        </a:solidFill>
        <a:effectLst/>
      </p:bgPr>
    </p:bg>
    <p:spTree>
      <p:nvGrpSpPr>
        <p:cNvPr id="1" name="Shape 34"/>
        <p:cNvGrpSpPr/>
        <p:nvPr/>
      </p:nvGrpSpPr>
      <p:grpSpPr>
        <a:xfrm>
          <a:off x="0" y="0"/>
          <a:ext cx="0" cy="0"/>
          <a:chOff x="0" y="0"/>
          <a:chExt cx="0" cy="0"/>
        </a:xfrm>
      </p:grpSpPr>
      <p:sp>
        <p:nvSpPr>
          <p:cNvPr id="35" name="Google Shape;35;p28"/>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6" name="Google Shape;36;p28"/>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440082" y="1961515"/>
            <a:ext cx="8070872" cy="76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IN" sz="3200" dirty="0"/>
              <a:t>Introduction </a:t>
            </a:r>
            <a:br>
              <a:rPr lang="en-IN" sz="3200" dirty="0"/>
            </a:br>
            <a:r>
              <a:rPr lang="en-IN" sz="3200" dirty="0"/>
              <a:t>to </a:t>
            </a:r>
            <a:br>
              <a:rPr lang="en-IN" sz="3200" dirty="0"/>
            </a:br>
            <a:r>
              <a:rPr lang="en-IN" sz="3200" dirty="0"/>
              <a:t>Rust Programming</a:t>
            </a:r>
            <a:endParaRPr sz="3200" dirty="0"/>
          </a:p>
        </p:txBody>
      </p:sp>
      <p:sp>
        <p:nvSpPr>
          <p:cNvPr id="91" name="Google Shape;91;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92" name="Google Shape;92;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dirty="0"/>
              <a:t>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93" name="Google Shape;93;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Mutability </a:t>
            </a:r>
            <a:r>
              <a:rPr lang="en-US" sz="2600" b="1" dirty="0">
                <a:latin typeface="Montserrat ExtraBold"/>
              </a:rPr>
              <a:t>in Rust</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86566" y="1072097"/>
            <a:ext cx="8192898" cy="307736"/>
          </a:xfrm>
          <a:prstGeom prst="rect">
            <a:avLst/>
          </a:prstGeom>
          <a:noFill/>
          <a:ln>
            <a:noFill/>
          </a:ln>
        </p:spPr>
        <p:txBody>
          <a:bodyPr spcFirstLastPara="1" wrap="square" lIns="91425" tIns="45700" rIns="91425" bIns="45700" anchor="t" anchorCtr="0">
            <a:spAutoFit/>
          </a:bodyPr>
          <a:lstStyle/>
          <a:p>
            <a:pPr fontAlgn="base"/>
            <a:r>
              <a:rPr lang="en-US" dirty="0"/>
              <a:t>Values in rust are immutable by default and must be tagged as being mutable(if needed).</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536756" y="1533723"/>
            <a:ext cx="5462953" cy="954067"/>
          </a:xfrm>
          <a:prstGeom prst="rect">
            <a:avLst/>
          </a:prstGeom>
          <a:solidFill>
            <a:schemeClr val="bg2"/>
          </a:solidFill>
          <a:ln>
            <a:noFill/>
          </a:ln>
        </p:spPr>
        <p:txBody>
          <a:bodyPr spcFirstLastPara="1" wrap="square" lIns="91425" tIns="45700" rIns="91425" bIns="45700" anchor="t" anchorCtr="0">
            <a:spAutoFit/>
          </a:bodyPr>
          <a:lstStyle/>
          <a:p>
            <a:pPr fontAlgn="base">
              <a:lnSpc>
                <a:spcPct val="200000"/>
              </a:lnSpc>
            </a:pPr>
            <a:r>
              <a:rPr lang="en-US" dirty="0">
                <a:solidFill>
                  <a:schemeClr val="bg1"/>
                </a:solidFill>
                <a:latin typeface="Consolas" panose="020B0609020204030204" pitchFamily="49" charset="0"/>
              </a:rPr>
              <a:t>let x = 2;</a:t>
            </a:r>
          </a:p>
          <a:p>
            <a:pPr fontAlgn="base">
              <a:lnSpc>
                <a:spcPct val="200000"/>
              </a:lnSpc>
            </a:pPr>
            <a:r>
              <a:rPr lang="en-US" dirty="0">
                <a:solidFill>
                  <a:schemeClr val="bg1"/>
                </a:solidFill>
                <a:latin typeface="Consolas" panose="020B0609020204030204" pitchFamily="49" charset="0"/>
              </a:rPr>
              <a:t>x = 9; //it will show an error</a:t>
            </a:r>
          </a:p>
        </p:txBody>
      </p:sp>
      <p:sp>
        <p:nvSpPr>
          <p:cNvPr id="5" name="TextBox 4">
            <a:extLst>
              <a:ext uri="{FF2B5EF4-FFF2-40B4-BE49-F238E27FC236}">
                <a16:creationId xmlns:a16="http://schemas.microsoft.com/office/drawing/2014/main" id="{56E8B726-4468-E3A2-FAB3-17D0F84DA5EE}"/>
              </a:ext>
            </a:extLst>
          </p:cNvPr>
          <p:cNvSpPr txBox="1"/>
          <p:nvPr/>
        </p:nvSpPr>
        <p:spPr>
          <a:xfrm>
            <a:off x="686566" y="2655711"/>
            <a:ext cx="7953342" cy="307777"/>
          </a:xfrm>
          <a:prstGeom prst="rect">
            <a:avLst/>
          </a:prstGeom>
          <a:noFill/>
        </p:spPr>
        <p:txBody>
          <a:bodyPr wrap="square">
            <a:spAutoFit/>
          </a:bodyPr>
          <a:lstStyle/>
          <a:p>
            <a:r>
              <a:rPr lang="en-US" b="0" i="0" dirty="0">
                <a:solidFill>
                  <a:srgbClr val="273239"/>
                </a:solidFill>
                <a:effectLst/>
                <a:latin typeface="Nunito" pitchFamily="2" charset="0"/>
              </a:rPr>
              <a:t>The above example will show an error because we have not tagged it as mutable.</a:t>
            </a:r>
            <a:endParaRPr lang="en-IN" dirty="0"/>
          </a:p>
        </p:txBody>
      </p:sp>
      <p:sp>
        <p:nvSpPr>
          <p:cNvPr id="6" name="Google Shape;145;g22c3395971c_2_1">
            <a:extLst>
              <a:ext uri="{FF2B5EF4-FFF2-40B4-BE49-F238E27FC236}">
                <a16:creationId xmlns:a16="http://schemas.microsoft.com/office/drawing/2014/main" id="{07900B04-8424-B43A-1656-0AF20896EAFE}"/>
              </a:ext>
            </a:extLst>
          </p:cNvPr>
          <p:cNvSpPr txBox="1"/>
          <p:nvPr/>
        </p:nvSpPr>
        <p:spPr>
          <a:xfrm>
            <a:off x="1536756" y="3131409"/>
            <a:ext cx="5462953" cy="954067"/>
          </a:xfrm>
          <a:prstGeom prst="rect">
            <a:avLst/>
          </a:prstGeom>
          <a:solidFill>
            <a:schemeClr val="bg2"/>
          </a:solidFill>
          <a:ln>
            <a:noFill/>
          </a:ln>
        </p:spPr>
        <p:txBody>
          <a:bodyPr spcFirstLastPara="1" wrap="square" lIns="91425" tIns="45700" rIns="91425" bIns="45700" anchor="t" anchorCtr="0">
            <a:spAutoFit/>
          </a:bodyPr>
          <a:lstStyle/>
          <a:p>
            <a:pPr fontAlgn="base">
              <a:lnSpc>
                <a:spcPct val="200000"/>
              </a:lnSpc>
            </a:pPr>
            <a:r>
              <a:rPr lang="en-US" dirty="0">
                <a:solidFill>
                  <a:schemeClr val="bg1"/>
                </a:solidFill>
                <a:latin typeface="Consolas" panose="020B0609020204030204" pitchFamily="49" charset="0"/>
              </a:rPr>
              <a:t>let mut x = 2;</a:t>
            </a:r>
          </a:p>
          <a:p>
            <a:pPr fontAlgn="base">
              <a:lnSpc>
                <a:spcPct val="200000"/>
              </a:lnSpc>
            </a:pPr>
            <a:r>
              <a:rPr lang="en-US" dirty="0">
                <a:solidFill>
                  <a:schemeClr val="bg1"/>
                </a:solidFill>
                <a:latin typeface="Consolas" panose="020B0609020204030204" pitchFamily="49" charset="0"/>
              </a:rPr>
              <a:t>x = 9; //work correctly</a:t>
            </a:r>
          </a:p>
        </p:txBody>
      </p:sp>
      <p:sp>
        <p:nvSpPr>
          <p:cNvPr id="8" name="TextBox 7">
            <a:extLst>
              <a:ext uri="{FF2B5EF4-FFF2-40B4-BE49-F238E27FC236}">
                <a16:creationId xmlns:a16="http://schemas.microsoft.com/office/drawing/2014/main" id="{22ADC648-49B6-E2E9-5BA7-0E44C77976FB}"/>
              </a:ext>
            </a:extLst>
          </p:cNvPr>
          <p:cNvSpPr txBox="1"/>
          <p:nvPr/>
        </p:nvSpPr>
        <p:spPr>
          <a:xfrm>
            <a:off x="686566" y="4253397"/>
            <a:ext cx="7953342" cy="307777"/>
          </a:xfrm>
          <a:prstGeom prst="rect">
            <a:avLst/>
          </a:prstGeom>
          <a:noFill/>
        </p:spPr>
        <p:txBody>
          <a:bodyPr wrap="square">
            <a:spAutoFit/>
          </a:bodyPr>
          <a:lstStyle/>
          <a:p>
            <a:r>
              <a:rPr lang="en-US" b="0" i="0" dirty="0">
                <a:solidFill>
                  <a:srgbClr val="273239"/>
                </a:solidFill>
                <a:effectLst/>
                <a:latin typeface="Nunito" pitchFamily="2" charset="0"/>
              </a:rPr>
              <a:t>This will work fine as we have tagged it as being mutable. </a:t>
            </a:r>
            <a:endParaRPr lang="en-IN" dirty="0"/>
          </a:p>
        </p:txBody>
      </p:sp>
    </p:spTree>
    <p:extLst>
      <p:ext uri="{BB962C8B-B14F-4D97-AF65-F5344CB8AC3E}">
        <p14:creationId xmlns:p14="http://schemas.microsoft.com/office/powerpoint/2010/main" val="23231436"/>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Rust Type System</a:t>
            </a:r>
          </a:p>
          <a:p>
            <a:pPr fontAlgn="base"/>
            <a:endParaRPr lang="en-US" sz="2600" b="1" dirty="0">
              <a:latin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741866" y="883929"/>
            <a:ext cx="7660265" cy="523180"/>
          </a:xfrm>
          <a:prstGeom prst="rect">
            <a:avLst/>
          </a:prstGeom>
          <a:noFill/>
          <a:ln>
            <a:noFill/>
          </a:ln>
        </p:spPr>
        <p:txBody>
          <a:bodyPr spcFirstLastPara="1" wrap="square" lIns="91425" tIns="45700" rIns="91425" bIns="45700" anchor="t" anchorCtr="0">
            <a:spAutoFit/>
          </a:bodyPr>
          <a:lstStyle/>
          <a:p>
            <a:pPr algn="just" fontAlgn="base"/>
            <a:r>
              <a:rPr lang="en-US" dirty="0"/>
              <a:t>Every variable, value, and thing in Rust has a type. The type specifies which operations can be carried out on the value and how much memory </a:t>
            </a:r>
            <a:r>
              <a:rPr lang="en-IN" dirty="0"/>
              <a:t>will get allocated</a:t>
            </a:r>
            <a:r>
              <a:rPr lang="en-US" dirty="0"/>
              <a:t>. </a:t>
            </a:r>
          </a:p>
        </p:txBody>
      </p:sp>
      <p:graphicFrame>
        <p:nvGraphicFramePr>
          <p:cNvPr id="3" name="Table 2">
            <a:extLst>
              <a:ext uri="{FF2B5EF4-FFF2-40B4-BE49-F238E27FC236}">
                <a16:creationId xmlns:a16="http://schemas.microsoft.com/office/drawing/2014/main" id="{F68318A7-D81E-08BF-91B9-146E54187BC7}"/>
              </a:ext>
            </a:extLst>
          </p:cNvPr>
          <p:cNvGraphicFramePr>
            <a:graphicFrameLocks noGrp="1"/>
          </p:cNvGraphicFramePr>
          <p:nvPr>
            <p:extLst>
              <p:ext uri="{D42A27DB-BD31-4B8C-83A1-F6EECF244321}">
                <p14:modId xmlns:p14="http://schemas.microsoft.com/office/powerpoint/2010/main" val="3399618346"/>
              </p:ext>
            </p:extLst>
          </p:nvPr>
        </p:nvGraphicFramePr>
        <p:xfrm>
          <a:off x="2157043" y="1924929"/>
          <a:ext cx="4454771" cy="2682237"/>
        </p:xfrm>
        <a:graphic>
          <a:graphicData uri="http://schemas.openxmlformats.org/drawingml/2006/table">
            <a:tbl>
              <a:tblPr/>
              <a:tblGrid>
                <a:gridCol w="1484923">
                  <a:extLst>
                    <a:ext uri="{9D8B030D-6E8A-4147-A177-3AD203B41FA5}">
                      <a16:colId xmlns:a16="http://schemas.microsoft.com/office/drawing/2014/main" val="4046108495"/>
                    </a:ext>
                  </a:extLst>
                </a:gridCol>
                <a:gridCol w="1473844">
                  <a:extLst>
                    <a:ext uri="{9D8B030D-6E8A-4147-A177-3AD203B41FA5}">
                      <a16:colId xmlns:a16="http://schemas.microsoft.com/office/drawing/2014/main" val="3792955564"/>
                    </a:ext>
                  </a:extLst>
                </a:gridCol>
                <a:gridCol w="1496004">
                  <a:extLst>
                    <a:ext uri="{9D8B030D-6E8A-4147-A177-3AD203B41FA5}">
                      <a16:colId xmlns:a16="http://schemas.microsoft.com/office/drawing/2014/main" val="2809754295"/>
                    </a:ext>
                  </a:extLst>
                </a:gridCol>
              </a:tblGrid>
              <a:tr h="615993">
                <a:tc>
                  <a:txBody>
                    <a:bodyPr/>
                    <a:lstStyle/>
                    <a:p>
                      <a:r>
                        <a:rPr lang="en-IN" sz="1400">
                          <a:effectLst/>
                        </a:rPr>
                        <a:t>Length</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Signed</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Unsigned</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25028826"/>
                  </a:ext>
                </a:extLst>
              </a:tr>
              <a:tr h="344374">
                <a:tc>
                  <a:txBody>
                    <a:bodyPr/>
                    <a:lstStyle/>
                    <a:p>
                      <a:r>
                        <a:rPr lang="en-IN" sz="1400">
                          <a:effectLst/>
                        </a:rPr>
                        <a:t>8-bit</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i8</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u8</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10672573"/>
                  </a:ext>
                </a:extLst>
              </a:tr>
              <a:tr h="344374">
                <a:tc>
                  <a:txBody>
                    <a:bodyPr/>
                    <a:lstStyle/>
                    <a:p>
                      <a:r>
                        <a:rPr lang="en-IN" sz="1400">
                          <a:effectLst/>
                        </a:rPr>
                        <a:t>16-bit</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i16</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u16</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0208447"/>
                  </a:ext>
                </a:extLst>
              </a:tr>
              <a:tr h="344374">
                <a:tc>
                  <a:txBody>
                    <a:bodyPr/>
                    <a:lstStyle/>
                    <a:p>
                      <a:r>
                        <a:rPr lang="en-IN" sz="1400">
                          <a:effectLst/>
                        </a:rPr>
                        <a:t>32-bit</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i32</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u32</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2365901"/>
                  </a:ext>
                </a:extLst>
              </a:tr>
              <a:tr h="344374">
                <a:tc>
                  <a:txBody>
                    <a:bodyPr/>
                    <a:lstStyle/>
                    <a:p>
                      <a:r>
                        <a:rPr lang="en-IN" sz="1400">
                          <a:effectLst/>
                        </a:rPr>
                        <a:t>64-bit</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i64</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u64</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98037223"/>
                  </a:ext>
                </a:extLst>
              </a:tr>
              <a:tr h="344374">
                <a:tc>
                  <a:txBody>
                    <a:bodyPr/>
                    <a:lstStyle/>
                    <a:p>
                      <a:r>
                        <a:rPr lang="en-IN" sz="1400">
                          <a:effectLst/>
                        </a:rPr>
                        <a:t>128-bit</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dirty="0">
                          <a:effectLst/>
                        </a:rPr>
                        <a:t>i128</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u128</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53494080"/>
                  </a:ext>
                </a:extLst>
              </a:tr>
              <a:tr h="344374">
                <a:tc>
                  <a:txBody>
                    <a:bodyPr/>
                    <a:lstStyle/>
                    <a:p>
                      <a:r>
                        <a:rPr lang="en-IN" sz="1400">
                          <a:effectLst/>
                        </a:rPr>
                        <a:t>arch</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a:effectLst/>
                        </a:rPr>
                        <a:t>isize</a:t>
                      </a: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400" dirty="0" err="1">
                          <a:effectLst/>
                        </a:rPr>
                        <a:t>usize</a:t>
                      </a:r>
                      <a:endParaRPr lang="en-IN" sz="1400" dirty="0">
                        <a:effectLst/>
                      </a:endParaRPr>
                    </a:p>
                  </a:txBody>
                  <a:tcPr marL="190500" marR="19050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80650774"/>
                  </a:ext>
                </a:extLst>
              </a:tr>
            </a:tbl>
          </a:graphicData>
        </a:graphic>
      </p:graphicFrame>
      <p:sp>
        <p:nvSpPr>
          <p:cNvPr id="6" name="TextBox 5">
            <a:extLst>
              <a:ext uri="{FF2B5EF4-FFF2-40B4-BE49-F238E27FC236}">
                <a16:creationId xmlns:a16="http://schemas.microsoft.com/office/drawing/2014/main" id="{1CD0D651-1E45-5D7B-0ADD-28F0B3E0324B}"/>
              </a:ext>
            </a:extLst>
          </p:cNvPr>
          <p:cNvSpPr txBox="1"/>
          <p:nvPr/>
        </p:nvSpPr>
        <p:spPr>
          <a:xfrm>
            <a:off x="1280638" y="1447653"/>
            <a:ext cx="2987595" cy="307777"/>
          </a:xfrm>
          <a:prstGeom prst="rect">
            <a:avLst/>
          </a:prstGeom>
          <a:noFill/>
        </p:spPr>
        <p:txBody>
          <a:bodyPr wrap="square">
            <a:spAutoFit/>
          </a:bodyPr>
          <a:lstStyle/>
          <a:p>
            <a:r>
              <a:rPr lang="en-IN" b="1" i="0" dirty="0">
                <a:solidFill>
                  <a:srgbClr val="000000"/>
                </a:solidFill>
                <a:effectLst/>
                <a:latin typeface="Open Sans" panose="020B0606030504020204" pitchFamily="34" charset="0"/>
              </a:rPr>
              <a:t>Integer Types in Rust </a:t>
            </a:r>
            <a:endParaRPr lang="en-IN" dirty="0"/>
          </a:p>
        </p:txBody>
      </p:sp>
    </p:spTree>
    <p:extLst>
      <p:ext uri="{BB962C8B-B14F-4D97-AF65-F5344CB8AC3E}">
        <p14:creationId xmlns:p14="http://schemas.microsoft.com/office/powerpoint/2010/main" val="2030873292"/>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Tuple </a:t>
            </a:r>
            <a:r>
              <a:rPr lang="en-US" sz="2600" b="1" dirty="0">
                <a:latin typeface="Montserrat ExtraBold"/>
              </a:rPr>
              <a:t>in Rust</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847375" y="1342807"/>
            <a:ext cx="7660265" cy="2031285"/>
          </a:xfrm>
          <a:prstGeom prst="rect">
            <a:avLst/>
          </a:prstGeom>
          <a:noFill/>
          <a:ln>
            <a:noFill/>
          </a:ln>
        </p:spPr>
        <p:txBody>
          <a:bodyPr spcFirstLastPara="1" wrap="square" lIns="91425" tIns="45700" rIns="91425" bIns="45700" anchor="t" anchorCtr="0">
            <a:spAutoFit/>
          </a:bodyPr>
          <a:lstStyle/>
          <a:p>
            <a:pPr algn="just" fontAlgn="base"/>
            <a:r>
              <a:rPr lang="en-US" b="0" i="0" dirty="0">
                <a:solidFill>
                  <a:srgbClr val="444746"/>
                </a:solidFill>
                <a:effectLst/>
                <a:latin typeface="+mn-lt"/>
              </a:rPr>
              <a:t>Tuples hold many values of different types, concurrently. Once a tuple is defined, it is immutable and there is implicit way to add/remove elements in a tuple. You can access a tuple's values using index. Tuples in Rust do not support iteration through loops.</a:t>
            </a:r>
            <a:br>
              <a:rPr lang="en-US" dirty="0">
                <a:latin typeface="+mn-lt"/>
              </a:rPr>
            </a:br>
            <a:br>
              <a:rPr lang="en-US" dirty="0">
                <a:latin typeface="+mn-lt"/>
              </a:rPr>
            </a:br>
            <a:r>
              <a:rPr lang="en-US" b="0" i="0" dirty="0">
                <a:solidFill>
                  <a:srgbClr val="444746"/>
                </a:solidFill>
                <a:effectLst/>
                <a:latin typeface="+mn-lt"/>
              </a:rPr>
              <a:t>Use parenthesis to define a tuple as shown below.</a:t>
            </a:r>
          </a:p>
          <a:p>
            <a:pPr algn="just" fontAlgn="base"/>
            <a:endParaRPr lang="en-US" altLang="en-US" b="1" dirty="0">
              <a:solidFill>
                <a:srgbClr val="273239"/>
              </a:solidFill>
              <a:latin typeface="+mn-lt"/>
            </a:endParaRPr>
          </a:p>
          <a:p>
            <a:pPr algn="just" fontAlgn="base"/>
            <a:r>
              <a:rPr lang="en-US" altLang="en-US" b="1" dirty="0">
                <a:solidFill>
                  <a:srgbClr val="273239"/>
                </a:solidFill>
                <a:latin typeface="+mn-lt"/>
              </a:rPr>
              <a:t>Syntax:</a:t>
            </a:r>
            <a:r>
              <a:rPr lang="en-US" altLang="en-US" dirty="0">
                <a:solidFill>
                  <a:srgbClr val="273239"/>
                </a:solidFill>
                <a:latin typeface="+mn-lt"/>
              </a:rPr>
              <a:t> (“</a:t>
            </a:r>
            <a:r>
              <a:rPr lang="en-US" altLang="en-US" dirty="0" err="1">
                <a:solidFill>
                  <a:srgbClr val="273239"/>
                </a:solidFill>
                <a:latin typeface="+mn-lt"/>
              </a:rPr>
              <a:t>pluralsight</a:t>
            </a:r>
            <a:r>
              <a:rPr lang="en-US" altLang="en-US" dirty="0">
                <a:solidFill>
                  <a:srgbClr val="273239"/>
                </a:solidFill>
                <a:latin typeface="+mn-lt"/>
              </a:rPr>
              <a:t>", 1, plural')</a:t>
            </a:r>
            <a:r>
              <a:rPr lang="en-US" altLang="en-US" dirty="0">
                <a:solidFill>
                  <a:schemeClr val="tx1"/>
                </a:solidFill>
                <a:latin typeface="+mn-lt"/>
              </a:rPr>
              <a:t> </a:t>
            </a:r>
          </a:p>
          <a:p>
            <a:pPr algn="just" fontAlgn="base"/>
            <a:endParaRPr lang="en-US" dirty="0">
              <a:latin typeface="+mn-lt"/>
            </a:endParaRPr>
          </a:p>
          <a:p>
            <a:pPr algn="just" fontAlgn="base"/>
            <a:endParaRPr lang="en-US" dirty="0">
              <a:latin typeface="+mn-lt"/>
            </a:endParaRPr>
          </a:p>
        </p:txBody>
      </p:sp>
    </p:spTree>
    <p:extLst>
      <p:ext uri="{BB962C8B-B14F-4D97-AF65-F5344CB8AC3E}">
        <p14:creationId xmlns:p14="http://schemas.microsoft.com/office/powerpoint/2010/main" val="4251926770"/>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Tuple </a:t>
            </a:r>
            <a:r>
              <a:rPr lang="en-US" sz="2600" b="1" dirty="0">
                <a:latin typeface="Montserrat ExtraBold"/>
              </a:rPr>
              <a:t>in Rust (Example)</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276258" y="774865"/>
            <a:ext cx="1048450" cy="307736"/>
          </a:xfrm>
          <a:prstGeom prst="rect">
            <a:avLst/>
          </a:prstGeom>
          <a:noFill/>
          <a:ln>
            <a:noFill/>
          </a:ln>
        </p:spPr>
        <p:txBody>
          <a:bodyPr spcFirstLastPara="1" wrap="square" lIns="91425" tIns="45700" rIns="91425" bIns="45700" anchor="t" anchorCtr="0">
            <a:spAutoFit/>
          </a:bodyPr>
          <a:lstStyle/>
          <a:p>
            <a:pPr algn="just" fontAlgn="base"/>
            <a:r>
              <a:rPr lang="en-US" dirty="0"/>
              <a:t>Example:</a:t>
            </a:r>
          </a:p>
        </p:txBody>
      </p:sp>
      <p:sp>
        <p:nvSpPr>
          <p:cNvPr id="2" name="Google Shape;145;g22c3395971c_2_1">
            <a:extLst>
              <a:ext uri="{FF2B5EF4-FFF2-40B4-BE49-F238E27FC236}">
                <a16:creationId xmlns:a16="http://schemas.microsoft.com/office/drawing/2014/main" id="{E625F8E5-31AE-0785-4789-04F8EE027236}"/>
              </a:ext>
            </a:extLst>
          </p:cNvPr>
          <p:cNvSpPr txBox="1"/>
          <p:nvPr/>
        </p:nvSpPr>
        <p:spPr>
          <a:xfrm>
            <a:off x="497105" y="1141737"/>
            <a:ext cx="5462953" cy="3477835"/>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100" dirty="0">
                <a:solidFill>
                  <a:schemeClr val="bg1"/>
                </a:solidFill>
                <a:latin typeface="Nunito" pitchFamily="2" charset="0"/>
              </a:rPr>
              <a:t>// Rust program to get value from tuple</a:t>
            </a:r>
          </a:p>
          <a:p>
            <a:pPr lvl="0" eaLnBrk="0" fontAlgn="base" hangingPunct="0">
              <a:spcBef>
                <a:spcPct val="0"/>
              </a:spcBef>
              <a:spcAft>
                <a:spcPct val="0"/>
              </a:spcAft>
              <a:buClrTx/>
            </a:pPr>
            <a:r>
              <a:rPr lang="en-US" altLang="en-US" sz="1100" dirty="0">
                <a:solidFill>
                  <a:schemeClr val="bg1"/>
                </a:solidFill>
                <a:latin typeface="Nunito" pitchFamily="2" charset="0"/>
              </a:rPr>
              <a:t>// using index</a:t>
            </a:r>
          </a:p>
          <a:p>
            <a:pPr lvl="0" eaLnBrk="0" fontAlgn="base" hangingPunct="0">
              <a:spcBef>
                <a:spcPct val="0"/>
              </a:spcBef>
              <a:spcAft>
                <a:spcPct val="0"/>
              </a:spcAft>
              <a:buClrTx/>
            </a:pPr>
            <a:r>
              <a:rPr lang="en-US" altLang="en-US" sz="1100" dirty="0" err="1">
                <a:solidFill>
                  <a:schemeClr val="bg1"/>
                </a:solidFill>
                <a:latin typeface="Nunito" pitchFamily="2" charset="0"/>
              </a:rPr>
              <a:t>fn</a:t>
            </a:r>
            <a:r>
              <a:rPr lang="en-US" altLang="en-US" sz="1100" dirty="0">
                <a:solidFill>
                  <a:schemeClr val="bg1"/>
                </a:solidFill>
                <a:latin typeface="Nunito" pitchFamily="2" charset="0"/>
              </a:rPr>
              <a:t> main() {</a:t>
            </a:r>
          </a:p>
          <a:p>
            <a:pPr lvl="0" eaLnBrk="0" fontAlgn="base" hangingPunct="0">
              <a:spcBef>
                <a:spcPct val="0"/>
              </a:spcBef>
              <a:spcAft>
                <a:spcPct val="0"/>
              </a:spcAft>
              <a:buClrTx/>
            </a:pPr>
            <a:r>
              <a:rPr lang="en-US" altLang="en-US" sz="1100" dirty="0">
                <a:solidFill>
                  <a:schemeClr val="bg1"/>
                </a:solidFill>
                <a:latin typeface="Nunito" pitchFamily="2" charset="0"/>
              </a:rPr>
              <a:t>	let </a:t>
            </a:r>
            <a:r>
              <a:rPr lang="en-US" altLang="en-US" sz="1100" dirty="0" err="1">
                <a:solidFill>
                  <a:schemeClr val="bg1"/>
                </a:solidFill>
                <a:latin typeface="Nunito" pitchFamily="2" charset="0"/>
              </a:rPr>
              <a:t>ps</a:t>
            </a:r>
            <a:r>
              <a:rPr lang="en-US" altLang="en-US" sz="1100" dirty="0">
                <a:solidFill>
                  <a:schemeClr val="bg1"/>
                </a:solidFill>
                <a:latin typeface="Nunito" pitchFamily="2" charset="0"/>
              </a:rPr>
              <a:t> = ("cp", "algo", "FAANG", "Data Structure");</a:t>
            </a:r>
          </a:p>
          <a:p>
            <a:pPr lvl="0" eaLnBrk="0" fontAlgn="base" hangingPunct="0">
              <a:spcBef>
                <a:spcPct val="0"/>
              </a:spcBef>
              <a:spcAft>
                <a:spcPct val="0"/>
              </a:spcAft>
              <a:buClrTx/>
            </a:pPr>
            <a:r>
              <a:rPr lang="en-US" altLang="en-US" sz="1100" dirty="0">
                <a:solidFill>
                  <a:schemeClr val="bg1"/>
                </a:solidFill>
                <a:latin typeface="Nunito" pitchFamily="2" charset="0"/>
              </a:rPr>
              <a:t>	</a:t>
            </a:r>
          </a:p>
          <a:p>
            <a:pPr lvl="0" eaLnBrk="0" fontAlgn="base" hangingPunct="0">
              <a:spcBef>
                <a:spcPct val="0"/>
              </a:spcBef>
              <a:spcAft>
                <a:spcPct val="0"/>
              </a:spcAft>
              <a:buClrTx/>
            </a:pPr>
            <a:r>
              <a:rPr lang="en-US" altLang="en-US" sz="1100" dirty="0">
                <a:solidFill>
                  <a:schemeClr val="bg1"/>
                </a:solidFill>
                <a:latin typeface="Nunito" pitchFamily="2" charset="0"/>
              </a:rPr>
              <a:t>	// complete tuple</a:t>
            </a:r>
          </a:p>
          <a:p>
            <a:pPr lvl="0" eaLnBrk="0" fontAlgn="base" hangingPunct="0">
              <a:spcBef>
                <a:spcPct val="0"/>
              </a:spcBef>
              <a:spcAft>
                <a:spcPct val="0"/>
              </a:spcAft>
              <a:buClrTx/>
            </a:pPr>
            <a:r>
              <a:rPr lang="en-US" altLang="en-US" sz="1100" dirty="0">
                <a:solidFill>
                  <a:schemeClr val="bg1"/>
                </a:solidFill>
                <a:latin typeface="Nunito" pitchFamily="2" charset="0"/>
              </a:rPr>
              <a:t>	</a:t>
            </a:r>
            <a:r>
              <a:rPr lang="en-US" altLang="en-US" sz="1100" dirty="0" err="1">
                <a:solidFill>
                  <a:schemeClr val="bg1"/>
                </a:solidFill>
                <a:latin typeface="Nunito" pitchFamily="2" charset="0"/>
              </a:rPr>
              <a:t>println</a:t>
            </a:r>
            <a:r>
              <a:rPr lang="en-US" altLang="en-US" sz="1100" dirty="0">
                <a:solidFill>
                  <a:schemeClr val="bg1"/>
                </a:solidFill>
                <a:latin typeface="Nunito" pitchFamily="2" charset="0"/>
              </a:rPr>
              <a:t>!("complete tuple = {:?} ", </a:t>
            </a:r>
            <a:r>
              <a:rPr lang="en-US" altLang="en-US" sz="1100" dirty="0" err="1">
                <a:solidFill>
                  <a:schemeClr val="bg1"/>
                </a:solidFill>
                <a:latin typeface="Nunito" pitchFamily="2" charset="0"/>
              </a:rPr>
              <a:t>ps</a:t>
            </a:r>
            <a:r>
              <a:rPr lang="en-US" altLang="en-US" sz="1100" dirty="0">
                <a:solidFill>
                  <a:schemeClr val="bg1"/>
                </a:solidFill>
                <a:latin typeface="Nunito" pitchFamily="2" charset="0"/>
              </a:rPr>
              <a:t> );</a:t>
            </a:r>
          </a:p>
          <a:p>
            <a:pPr lvl="0" eaLnBrk="0" fontAlgn="base" hangingPunct="0">
              <a:spcBef>
                <a:spcPct val="0"/>
              </a:spcBef>
              <a:spcAft>
                <a:spcPct val="0"/>
              </a:spcAft>
              <a:buClrTx/>
            </a:pPr>
            <a:r>
              <a:rPr lang="en-US" altLang="en-US" sz="1100" dirty="0">
                <a:solidFill>
                  <a:schemeClr val="bg1"/>
                </a:solidFill>
                <a:latin typeface="Nunito" pitchFamily="2" charset="0"/>
              </a:rPr>
              <a:t>	</a:t>
            </a:r>
          </a:p>
          <a:p>
            <a:pPr lvl="0" eaLnBrk="0" fontAlgn="base" hangingPunct="0">
              <a:spcBef>
                <a:spcPct val="0"/>
              </a:spcBef>
              <a:spcAft>
                <a:spcPct val="0"/>
              </a:spcAft>
              <a:buClrTx/>
            </a:pPr>
            <a:r>
              <a:rPr lang="en-US" altLang="en-US" sz="1100" dirty="0">
                <a:solidFill>
                  <a:schemeClr val="bg1"/>
                </a:solidFill>
                <a:latin typeface="Nunito" pitchFamily="2" charset="0"/>
              </a:rPr>
              <a:t>	// first value</a:t>
            </a:r>
          </a:p>
          <a:p>
            <a:pPr lvl="0" eaLnBrk="0" fontAlgn="base" hangingPunct="0">
              <a:spcBef>
                <a:spcPct val="0"/>
              </a:spcBef>
              <a:spcAft>
                <a:spcPct val="0"/>
              </a:spcAft>
              <a:buClrTx/>
            </a:pPr>
            <a:r>
              <a:rPr lang="en-US" altLang="en-US" sz="1100" dirty="0">
                <a:solidFill>
                  <a:schemeClr val="bg1"/>
                </a:solidFill>
                <a:latin typeface="Nunito" pitchFamily="2" charset="0"/>
              </a:rPr>
              <a:t>	</a:t>
            </a:r>
            <a:r>
              <a:rPr lang="en-US" altLang="en-US" sz="1100" dirty="0" err="1">
                <a:solidFill>
                  <a:schemeClr val="bg1"/>
                </a:solidFill>
                <a:latin typeface="Nunito" pitchFamily="2" charset="0"/>
              </a:rPr>
              <a:t>println</a:t>
            </a:r>
            <a:r>
              <a:rPr lang="en-US" altLang="en-US" sz="1100" dirty="0">
                <a:solidFill>
                  <a:schemeClr val="bg1"/>
                </a:solidFill>
                <a:latin typeface="Nunito" pitchFamily="2" charset="0"/>
              </a:rPr>
              <a:t>!("at 0 index = {} ", ps.0 );</a:t>
            </a:r>
          </a:p>
          <a:p>
            <a:pPr lvl="0" eaLnBrk="0" fontAlgn="base" hangingPunct="0">
              <a:spcBef>
                <a:spcPct val="0"/>
              </a:spcBef>
              <a:spcAft>
                <a:spcPct val="0"/>
              </a:spcAft>
              <a:buClrTx/>
            </a:pPr>
            <a:r>
              <a:rPr lang="en-US" altLang="en-US" sz="1100" dirty="0">
                <a:solidFill>
                  <a:schemeClr val="bg1"/>
                </a:solidFill>
                <a:latin typeface="Nunito" pitchFamily="2" charset="0"/>
              </a:rPr>
              <a:t>	</a:t>
            </a:r>
          </a:p>
          <a:p>
            <a:pPr lvl="0" eaLnBrk="0" fontAlgn="base" hangingPunct="0">
              <a:spcBef>
                <a:spcPct val="0"/>
              </a:spcBef>
              <a:spcAft>
                <a:spcPct val="0"/>
              </a:spcAft>
              <a:buClrTx/>
            </a:pPr>
            <a:r>
              <a:rPr lang="en-US" altLang="en-US" sz="1100" dirty="0">
                <a:solidFill>
                  <a:schemeClr val="bg1"/>
                </a:solidFill>
                <a:latin typeface="Nunito" pitchFamily="2" charset="0"/>
              </a:rPr>
              <a:t>	// second value</a:t>
            </a:r>
          </a:p>
          <a:p>
            <a:pPr lvl="0" eaLnBrk="0" fontAlgn="base" hangingPunct="0">
              <a:spcBef>
                <a:spcPct val="0"/>
              </a:spcBef>
              <a:spcAft>
                <a:spcPct val="0"/>
              </a:spcAft>
              <a:buClrTx/>
            </a:pPr>
            <a:r>
              <a:rPr lang="en-US" altLang="en-US" sz="1100" dirty="0">
                <a:solidFill>
                  <a:schemeClr val="bg1"/>
                </a:solidFill>
                <a:latin typeface="Nunito" pitchFamily="2" charset="0"/>
              </a:rPr>
              <a:t>	</a:t>
            </a:r>
            <a:r>
              <a:rPr lang="en-US" altLang="en-US" sz="1100" dirty="0" err="1">
                <a:solidFill>
                  <a:schemeClr val="bg1"/>
                </a:solidFill>
                <a:latin typeface="Nunito" pitchFamily="2" charset="0"/>
              </a:rPr>
              <a:t>println</a:t>
            </a:r>
            <a:r>
              <a:rPr lang="en-US" altLang="en-US" sz="1100" dirty="0">
                <a:solidFill>
                  <a:schemeClr val="bg1"/>
                </a:solidFill>
                <a:latin typeface="Nunito" pitchFamily="2" charset="0"/>
              </a:rPr>
              <a:t>!("at 0 index = {} ", ps.1 );</a:t>
            </a:r>
          </a:p>
          <a:p>
            <a:pPr lvl="0" eaLnBrk="0" fontAlgn="base" hangingPunct="0">
              <a:spcBef>
                <a:spcPct val="0"/>
              </a:spcBef>
              <a:spcAft>
                <a:spcPct val="0"/>
              </a:spcAft>
              <a:buClrTx/>
            </a:pPr>
            <a:r>
              <a:rPr lang="en-US" altLang="en-US" sz="1100" dirty="0">
                <a:solidFill>
                  <a:schemeClr val="bg1"/>
                </a:solidFill>
                <a:latin typeface="Nunito" pitchFamily="2" charset="0"/>
              </a:rPr>
              <a:t>	</a:t>
            </a:r>
          </a:p>
          <a:p>
            <a:pPr lvl="0" eaLnBrk="0" fontAlgn="base" hangingPunct="0">
              <a:spcBef>
                <a:spcPct val="0"/>
              </a:spcBef>
              <a:spcAft>
                <a:spcPct val="0"/>
              </a:spcAft>
              <a:buClrTx/>
            </a:pPr>
            <a:r>
              <a:rPr lang="en-US" altLang="en-US" sz="1100" dirty="0">
                <a:solidFill>
                  <a:schemeClr val="bg1"/>
                </a:solidFill>
                <a:latin typeface="Nunito" pitchFamily="2" charset="0"/>
              </a:rPr>
              <a:t>	// third value</a:t>
            </a:r>
          </a:p>
          <a:p>
            <a:pPr lvl="0" eaLnBrk="0" fontAlgn="base" hangingPunct="0">
              <a:spcBef>
                <a:spcPct val="0"/>
              </a:spcBef>
              <a:spcAft>
                <a:spcPct val="0"/>
              </a:spcAft>
              <a:buClrTx/>
            </a:pPr>
            <a:r>
              <a:rPr lang="en-US" altLang="en-US" sz="1100" dirty="0">
                <a:solidFill>
                  <a:schemeClr val="bg1"/>
                </a:solidFill>
                <a:latin typeface="Nunito" pitchFamily="2" charset="0"/>
              </a:rPr>
              <a:t>	</a:t>
            </a:r>
            <a:r>
              <a:rPr lang="en-US" altLang="en-US" sz="1100" dirty="0" err="1">
                <a:solidFill>
                  <a:schemeClr val="bg1"/>
                </a:solidFill>
                <a:latin typeface="Nunito" pitchFamily="2" charset="0"/>
              </a:rPr>
              <a:t>println</a:t>
            </a:r>
            <a:r>
              <a:rPr lang="en-US" altLang="en-US" sz="1100" dirty="0">
                <a:solidFill>
                  <a:schemeClr val="bg1"/>
                </a:solidFill>
                <a:latin typeface="Nunito" pitchFamily="2" charset="0"/>
              </a:rPr>
              <a:t>!("at 0 index = {} ", ps.2 );</a:t>
            </a:r>
          </a:p>
          <a:p>
            <a:pPr lvl="0" eaLnBrk="0" fontAlgn="base" hangingPunct="0">
              <a:spcBef>
                <a:spcPct val="0"/>
              </a:spcBef>
              <a:spcAft>
                <a:spcPct val="0"/>
              </a:spcAft>
              <a:buClrTx/>
            </a:pPr>
            <a:r>
              <a:rPr lang="en-US" altLang="en-US" sz="1100" dirty="0">
                <a:solidFill>
                  <a:schemeClr val="bg1"/>
                </a:solidFill>
                <a:latin typeface="Nunito" pitchFamily="2" charset="0"/>
              </a:rPr>
              <a:t>	</a:t>
            </a:r>
          </a:p>
          <a:p>
            <a:pPr lvl="0" eaLnBrk="0" fontAlgn="base" hangingPunct="0">
              <a:spcBef>
                <a:spcPct val="0"/>
              </a:spcBef>
              <a:spcAft>
                <a:spcPct val="0"/>
              </a:spcAft>
              <a:buClrTx/>
            </a:pPr>
            <a:r>
              <a:rPr lang="en-US" altLang="en-US" sz="1100" dirty="0">
                <a:solidFill>
                  <a:schemeClr val="bg1"/>
                </a:solidFill>
                <a:latin typeface="Nunito" pitchFamily="2" charset="0"/>
              </a:rPr>
              <a:t>	// fourth value</a:t>
            </a:r>
          </a:p>
          <a:p>
            <a:pPr lvl="0" eaLnBrk="0" fontAlgn="base" hangingPunct="0">
              <a:spcBef>
                <a:spcPct val="0"/>
              </a:spcBef>
              <a:spcAft>
                <a:spcPct val="0"/>
              </a:spcAft>
              <a:buClrTx/>
            </a:pPr>
            <a:r>
              <a:rPr lang="en-US" altLang="en-US" sz="1100" dirty="0">
                <a:solidFill>
                  <a:schemeClr val="bg1"/>
                </a:solidFill>
                <a:latin typeface="Nunito" pitchFamily="2" charset="0"/>
              </a:rPr>
              <a:t>	</a:t>
            </a:r>
            <a:r>
              <a:rPr lang="en-US" altLang="en-US" sz="1100" dirty="0" err="1">
                <a:solidFill>
                  <a:schemeClr val="bg1"/>
                </a:solidFill>
                <a:latin typeface="Nunito" pitchFamily="2" charset="0"/>
              </a:rPr>
              <a:t>println</a:t>
            </a:r>
            <a:r>
              <a:rPr lang="en-US" altLang="en-US" sz="1100" dirty="0">
                <a:solidFill>
                  <a:schemeClr val="bg1"/>
                </a:solidFill>
                <a:latin typeface="Nunito" pitchFamily="2" charset="0"/>
              </a:rPr>
              <a:t>!("at 0 index = {} ", ps.3 );</a:t>
            </a:r>
          </a:p>
          <a:p>
            <a:pPr lvl="0" eaLnBrk="0" fontAlgn="base" hangingPunct="0">
              <a:spcBef>
                <a:spcPct val="0"/>
              </a:spcBef>
              <a:spcAft>
                <a:spcPct val="0"/>
              </a:spcAft>
              <a:buClrTx/>
            </a:pPr>
            <a:r>
              <a:rPr lang="en-US" altLang="en-US" sz="1100" dirty="0">
                <a:solidFill>
                  <a:schemeClr val="bg1"/>
                </a:solidFill>
                <a:latin typeface="Nunito" pitchFamily="2" charset="0"/>
              </a:rPr>
              <a:t>}</a:t>
            </a:r>
          </a:p>
        </p:txBody>
      </p:sp>
      <p:sp>
        <p:nvSpPr>
          <p:cNvPr id="3" name="Rectangle 1">
            <a:extLst>
              <a:ext uri="{FF2B5EF4-FFF2-40B4-BE49-F238E27FC236}">
                <a16:creationId xmlns:a16="http://schemas.microsoft.com/office/drawing/2014/main" id="{1BF8E8A7-A978-EF9D-BF7E-AF666BBD860F}"/>
              </a:ext>
            </a:extLst>
          </p:cNvPr>
          <p:cNvSpPr>
            <a:spLocks noChangeArrowheads="1"/>
          </p:cNvSpPr>
          <p:nvPr/>
        </p:nvSpPr>
        <p:spPr bwMode="auto">
          <a:xfrm>
            <a:off x="6119446" y="1985428"/>
            <a:ext cx="2926209" cy="135996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Output:</a:t>
            </a:r>
            <a:endParaRPr kumimoji="0" lang="en-US" altLang="en-US" sz="1200" b="0" i="0" u="none" strike="noStrike" cap="none" normalizeH="0" baseline="0" dirty="0">
              <a:ln>
                <a:noFill/>
              </a:ln>
              <a:solidFill>
                <a:srgbClr val="273239"/>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complete tuple = ("cp", "algo", "FAANG", "Data Structure")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at 0 index = cp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at 0 index = algo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at 0 index = FAANG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at 0 index = Data Structure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77545"/>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Structure </a:t>
            </a:r>
            <a:r>
              <a:rPr lang="en-US" sz="2600" b="1" dirty="0">
                <a:latin typeface="Montserrat ExtraBold"/>
              </a:rPr>
              <a:t>in Rust</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741867" y="1109609"/>
            <a:ext cx="7660265" cy="523180"/>
          </a:xfrm>
          <a:prstGeom prst="rect">
            <a:avLst/>
          </a:prstGeom>
          <a:noFill/>
          <a:ln>
            <a:noFill/>
          </a:ln>
        </p:spPr>
        <p:txBody>
          <a:bodyPr spcFirstLastPara="1" wrap="square" lIns="91425" tIns="45700" rIns="91425" bIns="45700" anchor="t" anchorCtr="0">
            <a:spAutoFit/>
          </a:bodyPr>
          <a:lstStyle/>
          <a:p>
            <a:pPr algn="just" fontAlgn="base"/>
            <a:r>
              <a:rPr lang="en-US" b="0" i="0" dirty="0">
                <a:solidFill>
                  <a:srgbClr val="444746"/>
                </a:solidFill>
                <a:effectLst/>
                <a:latin typeface="Google Sans"/>
              </a:rPr>
              <a:t>Rust uses the struct(</a:t>
            </a:r>
            <a:r>
              <a:rPr lang="en-US" b="0" i="0" dirty="0" err="1">
                <a:solidFill>
                  <a:srgbClr val="444746"/>
                </a:solidFill>
                <a:effectLst/>
                <a:latin typeface="Google Sans"/>
              </a:rPr>
              <a:t>ure</a:t>
            </a:r>
            <a:r>
              <a:rPr lang="en-US" b="0" i="0" dirty="0">
                <a:solidFill>
                  <a:srgbClr val="444746"/>
                </a:solidFill>
                <a:effectLst/>
                <a:latin typeface="Google Sans"/>
              </a:rPr>
              <a:t>) user-defined type to aggregate data elements of different types. Data is described by the structure as a key-value pair.</a:t>
            </a:r>
            <a:endParaRPr lang="en-US" dirty="0"/>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536756" y="2305731"/>
            <a:ext cx="5462953" cy="1600398"/>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b="1" dirty="0">
                <a:solidFill>
                  <a:schemeClr val="bg1"/>
                </a:solidFill>
                <a:latin typeface="Nunito" pitchFamily="2" charset="0"/>
              </a:rPr>
              <a:t>Syntax:</a:t>
            </a:r>
            <a:r>
              <a:rPr lang="en-US" altLang="en-US" dirty="0">
                <a:solidFill>
                  <a:schemeClr val="bg1"/>
                </a:solidFill>
                <a:latin typeface="Nunito" pitchFamily="2" charset="0"/>
              </a:rPr>
              <a:t> </a:t>
            </a:r>
            <a:endParaRPr lang="en-US" altLang="en-US" dirty="0">
              <a:solidFill>
                <a:schemeClr val="bg1"/>
              </a:solidFill>
              <a:latin typeface="Consolas" panose="020B0609020204030204" pitchFamily="49" charset="0"/>
            </a:endParaRPr>
          </a:p>
          <a:p>
            <a:pPr lvl="0" eaLnBrk="0" fontAlgn="base" hangingPunct="0">
              <a:spcBef>
                <a:spcPct val="0"/>
              </a:spcBef>
              <a:spcAft>
                <a:spcPct val="0"/>
              </a:spcAft>
              <a:buClrTx/>
            </a:pPr>
            <a:r>
              <a:rPr lang="en-US" altLang="en-US" dirty="0">
                <a:solidFill>
                  <a:schemeClr val="bg1"/>
                </a:solidFill>
                <a:latin typeface="Consolas" panose="020B0609020204030204" pitchFamily="49" charset="0"/>
              </a:rPr>
              <a:t>struct </a:t>
            </a:r>
            <a:r>
              <a:rPr lang="en-US" altLang="en-US" dirty="0" err="1">
                <a:solidFill>
                  <a:schemeClr val="bg1"/>
                </a:solidFill>
                <a:latin typeface="Consolas" panose="020B0609020204030204" pitchFamily="49" charset="0"/>
              </a:rPr>
              <a:t>Name_of_structure</a:t>
            </a:r>
            <a:r>
              <a:rPr lang="en-US" altLang="en-US"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dirty="0">
                <a:solidFill>
                  <a:schemeClr val="bg1"/>
                </a:solidFill>
                <a:latin typeface="Consolas" panose="020B0609020204030204" pitchFamily="49" charset="0"/>
              </a:rPr>
              <a:t>{ </a:t>
            </a:r>
          </a:p>
          <a:p>
            <a:pPr lvl="0" eaLnBrk="0" fontAlgn="base" hangingPunct="0">
              <a:spcBef>
                <a:spcPct val="0"/>
              </a:spcBef>
              <a:spcAft>
                <a:spcPct val="0"/>
              </a:spcAft>
              <a:buClrTx/>
            </a:pPr>
            <a:r>
              <a:rPr lang="en-US" altLang="en-US" dirty="0">
                <a:solidFill>
                  <a:schemeClr val="bg1"/>
                </a:solidFill>
                <a:latin typeface="Consolas" panose="020B0609020204030204" pitchFamily="49" charset="0"/>
              </a:rPr>
              <a:t>field1:data_type, </a:t>
            </a:r>
          </a:p>
          <a:p>
            <a:pPr lvl="0" eaLnBrk="0" fontAlgn="base" hangingPunct="0">
              <a:spcBef>
                <a:spcPct val="0"/>
              </a:spcBef>
              <a:spcAft>
                <a:spcPct val="0"/>
              </a:spcAft>
              <a:buClrTx/>
            </a:pPr>
            <a:r>
              <a:rPr lang="en-US" altLang="en-US" dirty="0">
                <a:solidFill>
                  <a:schemeClr val="bg1"/>
                </a:solidFill>
                <a:latin typeface="Consolas" panose="020B0609020204030204" pitchFamily="49" charset="0"/>
              </a:rPr>
              <a:t>field2:data_type, </a:t>
            </a:r>
          </a:p>
          <a:p>
            <a:pPr lvl="0" eaLnBrk="0" fontAlgn="base" hangingPunct="0">
              <a:spcBef>
                <a:spcPct val="0"/>
              </a:spcBef>
              <a:spcAft>
                <a:spcPct val="0"/>
              </a:spcAft>
              <a:buClrTx/>
            </a:pPr>
            <a:r>
              <a:rPr lang="en-US" altLang="en-US" dirty="0">
                <a:solidFill>
                  <a:schemeClr val="bg1"/>
                </a:solidFill>
                <a:latin typeface="Consolas" panose="020B0609020204030204" pitchFamily="49" charset="0"/>
              </a:rPr>
              <a:t>field3:data_type </a:t>
            </a:r>
          </a:p>
          <a:p>
            <a:pPr lvl="0" eaLnBrk="0" fontAlgn="base" hangingPunct="0">
              <a:spcBef>
                <a:spcPct val="0"/>
              </a:spcBef>
              <a:spcAft>
                <a:spcPct val="0"/>
              </a:spcAft>
              <a:buClrTx/>
            </a:pPr>
            <a:r>
              <a:rPr lang="en-US" altLang="en-US" dirty="0">
                <a:solidFill>
                  <a:schemeClr val="bg1"/>
                </a:solidFill>
                <a:latin typeface="Consolas" panose="020B0609020204030204" pitchFamily="49" charset="0"/>
              </a:rPr>
              <a:t>}</a:t>
            </a:r>
            <a:r>
              <a:rPr lang="en-US" altLang="en-US" sz="900" dirty="0">
                <a:solidFill>
                  <a:schemeClr val="bg1"/>
                </a:solidFill>
              </a:rPr>
              <a:t> </a:t>
            </a:r>
            <a:endParaRPr lang="en-US" altLang="en-US" sz="2000" dirty="0">
              <a:solidFill>
                <a:schemeClr val="bg1"/>
              </a:solidFill>
              <a:latin typeface="Arial" panose="020B0604020202020204" pitchFamily="34" charset="0"/>
            </a:endParaRPr>
          </a:p>
        </p:txBody>
      </p:sp>
    </p:spTree>
    <p:extLst>
      <p:ext uri="{BB962C8B-B14F-4D97-AF65-F5344CB8AC3E}">
        <p14:creationId xmlns:p14="http://schemas.microsoft.com/office/powerpoint/2010/main" val="289898682"/>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686566" y="298098"/>
            <a:ext cx="7163335" cy="468600"/>
          </a:xfrm>
          <a:prstGeom prst="rect">
            <a:avLst/>
          </a:prstGeom>
          <a:noFill/>
          <a:ln>
            <a:noFill/>
          </a:ln>
        </p:spPr>
        <p:txBody>
          <a:bodyPr spcFirstLastPara="1" wrap="square" lIns="34275" tIns="34275" rIns="34275" bIns="34275" anchor="t" anchorCtr="0">
            <a:noAutofit/>
          </a:bodyPr>
          <a:lstStyle/>
          <a:p>
            <a:pPr fontAlgn="base"/>
            <a:r>
              <a:rPr lang="en-IN" sz="2600" b="1" dirty="0">
                <a:latin typeface="Montserrat ExtraBold"/>
              </a:rPr>
              <a:t>Structure </a:t>
            </a:r>
            <a:r>
              <a:rPr lang="en-US" sz="2600" b="1" dirty="0">
                <a:latin typeface="Montserrat ExtraBold"/>
              </a:rPr>
              <a:t>in Rust (Example)</a:t>
            </a:r>
          </a:p>
        </p:txBody>
      </p:sp>
      <p:sp>
        <p:nvSpPr>
          <p:cNvPr id="2" name="Google Shape;145;g22c3395971c_2_1">
            <a:extLst>
              <a:ext uri="{FF2B5EF4-FFF2-40B4-BE49-F238E27FC236}">
                <a16:creationId xmlns:a16="http://schemas.microsoft.com/office/drawing/2014/main" id="{A478F534-A0B1-9B70-E8FA-3470C29020E9}"/>
              </a:ext>
            </a:extLst>
          </p:cNvPr>
          <p:cNvSpPr txBox="1"/>
          <p:nvPr/>
        </p:nvSpPr>
        <p:spPr>
          <a:xfrm>
            <a:off x="1840523" y="908207"/>
            <a:ext cx="5462953" cy="3985666"/>
          </a:xfrm>
          <a:prstGeom prst="rect">
            <a:avLst/>
          </a:prstGeom>
          <a:solidFill>
            <a:schemeClr val="bg2"/>
          </a:solidFill>
          <a:ln>
            <a:noFill/>
          </a:ln>
        </p:spPr>
        <p:txBody>
          <a:bodyPr spcFirstLastPara="1" wrap="square" lIns="91425" tIns="45700" rIns="91425" bIns="45700" anchor="t" anchorCtr="0">
            <a:spAutoFit/>
          </a:bodyPr>
          <a:lstStyle/>
          <a:p>
            <a:pPr lvl="0" eaLnBrk="0" fontAlgn="base" hangingPunct="0">
              <a:spcBef>
                <a:spcPct val="0"/>
              </a:spcBef>
              <a:spcAft>
                <a:spcPct val="0"/>
              </a:spcAft>
              <a:buClrTx/>
            </a:pPr>
            <a:r>
              <a:rPr lang="en-US" altLang="en-US" sz="1100" b="1" dirty="0">
                <a:solidFill>
                  <a:schemeClr val="bg1"/>
                </a:solidFill>
                <a:latin typeface="Nunito" pitchFamily="2" charset="0"/>
              </a:rPr>
              <a:t>Example:</a:t>
            </a:r>
            <a:r>
              <a:rPr lang="en-US" altLang="en-US" sz="1100" dirty="0">
                <a:solidFill>
                  <a:schemeClr val="bg1"/>
                </a:solidFill>
                <a:latin typeface="Nunito" pitchFamily="2" charset="0"/>
              </a:rPr>
              <a:t> </a:t>
            </a:r>
          </a:p>
          <a:p>
            <a:pPr lvl="0" eaLnBrk="0" fontAlgn="base" hangingPunct="0">
              <a:spcBef>
                <a:spcPct val="0"/>
              </a:spcBef>
              <a:spcAft>
                <a:spcPct val="0"/>
              </a:spcAft>
              <a:buClrTx/>
            </a:pPr>
            <a:endParaRPr lang="en-US" altLang="en-US" sz="1100" dirty="0">
              <a:solidFill>
                <a:schemeClr val="bg1"/>
              </a:solidFill>
              <a:latin typeface="Nunito" pitchFamily="2" charset="0"/>
            </a:endParaRPr>
          </a:p>
          <a:p>
            <a:pPr lvl="0" eaLnBrk="0" fontAlgn="base" hangingPunct="0">
              <a:spcBef>
                <a:spcPct val="0"/>
              </a:spcBef>
              <a:spcAft>
                <a:spcPct val="0"/>
              </a:spcAft>
              <a:buClrTx/>
            </a:pPr>
            <a:r>
              <a:rPr lang="en-US" altLang="en-US" sz="1100" dirty="0">
                <a:solidFill>
                  <a:schemeClr val="bg1"/>
                </a:solidFill>
                <a:latin typeface="Nunito" pitchFamily="2" charset="0"/>
              </a:rPr>
              <a:t>struct Employee {</a:t>
            </a:r>
          </a:p>
          <a:p>
            <a:pPr lvl="0" eaLnBrk="0" fontAlgn="base" hangingPunct="0">
              <a:spcBef>
                <a:spcPct val="0"/>
              </a:spcBef>
              <a:spcAft>
                <a:spcPct val="0"/>
              </a:spcAft>
              <a:buClrTx/>
            </a:pPr>
            <a:r>
              <a:rPr lang="en-US" altLang="en-US" sz="1100" dirty="0">
                <a:solidFill>
                  <a:schemeClr val="bg1"/>
                </a:solidFill>
                <a:latin typeface="Nunito" pitchFamily="2" charset="0"/>
              </a:rPr>
              <a:t>name: String,</a:t>
            </a:r>
          </a:p>
          <a:p>
            <a:pPr lvl="0" eaLnBrk="0" fontAlgn="base" hangingPunct="0">
              <a:spcBef>
                <a:spcPct val="0"/>
              </a:spcBef>
              <a:spcAft>
                <a:spcPct val="0"/>
              </a:spcAft>
              <a:buClrTx/>
            </a:pPr>
            <a:r>
              <a:rPr lang="en-US" altLang="en-US" sz="1100" dirty="0">
                <a:solidFill>
                  <a:schemeClr val="bg1"/>
                </a:solidFill>
                <a:latin typeface="Nunito" pitchFamily="2" charset="0"/>
              </a:rPr>
              <a:t>company: String,</a:t>
            </a:r>
          </a:p>
          <a:p>
            <a:pPr lvl="0" eaLnBrk="0" fontAlgn="base" hangingPunct="0">
              <a:spcBef>
                <a:spcPct val="0"/>
              </a:spcBef>
              <a:spcAft>
                <a:spcPct val="0"/>
              </a:spcAft>
              <a:buClrTx/>
            </a:pPr>
            <a:r>
              <a:rPr lang="en-US" altLang="en-US" sz="1100" dirty="0" err="1">
                <a:solidFill>
                  <a:schemeClr val="bg1"/>
                </a:solidFill>
                <a:latin typeface="Nunito" pitchFamily="2" charset="0"/>
              </a:rPr>
              <a:t>employee_id</a:t>
            </a:r>
            <a:r>
              <a:rPr lang="en-US" altLang="en-US" sz="1100" dirty="0">
                <a:solidFill>
                  <a:schemeClr val="bg1"/>
                </a:solidFill>
                <a:latin typeface="Nunito" pitchFamily="2" charset="0"/>
              </a:rPr>
              <a:t>: u32,</a:t>
            </a:r>
          </a:p>
          <a:p>
            <a:pPr lvl="0" eaLnBrk="0" fontAlgn="base" hangingPunct="0">
              <a:spcBef>
                <a:spcPct val="0"/>
              </a:spcBef>
              <a:spcAft>
                <a:spcPct val="0"/>
              </a:spcAft>
              <a:buClrTx/>
            </a:pPr>
            <a:r>
              <a:rPr lang="en-US" altLang="en-US" sz="1100" dirty="0">
                <a:solidFill>
                  <a:schemeClr val="bg1"/>
                </a:solidFill>
                <a:latin typeface="Nunito" pitchFamily="2" charset="0"/>
              </a:rPr>
              <a:t>profile: String</a:t>
            </a:r>
          </a:p>
          <a:p>
            <a:pPr lvl="0" eaLnBrk="0" fontAlgn="base" hangingPunct="0">
              <a:spcBef>
                <a:spcPct val="0"/>
              </a:spcBef>
              <a:spcAft>
                <a:spcPct val="0"/>
              </a:spcAft>
              <a:buClrTx/>
            </a:pPr>
            <a:r>
              <a:rPr lang="en-US" altLang="en-US" sz="1100" dirty="0">
                <a:solidFill>
                  <a:schemeClr val="bg1"/>
                </a:solidFill>
                <a:latin typeface="Nunito" pitchFamily="2" charset="0"/>
              </a:rPr>
              <a:t>}</a:t>
            </a:r>
          </a:p>
          <a:p>
            <a:pPr lvl="0" eaLnBrk="0" fontAlgn="base" hangingPunct="0">
              <a:spcBef>
                <a:spcPct val="0"/>
              </a:spcBef>
              <a:spcAft>
                <a:spcPct val="0"/>
              </a:spcAft>
              <a:buClrTx/>
            </a:pPr>
            <a:r>
              <a:rPr lang="en-US" altLang="en-US" sz="1100" dirty="0" err="1">
                <a:solidFill>
                  <a:schemeClr val="bg1"/>
                </a:solidFill>
                <a:latin typeface="Nunito" pitchFamily="2" charset="0"/>
              </a:rPr>
              <a:t>fn</a:t>
            </a:r>
            <a:r>
              <a:rPr lang="en-US" altLang="en-US" sz="1100" dirty="0">
                <a:solidFill>
                  <a:schemeClr val="bg1"/>
                </a:solidFill>
                <a:latin typeface="Nunito" pitchFamily="2" charset="0"/>
              </a:rPr>
              <a:t> main() {</a:t>
            </a:r>
          </a:p>
          <a:p>
            <a:pPr lvl="0" eaLnBrk="0" fontAlgn="base" hangingPunct="0">
              <a:spcBef>
                <a:spcPct val="0"/>
              </a:spcBef>
              <a:spcAft>
                <a:spcPct val="0"/>
              </a:spcAft>
              <a:buClrTx/>
            </a:pPr>
            <a:r>
              <a:rPr lang="en-US" altLang="en-US" sz="1100" dirty="0">
                <a:solidFill>
                  <a:schemeClr val="bg1"/>
                </a:solidFill>
                <a:latin typeface="Nunito" pitchFamily="2" charset="0"/>
              </a:rPr>
              <a:t>let value = Employee {</a:t>
            </a:r>
          </a:p>
          <a:p>
            <a:pPr lvl="0" eaLnBrk="0" fontAlgn="base" hangingPunct="0">
              <a:spcBef>
                <a:spcPct val="0"/>
              </a:spcBef>
              <a:spcAft>
                <a:spcPct val="0"/>
              </a:spcAft>
              <a:buClrTx/>
            </a:pPr>
            <a:r>
              <a:rPr lang="en-US" altLang="en-US" sz="1100" dirty="0">
                <a:solidFill>
                  <a:schemeClr val="bg1"/>
                </a:solidFill>
                <a:latin typeface="Nunito" pitchFamily="2" charset="0"/>
              </a:rPr>
              <a:t>	name: String::from(“</a:t>
            </a:r>
            <a:r>
              <a:rPr lang="en-US" altLang="en-US" sz="1100" dirty="0" err="1">
                <a:solidFill>
                  <a:schemeClr val="bg1"/>
                </a:solidFill>
                <a:latin typeface="Nunito" pitchFamily="2" charset="0"/>
              </a:rPr>
              <a:t>PluralSight</a:t>
            </a:r>
            <a:r>
              <a:rPr lang="en-US" altLang="en-US" sz="1100" dirty="0">
                <a:solidFill>
                  <a:schemeClr val="bg1"/>
                </a:solidFill>
                <a:latin typeface="Nunito" pitchFamily="2" charset="0"/>
              </a:rPr>
              <a:t>"),</a:t>
            </a:r>
          </a:p>
          <a:p>
            <a:pPr lvl="0" eaLnBrk="0" fontAlgn="base" hangingPunct="0">
              <a:spcBef>
                <a:spcPct val="0"/>
              </a:spcBef>
              <a:spcAft>
                <a:spcPct val="0"/>
              </a:spcAft>
              <a:buClrTx/>
            </a:pPr>
            <a:r>
              <a:rPr lang="en-US" altLang="en-US" sz="1100" dirty="0">
                <a:solidFill>
                  <a:schemeClr val="bg1"/>
                </a:solidFill>
                <a:latin typeface="Nunito" pitchFamily="2" charset="0"/>
              </a:rPr>
              <a:t>	company: String::from("pluralsight.com"),</a:t>
            </a:r>
          </a:p>
          <a:p>
            <a:pPr lvl="0" eaLnBrk="0" fontAlgn="base" hangingPunct="0">
              <a:spcBef>
                <a:spcPct val="0"/>
              </a:spcBef>
              <a:spcAft>
                <a:spcPct val="0"/>
              </a:spcAft>
              <a:buClrTx/>
            </a:pPr>
            <a:r>
              <a:rPr lang="en-US" altLang="en-US" sz="1100" dirty="0">
                <a:solidFill>
                  <a:schemeClr val="bg1"/>
                </a:solidFill>
                <a:latin typeface="Nunito" pitchFamily="2" charset="0"/>
              </a:rPr>
              <a:t>	</a:t>
            </a:r>
            <a:r>
              <a:rPr lang="en-US" altLang="en-US" sz="1100" dirty="0" err="1">
                <a:solidFill>
                  <a:schemeClr val="bg1"/>
                </a:solidFill>
                <a:latin typeface="Nunito" pitchFamily="2" charset="0"/>
              </a:rPr>
              <a:t>employee_id</a:t>
            </a:r>
            <a:r>
              <a:rPr lang="en-US" altLang="en-US" sz="1100" dirty="0">
                <a:solidFill>
                  <a:schemeClr val="bg1"/>
                </a:solidFill>
                <a:latin typeface="Nunito" pitchFamily="2" charset="0"/>
              </a:rPr>
              <a:t>: 007,</a:t>
            </a:r>
          </a:p>
          <a:p>
            <a:pPr lvl="0" eaLnBrk="0" fontAlgn="base" hangingPunct="0">
              <a:spcBef>
                <a:spcPct val="0"/>
              </a:spcBef>
              <a:spcAft>
                <a:spcPct val="0"/>
              </a:spcAft>
              <a:buClrTx/>
            </a:pPr>
            <a:r>
              <a:rPr lang="en-US" altLang="en-US" sz="1100" dirty="0">
                <a:solidFill>
                  <a:schemeClr val="bg1"/>
                </a:solidFill>
                <a:latin typeface="Nunito" pitchFamily="2" charset="0"/>
              </a:rPr>
              <a:t>	</a:t>
            </a:r>
            <a:r>
              <a:rPr lang="en-US" altLang="en-US" sz="1100" dirty="0" err="1">
                <a:solidFill>
                  <a:schemeClr val="bg1"/>
                </a:solidFill>
                <a:latin typeface="Nunito" pitchFamily="2" charset="0"/>
              </a:rPr>
              <a:t>profile:String</a:t>
            </a:r>
            <a:r>
              <a:rPr lang="en-US" altLang="en-US" sz="1100" dirty="0">
                <a:solidFill>
                  <a:schemeClr val="bg1"/>
                </a:solidFill>
                <a:latin typeface="Nunito" pitchFamily="2" charset="0"/>
              </a:rPr>
              <a:t>::from("Manager"),</a:t>
            </a:r>
          </a:p>
          <a:p>
            <a:pPr lvl="0" eaLnBrk="0" fontAlgn="base" hangingPunct="0">
              <a:spcBef>
                <a:spcPct val="0"/>
              </a:spcBef>
              <a:spcAft>
                <a:spcPct val="0"/>
              </a:spcAft>
              <a:buClrTx/>
            </a:pPr>
            <a:endParaRPr lang="en-US" altLang="en-US" sz="1100" dirty="0">
              <a:solidFill>
                <a:schemeClr val="bg1"/>
              </a:solidFill>
              <a:latin typeface="Nunito" pitchFamily="2" charset="0"/>
            </a:endParaRPr>
          </a:p>
          <a:p>
            <a:pPr lvl="0" eaLnBrk="0" fontAlgn="base" hangingPunct="0">
              <a:spcBef>
                <a:spcPct val="0"/>
              </a:spcBef>
              <a:spcAft>
                <a:spcPct val="0"/>
              </a:spcAft>
              <a:buClrTx/>
            </a:pPr>
            <a:r>
              <a:rPr lang="en-US" altLang="en-US" sz="1100" dirty="0">
                <a:solidFill>
                  <a:schemeClr val="bg1"/>
                </a:solidFill>
                <a:latin typeface="Nunito" pitchFamily="2" charset="0"/>
              </a:rPr>
              <a:t>};</a:t>
            </a:r>
          </a:p>
          <a:p>
            <a:r>
              <a:rPr lang="en-IN" sz="1100" dirty="0" err="1">
                <a:solidFill>
                  <a:schemeClr val="bg1"/>
                </a:solidFill>
                <a:latin typeface="Nunito" pitchFamily="2" charset="0"/>
              </a:rPr>
              <a:t>println</a:t>
            </a:r>
            <a:r>
              <a:rPr lang="en-IN" sz="1100" dirty="0">
                <a:solidFill>
                  <a:schemeClr val="bg1"/>
                </a:solidFill>
                <a:latin typeface="Nunito" pitchFamily="2" charset="0"/>
              </a:rPr>
              <a:t>!("Employee {}: {} is a {} at {}.",</a:t>
            </a:r>
          </a:p>
          <a:p>
            <a:r>
              <a:rPr lang="en-IN" sz="1100" dirty="0" err="1">
                <a:solidFill>
                  <a:schemeClr val="bg1"/>
                </a:solidFill>
                <a:latin typeface="Nunito" pitchFamily="2" charset="0"/>
              </a:rPr>
              <a:t>value.employee_id</a:t>
            </a:r>
            <a:r>
              <a:rPr lang="en-IN" sz="1100" dirty="0">
                <a:solidFill>
                  <a:schemeClr val="bg1"/>
                </a:solidFill>
                <a:latin typeface="Nunito" pitchFamily="2" charset="0"/>
              </a:rPr>
              <a:t>,</a:t>
            </a:r>
          </a:p>
          <a:p>
            <a:r>
              <a:rPr lang="en-IN" sz="1100" dirty="0">
                <a:solidFill>
                  <a:schemeClr val="bg1"/>
                </a:solidFill>
                <a:latin typeface="Nunito" pitchFamily="2" charset="0"/>
              </a:rPr>
              <a:t>value.name,</a:t>
            </a:r>
          </a:p>
          <a:p>
            <a:r>
              <a:rPr lang="en-IN" sz="1100" dirty="0" err="1">
                <a:solidFill>
                  <a:schemeClr val="bg1"/>
                </a:solidFill>
                <a:latin typeface="Nunito" pitchFamily="2" charset="0"/>
              </a:rPr>
              <a:t>value.profile</a:t>
            </a:r>
            <a:r>
              <a:rPr lang="en-IN" sz="1100" dirty="0">
                <a:solidFill>
                  <a:schemeClr val="bg1"/>
                </a:solidFill>
                <a:latin typeface="Nunito" pitchFamily="2" charset="0"/>
              </a:rPr>
              <a:t>,</a:t>
            </a:r>
          </a:p>
          <a:p>
            <a:r>
              <a:rPr lang="en-IN" sz="1100" dirty="0" err="1">
                <a:solidFill>
                  <a:schemeClr val="bg1"/>
                </a:solidFill>
                <a:latin typeface="Nunito" pitchFamily="2" charset="0"/>
              </a:rPr>
              <a:t>value.company</a:t>
            </a:r>
            <a:r>
              <a:rPr lang="en-IN" sz="1100" dirty="0">
                <a:solidFill>
                  <a:schemeClr val="bg1"/>
                </a:solidFill>
                <a:latin typeface="Nunito" pitchFamily="2" charset="0"/>
              </a:rPr>
              <a:t>);</a:t>
            </a:r>
          </a:p>
          <a:p>
            <a:br>
              <a:rPr lang="en-IN" sz="1100" dirty="0"/>
            </a:br>
            <a:r>
              <a:rPr lang="en-US" altLang="en-US" sz="1100" dirty="0">
                <a:solidFill>
                  <a:schemeClr val="bg1"/>
                </a:solidFill>
                <a:latin typeface="Nunito" pitchFamily="2" charset="0"/>
              </a:rPr>
              <a:t>}</a:t>
            </a:r>
            <a:endParaRPr lang="en-US" altLang="en-US" sz="1600" dirty="0">
              <a:solidFill>
                <a:schemeClr val="bg1"/>
              </a:solidFill>
              <a:latin typeface="Arial" panose="020B0604020202020204" pitchFamily="34" charset="0"/>
            </a:endParaRPr>
          </a:p>
        </p:txBody>
      </p:sp>
    </p:spTree>
    <p:extLst>
      <p:ext uri="{BB962C8B-B14F-4D97-AF65-F5344CB8AC3E}">
        <p14:creationId xmlns:p14="http://schemas.microsoft.com/office/powerpoint/2010/main" val="3428676972"/>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6"/>
        <p:cNvGrpSpPr/>
        <p:nvPr/>
      </p:nvGrpSpPr>
      <p:grpSpPr>
        <a:xfrm>
          <a:off x="0" y="0"/>
          <a:ext cx="0" cy="0"/>
          <a:chOff x="0" y="0"/>
          <a:chExt cx="0" cy="0"/>
        </a:xfrm>
      </p:grpSpPr>
      <p:sp>
        <p:nvSpPr>
          <p:cNvPr id="157" name="Google Shape;157;p22"/>
          <p:cNvSpPr txBox="1"/>
          <p:nvPr/>
        </p:nvSpPr>
        <p:spPr>
          <a:xfrm>
            <a:off x="3469968" y="2257650"/>
            <a:ext cx="2204064" cy="3141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IN" sz="2000" b="1" i="0" u="none" strike="noStrike" cap="none">
                <a:solidFill>
                  <a:schemeClr val="dk1"/>
                </a:solidFill>
                <a:latin typeface="Montserrat ExtraBold"/>
                <a:ea typeface="Montserrat ExtraBold"/>
                <a:cs typeface="Montserrat ExtraBold"/>
                <a:sym typeface="Montserrat ExtraBold"/>
              </a:rPr>
              <a:t>End of Module</a:t>
            </a:r>
            <a:endParaRPr sz="3300" b="1" i="0" u="none" strike="noStrike" cap="non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rot="300002">
            <a:off x="210099" y="-400861"/>
            <a:ext cx="4697753" cy="5026313"/>
          </a:xfrm>
          <a:prstGeom prst="rect">
            <a:avLst/>
          </a:prstGeom>
          <a:noFill/>
          <a:ln>
            <a:noFill/>
          </a:ln>
        </p:spPr>
      </p:pic>
      <p:sp>
        <p:nvSpPr>
          <p:cNvPr id="92" name="Google Shape;92;p2"/>
          <p:cNvSpPr txBox="1">
            <a:spLocks noGrp="1"/>
          </p:cNvSpPr>
          <p:nvPr>
            <p:ph type="title"/>
          </p:nvPr>
        </p:nvSpPr>
        <p:spPr>
          <a:xfrm rot="332003">
            <a:off x="765015" y="3112329"/>
            <a:ext cx="3384873" cy="83081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500"/>
              <a:buNone/>
            </a:pPr>
            <a:r>
              <a:rPr lang="en-IN" sz="2000"/>
              <a:t>Hitesh Kumar Sharma</a:t>
            </a:r>
            <a:br>
              <a:rPr lang="en-IN" sz="2000"/>
            </a:br>
            <a:r>
              <a:rPr lang="en-IN" sz="2000"/>
              <a:t>(he/him)</a:t>
            </a:r>
            <a:endParaRPr sz="2000"/>
          </a:p>
        </p:txBody>
      </p:sp>
      <p:sp>
        <p:nvSpPr>
          <p:cNvPr id="93" name="Google Shape;93;p2"/>
          <p:cNvSpPr/>
          <p:nvPr/>
        </p:nvSpPr>
        <p:spPr>
          <a:xfrm>
            <a:off x="4739058" y="172706"/>
            <a:ext cx="4135312" cy="4343102"/>
          </a:xfrm>
          <a:prstGeom prst="rect">
            <a:avLst/>
          </a:prstGeom>
          <a:noFill/>
          <a:ln>
            <a:noFill/>
          </a:ln>
        </p:spPr>
        <p:txBody>
          <a:bodyPr spcFirstLastPara="1" wrap="square" lIns="0" tIns="0" rIns="0" bIns="0" anchor="t" anchorCtr="0">
            <a:noAutofit/>
          </a:bodyPr>
          <a:lstStyle/>
          <a:p>
            <a:pPr marL="171450" marR="0" lvl="0" indent="-166688" algn="l" rtl="0">
              <a:lnSpc>
                <a:spcPct val="90000"/>
              </a:lnSpc>
              <a:spcBef>
                <a:spcPts val="750"/>
              </a:spcBef>
              <a:spcAft>
                <a:spcPts val="0"/>
              </a:spcAft>
              <a:buClr>
                <a:schemeClr val="dk1"/>
              </a:buClr>
              <a:buSzPts val="1700"/>
              <a:buFont typeface="Arial"/>
              <a:buChar char="•"/>
            </a:pPr>
            <a:r>
              <a:rPr lang="en-IN" sz="1400" b="0" i="0" u="none" strike="noStrike" cap="none" dirty="0">
                <a:solidFill>
                  <a:schemeClr val="dk1"/>
                </a:solidFill>
                <a:latin typeface="Calibri"/>
                <a:ea typeface="Calibri"/>
                <a:cs typeface="Calibri"/>
                <a:sym typeface="Calibri"/>
              </a:rPr>
              <a:t>Industry Experience: </a:t>
            </a:r>
            <a:r>
              <a:rPr lang="en-IN" sz="1400" b="1" i="0" u="none" strike="noStrike" cap="none" dirty="0">
                <a:solidFill>
                  <a:schemeClr val="dk1"/>
                </a:solidFill>
                <a:latin typeface="Calibri"/>
                <a:ea typeface="Calibri"/>
                <a:cs typeface="Calibri"/>
                <a:sym typeface="Calibri"/>
              </a:rPr>
              <a:t>15 Years (10 Years in Rust, Python and Java Programming, 5 Years in DevOps and  Data Science)</a:t>
            </a:r>
            <a:endParaRPr lang="en-IN" dirty="0"/>
          </a:p>
          <a:p>
            <a:pPr marL="171450" marR="0" lvl="0" indent="-166688" algn="l" rtl="0">
              <a:lnSpc>
                <a:spcPct val="90000"/>
              </a:lnSpc>
              <a:spcBef>
                <a:spcPts val="750"/>
              </a:spcBef>
              <a:spcAft>
                <a:spcPts val="0"/>
              </a:spcAft>
              <a:buClr>
                <a:schemeClr val="dk1"/>
              </a:buClr>
              <a:buSzPts val="1700"/>
              <a:buFont typeface="Arial"/>
              <a:buChar char="•"/>
            </a:pPr>
            <a:r>
              <a:rPr lang="en-IN" sz="1400" b="0" i="0" u="none" strike="noStrike" cap="none" dirty="0">
                <a:solidFill>
                  <a:schemeClr val="dk1"/>
                </a:solidFill>
                <a:latin typeface="Calibri"/>
                <a:ea typeface="Calibri"/>
                <a:cs typeface="Calibri"/>
                <a:sym typeface="Calibri"/>
              </a:rPr>
              <a:t>Core Technical Domains: </a:t>
            </a:r>
            <a:r>
              <a:rPr lang="en-IN" sz="1400" b="1" i="0" u="none" strike="noStrike" cap="none" dirty="0">
                <a:solidFill>
                  <a:schemeClr val="dk1"/>
                </a:solidFill>
                <a:latin typeface="Calibri"/>
                <a:ea typeface="Calibri"/>
                <a:cs typeface="Calibri"/>
                <a:sym typeface="Calibri"/>
              </a:rPr>
              <a:t>Programming,</a:t>
            </a:r>
            <a:r>
              <a:rPr lang="en-IN" sz="1400" b="0" i="0" u="none" strike="noStrike" cap="none" dirty="0">
                <a:solidFill>
                  <a:schemeClr val="dk1"/>
                </a:solidFill>
                <a:latin typeface="Calibri"/>
                <a:ea typeface="Calibri"/>
                <a:cs typeface="Calibri"/>
                <a:sym typeface="Calibri"/>
              </a:rPr>
              <a:t> </a:t>
            </a:r>
            <a:r>
              <a:rPr lang="en-IN" sz="1400" b="1" i="0" u="none" strike="noStrike" cap="none" dirty="0">
                <a:solidFill>
                  <a:schemeClr val="dk1"/>
                </a:solidFill>
                <a:latin typeface="Calibri"/>
                <a:ea typeface="Calibri"/>
                <a:cs typeface="Calibri"/>
                <a:sym typeface="Calibri"/>
              </a:rPr>
              <a:t>Android/iOS App Development</a:t>
            </a:r>
            <a:r>
              <a:rPr lang="en-IN" sz="1400" b="0" i="0" u="none" strike="noStrike" cap="none" dirty="0">
                <a:solidFill>
                  <a:schemeClr val="dk1"/>
                </a:solidFill>
                <a:latin typeface="Calibri"/>
                <a:ea typeface="Calibri"/>
                <a:cs typeface="Calibri"/>
                <a:sym typeface="Calibri"/>
              </a:rPr>
              <a:t>, </a:t>
            </a:r>
            <a:r>
              <a:rPr lang="en-IN" sz="1400" b="1" i="0" u="none" strike="noStrike" cap="none" dirty="0">
                <a:solidFill>
                  <a:schemeClr val="dk1"/>
                </a:solidFill>
                <a:latin typeface="Calibri"/>
                <a:ea typeface="Calibri"/>
                <a:cs typeface="Calibri"/>
                <a:sym typeface="Calibri"/>
              </a:rPr>
              <a:t>UiPath RPA, DevOps, Data Analytics</a:t>
            </a:r>
            <a:endParaRPr lang="en-IN" dirty="0"/>
          </a:p>
          <a:p>
            <a:pPr marL="171450" marR="0" lvl="0" indent="-166688" algn="l" rtl="0">
              <a:lnSpc>
                <a:spcPct val="90000"/>
              </a:lnSpc>
              <a:spcBef>
                <a:spcPts val="750"/>
              </a:spcBef>
              <a:spcAft>
                <a:spcPts val="0"/>
              </a:spcAft>
              <a:buClr>
                <a:schemeClr val="dk1"/>
              </a:buClr>
              <a:buSzPts val="1700"/>
              <a:buFont typeface="Arial"/>
              <a:buChar char="•"/>
            </a:pPr>
            <a:r>
              <a:rPr lang="en-IN" sz="1400" b="0" i="0" u="none" strike="noStrike" cap="none" dirty="0">
                <a:solidFill>
                  <a:schemeClr val="dk1"/>
                </a:solidFill>
                <a:latin typeface="Calibri"/>
                <a:ea typeface="Calibri"/>
                <a:cs typeface="Calibri"/>
                <a:sym typeface="Calibri"/>
              </a:rPr>
              <a:t>Academic Qualifications</a:t>
            </a:r>
            <a:r>
              <a:rPr lang="en-IN" sz="1400" b="1" i="0" u="none" strike="noStrike" cap="none" dirty="0">
                <a:solidFill>
                  <a:schemeClr val="dk1"/>
                </a:solidFill>
                <a:latin typeface="Calibri"/>
                <a:ea typeface="Calibri"/>
                <a:cs typeface="Calibri"/>
                <a:sym typeface="Calibri"/>
              </a:rPr>
              <a:t>: Ph.D. (CSE), </a:t>
            </a:r>
            <a:r>
              <a:rPr lang="en-IN" sz="1400" b="1" i="0" u="none" strike="noStrike" cap="none" dirty="0" err="1">
                <a:solidFill>
                  <a:schemeClr val="dk1"/>
                </a:solidFill>
                <a:latin typeface="Calibri"/>
                <a:ea typeface="Calibri"/>
                <a:cs typeface="Calibri"/>
                <a:sym typeface="Calibri"/>
              </a:rPr>
              <a:t>M.Tech</a:t>
            </a:r>
            <a:r>
              <a:rPr lang="en-IN" sz="1400" b="1" i="0" u="none" strike="noStrike" cap="none" dirty="0">
                <a:solidFill>
                  <a:schemeClr val="dk1"/>
                </a:solidFill>
                <a:latin typeface="Calibri"/>
                <a:ea typeface="Calibri"/>
                <a:cs typeface="Calibri"/>
                <a:sym typeface="Calibri"/>
              </a:rPr>
              <a:t> (CSE)</a:t>
            </a:r>
            <a:endParaRPr sz="1400" b="0" i="0" u="none" strike="noStrike" cap="none" dirty="0">
              <a:solidFill>
                <a:schemeClr val="dk1"/>
              </a:solidFill>
              <a:latin typeface="Calibri"/>
              <a:ea typeface="Calibri"/>
              <a:cs typeface="Calibri"/>
              <a:sym typeface="Calibri"/>
            </a:endParaRPr>
          </a:p>
          <a:p>
            <a:pPr marL="171450" marR="0" lvl="0" indent="-166688" algn="l" rtl="0">
              <a:lnSpc>
                <a:spcPct val="90000"/>
              </a:lnSpc>
              <a:spcBef>
                <a:spcPts val="750"/>
              </a:spcBef>
              <a:spcAft>
                <a:spcPts val="0"/>
              </a:spcAft>
              <a:buClr>
                <a:schemeClr val="dk1"/>
              </a:buClr>
              <a:buSzPts val="1700"/>
              <a:buFont typeface="Arial"/>
              <a:buChar char="•"/>
            </a:pPr>
            <a:r>
              <a:rPr lang="en-IN" sz="1400" b="0" i="0" u="none" strike="noStrike" cap="none" dirty="0">
                <a:solidFill>
                  <a:schemeClr val="dk1"/>
                </a:solidFill>
                <a:latin typeface="Calibri"/>
                <a:ea typeface="Calibri"/>
                <a:cs typeface="Calibri"/>
                <a:sym typeface="Calibri"/>
              </a:rPr>
              <a:t>Certifications: </a:t>
            </a:r>
            <a:endParaRPr sz="1400" b="0" i="0" u="none" strike="noStrike" cap="none" dirty="0">
              <a:solidFill>
                <a:schemeClr val="dk1"/>
              </a:solidFill>
              <a:latin typeface="Calibri"/>
              <a:ea typeface="Calibri"/>
              <a:cs typeface="Calibri"/>
              <a:sym typeface="Calibri"/>
            </a:endParaRPr>
          </a:p>
          <a:p>
            <a:pPr marL="514350" marR="0" lvl="1" indent="-166687" algn="l" rtl="0">
              <a:lnSpc>
                <a:spcPct val="90000"/>
              </a:lnSpc>
              <a:spcBef>
                <a:spcPts val="750"/>
              </a:spcBef>
              <a:spcAft>
                <a:spcPts val="0"/>
              </a:spcAft>
              <a:buClr>
                <a:schemeClr val="dk1"/>
              </a:buClr>
              <a:buSzPts val="1700"/>
              <a:buFont typeface="Arial"/>
              <a:buChar char="•"/>
            </a:pPr>
            <a:r>
              <a:rPr lang="en-IN" sz="1400" b="1" i="0" u="none" strike="noStrike" cap="none" dirty="0">
                <a:solidFill>
                  <a:schemeClr val="dk1"/>
                </a:solidFill>
                <a:latin typeface="Calibri"/>
                <a:ea typeface="Calibri"/>
                <a:cs typeface="Calibri"/>
                <a:sym typeface="Calibri"/>
              </a:rPr>
              <a:t>UiPath RPA Certified Associate</a:t>
            </a:r>
            <a:endParaRPr sz="1400" b="0" i="0" u="none" strike="noStrike" cap="none" dirty="0">
              <a:solidFill>
                <a:schemeClr val="dk1"/>
              </a:solidFill>
              <a:latin typeface="Calibri"/>
              <a:ea typeface="Calibri"/>
              <a:cs typeface="Calibri"/>
              <a:sym typeface="Calibri"/>
            </a:endParaRPr>
          </a:p>
          <a:p>
            <a:pPr marL="514350" marR="0" lvl="1" indent="-166687" algn="l" rtl="0">
              <a:lnSpc>
                <a:spcPct val="90000"/>
              </a:lnSpc>
              <a:spcBef>
                <a:spcPts val="375"/>
              </a:spcBef>
              <a:spcAft>
                <a:spcPts val="0"/>
              </a:spcAft>
              <a:buClr>
                <a:schemeClr val="dk1"/>
              </a:buClr>
              <a:buSzPts val="1700"/>
              <a:buFont typeface="Arial"/>
              <a:buChar char="•"/>
            </a:pPr>
            <a:r>
              <a:rPr lang="en-IN" sz="1400" b="1" i="0" u="none" strike="noStrike" cap="none" dirty="0">
                <a:solidFill>
                  <a:schemeClr val="dk1"/>
                </a:solidFill>
                <a:latin typeface="Calibri"/>
                <a:ea typeface="Calibri"/>
                <a:cs typeface="Calibri"/>
                <a:sym typeface="Calibri"/>
              </a:rPr>
              <a:t>Docker Certified Associate</a:t>
            </a:r>
            <a:endParaRPr dirty="0"/>
          </a:p>
          <a:p>
            <a:pPr marL="514350" marR="0" lvl="1" indent="-166687" algn="l" rtl="0">
              <a:lnSpc>
                <a:spcPct val="90000"/>
              </a:lnSpc>
              <a:spcBef>
                <a:spcPts val="375"/>
              </a:spcBef>
              <a:spcAft>
                <a:spcPts val="0"/>
              </a:spcAft>
              <a:buClr>
                <a:schemeClr val="dk1"/>
              </a:buClr>
              <a:buSzPts val="1700"/>
              <a:buFont typeface="Arial"/>
              <a:buChar char="•"/>
            </a:pPr>
            <a:r>
              <a:rPr lang="en-IN" sz="1400" b="1" i="0" u="none" strike="noStrike" cap="none" dirty="0">
                <a:solidFill>
                  <a:schemeClr val="dk1"/>
                </a:solidFill>
                <a:latin typeface="Calibri"/>
                <a:ea typeface="Calibri"/>
                <a:cs typeface="Calibri"/>
                <a:sym typeface="Calibri"/>
              </a:rPr>
              <a:t>Neo4J Certified Associate</a:t>
            </a:r>
            <a:endParaRPr sz="1400" b="0" i="0" u="none" strike="noStrike" cap="none" dirty="0">
              <a:solidFill>
                <a:schemeClr val="dk1"/>
              </a:solidFill>
              <a:latin typeface="Calibri"/>
              <a:ea typeface="Calibri"/>
              <a:cs typeface="Calibri"/>
              <a:sym typeface="Calibri"/>
            </a:endParaRPr>
          </a:p>
          <a:p>
            <a:pPr marL="514350" marR="0" lvl="1" indent="-166687" algn="l" rtl="0">
              <a:lnSpc>
                <a:spcPct val="90000"/>
              </a:lnSpc>
              <a:spcBef>
                <a:spcPts val="375"/>
              </a:spcBef>
              <a:spcAft>
                <a:spcPts val="0"/>
              </a:spcAft>
              <a:buClr>
                <a:schemeClr val="dk1"/>
              </a:buClr>
              <a:buSzPts val="1700"/>
              <a:buFont typeface="Arial"/>
              <a:buChar char="•"/>
            </a:pPr>
            <a:r>
              <a:rPr lang="en-IN" sz="1400" b="1" i="0" u="none" strike="noStrike" cap="none" dirty="0">
                <a:solidFill>
                  <a:schemeClr val="dk1"/>
                </a:solidFill>
                <a:latin typeface="Calibri"/>
                <a:ea typeface="Calibri"/>
                <a:cs typeface="Calibri"/>
                <a:sym typeface="Calibri"/>
              </a:rPr>
              <a:t>Maven Certified Professional</a:t>
            </a:r>
            <a:endParaRPr sz="1400" b="0" i="0" u="none" strike="noStrike" cap="none" dirty="0">
              <a:solidFill>
                <a:schemeClr val="dk1"/>
              </a:solidFill>
              <a:latin typeface="Calibri"/>
              <a:ea typeface="Calibri"/>
              <a:cs typeface="Calibri"/>
              <a:sym typeface="Calibri"/>
            </a:endParaRPr>
          </a:p>
          <a:p>
            <a:pPr marL="171450" marR="0" lvl="0" indent="-166688" algn="l" rtl="0">
              <a:lnSpc>
                <a:spcPct val="90000"/>
              </a:lnSpc>
              <a:spcBef>
                <a:spcPts val="750"/>
              </a:spcBef>
              <a:spcAft>
                <a:spcPts val="0"/>
              </a:spcAft>
              <a:buClr>
                <a:schemeClr val="dk1"/>
              </a:buClr>
              <a:buSzPts val="1700"/>
              <a:buFont typeface="Arial"/>
              <a:buChar char="•"/>
            </a:pPr>
            <a:r>
              <a:rPr lang="en-IN" sz="1400" b="0" i="0" u="none" strike="noStrike" cap="none" dirty="0">
                <a:solidFill>
                  <a:schemeClr val="dk1"/>
                </a:solidFill>
                <a:latin typeface="Calibri"/>
                <a:ea typeface="Calibri"/>
                <a:cs typeface="Calibri"/>
                <a:sym typeface="Calibri"/>
              </a:rPr>
              <a:t>4 Books Published</a:t>
            </a:r>
            <a:endParaRPr sz="1400" b="0" i="0" u="none" strike="noStrike" cap="none" dirty="0">
              <a:solidFill>
                <a:schemeClr val="dk1"/>
              </a:solidFill>
              <a:latin typeface="Calibri"/>
              <a:ea typeface="Calibri"/>
              <a:cs typeface="Calibri"/>
              <a:sym typeface="Calibri"/>
            </a:endParaRPr>
          </a:p>
          <a:p>
            <a:pPr marL="171450" marR="0" lvl="0" indent="-166688" algn="l" rtl="0">
              <a:lnSpc>
                <a:spcPct val="90000"/>
              </a:lnSpc>
              <a:spcBef>
                <a:spcPts val="750"/>
              </a:spcBef>
              <a:spcAft>
                <a:spcPts val="0"/>
              </a:spcAft>
              <a:buClr>
                <a:schemeClr val="dk1"/>
              </a:buClr>
              <a:buSzPts val="1700"/>
              <a:buFont typeface="Arial"/>
              <a:buChar char="•"/>
            </a:pPr>
            <a:r>
              <a:rPr lang="en-IN" sz="1400" b="0" i="0" u="none" strike="noStrike" cap="none" dirty="0">
                <a:solidFill>
                  <a:schemeClr val="dk1"/>
                </a:solidFill>
                <a:latin typeface="Calibri"/>
                <a:ea typeface="Calibri"/>
                <a:cs typeface="Calibri"/>
                <a:sym typeface="Calibri"/>
              </a:rPr>
              <a:t>30 Patents Published</a:t>
            </a:r>
            <a:endParaRPr dirty="0"/>
          </a:p>
          <a:p>
            <a:pPr marL="171450" marR="0" lvl="0" indent="-166688" algn="l" rtl="0">
              <a:lnSpc>
                <a:spcPct val="90000"/>
              </a:lnSpc>
              <a:spcBef>
                <a:spcPts val="750"/>
              </a:spcBef>
              <a:spcAft>
                <a:spcPts val="0"/>
              </a:spcAft>
              <a:buClr>
                <a:schemeClr val="dk1"/>
              </a:buClr>
              <a:buSzPts val="1700"/>
              <a:buFont typeface="Arial"/>
              <a:buChar char="•"/>
            </a:pPr>
            <a:r>
              <a:rPr lang="en-IN" sz="1400" b="0" i="0" u="none" strike="noStrike" cap="none" dirty="0">
                <a:solidFill>
                  <a:schemeClr val="dk1"/>
                </a:solidFill>
                <a:latin typeface="Calibri"/>
                <a:ea typeface="Calibri"/>
                <a:cs typeface="Calibri"/>
                <a:sym typeface="Calibri"/>
              </a:rPr>
              <a:t>02 Copyright Published</a:t>
            </a: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t>Agenda</a:t>
            </a:r>
            <a:endParaRPr/>
          </a:p>
        </p:txBody>
      </p:sp>
      <p:sp>
        <p:nvSpPr>
          <p:cNvPr id="100" name="Google Shape;100;p3"/>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p>
            <a:pPr marL="457200" lvl="0" indent="-317500" algn="l" rtl="0">
              <a:lnSpc>
                <a:spcPct val="200000"/>
              </a:lnSpc>
              <a:spcBef>
                <a:spcPts val="500"/>
              </a:spcBef>
              <a:spcAft>
                <a:spcPts val="0"/>
              </a:spcAft>
              <a:buClr>
                <a:srgbClr val="000000"/>
              </a:buClr>
              <a:buSzPts val="1400"/>
              <a:buChar char="•"/>
            </a:pPr>
            <a:r>
              <a:rPr lang="en-US" b="1" dirty="0">
                <a:solidFill>
                  <a:srgbClr val="000000"/>
                </a:solidFill>
                <a:latin typeface="Arial"/>
                <a:ea typeface="Arial"/>
                <a:cs typeface="Arial"/>
                <a:sym typeface="Arial"/>
              </a:rPr>
              <a:t>Introduction to Rust</a:t>
            </a:r>
          </a:p>
          <a:p>
            <a:pPr marL="457200" lvl="0" indent="-317500" algn="l" rtl="0">
              <a:lnSpc>
                <a:spcPct val="200000"/>
              </a:lnSpc>
              <a:spcBef>
                <a:spcPts val="500"/>
              </a:spcBef>
              <a:spcAft>
                <a:spcPts val="0"/>
              </a:spcAft>
              <a:buClr>
                <a:srgbClr val="000000"/>
              </a:buClr>
              <a:buSzPts val="1400"/>
              <a:buChar char="•"/>
            </a:pPr>
            <a:r>
              <a:rPr lang="en-US" b="1" dirty="0">
                <a:solidFill>
                  <a:srgbClr val="000000"/>
                </a:solidFill>
                <a:latin typeface="Arial"/>
                <a:ea typeface="Arial"/>
                <a:cs typeface="Arial"/>
                <a:sym typeface="Arial"/>
              </a:rPr>
              <a:t>Rust Memory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Introduction to Rust Programming</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697638" y="1470307"/>
            <a:ext cx="7956900" cy="1815841"/>
          </a:xfrm>
          <a:prstGeom prst="rect">
            <a:avLst/>
          </a:prstGeom>
          <a:noFill/>
          <a:ln>
            <a:noFill/>
          </a:ln>
        </p:spPr>
        <p:txBody>
          <a:bodyPr spcFirstLastPara="1" wrap="square" lIns="91425" tIns="45700" rIns="91425" bIns="45700" anchor="t" anchorCtr="0">
            <a:spAutoFit/>
          </a:bodyPr>
          <a:lstStyle/>
          <a:p>
            <a:pPr marL="171450" indent="-171450" algn="just">
              <a:buFont typeface="Arial" panose="020B0604020202020204" pitchFamily="34" charset="0"/>
              <a:buChar char="•"/>
            </a:pPr>
            <a:r>
              <a:rPr lang="en-US" sz="1600" b="0" i="0" dirty="0">
                <a:solidFill>
                  <a:srgbClr val="000000"/>
                </a:solidFill>
                <a:effectLst/>
                <a:latin typeface="Nunito" pitchFamily="2" charset="0"/>
              </a:rPr>
              <a:t>The Mozilla Corporation created the modern systems programming language called Rust.</a:t>
            </a:r>
          </a:p>
          <a:p>
            <a:pPr marL="171450" indent="-171450" algn="just">
              <a:lnSpc>
                <a:spcPct val="250000"/>
              </a:lnSpc>
              <a:buFont typeface="Arial" panose="020B0604020202020204" pitchFamily="34" charset="0"/>
              <a:buChar char="•"/>
            </a:pPr>
            <a:r>
              <a:rPr lang="en-US" altLang="en-US" sz="1600" dirty="0">
                <a:latin typeface="Nunito" pitchFamily="2" charset="0"/>
              </a:rPr>
              <a:t>It is designed to be a language for extremely secure and concurrent systems.</a:t>
            </a:r>
          </a:p>
          <a:p>
            <a:pPr marL="171450" indent="-171450" algn="just">
              <a:lnSpc>
                <a:spcPct val="250000"/>
              </a:lnSpc>
              <a:buFont typeface="Arial" panose="020B0604020202020204" pitchFamily="34" charset="0"/>
              <a:buChar char="•"/>
            </a:pPr>
            <a:r>
              <a:rPr lang="en-US" altLang="en-US" sz="1600" dirty="0">
                <a:latin typeface="Nunito" pitchFamily="2" charset="0"/>
              </a:rPr>
              <a:t>It is lightning fast like C and C++ since it compiles to native code.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Why Rust?</a:t>
            </a:r>
            <a:endParaRPr sz="1100" b="1"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15281" y="1492409"/>
            <a:ext cx="7956900" cy="3323946"/>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Arial" panose="020B0604020202020204" pitchFamily="34" charset="0"/>
              <a:buChar char="•"/>
            </a:pPr>
            <a:r>
              <a:rPr lang="en-IN" b="1" dirty="0">
                <a:latin typeface="+mn-lt"/>
              </a:rPr>
              <a:t>Rust is Fast : </a:t>
            </a:r>
            <a:r>
              <a:rPr lang="en-US" dirty="0">
                <a:latin typeface="+mn-lt"/>
              </a:rPr>
              <a:t>Rust code compiles to native machine code on several systems.</a:t>
            </a:r>
            <a:r>
              <a:rPr lang="en-IN" dirty="0">
                <a:latin typeface="+mn-lt"/>
              </a:rPr>
              <a:t> This is the reason Rust is faster compare to other languages.</a:t>
            </a:r>
          </a:p>
          <a:p>
            <a:pPr marL="342900" indent="-342900" algn="just">
              <a:lnSpc>
                <a:spcPct val="150000"/>
              </a:lnSpc>
              <a:buFont typeface="Arial" panose="020B0604020202020204" pitchFamily="34" charset="0"/>
              <a:buChar char="•"/>
            </a:pPr>
            <a:endParaRPr lang="en-IN" dirty="0">
              <a:latin typeface="+mn-lt"/>
            </a:endParaRPr>
          </a:p>
          <a:p>
            <a:pPr marL="342900" indent="-342900" algn="just">
              <a:lnSpc>
                <a:spcPct val="150000"/>
              </a:lnSpc>
              <a:buFont typeface="Arial" panose="020B0604020202020204" pitchFamily="34" charset="0"/>
              <a:buChar char="•"/>
            </a:pPr>
            <a:r>
              <a:rPr lang="en-IN" b="1" dirty="0">
                <a:latin typeface="+mn-lt"/>
              </a:rPr>
              <a:t>Rust is Memory Safe: </a:t>
            </a:r>
            <a:r>
              <a:rPr lang="en-US" dirty="0">
                <a:latin typeface="+mn-lt"/>
              </a:rPr>
              <a:t>Rust encourages programmers to create secure programs </a:t>
            </a:r>
            <a:r>
              <a:rPr lang="en-US" dirty="0"/>
              <a:t>Unlike C, it does not support dangling, uninitialized, and NULL pointers.</a:t>
            </a:r>
          </a:p>
          <a:p>
            <a:pPr marL="342900" indent="-342900" algn="just">
              <a:lnSpc>
                <a:spcPct val="150000"/>
              </a:lnSpc>
              <a:buFont typeface="Arial" panose="020B0604020202020204" pitchFamily="34" charset="0"/>
              <a:buChar char="•"/>
            </a:pPr>
            <a:endParaRPr lang="en-US" altLang="en-US" dirty="0">
              <a:latin typeface="+mn-lt"/>
            </a:endParaRPr>
          </a:p>
          <a:p>
            <a:pPr marL="342900" indent="-342900" algn="just">
              <a:lnSpc>
                <a:spcPct val="150000"/>
              </a:lnSpc>
              <a:buFont typeface="Arial" panose="020B0604020202020204" pitchFamily="34" charset="0"/>
              <a:buChar char="•"/>
            </a:pPr>
            <a:r>
              <a:rPr lang="en-IN" b="1" dirty="0">
                <a:latin typeface="+mn-lt"/>
              </a:rPr>
              <a:t>Rust is Low-Overhead: </a:t>
            </a:r>
            <a:r>
              <a:rPr lang="en-US" dirty="0">
                <a:latin typeface="+mn-lt"/>
              </a:rPr>
              <a:t>Every value in the Rust programming language has a distinct owner, and the scope of the value matches the scope of the owner. It has an ownership system as a result.</a:t>
            </a:r>
          </a:p>
          <a:p>
            <a:pPr marL="342900" indent="-342900" algn="just">
              <a:lnSpc>
                <a:spcPct val="150000"/>
              </a:lnSpc>
              <a:buFont typeface="Arial" panose="020B0604020202020204" pitchFamily="34" charset="0"/>
              <a:buChar char="•"/>
            </a:pPr>
            <a:endParaRPr lang="en-US" altLang="en-US" dirty="0">
              <a:latin typeface="+mn-lt"/>
            </a:endParaRPr>
          </a:p>
        </p:txBody>
      </p:sp>
      <p:sp>
        <p:nvSpPr>
          <p:cNvPr id="3" name="TextBox 2">
            <a:extLst>
              <a:ext uri="{FF2B5EF4-FFF2-40B4-BE49-F238E27FC236}">
                <a16:creationId xmlns:a16="http://schemas.microsoft.com/office/drawing/2014/main" id="{7C60BC6D-6F45-4EEE-7F83-729EEFAC1861}"/>
              </a:ext>
            </a:extLst>
          </p:cNvPr>
          <p:cNvSpPr txBox="1"/>
          <p:nvPr/>
        </p:nvSpPr>
        <p:spPr>
          <a:xfrm>
            <a:off x="593550" y="840094"/>
            <a:ext cx="7956899" cy="307777"/>
          </a:xfrm>
          <a:prstGeom prst="rect">
            <a:avLst/>
          </a:prstGeom>
          <a:noFill/>
        </p:spPr>
        <p:txBody>
          <a:bodyPr wrap="square">
            <a:spAutoFit/>
          </a:bodyPr>
          <a:lstStyle/>
          <a:p>
            <a:pPr algn="just"/>
            <a:r>
              <a:rPr lang="en-IN" dirty="0">
                <a:latin typeface="+mn-lt"/>
              </a:rPr>
              <a:t>There are several reasons why programmers Favor Rust. The following are the causes:</a:t>
            </a:r>
          </a:p>
        </p:txBody>
      </p:sp>
    </p:spTree>
    <p:extLst>
      <p:ext uri="{BB962C8B-B14F-4D97-AF65-F5344CB8AC3E}">
        <p14:creationId xmlns:p14="http://schemas.microsoft.com/office/powerpoint/2010/main" val="39762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515281" y="237475"/>
            <a:ext cx="6355200" cy="4686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rgbClr val="000000"/>
              </a:buClr>
              <a:buSzPts val="2600"/>
              <a:buFont typeface="Montserrat Black"/>
              <a:buNone/>
            </a:pPr>
            <a:r>
              <a:rPr lang="en-IN" sz="2600" b="1" dirty="0">
                <a:latin typeface="Montserrat ExtraBold"/>
                <a:ea typeface="Montserrat ExtraBold"/>
                <a:cs typeface="Montserrat ExtraBold"/>
                <a:sym typeface="Montserrat ExtraBold"/>
              </a:rPr>
              <a:t>Why Rust?    </a:t>
            </a:r>
            <a:r>
              <a:rPr lang="en-IN" sz="1800" dirty="0">
                <a:latin typeface="Montserrat ExtraBold"/>
                <a:ea typeface="Montserrat ExtraBold"/>
                <a:cs typeface="Montserrat ExtraBold"/>
                <a:sym typeface="Montserrat ExtraBold"/>
              </a:rPr>
              <a:t>(Contd..)</a:t>
            </a:r>
            <a:endParaRPr sz="1100" i="0" u="none" strike="noStrike" cap="none" dirty="0">
              <a:solidFill>
                <a:srgbClr val="000000"/>
              </a:solidFill>
              <a:latin typeface="Montserrat ExtraBold"/>
              <a:ea typeface="Montserrat ExtraBold"/>
              <a:cs typeface="Montserrat ExtraBold"/>
              <a:sym typeface="Montserrat ExtraBold"/>
            </a:endParaRP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93550" y="1057096"/>
            <a:ext cx="7956900" cy="3647112"/>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Arial" panose="020B0604020202020204" pitchFamily="34" charset="0"/>
              <a:buChar char="•"/>
            </a:pPr>
            <a:r>
              <a:rPr lang="en-US" b="1" dirty="0"/>
              <a:t>Rust is easy to use: </a:t>
            </a:r>
            <a:r>
              <a:rPr lang="en-US" dirty="0"/>
              <a:t>The syntax of the Rust programming language is comparable to that of C/C++, making it simple to use or comprehend.</a:t>
            </a:r>
          </a:p>
          <a:p>
            <a:pPr algn="just">
              <a:lnSpc>
                <a:spcPct val="150000"/>
              </a:lnSpc>
            </a:pPr>
            <a:endParaRPr lang="en-US" altLang="en-US" dirty="0">
              <a:latin typeface="Nunito" pitchFamily="2" charset="0"/>
            </a:endParaRPr>
          </a:p>
          <a:p>
            <a:pPr marL="342900" indent="-342900" algn="just">
              <a:lnSpc>
                <a:spcPct val="150000"/>
              </a:lnSpc>
              <a:buFont typeface="Arial" panose="020B0604020202020204" pitchFamily="34" charset="0"/>
              <a:buChar char="•"/>
            </a:pPr>
            <a:r>
              <a:rPr lang="en-US" b="1" dirty="0"/>
              <a:t>Rust is statically and strongly typed: </a:t>
            </a:r>
            <a:r>
              <a:rPr lang="en-US" dirty="0"/>
              <a:t>Because of the way Rust is designed, code may be checked at compile time without any additional memory usage if the compilation fails.</a:t>
            </a:r>
          </a:p>
          <a:p>
            <a:pPr marL="342900" indent="-342900" algn="just">
              <a:lnSpc>
                <a:spcPct val="150000"/>
              </a:lnSpc>
              <a:buFont typeface="Arial" panose="020B0604020202020204" pitchFamily="34" charset="0"/>
              <a:buChar char="•"/>
            </a:pPr>
            <a:endParaRPr lang="en-US" altLang="en-US" dirty="0">
              <a:latin typeface="Nunito" pitchFamily="2" charset="0"/>
            </a:endParaRPr>
          </a:p>
          <a:p>
            <a:pPr marL="342900" indent="-342900" algn="just">
              <a:lnSpc>
                <a:spcPct val="150000"/>
              </a:lnSpc>
              <a:buFont typeface="Arial" panose="020B0604020202020204" pitchFamily="34" charset="0"/>
              <a:buChar char="•"/>
            </a:pPr>
            <a:r>
              <a:rPr lang="en-IN" b="1" dirty="0"/>
              <a:t>Binding with C programs: </a:t>
            </a:r>
            <a:r>
              <a:rPr lang="en-US" dirty="0"/>
              <a:t>Similar to vectors, Rust offers a C API with memory safety that uses high-level functions.</a:t>
            </a:r>
          </a:p>
          <a:p>
            <a:pPr marL="342900" indent="-342900" algn="just">
              <a:lnSpc>
                <a:spcPct val="150000"/>
              </a:lnSpc>
              <a:buFont typeface="Arial" panose="020B0604020202020204" pitchFamily="34" charset="0"/>
              <a:buChar char="•"/>
            </a:pPr>
            <a:endParaRPr lang="en-US" altLang="en-US" dirty="0">
              <a:latin typeface="Nunito" pitchFamily="2" charset="0"/>
            </a:endParaRPr>
          </a:p>
          <a:p>
            <a:pPr marL="342900" indent="-342900" algn="just">
              <a:lnSpc>
                <a:spcPct val="150000"/>
              </a:lnSpc>
              <a:buFont typeface="Arial" panose="020B0604020202020204" pitchFamily="34" charset="0"/>
              <a:buChar char="•"/>
            </a:pPr>
            <a:r>
              <a:rPr lang="en-IN" b="1" dirty="0"/>
              <a:t>Threads without Data race: </a:t>
            </a:r>
            <a:r>
              <a:rPr lang="en-US" dirty="0"/>
              <a:t>Data race is a condition where two or more threads access shared memory. Because of clear ownership rules, this condition does not arise in Rust.</a:t>
            </a:r>
            <a:endParaRPr lang="en-US" altLang="en-US" dirty="0">
              <a:latin typeface="Nunito" pitchFamily="2" charset="0"/>
            </a:endParaRPr>
          </a:p>
        </p:txBody>
      </p:sp>
    </p:spTree>
    <p:extLst>
      <p:ext uri="{BB962C8B-B14F-4D97-AF65-F5344CB8AC3E}">
        <p14:creationId xmlns:p14="http://schemas.microsoft.com/office/powerpoint/2010/main" val="128614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386326" y="391882"/>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ea typeface="Montserrat ExtraBold"/>
                <a:cs typeface="Montserrat ExtraBold"/>
              </a:rPr>
              <a:t>Disadvantages of Rust Programming</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356750" y="1212193"/>
            <a:ext cx="8339435" cy="2554505"/>
          </a:xfrm>
          <a:prstGeom prst="rect">
            <a:avLst/>
          </a:prstGeom>
          <a:noFill/>
          <a:ln>
            <a:noFill/>
          </a:ln>
        </p:spPr>
        <p:txBody>
          <a:bodyPr spcFirstLastPara="1" wrap="square" lIns="91425" tIns="45700" rIns="91425" bIns="45700" anchor="t" anchorCtr="0">
            <a:spAutoFit/>
          </a:bodyPr>
          <a:lstStyle/>
          <a:p>
            <a:pPr marL="285750" indent="-285750" algn="just">
              <a:lnSpc>
                <a:spcPct val="200000"/>
              </a:lnSpc>
              <a:buFont typeface="Arial" panose="020B0604020202020204" pitchFamily="34" charset="0"/>
              <a:buChar char="•"/>
            </a:pPr>
            <a:r>
              <a:rPr lang="en-US" sz="1600" dirty="0"/>
              <a:t>Rust may take more time to understand due to its complexity.</a:t>
            </a:r>
          </a:p>
          <a:p>
            <a:pPr marL="285750" indent="-285750" algn="just">
              <a:lnSpc>
                <a:spcPct val="200000"/>
              </a:lnSpc>
              <a:buFont typeface="Arial" panose="020B0604020202020204" pitchFamily="34" charset="0"/>
              <a:buChar char="•"/>
            </a:pPr>
            <a:r>
              <a:rPr lang="en-US" sz="1600" dirty="0"/>
              <a:t>Rust code has the potential to be less effective, and it also takes longer to compile.</a:t>
            </a:r>
          </a:p>
          <a:p>
            <a:pPr marL="285750" indent="-285750" algn="just">
              <a:lnSpc>
                <a:spcPct val="200000"/>
              </a:lnSpc>
              <a:buFont typeface="Arial" panose="020B0604020202020204" pitchFamily="34" charset="0"/>
              <a:buChar char="•"/>
            </a:pPr>
            <a:r>
              <a:rPr lang="en-US" sz="1600" dirty="0"/>
              <a:t>As applications developed in Rust are more complex, they may take longer to execute.</a:t>
            </a:r>
          </a:p>
          <a:p>
            <a:pPr marL="285750" indent="-285750" algn="just">
              <a:lnSpc>
                <a:spcPct val="200000"/>
              </a:lnSpc>
              <a:buFont typeface="Arial" panose="020B0604020202020204" pitchFamily="34" charset="0"/>
              <a:buChar char="•"/>
            </a:pPr>
            <a:r>
              <a:rPr lang="en-US" sz="1600" dirty="0"/>
              <a:t>Cyclical referencing an cause memory leaks, making the program execution slower.</a:t>
            </a:r>
          </a:p>
          <a:p>
            <a:pPr marL="285750" indent="-285750" algn="just">
              <a:lnSpc>
                <a:spcPct val="200000"/>
              </a:lnSpc>
              <a:buFont typeface="Arial" panose="020B0604020202020204" pitchFamily="34" charset="0"/>
              <a:buChar char="•"/>
            </a:pPr>
            <a:r>
              <a:rPr lang="en-US" sz="1600" dirty="0"/>
              <a:t>Due to its extensive code base, it is difficult to maintain.</a:t>
            </a:r>
            <a:endParaRPr lang="en-US" altLang="en-US" sz="1600" dirty="0"/>
          </a:p>
        </p:txBody>
      </p:sp>
    </p:spTree>
    <p:extLst>
      <p:ext uri="{BB962C8B-B14F-4D97-AF65-F5344CB8AC3E}">
        <p14:creationId xmlns:p14="http://schemas.microsoft.com/office/powerpoint/2010/main" val="396332193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386326" y="391882"/>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ea typeface="Montserrat ExtraBold"/>
                <a:cs typeface="Montserrat ExtraBold"/>
              </a:rPr>
              <a:t>Rust Memory Model</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475551" y="1704670"/>
            <a:ext cx="8192898" cy="2369839"/>
          </a:xfrm>
          <a:prstGeom prst="rect">
            <a:avLst/>
          </a:prstGeom>
          <a:noFill/>
          <a:ln>
            <a:noFill/>
          </a:ln>
        </p:spPr>
        <p:txBody>
          <a:bodyPr spcFirstLastPara="1" wrap="square" lIns="91425" tIns="45700" rIns="91425" bIns="45700" anchor="t" anchorCtr="0">
            <a:spAutoFit/>
          </a:bodyPr>
          <a:lstStyle/>
          <a:p>
            <a:pPr marL="285750" indent="-285750" algn="just">
              <a:lnSpc>
                <a:spcPct val="200000"/>
              </a:lnSpc>
              <a:buFont typeface="Arial" panose="020B0604020202020204" pitchFamily="34" charset="0"/>
              <a:buChar char="•"/>
            </a:pPr>
            <a:r>
              <a:rPr lang="en-US" sz="1200" dirty="0"/>
              <a:t>Fine-grained memory management is used in Rust, although once produced, it is controlled automatically.</a:t>
            </a:r>
          </a:p>
          <a:p>
            <a:pPr marL="285750" indent="-285750" algn="just">
              <a:lnSpc>
                <a:spcPct val="200000"/>
              </a:lnSpc>
              <a:buFont typeface="Arial" panose="020B0604020202020204" pitchFamily="34" charset="0"/>
              <a:buChar char="•"/>
            </a:pPr>
            <a:r>
              <a:rPr lang="en-US" sz="1200" dirty="0"/>
              <a:t>When you allocate memory in Rust, you can choose when to free it and Rust automatically handles it.</a:t>
            </a:r>
          </a:p>
          <a:p>
            <a:pPr marL="285750" indent="-285750" algn="just">
              <a:lnSpc>
                <a:spcPct val="200000"/>
              </a:lnSpc>
              <a:buFont typeface="Arial" panose="020B0604020202020204" pitchFamily="34" charset="0"/>
              <a:buChar char="•"/>
            </a:pPr>
            <a:r>
              <a:rPr lang="en-US" sz="1200" dirty="0"/>
              <a:t>Each variable has a scope for which it is valid, and when that scope expires, the variable is immediately deallocated.</a:t>
            </a:r>
          </a:p>
          <a:p>
            <a:pPr marL="285750" indent="-285750" algn="just">
              <a:lnSpc>
                <a:spcPct val="200000"/>
              </a:lnSpc>
              <a:buFont typeface="Arial" panose="020B0604020202020204" pitchFamily="34" charset="0"/>
              <a:buChar char="•"/>
            </a:pPr>
            <a:r>
              <a:rPr lang="en-US" sz="1200" dirty="0"/>
              <a:t>Each program in rust receives memory allotment from the operating system.</a:t>
            </a:r>
          </a:p>
          <a:p>
            <a:pPr marL="285750" indent="-285750" algn="just">
              <a:lnSpc>
                <a:spcPct val="200000"/>
              </a:lnSpc>
              <a:buFont typeface="Arial" panose="020B0604020202020204" pitchFamily="34" charset="0"/>
              <a:buChar char="•"/>
            </a:pPr>
            <a:r>
              <a:rPr lang="en-US" sz="1200" dirty="0"/>
              <a:t>Rust uses shared memory to store reference information and track the number of references.</a:t>
            </a:r>
            <a:endParaRPr lang="en-US" altLang="en-US" sz="1200" dirty="0"/>
          </a:p>
        </p:txBody>
      </p:sp>
      <p:sp>
        <p:nvSpPr>
          <p:cNvPr id="3" name="TextBox 2">
            <a:extLst>
              <a:ext uri="{FF2B5EF4-FFF2-40B4-BE49-F238E27FC236}">
                <a16:creationId xmlns:a16="http://schemas.microsoft.com/office/drawing/2014/main" id="{B88471DD-1B51-3817-B1D6-9519BF209C08}"/>
              </a:ext>
            </a:extLst>
          </p:cNvPr>
          <p:cNvSpPr txBox="1"/>
          <p:nvPr/>
        </p:nvSpPr>
        <p:spPr>
          <a:xfrm>
            <a:off x="609600" y="1122041"/>
            <a:ext cx="8046359" cy="523220"/>
          </a:xfrm>
          <a:prstGeom prst="rect">
            <a:avLst/>
          </a:prstGeom>
          <a:noFill/>
        </p:spPr>
        <p:txBody>
          <a:bodyPr wrap="square">
            <a:spAutoFit/>
          </a:bodyPr>
          <a:lstStyle/>
          <a:p>
            <a:pPr algn="just"/>
            <a:r>
              <a:rPr lang="en-US" dirty="0"/>
              <a:t>Rust does not yet have a defined memory model. Various academics and industry professionals are working on various proposals. As of now, this is a grey area..</a:t>
            </a:r>
            <a:endParaRPr lang="en-IN" dirty="0"/>
          </a:p>
        </p:txBody>
      </p:sp>
    </p:spTree>
    <p:extLst>
      <p:ext uri="{BB962C8B-B14F-4D97-AF65-F5344CB8AC3E}">
        <p14:creationId xmlns:p14="http://schemas.microsoft.com/office/powerpoint/2010/main" val="3128991393"/>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4"/>
          <p:cNvSpPr txBox="1"/>
          <p:nvPr/>
        </p:nvSpPr>
        <p:spPr>
          <a:xfrm>
            <a:off x="386326" y="391882"/>
            <a:ext cx="7163335" cy="468600"/>
          </a:xfrm>
          <a:prstGeom prst="rect">
            <a:avLst/>
          </a:prstGeom>
          <a:noFill/>
          <a:ln>
            <a:noFill/>
          </a:ln>
        </p:spPr>
        <p:txBody>
          <a:bodyPr spcFirstLastPara="1" wrap="square" lIns="34275" tIns="34275" rIns="34275" bIns="34275" anchor="t" anchorCtr="0">
            <a:noAutofit/>
          </a:bodyPr>
          <a:lstStyle/>
          <a:p>
            <a:pPr fontAlgn="base"/>
            <a:r>
              <a:rPr lang="en-US" sz="2600" b="1" dirty="0">
                <a:latin typeface="Montserrat ExtraBold"/>
                <a:ea typeface="Montserrat ExtraBold"/>
                <a:cs typeface="Montserrat ExtraBold"/>
              </a:rPr>
              <a:t>Type of Memory in Rust</a:t>
            </a:r>
          </a:p>
        </p:txBody>
      </p:sp>
      <p:sp>
        <p:nvSpPr>
          <p:cNvPr id="4" name="Google Shape;145;g22c3395971c_2_1">
            <a:extLst>
              <a:ext uri="{FF2B5EF4-FFF2-40B4-BE49-F238E27FC236}">
                <a16:creationId xmlns:a16="http://schemas.microsoft.com/office/drawing/2014/main" id="{758A1DBB-10F8-8AC8-C3B5-8C45255299BD}"/>
              </a:ext>
            </a:extLst>
          </p:cNvPr>
          <p:cNvSpPr txBox="1"/>
          <p:nvPr/>
        </p:nvSpPr>
        <p:spPr>
          <a:xfrm>
            <a:off x="581059" y="1448385"/>
            <a:ext cx="8192898" cy="2677616"/>
          </a:xfrm>
          <a:prstGeom prst="rect">
            <a:avLst/>
          </a:prstGeom>
          <a:noFill/>
          <a:ln>
            <a:noFill/>
          </a:ln>
        </p:spPr>
        <p:txBody>
          <a:bodyPr spcFirstLastPara="1" wrap="square" lIns="91425" tIns="45700" rIns="91425" bIns="45700" anchor="t" anchorCtr="0">
            <a:spAutoFit/>
          </a:bodyPr>
          <a:lstStyle/>
          <a:p>
            <a:pPr fontAlgn="base"/>
            <a:r>
              <a:rPr lang="en-US" b="1" dirty="0"/>
              <a:t>Heap:</a:t>
            </a:r>
          </a:p>
          <a:p>
            <a:pPr fontAlgn="base"/>
            <a:endParaRPr lang="en-US" dirty="0"/>
          </a:p>
          <a:p>
            <a:pPr fontAlgn="base"/>
            <a:r>
              <a:rPr lang="en-US" dirty="0"/>
              <a:t>Stack stores data values for which the size is known at compile time. For example, a variable of fixed size i32 is a candidate for stack allocation. Its size is known at compile time.  All scalar types can be stored in stack as the size is fixed.</a:t>
            </a:r>
          </a:p>
          <a:p>
            <a:pPr fontAlgn="base"/>
            <a:endParaRPr lang="en-US" dirty="0"/>
          </a:p>
          <a:p>
            <a:pPr fontAlgn="base"/>
            <a:r>
              <a:rPr lang="en-US" b="1" dirty="0"/>
              <a:t>Stack:</a:t>
            </a:r>
          </a:p>
          <a:p>
            <a:pPr fontAlgn="base"/>
            <a:endParaRPr lang="en-US" dirty="0"/>
          </a:p>
          <a:p>
            <a:pPr fontAlgn="base"/>
            <a:r>
              <a:rPr lang="en-US" dirty="0"/>
              <a:t>The heap memory stores data values the size of which is unknown at compile time. It is used to store dynamic data. Simply put, a heap memory is allocated to data values that may change throughout the life cycle of the program. The heap is an area in the memory which is less organized when compared to stack.</a:t>
            </a:r>
          </a:p>
        </p:txBody>
      </p:sp>
    </p:spTree>
    <p:extLst>
      <p:ext uri="{BB962C8B-B14F-4D97-AF65-F5344CB8AC3E}">
        <p14:creationId xmlns:p14="http://schemas.microsoft.com/office/powerpoint/2010/main" val="3654398537"/>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1911</TotalTime>
  <Words>1440</Words>
  <Application>Microsoft Office PowerPoint</Application>
  <PresentationFormat>On-screen Show (16:9)</PresentationFormat>
  <Paragraphs>167</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Montserrat ExtraBold</vt:lpstr>
      <vt:lpstr>Montserrat</vt:lpstr>
      <vt:lpstr>Nunito</vt:lpstr>
      <vt:lpstr>Google Sans</vt:lpstr>
      <vt:lpstr>Consolas</vt:lpstr>
      <vt:lpstr>Calibri</vt:lpstr>
      <vt:lpstr>Montserrat Medium</vt:lpstr>
      <vt:lpstr>Montserrat SemiBold</vt:lpstr>
      <vt:lpstr>Arial</vt:lpstr>
      <vt:lpstr>Open Sans</vt:lpstr>
      <vt:lpstr>Montserrat Black</vt:lpstr>
      <vt:lpstr>Simple Light</vt:lpstr>
      <vt:lpstr>Introduction  to  Rust Programming</vt:lpstr>
      <vt:lpstr>Hitesh Kumar Sharma (he/him)</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Multimedia using Kotlin</dc:title>
  <dc:creator>Hitesh Kumar Sharma</dc:creator>
  <cp:lastModifiedBy>Dr. Hitesh Kumar Sharma</cp:lastModifiedBy>
  <cp:revision>63</cp:revision>
  <dcterms:modified xsi:type="dcterms:W3CDTF">2023-07-24T13:28:22Z</dcterms:modified>
</cp:coreProperties>
</file>