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85" r:id="rId5"/>
    <p:sldId id="298" r:id="rId6"/>
    <p:sldId id="299" r:id="rId7"/>
    <p:sldId id="300" r:id="rId8"/>
    <p:sldId id="301" r:id="rId9"/>
    <p:sldId id="302" r:id="rId10"/>
    <p:sldId id="303" r:id="rId11"/>
    <p:sldId id="304" r:id="rId12"/>
    <p:sldId id="305" r:id="rId13"/>
    <p:sldId id="306" r:id="rId14"/>
    <p:sldId id="307" r:id="rId15"/>
    <p:sldId id="308" r:id="rId16"/>
    <p:sldId id="26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Heebo" pitchFamily="2" charset="-79"/>
      <p:regular r:id="rId23"/>
      <p:bold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ExtraBold" panose="00000900000000000000" pitchFamily="2" charset="0"/>
      <p:bold r:id="rId31"/>
      <p:boldItalic r:id="rId32"/>
    </p:embeddedFont>
    <p:embeddedFont>
      <p:font typeface="Montserrat Medium" panose="00000600000000000000" pitchFamily="2"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Nunito"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67"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711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9423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0790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8596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4770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595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45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547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434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402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569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5296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40082" y="1961515"/>
            <a:ext cx="8070872"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3200" dirty="0"/>
              <a:t>Functional Programming</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8574664" cy="468600"/>
          </a:xfrm>
          <a:prstGeom prst="rect">
            <a:avLst/>
          </a:prstGeom>
          <a:noFill/>
          <a:ln>
            <a:noFill/>
          </a:ln>
        </p:spPr>
        <p:txBody>
          <a:bodyPr spcFirstLastPara="1" wrap="square" lIns="34275" tIns="34275" rIns="34275" bIns="34275" anchor="t" anchorCtr="0">
            <a:noAutofit/>
          </a:bodyPr>
          <a:lstStyle/>
          <a:p>
            <a:pPr fontAlgn="base"/>
            <a:r>
              <a:rPr lang="en-US" sz="2400" b="1" dirty="0">
                <a:latin typeface="Montserrat ExtraBold"/>
              </a:rPr>
              <a:t>Returning Value from Function (Example) </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34166" y="980889"/>
            <a:ext cx="7625096" cy="738623"/>
          </a:xfrm>
          <a:prstGeom prst="rect">
            <a:avLst/>
          </a:prstGeom>
          <a:noFill/>
          <a:ln>
            <a:noFill/>
          </a:ln>
        </p:spPr>
        <p:txBody>
          <a:bodyPr spcFirstLastPara="1" wrap="square" lIns="91425" tIns="45700" rIns="91425" bIns="45700" anchor="t" anchorCtr="0">
            <a:spAutoFit/>
          </a:bodyPr>
          <a:lstStyle/>
          <a:p>
            <a:pPr algn="just" fontAlgn="base"/>
            <a:r>
              <a:rPr lang="en-US" dirty="0"/>
              <a:t>The following example is used to demonstrate the returning a value from a function </a:t>
            </a:r>
            <a:r>
              <a:rPr lang="en-US" altLang="en-US" b="1" i="1" dirty="0">
                <a:solidFill>
                  <a:schemeClr val="tx1"/>
                </a:solidFill>
                <a:latin typeface="Heebo" pitchFamily="2" charset="-79"/>
              </a:rPr>
              <a:t>sum() </a:t>
            </a:r>
            <a:r>
              <a:rPr lang="en-US" dirty="0"/>
              <a:t>The function returns the value of addition of two given numbers to the console. The </a:t>
            </a:r>
            <a:r>
              <a:rPr lang="en-US" b="1" i="1" dirty="0"/>
              <a:t>main()</a:t>
            </a:r>
            <a:r>
              <a:rPr lang="en-US" dirty="0"/>
              <a:t> function invokes the </a:t>
            </a:r>
            <a:r>
              <a:rPr lang="en-US" altLang="en-US" b="1" i="1" dirty="0">
                <a:solidFill>
                  <a:schemeClr val="tx1"/>
                </a:solidFill>
                <a:latin typeface="Heebo" pitchFamily="2" charset="-79"/>
              </a:rPr>
              <a:t> sum() </a:t>
            </a:r>
            <a:r>
              <a:rPr lang="en-US" dirty="0"/>
              <a:t>function.</a:t>
            </a:r>
            <a:endParaRPr lang="en-US" b="1" dirty="0">
              <a:solidFill>
                <a:schemeClr val="tx1"/>
              </a:solidFill>
            </a:endParaRP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984739" y="2001834"/>
            <a:ext cx="3408102" cy="2585283"/>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a:i32 = 5;</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b:i32 = 3;</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result:i32 = sum(a, b);</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!(“Sum is: {} + {} = {}", a, b, result);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sum(a: i32, b: i32) -&gt; i32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return a + b;</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45;g22c3395971c_2_1">
            <a:extLst>
              <a:ext uri="{FF2B5EF4-FFF2-40B4-BE49-F238E27FC236}">
                <a16:creationId xmlns:a16="http://schemas.microsoft.com/office/drawing/2014/main" id="{CD8BE1F7-D7FE-08A3-B0AC-A7E5159F7D1C}"/>
              </a:ext>
            </a:extLst>
          </p:cNvPr>
          <p:cNvSpPr txBox="1"/>
          <p:nvPr/>
        </p:nvSpPr>
        <p:spPr>
          <a:xfrm>
            <a:off x="4751160" y="2001835"/>
            <a:ext cx="3408102" cy="2585283"/>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a:i32 = 5;</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b:i32 = 3;</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result:i32 = sum(a, b);</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!(“Sum is: {} + {} = {}", a, b, result);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sum(a: i32, b: i32) -&gt; i32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 + b</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Tree>
    <p:extLst>
      <p:ext uri="{BB962C8B-B14F-4D97-AF65-F5344CB8AC3E}">
        <p14:creationId xmlns:p14="http://schemas.microsoft.com/office/powerpoint/2010/main" val="264251154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Parameterization</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69337" y="1100755"/>
            <a:ext cx="7625096" cy="2462172"/>
          </a:xfrm>
          <a:prstGeom prst="rect">
            <a:avLst/>
          </a:prstGeom>
          <a:noFill/>
          <a:ln>
            <a:noFill/>
          </a:ln>
        </p:spPr>
        <p:txBody>
          <a:bodyPr spcFirstLastPara="1" wrap="square" lIns="91425" tIns="45700" rIns="91425" bIns="45700" anchor="t" anchorCtr="0">
            <a:spAutoFit/>
          </a:bodyPr>
          <a:lstStyle/>
          <a:p>
            <a:pPr fontAlgn="base"/>
            <a:r>
              <a:rPr lang="en-US" dirty="0"/>
              <a:t>Functions can be passed values through parameters. The signature of the function includes parameters. The function is called with the parameter values supplied to it. The number of values provided to a function must match the number of stated parameters, unless otherwise specified.</a:t>
            </a:r>
          </a:p>
          <a:p>
            <a:pPr fontAlgn="base"/>
            <a:endParaRPr lang="en-US" dirty="0"/>
          </a:p>
          <a:p>
            <a:pPr fontAlgn="base"/>
            <a:r>
              <a:rPr lang="en-US" dirty="0"/>
              <a:t>You can pass parameters to a function by utilizing one of the following methods:</a:t>
            </a:r>
          </a:p>
          <a:p>
            <a:pPr fontAlgn="base"/>
            <a:endParaRPr lang="en-US" b="1" dirty="0">
              <a:solidFill>
                <a:schemeClr val="tx1"/>
              </a:solidFill>
            </a:endParaRPr>
          </a:p>
          <a:p>
            <a:pPr fontAlgn="base"/>
            <a:endParaRPr lang="en-US" b="1" dirty="0">
              <a:solidFill>
                <a:schemeClr val="tx1"/>
              </a:solidFill>
            </a:endParaRPr>
          </a:p>
          <a:p>
            <a:pPr marL="342900" indent="-342900" fontAlgn="base">
              <a:buFont typeface="+mj-lt"/>
              <a:buAutoNum type="arabicPeriod"/>
            </a:pPr>
            <a:r>
              <a:rPr lang="en-US" b="1" dirty="0">
                <a:solidFill>
                  <a:schemeClr val="tx1"/>
                </a:solidFill>
              </a:rPr>
              <a:t>Passing Parameters by Value</a:t>
            </a:r>
          </a:p>
          <a:p>
            <a:pPr marL="342900" indent="-342900" fontAlgn="base">
              <a:buFont typeface="+mj-lt"/>
              <a:buAutoNum type="arabicPeriod"/>
            </a:pPr>
            <a:endParaRPr lang="en-US" b="1" dirty="0">
              <a:solidFill>
                <a:schemeClr val="tx1"/>
              </a:solidFill>
            </a:endParaRPr>
          </a:p>
          <a:p>
            <a:pPr marL="342900" indent="-342900" fontAlgn="base">
              <a:buFont typeface="+mj-lt"/>
              <a:buAutoNum type="arabicPeriod"/>
            </a:pPr>
            <a:r>
              <a:rPr lang="en-US" b="1" dirty="0">
                <a:solidFill>
                  <a:schemeClr val="tx1"/>
                </a:solidFill>
              </a:rPr>
              <a:t>Passing Parameters by Reference</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008393"/>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Parameterization </a:t>
            </a:r>
          </a:p>
          <a:p>
            <a:pPr fontAlgn="base"/>
            <a:r>
              <a:rPr lang="en-US" sz="1800" dirty="0">
                <a:latin typeface="Montserrat ExtraBold"/>
              </a:rPr>
              <a:t>(Passing by Value)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81059" y="1071146"/>
            <a:ext cx="7625096" cy="1169511"/>
          </a:xfrm>
          <a:prstGeom prst="rect">
            <a:avLst/>
          </a:prstGeom>
          <a:noFill/>
          <a:ln>
            <a:noFill/>
          </a:ln>
        </p:spPr>
        <p:txBody>
          <a:bodyPr spcFirstLastPara="1" wrap="square" lIns="91425" tIns="45700" rIns="91425" bIns="45700" anchor="t" anchorCtr="0">
            <a:spAutoFit/>
          </a:bodyPr>
          <a:lstStyle/>
          <a:p>
            <a:pPr algn="just" fontAlgn="base"/>
            <a:r>
              <a:rPr lang="en-US" dirty="0"/>
              <a:t>Each value parameter receives its own storage place when a method is called. They receive copies of the actual parameter values. As a result, the argument is unaffected by changes made to the parameter inside the invoked method.</a:t>
            </a:r>
          </a:p>
          <a:p>
            <a:pPr algn="just" fontAlgn="base"/>
            <a:endParaRPr lang="en-US" dirty="0"/>
          </a:p>
          <a:p>
            <a:pPr algn="just" fontAlgn="base"/>
            <a:r>
              <a:rPr lang="en-US" b="1" i="1" dirty="0"/>
              <a:t>Example: </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145;g22c3395971c_2_1">
            <a:extLst>
              <a:ext uri="{FF2B5EF4-FFF2-40B4-BE49-F238E27FC236}">
                <a16:creationId xmlns:a16="http://schemas.microsoft.com/office/drawing/2014/main" id="{AFD2C631-D669-A820-A5ED-BEFDB71340DC}"/>
              </a:ext>
            </a:extLst>
          </p:cNvPr>
          <p:cNvSpPr txBox="1"/>
          <p:nvPr/>
        </p:nvSpPr>
        <p:spPr>
          <a:xfrm>
            <a:off x="604505" y="2318381"/>
            <a:ext cx="4560277" cy="2585283"/>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number:i32 = 7;</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convert_to_even</a:t>
            </a:r>
            <a:r>
              <a:rPr lang="en-US" altLang="en-US" sz="1200" dirty="0">
                <a:solidFill>
                  <a:schemeClr val="bg1"/>
                </a:solidFill>
                <a:latin typeface="Heebo" pitchFamily="2" charset="-79"/>
              </a:rPr>
              <a:t>(number);</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!("The value after calling the function is:{}", number);</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convert_to_even</a:t>
            </a:r>
            <a:r>
              <a:rPr lang="en-US" altLang="en-US" sz="1200" dirty="0">
                <a:solidFill>
                  <a:schemeClr val="bg1"/>
                </a:solidFill>
                <a:latin typeface="Heebo" pitchFamily="2" charset="-79"/>
              </a:rPr>
              <a:t> (mut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 i32)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 =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 *2;</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 The value on calling the function is :{}",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
        <p:nvSpPr>
          <p:cNvPr id="5" name="Google Shape;145;g22c3395971c_2_1">
            <a:extLst>
              <a:ext uri="{FF2B5EF4-FFF2-40B4-BE49-F238E27FC236}">
                <a16:creationId xmlns:a16="http://schemas.microsoft.com/office/drawing/2014/main" id="{6657B5A8-659D-2C4F-C884-500CA8381A35}"/>
              </a:ext>
            </a:extLst>
          </p:cNvPr>
          <p:cNvSpPr txBox="1"/>
          <p:nvPr/>
        </p:nvSpPr>
        <p:spPr>
          <a:xfrm>
            <a:off x="5298832" y="2322777"/>
            <a:ext cx="2907324" cy="1246455"/>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b="1" i="1" dirty="0">
                <a:solidFill>
                  <a:schemeClr val="tx1"/>
                </a:solidFill>
                <a:latin typeface="Heebo" pitchFamily="2" charset="-79"/>
              </a:rPr>
              <a:t>Output: </a:t>
            </a:r>
          </a:p>
          <a:p>
            <a:pPr lvl="0" eaLnBrk="0" fontAlgn="base" hangingPunct="0">
              <a:lnSpc>
                <a:spcPct val="150000"/>
              </a:lnSpc>
              <a:spcBef>
                <a:spcPct val="0"/>
              </a:spcBef>
              <a:spcAft>
                <a:spcPct val="0"/>
              </a:spcAft>
              <a:buClrTx/>
            </a:pPr>
            <a:endParaRPr lang="en-US" altLang="en-US" sz="1200" dirty="0">
              <a:solidFill>
                <a:schemeClr val="tx1"/>
              </a:solidFill>
              <a:latin typeface="Heebo" pitchFamily="2" charset="-79"/>
            </a:endParaRPr>
          </a:p>
          <a:p>
            <a:pPr lvl="0" eaLnBrk="0" fontAlgn="base" hangingPunct="0">
              <a:lnSpc>
                <a:spcPct val="150000"/>
              </a:lnSpc>
              <a:spcBef>
                <a:spcPct val="0"/>
              </a:spcBef>
              <a:spcAft>
                <a:spcPct val="0"/>
              </a:spcAft>
              <a:buClrTx/>
            </a:pPr>
            <a:r>
              <a:rPr lang="en-US" altLang="en-US" sz="1200" dirty="0">
                <a:solidFill>
                  <a:schemeClr val="tx1"/>
                </a:solidFill>
                <a:latin typeface="Heebo" pitchFamily="2" charset="-79"/>
              </a:rPr>
              <a:t>The value on calling the function is :14</a:t>
            </a:r>
          </a:p>
          <a:p>
            <a:pPr lvl="0" eaLnBrk="0" fontAlgn="base" hangingPunct="0">
              <a:lnSpc>
                <a:spcPct val="150000"/>
              </a:lnSpc>
              <a:spcBef>
                <a:spcPct val="0"/>
              </a:spcBef>
              <a:spcAft>
                <a:spcPct val="0"/>
              </a:spcAft>
              <a:buClrTx/>
            </a:pPr>
            <a:r>
              <a:rPr lang="en-US" altLang="en-US" sz="1200" dirty="0">
                <a:solidFill>
                  <a:schemeClr val="tx1"/>
                </a:solidFill>
                <a:latin typeface="Heebo" pitchFamily="2" charset="-79"/>
              </a:rPr>
              <a:t>The value after calling the function is :7</a:t>
            </a:r>
          </a:p>
        </p:txBody>
      </p:sp>
    </p:spTree>
    <p:extLst>
      <p:ext uri="{BB962C8B-B14F-4D97-AF65-F5344CB8AC3E}">
        <p14:creationId xmlns:p14="http://schemas.microsoft.com/office/powerpoint/2010/main" val="48544210"/>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Parameterization </a:t>
            </a:r>
          </a:p>
          <a:p>
            <a:pPr fontAlgn="base"/>
            <a:r>
              <a:rPr lang="en-US" sz="1800" dirty="0">
                <a:latin typeface="Montserrat ExtraBold"/>
              </a:rPr>
              <a:t>(Passing by Reference)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04505" y="1024254"/>
            <a:ext cx="7625096" cy="1277232"/>
          </a:xfrm>
          <a:prstGeom prst="rect">
            <a:avLst/>
          </a:prstGeom>
          <a:noFill/>
          <a:ln>
            <a:noFill/>
          </a:ln>
        </p:spPr>
        <p:txBody>
          <a:bodyPr spcFirstLastPara="1" wrap="square" lIns="91425" tIns="45700" rIns="91425" bIns="45700" anchor="t" anchorCtr="0">
            <a:spAutoFit/>
          </a:bodyPr>
          <a:lstStyle/>
          <a:p>
            <a:pPr algn="just" fontAlgn="base"/>
            <a:r>
              <a:rPr lang="en-US" dirty="0"/>
              <a:t>In contrast to value parameters, when you pass parameters by reference, a new storage location is not made for these parameters. The actual parameters that are passed to the method's reference parameters represent the same memory address. The variable name can be prefixed with a &amp; to send parameter values via reference.</a:t>
            </a:r>
          </a:p>
          <a:p>
            <a:pPr algn="just" fontAlgn="base"/>
            <a:endParaRPr lang="en-US" sz="700" dirty="0"/>
          </a:p>
          <a:p>
            <a:pPr algn="just" fontAlgn="base"/>
            <a:r>
              <a:rPr lang="en-US" b="1" i="1" dirty="0"/>
              <a:t>Example: </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145;g22c3395971c_2_1">
            <a:extLst>
              <a:ext uri="{FF2B5EF4-FFF2-40B4-BE49-F238E27FC236}">
                <a16:creationId xmlns:a16="http://schemas.microsoft.com/office/drawing/2014/main" id="{AFD2C631-D669-A820-A5ED-BEFDB71340DC}"/>
              </a:ext>
            </a:extLst>
          </p:cNvPr>
          <p:cNvSpPr txBox="1"/>
          <p:nvPr/>
        </p:nvSpPr>
        <p:spPr>
          <a:xfrm>
            <a:off x="604505" y="2301486"/>
            <a:ext cx="4560277" cy="2585283"/>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let number:i32 = 7;</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convert_to_even</a:t>
            </a:r>
            <a:r>
              <a:rPr lang="en-US" altLang="en-US" sz="1200" dirty="0">
                <a:solidFill>
                  <a:schemeClr val="bg1"/>
                </a:solidFill>
                <a:latin typeface="Heebo" pitchFamily="2" charset="-79"/>
              </a:rPr>
              <a:t>(&amp;mut number);</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!("The value after calling the function is:{}", number);</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convert_to_even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:&amp;mut i32)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 =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 *2;</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 The value on calling the function is :{}", </a:t>
            </a:r>
            <a:r>
              <a:rPr lang="en-US" altLang="en-US" sz="1200" dirty="0" err="1">
                <a:solidFill>
                  <a:schemeClr val="bg1"/>
                </a:solidFill>
                <a:latin typeface="Heebo" pitchFamily="2" charset="-79"/>
              </a:rPr>
              <a:t>my_num</a:t>
            </a: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
        <p:nvSpPr>
          <p:cNvPr id="5" name="Google Shape;145;g22c3395971c_2_1">
            <a:extLst>
              <a:ext uri="{FF2B5EF4-FFF2-40B4-BE49-F238E27FC236}">
                <a16:creationId xmlns:a16="http://schemas.microsoft.com/office/drawing/2014/main" id="{6657B5A8-659D-2C4F-C884-500CA8381A35}"/>
              </a:ext>
            </a:extLst>
          </p:cNvPr>
          <p:cNvSpPr txBox="1"/>
          <p:nvPr/>
        </p:nvSpPr>
        <p:spPr>
          <a:xfrm>
            <a:off x="5322277" y="2301486"/>
            <a:ext cx="3217218" cy="1246455"/>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b="1" i="1" dirty="0">
                <a:solidFill>
                  <a:schemeClr val="tx1"/>
                </a:solidFill>
                <a:latin typeface="Heebo" pitchFamily="2" charset="-79"/>
              </a:rPr>
              <a:t>Output: </a:t>
            </a:r>
          </a:p>
          <a:p>
            <a:pPr lvl="0" eaLnBrk="0" fontAlgn="base" hangingPunct="0">
              <a:lnSpc>
                <a:spcPct val="150000"/>
              </a:lnSpc>
              <a:spcBef>
                <a:spcPct val="0"/>
              </a:spcBef>
              <a:spcAft>
                <a:spcPct val="0"/>
              </a:spcAft>
              <a:buClrTx/>
            </a:pPr>
            <a:endParaRPr lang="en-US" altLang="en-US" sz="1200" dirty="0">
              <a:solidFill>
                <a:schemeClr val="tx1"/>
              </a:solidFill>
              <a:latin typeface="Heebo" pitchFamily="2" charset="-79"/>
            </a:endParaRPr>
          </a:p>
          <a:p>
            <a:pPr lvl="0" eaLnBrk="0" fontAlgn="base" hangingPunct="0">
              <a:lnSpc>
                <a:spcPct val="150000"/>
              </a:lnSpc>
              <a:spcBef>
                <a:spcPct val="0"/>
              </a:spcBef>
              <a:spcAft>
                <a:spcPct val="0"/>
              </a:spcAft>
              <a:buClrTx/>
            </a:pPr>
            <a:r>
              <a:rPr lang="en-US" altLang="en-US" sz="1200" dirty="0">
                <a:solidFill>
                  <a:schemeClr val="tx1"/>
                </a:solidFill>
                <a:latin typeface="Heebo" pitchFamily="2" charset="-79"/>
              </a:rPr>
              <a:t>The value on calling the function is :14</a:t>
            </a:r>
          </a:p>
          <a:p>
            <a:pPr lvl="0" eaLnBrk="0" fontAlgn="base" hangingPunct="0">
              <a:lnSpc>
                <a:spcPct val="150000"/>
              </a:lnSpc>
              <a:spcBef>
                <a:spcPct val="0"/>
              </a:spcBef>
              <a:spcAft>
                <a:spcPct val="0"/>
              </a:spcAft>
              <a:buClrTx/>
            </a:pPr>
            <a:r>
              <a:rPr lang="en-US" altLang="en-US" sz="1200" dirty="0">
                <a:solidFill>
                  <a:schemeClr val="tx1"/>
                </a:solidFill>
                <a:latin typeface="Heebo" pitchFamily="2" charset="-79"/>
              </a:rPr>
              <a:t>The value after calling the function is :14</a:t>
            </a:r>
          </a:p>
        </p:txBody>
      </p:sp>
      <p:sp>
        <p:nvSpPr>
          <p:cNvPr id="8" name="TextBox 7">
            <a:extLst>
              <a:ext uri="{FF2B5EF4-FFF2-40B4-BE49-F238E27FC236}">
                <a16:creationId xmlns:a16="http://schemas.microsoft.com/office/drawing/2014/main" id="{B603614B-53E4-47C6-9FD6-AC84D8A7605D}"/>
              </a:ext>
            </a:extLst>
          </p:cNvPr>
          <p:cNvSpPr txBox="1"/>
          <p:nvPr/>
        </p:nvSpPr>
        <p:spPr>
          <a:xfrm>
            <a:off x="5322277" y="3911666"/>
            <a:ext cx="3217218" cy="954107"/>
          </a:xfrm>
          <a:prstGeom prst="rect">
            <a:avLst/>
          </a:prstGeom>
          <a:noFill/>
          <a:ln>
            <a:solidFill>
              <a:schemeClr val="tx1"/>
            </a:solidFill>
          </a:ln>
        </p:spPr>
        <p:txBody>
          <a:bodyPr wrap="square">
            <a:spAutoFit/>
          </a:bodyPr>
          <a:lstStyle/>
          <a:p>
            <a:r>
              <a:rPr lang="en-US" b="0" i="0" dirty="0">
                <a:solidFill>
                  <a:srgbClr val="000000"/>
                </a:solidFill>
                <a:effectLst/>
                <a:latin typeface="Nunito" pitchFamily="2" charset="0"/>
              </a:rPr>
              <a:t>The * operator is used to access value stored in the memory location that the variable </a:t>
            </a:r>
            <a:r>
              <a:rPr lang="en-US" b="1" i="0" dirty="0" err="1">
                <a:solidFill>
                  <a:srgbClr val="000000"/>
                </a:solidFill>
                <a:effectLst/>
                <a:latin typeface="Nunito" pitchFamily="2" charset="0"/>
              </a:rPr>
              <a:t>my_num</a:t>
            </a:r>
            <a:r>
              <a:rPr lang="en-US" b="0" i="0" dirty="0">
                <a:solidFill>
                  <a:srgbClr val="000000"/>
                </a:solidFill>
                <a:effectLst/>
                <a:latin typeface="Nunito" pitchFamily="2" charset="0"/>
              </a:rPr>
              <a:t> points to. This is also known as dereferencing.</a:t>
            </a:r>
            <a:endParaRPr lang="en-IN" dirty="0"/>
          </a:p>
        </p:txBody>
      </p:sp>
    </p:spTree>
    <p:extLst>
      <p:ext uri="{BB962C8B-B14F-4D97-AF65-F5344CB8AC3E}">
        <p14:creationId xmlns:p14="http://schemas.microsoft.com/office/powerpoint/2010/main" val="3358468612"/>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624966"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Calling Function inside another Function </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81059" y="698568"/>
            <a:ext cx="7625096" cy="738623"/>
          </a:xfrm>
          <a:prstGeom prst="rect">
            <a:avLst/>
          </a:prstGeom>
          <a:noFill/>
          <a:ln>
            <a:noFill/>
          </a:ln>
        </p:spPr>
        <p:txBody>
          <a:bodyPr spcFirstLastPara="1" wrap="square" lIns="91425" tIns="45700" rIns="91425" bIns="45700" anchor="t" anchorCtr="0">
            <a:spAutoFit/>
          </a:bodyPr>
          <a:lstStyle/>
          <a:p>
            <a:pPr algn="just" fontAlgn="base"/>
            <a:r>
              <a:rPr lang="en-US" dirty="0"/>
              <a:t>In this example we have demonstrated the calling of one function in another function.</a:t>
            </a:r>
          </a:p>
          <a:p>
            <a:pPr algn="just" fontAlgn="base"/>
            <a:endParaRPr lang="en-US" b="1" i="1" dirty="0"/>
          </a:p>
          <a:p>
            <a:pPr algn="just" fontAlgn="base"/>
            <a:r>
              <a:rPr lang="en-US" b="1" i="1" dirty="0"/>
              <a:t>Example: </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145;g22c3395971c_2_1">
            <a:extLst>
              <a:ext uri="{FF2B5EF4-FFF2-40B4-BE49-F238E27FC236}">
                <a16:creationId xmlns:a16="http://schemas.microsoft.com/office/drawing/2014/main" id="{AFD2C631-D669-A820-A5ED-BEFDB71340DC}"/>
              </a:ext>
            </a:extLst>
          </p:cNvPr>
          <p:cNvSpPr txBox="1"/>
          <p:nvPr/>
        </p:nvSpPr>
        <p:spPr>
          <a:xfrm>
            <a:off x="2007961" y="1266420"/>
            <a:ext cx="5412747" cy="3647112"/>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100" dirty="0" err="1">
                <a:solidFill>
                  <a:schemeClr val="bg1"/>
                </a:solidFill>
                <a:latin typeface="Heebo" pitchFamily="2" charset="-79"/>
              </a:rPr>
              <a:t>fn</a:t>
            </a:r>
            <a:r>
              <a:rPr lang="en-US" altLang="en-US" sz="1100" dirty="0">
                <a:solidFill>
                  <a:schemeClr val="bg1"/>
                </a:solidFill>
                <a:latin typeface="Heebo" pitchFamily="2" charset="-79"/>
              </a:rPr>
              <a:t> main() {</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    </a:t>
            </a:r>
            <a:r>
              <a:rPr lang="en-US" altLang="en-US" sz="1100" dirty="0" err="1">
                <a:solidFill>
                  <a:schemeClr val="bg1"/>
                </a:solidFill>
                <a:latin typeface="Heebo" pitchFamily="2" charset="-79"/>
              </a:rPr>
              <a:t>PluralSight_result</a:t>
            </a:r>
            <a:r>
              <a:rPr lang="en-US" altLang="en-US" sz="1100" dirty="0">
                <a:solidFill>
                  <a:schemeClr val="bg1"/>
                </a:solidFill>
                <a:latin typeface="Heebo" pitchFamily="2" charset="-79"/>
              </a:rPr>
              <a:t>(  5,   3);</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100" dirty="0" err="1">
                <a:solidFill>
                  <a:schemeClr val="bg1"/>
                </a:solidFill>
                <a:latin typeface="Heebo" pitchFamily="2" charset="-79"/>
              </a:rPr>
              <a:t>fn</a:t>
            </a:r>
            <a:r>
              <a:rPr lang="en-US" altLang="en-US" sz="1100" dirty="0">
                <a:solidFill>
                  <a:schemeClr val="bg1"/>
                </a:solidFill>
                <a:latin typeface="Heebo" pitchFamily="2" charset="-79"/>
              </a:rPr>
              <a:t> </a:t>
            </a:r>
            <a:r>
              <a:rPr lang="en-US" altLang="en-US" sz="1100" dirty="0" err="1">
                <a:solidFill>
                  <a:schemeClr val="bg1"/>
                </a:solidFill>
                <a:latin typeface="Heebo" pitchFamily="2" charset="-79"/>
              </a:rPr>
              <a:t>PluralSight_result</a:t>
            </a:r>
            <a:r>
              <a:rPr lang="en-US" altLang="en-US" sz="1100" dirty="0">
                <a:solidFill>
                  <a:schemeClr val="bg1"/>
                </a:solidFill>
                <a:latin typeface="Heebo" pitchFamily="2" charset="-79"/>
              </a:rPr>
              <a:t>(a: i32, b: i32) {</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    </a:t>
            </a:r>
            <a:r>
              <a:rPr lang="en-US" altLang="en-US" sz="1100" dirty="0" err="1">
                <a:solidFill>
                  <a:schemeClr val="bg1"/>
                </a:solidFill>
                <a:latin typeface="Heebo" pitchFamily="2" charset="-79"/>
              </a:rPr>
              <a:t>println</a:t>
            </a:r>
            <a:r>
              <a:rPr lang="en-US" altLang="en-US" sz="1100" dirty="0">
                <a:solidFill>
                  <a:schemeClr val="bg1"/>
                </a:solidFill>
                <a:latin typeface="Heebo" pitchFamily="2" charset="-79"/>
              </a:rPr>
              <a:t>!("{} + {} = {}", a, b, add(a, b));</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    </a:t>
            </a:r>
            <a:r>
              <a:rPr lang="en-US" altLang="en-US" sz="1100" dirty="0" err="1">
                <a:solidFill>
                  <a:schemeClr val="bg1"/>
                </a:solidFill>
                <a:latin typeface="Heebo" pitchFamily="2" charset="-79"/>
              </a:rPr>
              <a:t>println</a:t>
            </a:r>
            <a:r>
              <a:rPr lang="en-US" altLang="en-US" sz="1100" dirty="0">
                <a:solidFill>
                  <a:schemeClr val="bg1"/>
                </a:solidFill>
                <a:latin typeface="Heebo" pitchFamily="2" charset="-79"/>
              </a:rPr>
              <a:t>!("{} - {} = {}", a, b, sub(a, b));</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100" dirty="0" err="1">
                <a:solidFill>
                  <a:schemeClr val="bg1"/>
                </a:solidFill>
                <a:latin typeface="Heebo" pitchFamily="2" charset="-79"/>
              </a:rPr>
              <a:t>fn</a:t>
            </a:r>
            <a:r>
              <a:rPr lang="en-US" altLang="en-US" sz="1100" dirty="0">
                <a:solidFill>
                  <a:schemeClr val="bg1"/>
                </a:solidFill>
                <a:latin typeface="Heebo" pitchFamily="2" charset="-79"/>
              </a:rPr>
              <a:t> add(a: i32, b: i32) -&gt; i32 {</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    return a + b;</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100" dirty="0" err="1">
                <a:solidFill>
                  <a:schemeClr val="bg1"/>
                </a:solidFill>
                <a:latin typeface="Heebo" pitchFamily="2" charset="-79"/>
              </a:rPr>
              <a:t>fn</a:t>
            </a:r>
            <a:r>
              <a:rPr lang="en-US" altLang="en-US" sz="1100" dirty="0">
                <a:solidFill>
                  <a:schemeClr val="bg1"/>
                </a:solidFill>
                <a:latin typeface="Heebo" pitchFamily="2" charset="-79"/>
              </a:rPr>
              <a:t> sub(a: i32, b: i32) -&gt; i32 {</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    return a - b;</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100" dirty="0">
                <a:solidFill>
                  <a:schemeClr val="bg1"/>
                </a:solidFill>
                <a:latin typeface="Heebo" pitchFamily="2" charset="-79"/>
              </a:rPr>
              <a:t>}</a:t>
            </a:r>
          </a:p>
        </p:txBody>
      </p:sp>
    </p:spTree>
    <p:extLst>
      <p:ext uri="{BB962C8B-B14F-4D97-AF65-F5344CB8AC3E}">
        <p14:creationId xmlns:p14="http://schemas.microsoft.com/office/powerpoint/2010/main" val="72538460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Function: Summary </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777421" y="706075"/>
            <a:ext cx="7800173" cy="3970277"/>
          </a:xfrm>
          <a:prstGeom prst="rect">
            <a:avLst/>
          </a:prstGeom>
          <a:noFill/>
          <a:ln>
            <a:noFill/>
          </a:ln>
        </p:spPr>
        <p:txBody>
          <a:bodyPr spcFirstLastPara="1" wrap="square" lIns="91425" tIns="45700" rIns="91425" bIns="45700" anchor="t" anchorCtr="0">
            <a:spAutoFit/>
          </a:bodyPr>
          <a:lstStyle/>
          <a:p>
            <a:pPr marL="285750" indent="-285750" algn="just">
              <a:lnSpc>
                <a:spcPct val="200000"/>
              </a:lnSpc>
              <a:buFont typeface="Arial" panose="020B0604020202020204" pitchFamily="34" charset="0"/>
              <a:buChar char="•"/>
            </a:pPr>
            <a:r>
              <a:rPr lang="en-US" altLang="en-US" dirty="0">
                <a:latin typeface="Nunito" pitchFamily="2" charset="0"/>
              </a:rPr>
              <a:t>A function definition explains to Rust the purpose and appearance of the function.</a:t>
            </a:r>
          </a:p>
          <a:p>
            <a:pPr marL="285750" indent="-285750" algn="just">
              <a:lnSpc>
                <a:spcPct val="200000"/>
              </a:lnSpc>
              <a:buFont typeface="Arial" panose="020B0604020202020204" pitchFamily="34" charset="0"/>
              <a:buChar char="•"/>
            </a:pPr>
            <a:r>
              <a:rPr lang="en-US" altLang="en-US" dirty="0">
                <a:latin typeface="Nunito" pitchFamily="2" charset="0"/>
              </a:rPr>
              <a:t>When we actually use a function, we make a function call.</a:t>
            </a:r>
          </a:p>
          <a:p>
            <a:pPr marL="285750" indent="-285750" algn="just">
              <a:lnSpc>
                <a:spcPct val="200000"/>
              </a:lnSpc>
              <a:buFont typeface="Arial" panose="020B0604020202020204" pitchFamily="34" charset="0"/>
              <a:buChar char="•"/>
            </a:pPr>
            <a:r>
              <a:rPr lang="en-US" altLang="en-US" dirty="0">
                <a:latin typeface="Nunito" pitchFamily="2" charset="0"/>
              </a:rPr>
              <a:t>Functions have the ability to receive arguments that let a user provide them values.</a:t>
            </a:r>
          </a:p>
          <a:p>
            <a:pPr marL="285750" lvl="8" indent="-285750" algn="just">
              <a:lnSpc>
                <a:spcPct val="200000"/>
              </a:lnSpc>
              <a:buFont typeface="Arial" panose="020B0604020202020204" pitchFamily="34" charset="0"/>
              <a:buChar char="•"/>
            </a:pPr>
            <a:r>
              <a:rPr lang="en-US" altLang="en-US" dirty="0">
                <a:latin typeface="Nunito" pitchFamily="2" charset="0"/>
              </a:rPr>
              <a:t>When we pass by value, the original value is unaffected and a copy is made to a new memory location.</a:t>
            </a:r>
          </a:p>
          <a:p>
            <a:pPr marL="285750" lvl="6" indent="-285750" algn="just">
              <a:lnSpc>
                <a:spcPct val="200000"/>
              </a:lnSpc>
              <a:buFont typeface="Arial" panose="020B0604020202020204" pitchFamily="34" charset="0"/>
              <a:buChar char="•"/>
            </a:pPr>
            <a:r>
              <a:rPr lang="en-US" altLang="en-US" dirty="0">
                <a:latin typeface="Nunito" pitchFamily="2" charset="0"/>
              </a:rPr>
              <a:t>When we pass by reference, the original value is impacted and the same memory address is overwritten.</a:t>
            </a:r>
          </a:p>
          <a:p>
            <a:pPr marL="285750" indent="-285750" algn="just">
              <a:lnSpc>
                <a:spcPct val="200000"/>
              </a:lnSpc>
              <a:buFont typeface="Arial" panose="020B0604020202020204" pitchFamily="34" charset="0"/>
              <a:buChar char="•"/>
            </a:pPr>
            <a:r>
              <a:rPr lang="en-US" altLang="en-US" dirty="0">
                <a:latin typeface="Nunito" pitchFamily="2" charset="0"/>
              </a:rPr>
              <a:t>Whether or not the return keyword is used, a function can output a value.</a:t>
            </a:r>
          </a:p>
          <a:p>
            <a:pPr marL="285750" indent="-285750" algn="just">
              <a:lnSpc>
                <a:spcPct val="200000"/>
              </a:lnSpc>
              <a:buFont typeface="Arial" panose="020B0604020202020204" pitchFamily="34" charset="0"/>
              <a:buChar char="•"/>
            </a:pPr>
            <a:r>
              <a:rPr lang="en-US" altLang="en-US" dirty="0">
                <a:latin typeface="Nunito" pitchFamily="2" charset="0"/>
              </a:rPr>
              <a:t>It is possible to call functions from within the definition of other functions.</a:t>
            </a:r>
          </a:p>
        </p:txBody>
      </p:sp>
    </p:spTree>
    <p:extLst>
      <p:ext uri="{BB962C8B-B14F-4D97-AF65-F5344CB8AC3E}">
        <p14:creationId xmlns:p14="http://schemas.microsoft.com/office/powerpoint/2010/main" val="226159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609461" y="1010354"/>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rPr>
              <a:t>Function Definition</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rPr>
              <a:t>Functions Calling</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rPr>
              <a:t>Returning Value from Function</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rPr>
              <a:t>Function Parameterization</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Generic Functions</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Summary</a:t>
            </a:r>
            <a:endParaRPr sz="1600" b="1" dirty="0">
              <a:solidFill>
                <a:srgbClr val="00000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Introduction to Rust Programming</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282738"/>
            <a:ext cx="7800173" cy="2893059"/>
          </a:xfrm>
          <a:prstGeom prst="rect">
            <a:avLst/>
          </a:prstGeom>
          <a:noFill/>
          <a:ln>
            <a:noFill/>
          </a:ln>
        </p:spPr>
        <p:txBody>
          <a:bodyPr spcFirstLastPara="1" wrap="square" lIns="91425" tIns="45700" rIns="91425" bIns="45700" anchor="t" anchorCtr="0">
            <a:spAutoFit/>
          </a:bodyPr>
          <a:lstStyle/>
          <a:p>
            <a:pPr algn="just"/>
            <a:r>
              <a:rPr lang="en-US" dirty="0">
                <a:latin typeface="Nunito" pitchFamily="2" charset="0"/>
              </a:rPr>
              <a:t>A function is a collection of statements that carry out a particular activity. The program is divided into logical code chunks by functions. Functions can be invoked after being defined to access code. The code is now reused as a result. Additionally, functions make the program's code simple to read and maintain.</a:t>
            </a:r>
          </a:p>
          <a:p>
            <a:pPr algn="just"/>
            <a:endParaRPr lang="en-US" altLang="en-US" dirty="0">
              <a:latin typeface="Nunito" pitchFamily="2" charset="0"/>
            </a:endParaRPr>
          </a:p>
          <a:p>
            <a:pPr algn="just"/>
            <a:r>
              <a:rPr lang="en-US" altLang="en-US" b="1" dirty="0">
                <a:latin typeface="Nunito" pitchFamily="2" charset="0"/>
              </a:rPr>
              <a:t>A Function has following components:-</a:t>
            </a:r>
          </a:p>
          <a:p>
            <a:pPr algn="just"/>
            <a:endParaRPr lang="en-US" altLang="en-US" dirty="0">
              <a:latin typeface="Nunito" pitchFamily="2" charset="0"/>
            </a:endParaRPr>
          </a:p>
          <a:p>
            <a:pPr marL="285750" indent="-285750" algn="just">
              <a:lnSpc>
                <a:spcPct val="150000"/>
              </a:lnSpc>
              <a:buFont typeface="Arial" panose="020B0604020202020204" pitchFamily="34" charset="0"/>
              <a:buChar char="•"/>
            </a:pPr>
            <a:r>
              <a:rPr lang="en-US" altLang="en-US" dirty="0">
                <a:latin typeface="Nunito" pitchFamily="2" charset="0"/>
              </a:rPr>
              <a:t>Function Definition</a:t>
            </a:r>
          </a:p>
          <a:p>
            <a:pPr marL="285750" indent="-285750" algn="just">
              <a:lnSpc>
                <a:spcPct val="150000"/>
              </a:lnSpc>
              <a:buFont typeface="Arial" panose="020B0604020202020204" pitchFamily="34" charset="0"/>
              <a:buChar char="•"/>
            </a:pPr>
            <a:r>
              <a:rPr lang="en-US" altLang="en-US" dirty="0">
                <a:latin typeface="Nunito" pitchFamily="2" charset="0"/>
              </a:rPr>
              <a:t>Function Invocation</a:t>
            </a:r>
          </a:p>
          <a:p>
            <a:pPr marL="285750" indent="-285750" algn="just">
              <a:lnSpc>
                <a:spcPct val="150000"/>
              </a:lnSpc>
              <a:buFont typeface="Arial" panose="020B0604020202020204" pitchFamily="34" charset="0"/>
              <a:buChar char="•"/>
            </a:pPr>
            <a:r>
              <a:rPr lang="en-US" altLang="en-US" dirty="0">
                <a:latin typeface="Nunito" pitchFamily="2" charset="0"/>
              </a:rPr>
              <a:t>Function Return Statement</a:t>
            </a:r>
          </a:p>
          <a:p>
            <a:pPr marL="285750" indent="-285750" algn="just">
              <a:lnSpc>
                <a:spcPct val="150000"/>
              </a:lnSpc>
              <a:buFont typeface="Arial" panose="020B0604020202020204" pitchFamily="34" charset="0"/>
              <a:buChar char="•"/>
            </a:pPr>
            <a:r>
              <a:rPr lang="en-US" altLang="en-US" dirty="0">
                <a:latin typeface="Nunito" pitchFamily="2" charset="0"/>
              </a:rPr>
              <a:t>Function Parameterization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Definition</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6567" y="1072097"/>
            <a:ext cx="7625096" cy="954067"/>
          </a:xfrm>
          <a:prstGeom prst="rect">
            <a:avLst/>
          </a:prstGeom>
          <a:noFill/>
          <a:ln>
            <a:noFill/>
          </a:ln>
        </p:spPr>
        <p:txBody>
          <a:bodyPr spcFirstLastPara="1" wrap="square" lIns="91425" tIns="45700" rIns="91425" bIns="45700" anchor="t" anchorCtr="0">
            <a:spAutoFit/>
          </a:bodyPr>
          <a:lstStyle/>
          <a:p>
            <a:pPr fontAlgn="base"/>
            <a:r>
              <a:rPr lang="en-US" dirty="0"/>
              <a:t>A function needs to be specified before it can be used. Code that should be executed by the function is contained in the function body. Similar to name standards for variables, there exist rules for naming functions. </a:t>
            </a:r>
            <a:r>
              <a:rPr lang="en-US" dirty="0" err="1"/>
              <a:t>Fn</a:t>
            </a:r>
            <a:r>
              <a:rPr lang="en-US" dirty="0"/>
              <a:t> is a keyword used to define functions. Below is the syntax for defining a standard function.</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840523" y="2365428"/>
            <a:ext cx="5462953" cy="1200288"/>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endParaRPr lang="en-US" altLang="en-US" sz="1200" dirty="0">
              <a:solidFill>
                <a:schemeClr val="bg1"/>
              </a:solidFill>
              <a:latin typeface="Heebo" pitchFamily="2" charset="-79"/>
            </a:endParaRPr>
          </a:p>
          <a:p>
            <a:pPr lvl="0" eaLnBrk="0" fontAlgn="base" hangingPunct="0">
              <a:spcBef>
                <a:spcPct val="0"/>
              </a:spcBef>
              <a:spcAft>
                <a:spcPct val="0"/>
              </a:spcAft>
              <a:buClrTx/>
            </a:pPr>
            <a:r>
              <a:rPr lang="en-US" altLang="en-US" sz="1200" dirty="0" err="1">
                <a:solidFill>
                  <a:schemeClr val="bg1"/>
                </a:solidFill>
                <a:latin typeface="var(--bs-font-monospace)"/>
              </a:rPr>
              <a:t>fn</a:t>
            </a:r>
            <a:r>
              <a:rPr lang="en-US" altLang="en-US" sz="1200" dirty="0">
                <a:solidFill>
                  <a:schemeClr val="bg1"/>
                </a:solidFill>
                <a:latin typeface="var(--bs-font-monospace)"/>
              </a:rPr>
              <a:t> </a:t>
            </a:r>
            <a:r>
              <a:rPr lang="en-US" altLang="en-US" sz="1200" dirty="0" err="1">
                <a:solidFill>
                  <a:schemeClr val="bg1"/>
                </a:solidFill>
                <a:latin typeface="var(--bs-font-monospace)"/>
              </a:rPr>
              <a:t>function_name</a:t>
            </a:r>
            <a:r>
              <a:rPr lang="en-US" altLang="en-US" sz="1200" dirty="0">
                <a:solidFill>
                  <a:schemeClr val="bg1"/>
                </a:solidFill>
                <a:latin typeface="var(--bs-font-monospace)"/>
              </a:rPr>
              <a:t>(param: </a:t>
            </a:r>
            <a:r>
              <a:rPr lang="en-US" altLang="en-US" sz="1200" dirty="0" err="1">
                <a:solidFill>
                  <a:schemeClr val="bg1"/>
                </a:solidFill>
                <a:latin typeface="var(--bs-font-monospace)"/>
              </a:rPr>
              <a:t>param_data_type</a:t>
            </a:r>
            <a:r>
              <a:rPr lang="en-US" altLang="en-US" sz="1200" dirty="0">
                <a:solidFill>
                  <a:schemeClr val="bg1"/>
                </a:solidFill>
                <a:latin typeface="var(--bs-font-monospace)"/>
              </a:rPr>
              <a:t>) {</a:t>
            </a:r>
          </a:p>
          <a:p>
            <a:pPr lvl="0" eaLnBrk="0" fontAlgn="base" hangingPunct="0">
              <a:spcBef>
                <a:spcPct val="0"/>
              </a:spcBef>
              <a:spcAft>
                <a:spcPct val="0"/>
              </a:spcAft>
              <a:buClrTx/>
            </a:pPr>
            <a:endParaRPr lang="en-US" altLang="en-US" sz="1200" dirty="0">
              <a:solidFill>
                <a:schemeClr val="bg1"/>
              </a:solidFill>
              <a:latin typeface="var(--bs-font-monospace)"/>
            </a:endParaRPr>
          </a:p>
          <a:p>
            <a:pPr lvl="0" eaLnBrk="0" fontAlgn="base" hangingPunct="0">
              <a:spcBef>
                <a:spcPct val="0"/>
              </a:spcBef>
              <a:spcAft>
                <a:spcPct val="0"/>
              </a:spcAft>
              <a:buClrTx/>
            </a:pPr>
            <a:r>
              <a:rPr lang="en-US" altLang="en-US" sz="1200" dirty="0">
                <a:solidFill>
                  <a:schemeClr val="bg1"/>
                </a:solidFill>
                <a:latin typeface="var(--bs-font-monospace)"/>
              </a:rPr>
              <a:t>    // logic</a:t>
            </a:r>
          </a:p>
          <a:p>
            <a:pPr lvl="0" eaLnBrk="0" fontAlgn="base" hangingPunct="0">
              <a:spcBef>
                <a:spcPct val="0"/>
              </a:spcBef>
              <a:spcAft>
                <a:spcPct val="0"/>
              </a:spcAft>
              <a:buClrTx/>
            </a:pPr>
            <a:endParaRPr lang="en-US" altLang="en-US" sz="1200" dirty="0">
              <a:solidFill>
                <a:schemeClr val="bg1"/>
              </a:solidFill>
              <a:latin typeface="var(--bs-font-monospace)"/>
            </a:endParaRPr>
          </a:p>
          <a:p>
            <a:pPr lvl="0" eaLnBrk="0" fontAlgn="base" hangingPunct="0">
              <a:spcBef>
                <a:spcPct val="0"/>
              </a:spcBef>
              <a:spcAft>
                <a:spcPct val="0"/>
              </a:spcAft>
              <a:buClrTx/>
            </a:pPr>
            <a:r>
              <a:rPr lang="en-US" altLang="en-US" sz="1200" dirty="0">
                <a:solidFill>
                  <a:schemeClr val="bg1"/>
                </a:solidFill>
                <a:latin typeface="var(--bs-font-monospace)"/>
              </a:rPr>
              <a:t>}</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45;g22c3395971c_2_1">
            <a:extLst>
              <a:ext uri="{FF2B5EF4-FFF2-40B4-BE49-F238E27FC236}">
                <a16:creationId xmlns:a16="http://schemas.microsoft.com/office/drawing/2014/main" id="{0EA17B16-C27C-970F-6C8C-673AD7E186FB}"/>
              </a:ext>
            </a:extLst>
          </p:cNvPr>
          <p:cNvSpPr txBox="1"/>
          <p:nvPr/>
        </p:nvSpPr>
        <p:spPr>
          <a:xfrm>
            <a:off x="686565" y="3715935"/>
            <a:ext cx="8058849" cy="523180"/>
          </a:xfrm>
          <a:prstGeom prst="rect">
            <a:avLst/>
          </a:prstGeom>
          <a:noFill/>
          <a:ln>
            <a:noFill/>
          </a:ln>
        </p:spPr>
        <p:txBody>
          <a:bodyPr spcFirstLastPara="1" wrap="square" lIns="91425" tIns="45700" rIns="91425" bIns="45700" anchor="t" anchorCtr="0">
            <a:spAutoFit/>
          </a:bodyPr>
          <a:lstStyle/>
          <a:p>
            <a:pPr fontAlgn="base"/>
            <a:r>
              <a:rPr lang="en-US" dirty="0"/>
              <a:t>A function declaration can optionally contain parameters/arguments. To pass the values into a function, parameters are used.</a:t>
            </a:r>
          </a:p>
        </p:txBody>
      </p:sp>
      <p:sp>
        <p:nvSpPr>
          <p:cNvPr id="11" name="TextBox 10">
            <a:extLst>
              <a:ext uri="{FF2B5EF4-FFF2-40B4-BE49-F238E27FC236}">
                <a16:creationId xmlns:a16="http://schemas.microsoft.com/office/drawing/2014/main" id="{3A473989-2223-3989-5BFE-3FEE6B27C79E}"/>
              </a:ext>
            </a:extLst>
          </p:cNvPr>
          <p:cNvSpPr txBox="1"/>
          <p:nvPr/>
        </p:nvSpPr>
        <p:spPr>
          <a:xfrm>
            <a:off x="1746739" y="2011505"/>
            <a:ext cx="4572000" cy="307777"/>
          </a:xfrm>
          <a:prstGeom prst="rect">
            <a:avLst/>
          </a:prstGeom>
          <a:noFill/>
        </p:spPr>
        <p:txBody>
          <a:bodyPr wrap="square">
            <a:spAutoFit/>
          </a:bodyPr>
          <a:lstStyle/>
          <a:p>
            <a:pPr lvl="0" eaLnBrk="0" fontAlgn="base" hangingPunct="0">
              <a:spcBef>
                <a:spcPct val="0"/>
              </a:spcBef>
              <a:spcAft>
                <a:spcPct val="0"/>
              </a:spcAft>
              <a:buClrTx/>
            </a:pPr>
            <a:r>
              <a:rPr lang="en-US" altLang="en-US" sz="1400" dirty="0">
                <a:solidFill>
                  <a:schemeClr val="tx1"/>
                </a:solidFill>
                <a:latin typeface="Heebo" pitchFamily="2" charset="-79"/>
              </a:rPr>
              <a:t>Syntax</a:t>
            </a:r>
          </a:p>
        </p:txBody>
      </p:sp>
    </p:spTree>
    <p:extLst>
      <p:ext uri="{BB962C8B-B14F-4D97-AF65-F5344CB8AC3E}">
        <p14:creationId xmlns:p14="http://schemas.microsoft.com/office/powerpoint/2010/main" val="23231436"/>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Definition Example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16229" y="885332"/>
            <a:ext cx="7625096" cy="1169511"/>
          </a:xfrm>
          <a:prstGeom prst="rect">
            <a:avLst/>
          </a:prstGeom>
          <a:noFill/>
          <a:ln>
            <a:noFill/>
          </a:ln>
        </p:spPr>
        <p:txBody>
          <a:bodyPr spcFirstLastPara="1" wrap="square" lIns="91425" tIns="45700" rIns="91425" bIns="45700" anchor="t" anchorCtr="0">
            <a:spAutoFit/>
          </a:bodyPr>
          <a:lstStyle/>
          <a:p>
            <a:pPr fontAlgn="base"/>
            <a:r>
              <a:rPr lang="en-US" dirty="0"/>
              <a:t>In this example we have defined two functions in Rust Programming named as:</a:t>
            </a:r>
          </a:p>
          <a:p>
            <a:pPr marL="285750" lvl="1" indent="-285750" fontAlgn="base">
              <a:lnSpc>
                <a:spcPct val="200000"/>
              </a:lnSpc>
              <a:buFont typeface="Arial" panose="020B0604020202020204" pitchFamily="34" charset="0"/>
              <a:buChar char="•"/>
            </a:pPr>
            <a:r>
              <a:rPr lang="en-US" altLang="en-US" b="1" dirty="0" err="1">
                <a:solidFill>
                  <a:schemeClr val="tx1"/>
                </a:solidFill>
                <a:latin typeface="Heebo" pitchFamily="2" charset="-79"/>
              </a:rPr>
              <a:t>greeting_from_pluralsight</a:t>
            </a:r>
            <a:r>
              <a:rPr lang="en-US" altLang="en-US" b="1" dirty="0">
                <a:solidFill>
                  <a:schemeClr val="tx1"/>
                </a:solidFill>
                <a:latin typeface="Heebo" pitchFamily="2" charset="-79"/>
              </a:rPr>
              <a:t>()</a:t>
            </a:r>
          </a:p>
          <a:p>
            <a:pPr marL="285750" lvl="1" indent="-285750" fontAlgn="base">
              <a:lnSpc>
                <a:spcPct val="200000"/>
              </a:lnSpc>
              <a:buFont typeface="Arial" panose="020B0604020202020204" pitchFamily="34" charset="0"/>
              <a:buChar char="•"/>
            </a:pPr>
            <a:r>
              <a:rPr lang="en-US" altLang="en-US" b="1" dirty="0" err="1">
                <a:solidFill>
                  <a:schemeClr val="tx1"/>
                </a:solidFill>
                <a:latin typeface="Heebo" pitchFamily="2" charset="-79"/>
              </a:rPr>
              <a:t>add_two_numbers</a:t>
            </a:r>
            <a:r>
              <a:rPr lang="en-US" altLang="en-US" b="1" dirty="0">
                <a:solidFill>
                  <a:schemeClr val="tx1"/>
                </a:solidFill>
                <a:latin typeface="Heebo" pitchFamily="2" charset="-79"/>
              </a:rPr>
              <a:t>(num1: i32, num2: i32)</a:t>
            </a:r>
            <a:endParaRPr lang="en-US" b="1" dirty="0">
              <a:solidFill>
                <a:schemeClr val="tx1"/>
              </a:solidFill>
              <a:latin typeface="Heebo" pitchFamily="2" charset="-79"/>
            </a:endParaRP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840523" y="2054843"/>
            <a:ext cx="5462953" cy="2308284"/>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endParaRPr lang="en-US" altLang="en-US" sz="1200" dirty="0">
              <a:solidFill>
                <a:schemeClr val="bg1"/>
              </a:solidFill>
              <a:latin typeface="Heebo" pitchFamily="2" charset="-79"/>
            </a:endParaRPr>
          </a:p>
          <a:p>
            <a:pPr lvl="0" eaLnBrk="0" fontAlgn="base" hangingPunct="0">
              <a:spcBef>
                <a:spcPct val="0"/>
              </a:spcBef>
              <a:spcAft>
                <a:spcPct val="0"/>
              </a:spcAft>
              <a:buClrTx/>
            </a:pPr>
            <a:r>
              <a:rPr lang="en-US" altLang="en-US" sz="1200" dirty="0">
                <a:solidFill>
                  <a:schemeClr val="bg1"/>
                </a:solidFill>
                <a:latin typeface="Heebo" pitchFamily="2" charset="-79"/>
              </a:rPr>
              <a:t>// define a function</a:t>
            </a:r>
          </a:p>
          <a:p>
            <a:pPr lvl="0" eaLnBrk="0" fontAlgn="base" hangingPunct="0">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greeting_from_pluralsight</a:t>
            </a:r>
            <a:r>
              <a:rPr lang="en-US" altLang="en-US" sz="1200" dirty="0">
                <a:solidFill>
                  <a:schemeClr val="bg1"/>
                </a:solidFill>
                <a:latin typeface="Heebo" pitchFamily="2" charset="-79"/>
              </a:rPr>
              <a:t>() {</a:t>
            </a:r>
          </a:p>
          <a:p>
            <a:pPr lvl="0" eaLnBrk="0" fontAlgn="base" hangingPunct="0">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!("Hello, </a:t>
            </a:r>
            <a:r>
              <a:rPr lang="en-US" altLang="en-US" sz="1200" dirty="0" err="1">
                <a:solidFill>
                  <a:schemeClr val="bg1"/>
                </a:solidFill>
                <a:latin typeface="Heebo" pitchFamily="2" charset="-79"/>
              </a:rPr>
              <a:t>PluralSight</a:t>
            </a:r>
            <a:r>
              <a:rPr lang="en-US" altLang="en-US" sz="1200" dirty="0">
                <a:solidFill>
                  <a:schemeClr val="bg1"/>
                </a:solidFill>
                <a:latin typeface="Heebo" pitchFamily="2" charset="-79"/>
              </a:rPr>
              <a:t>! Welcome to Rust Programming");</a:t>
            </a:r>
          </a:p>
          <a:p>
            <a:pPr lvl="0" eaLnBrk="0" fontAlgn="base" hangingPunct="0">
              <a:spcBef>
                <a:spcPct val="0"/>
              </a:spcBef>
              <a:spcAft>
                <a:spcPct val="0"/>
              </a:spcAft>
              <a:buClrTx/>
            </a:pPr>
            <a:r>
              <a:rPr lang="en-US" altLang="en-US" sz="1200" dirty="0">
                <a:solidFill>
                  <a:schemeClr val="bg1"/>
                </a:solidFill>
                <a:latin typeface="Heebo" pitchFamily="2" charset="-79"/>
              </a:rPr>
              <a:t>}</a:t>
            </a:r>
          </a:p>
          <a:p>
            <a:pPr lvl="0" eaLnBrk="0" fontAlgn="base" hangingPunct="0">
              <a:spcBef>
                <a:spcPct val="0"/>
              </a:spcBef>
              <a:spcAft>
                <a:spcPct val="0"/>
              </a:spcAft>
              <a:buClrTx/>
            </a:pPr>
            <a:endParaRPr lang="en-US" altLang="en-US" sz="1200" dirty="0">
              <a:solidFill>
                <a:schemeClr val="bg1"/>
              </a:solidFill>
              <a:latin typeface="Heebo" pitchFamily="2" charset="-79"/>
            </a:endParaRPr>
          </a:p>
          <a:p>
            <a:pPr lvl="0" eaLnBrk="0" fontAlgn="base" hangingPunct="0">
              <a:spcBef>
                <a:spcPct val="0"/>
              </a:spcBef>
              <a:spcAft>
                <a:spcPct val="0"/>
              </a:spcAft>
              <a:buClrTx/>
            </a:pPr>
            <a:endParaRPr lang="en-US" altLang="en-US" sz="1200" dirty="0">
              <a:solidFill>
                <a:schemeClr val="bg1"/>
              </a:solidFill>
              <a:latin typeface="Heebo" pitchFamily="2" charset="-79"/>
            </a:endParaRPr>
          </a:p>
          <a:p>
            <a:pPr lvl="0" eaLnBrk="0" fontAlgn="base" hangingPunct="0">
              <a:spcBef>
                <a:spcPct val="0"/>
              </a:spcBef>
              <a:spcAft>
                <a:spcPct val="0"/>
              </a:spcAft>
              <a:buClrTx/>
            </a:pPr>
            <a:r>
              <a:rPr lang="en-US" altLang="en-US" sz="1200" dirty="0">
                <a:solidFill>
                  <a:schemeClr val="bg1"/>
                </a:solidFill>
                <a:latin typeface="Heebo" pitchFamily="2" charset="-79"/>
              </a:rPr>
              <a:t>// function to add two numbers</a:t>
            </a:r>
          </a:p>
          <a:p>
            <a:pPr lvl="0" eaLnBrk="0" fontAlgn="base" hangingPunct="0">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add_two_numbers</a:t>
            </a:r>
            <a:r>
              <a:rPr lang="en-US" altLang="en-US" sz="1200" dirty="0">
                <a:solidFill>
                  <a:schemeClr val="bg1"/>
                </a:solidFill>
                <a:latin typeface="Heebo" pitchFamily="2" charset="-79"/>
              </a:rPr>
              <a:t>(num1: i32, num2: i32) {</a:t>
            </a:r>
          </a:p>
          <a:p>
            <a:pPr lvl="0" eaLnBrk="0" fontAlgn="base" hangingPunct="0">
              <a:spcBef>
                <a:spcPct val="0"/>
              </a:spcBef>
              <a:spcAft>
                <a:spcPct val="0"/>
              </a:spcAft>
              <a:buClrTx/>
            </a:pPr>
            <a:r>
              <a:rPr lang="en-US" altLang="en-US" sz="1200" dirty="0">
                <a:solidFill>
                  <a:schemeClr val="bg1"/>
                </a:solidFill>
                <a:latin typeface="Heebo" pitchFamily="2" charset="-79"/>
              </a:rPr>
              <a:t>    let sum = num1+ num2;</a:t>
            </a:r>
          </a:p>
          <a:p>
            <a:pPr lvl="0" eaLnBrk="0" fontAlgn="base" hangingPunct="0">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!("Sum of num1 and dnum2 = {}", sum);</a:t>
            </a:r>
          </a:p>
          <a:p>
            <a:pPr lvl="0" eaLnBrk="0" fontAlgn="base" hangingPunct="0">
              <a:spcBef>
                <a:spcPct val="0"/>
              </a:spcBef>
              <a:spcAft>
                <a:spcPct val="0"/>
              </a:spcAft>
              <a:buClrTx/>
            </a:pPr>
            <a:r>
              <a:rPr lang="en-US" altLang="en-US" sz="1200" dirty="0">
                <a:solidFill>
                  <a:schemeClr val="bg1"/>
                </a:solidFill>
                <a:latin typeface="Heebo" pitchFamily="2" charset="-79"/>
              </a:rPr>
              <a:t>}</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680075"/>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Calling</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759451" y="1186796"/>
            <a:ext cx="7625096" cy="1384954"/>
          </a:xfrm>
          <a:prstGeom prst="rect">
            <a:avLst/>
          </a:prstGeom>
          <a:noFill/>
          <a:ln>
            <a:noFill/>
          </a:ln>
        </p:spPr>
        <p:txBody>
          <a:bodyPr spcFirstLastPara="1" wrap="square" lIns="91425" tIns="45700" rIns="91425" bIns="45700" anchor="t" anchorCtr="0">
            <a:spAutoFit/>
          </a:bodyPr>
          <a:lstStyle/>
          <a:p>
            <a:pPr fontAlgn="base">
              <a:lnSpc>
                <a:spcPct val="200000"/>
              </a:lnSpc>
            </a:pPr>
            <a:r>
              <a:rPr lang="en-US" dirty="0"/>
              <a:t>To run a function, it must be invoked/called. Function calling is the name given to this process. When calling a function, parameters' values should be provided along. The caller function is the one that calls another function</a:t>
            </a:r>
            <a:endParaRPr lang="en-US" b="1" dirty="0">
              <a:solidFill>
                <a:schemeClr val="tx1"/>
              </a:solidFill>
            </a:endParaRP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840522" y="2758228"/>
            <a:ext cx="5462953" cy="83095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200000"/>
              </a:lnSpc>
              <a:spcBef>
                <a:spcPct val="0"/>
              </a:spcBef>
              <a:spcAft>
                <a:spcPct val="0"/>
              </a:spcAft>
              <a:buClrTx/>
            </a:pPr>
            <a:r>
              <a:rPr lang="nn-NO" altLang="en-US" sz="1200" dirty="0">
                <a:solidFill>
                  <a:schemeClr val="bg1"/>
                </a:solidFill>
                <a:latin typeface="Heebo" pitchFamily="2" charset="-79"/>
              </a:rPr>
              <a:t>Syntax</a:t>
            </a:r>
          </a:p>
          <a:p>
            <a:pPr lvl="0" eaLnBrk="0" fontAlgn="base" hangingPunct="0">
              <a:lnSpc>
                <a:spcPct val="200000"/>
              </a:lnSpc>
              <a:spcBef>
                <a:spcPct val="0"/>
              </a:spcBef>
              <a:spcAft>
                <a:spcPct val="0"/>
              </a:spcAft>
              <a:buClrTx/>
            </a:pPr>
            <a:r>
              <a:rPr lang="nn-NO" altLang="en-US" sz="1200" dirty="0">
                <a:solidFill>
                  <a:schemeClr val="bg1"/>
                </a:solidFill>
                <a:latin typeface="Heebo" pitchFamily="2" charset="-79"/>
              </a:rPr>
              <a:t>function_name(val1,val2,valN)</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755287"/>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Function Calling Example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69337" y="1100755"/>
            <a:ext cx="7625096" cy="1169511"/>
          </a:xfrm>
          <a:prstGeom prst="rect">
            <a:avLst/>
          </a:prstGeom>
          <a:noFill/>
          <a:ln>
            <a:noFill/>
          </a:ln>
        </p:spPr>
        <p:txBody>
          <a:bodyPr spcFirstLastPara="1" wrap="square" lIns="91425" tIns="45700" rIns="91425" bIns="45700" anchor="t" anchorCtr="0">
            <a:spAutoFit/>
          </a:bodyPr>
          <a:lstStyle/>
          <a:p>
            <a:pPr fontAlgn="base"/>
            <a:r>
              <a:rPr lang="en-US" dirty="0"/>
              <a:t>In this example we have called two functions those we have defined in function definition slide:</a:t>
            </a:r>
          </a:p>
          <a:p>
            <a:pPr marL="285750" lvl="1" indent="-285750" fontAlgn="base">
              <a:lnSpc>
                <a:spcPct val="200000"/>
              </a:lnSpc>
              <a:buFont typeface="Arial" panose="020B0604020202020204" pitchFamily="34" charset="0"/>
              <a:buChar char="•"/>
            </a:pPr>
            <a:r>
              <a:rPr lang="en-US" altLang="en-US" b="1" dirty="0" err="1">
                <a:solidFill>
                  <a:schemeClr val="tx1"/>
                </a:solidFill>
                <a:latin typeface="Heebo" pitchFamily="2" charset="-79"/>
              </a:rPr>
              <a:t>greeting_from_pluralsight</a:t>
            </a:r>
            <a:r>
              <a:rPr lang="en-US" altLang="en-US" b="1" dirty="0">
                <a:solidFill>
                  <a:schemeClr val="tx1"/>
                </a:solidFill>
                <a:latin typeface="Heebo" pitchFamily="2" charset="-79"/>
              </a:rPr>
              <a:t>()</a:t>
            </a:r>
          </a:p>
          <a:p>
            <a:pPr marL="285750" lvl="1" indent="-285750" fontAlgn="base">
              <a:lnSpc>
                <a:spcPct val="200000"/>
              </a:lnSpc>
              <a:buFont typeface="Arial" panose="020B0604020202020204" pitchFamily="34" charset="0"/>
              <a:buChar char="•"/>
            </a:pPr>
            <a:r>
              <a:rPr lang="en-US" altLang="en-US" b="1" dirty="0" err="1">
                <a:solidFill>
                  <a:schemeClr val="tx1"/>
                </a:solidFill>
                <a:latin typeface="Heebo" pitchFamily="2" charset="-79"/>
              </a:rPr>
              <a:t>add_two_numbers</a:t>
            </a:r>
            <a:r>
              <a:rPr lang="en-US" altLang="en-US" b="1" dirty="0">
                <a:solidFill>
                  <a:schemeClr val="tx1"/>
                </a:solidFill>
                <a:latin typeface="Heebo" pitchFamily="2" charset="-79"/>
              </a:rPr>
              <a:t>()</a:t>
            </a:r>
            <a:endParaRPr lang="en-US" b="1" dirty="0">
              <a:solidFill>
                <a:schemeClr val="tx1"/>
              </a:solidFill>
            </a:endParaRP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840523" y="2419609"/>
            <a:ext cx="5462953" cy="175428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endParaRPr lang="en-US" altLang="en-US" sz="1200" dirty="0">
              <a:solidFill>
                <a:schemeClr val="bg1"/>
              </a:solidFill>
              <a:latin typeface="Heebo" pitchFamily="2" charset="-79"/>
            </a:endParaRP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//calling a function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greeting_from_pluralsight</a:t>
            </a: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add_two</a:t>
            </a:r>
            <a:r>
              <a:rPr lang="en-US" altLang="en-US" sz="1200" dirty="0">
                <a:solidFill>
                  <a:schemeClr val="bg1"/>
                </a:solidFill>
                <a:latin typeface="Heebo" pitchFamily="2" charset="-79"/>
              </a:rPr>
              <a:t>-numbers(num1,num2);</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D06CCBA-AAB3-EBB2-CBDC-036540870F73}"/>
              </a:ext>
            </a:extLst>
          </p:cNvPr>
          <p:cNvSpPr txBox="1"/>
          <p:nvPr/>
        </p:nvSpPr>
        <p:spPr>
          <a:xfrm>
            <a:off x="785446" y="4323238"/>
            <a:ext cx="4572000" cy="307777"/>
          </a:xfrm>
          <a:prstGeom prst="rect">
            <a:avLst/>
          </a:prstGeom>
          <a:noFill/>
        </p:spPr>
        <p:txBody>
          <a:bodyPr wrap="square">
            <a:spAutoFit/>
          </a:bodyPr>
          <a:lstStyle/>
          <a:p>
            <a:r>
              <a:rPr lang="en-US" b="0" i="0" dirty="0">
                <a:solidFill>
                  <a:srgbClr val="000000"/>
                </a:solidFill>
                <a:effectLst/>
                <a:latin typeface="Nunito" pitchFamily="2" charset="0"/>
              </a:rPr>
              <a:t>Here, the </a:t>
            </a:r>
            <a:r>
              <a:rPr lang="en-US" b="0" i="1" dirty="0">
                <a:solidFill>
                  <a:srgbClr val="000000"/>
                </a:solidFill>
                <a:effectLst/>
                <a:latin typeface="Nunito" pitchFamily="2" charset="0"/>
              </a:rPr>
              <a:t>main()</a:t>
            </a:r>
            <a:r>
              <a:rPr lang="en-US" b="0" i="0" dirty="0">
                <a:solidFill>
                  <a:srgbClr val="000000"/>
                </a:solidFill>
                <a:effectLst/>
                <a:latin typeface="Nunito" pitchFamily="2" charset="0"/>
              </a:rPr>
              <a:t> is the caller function.</a:t>
            </a:r>
            <a:endParaRPr lang="en-IN" dirty="0"/>
          </a:p>
        </p:txBody>
      </p:sp>
    </p:spTree>
    <p:extLst>
      <p:ext uri="{BB962C8B-B14F-4D97-AF65-F5344CB8AC3E}">
        <p14:creationId xmlns:p14="http://schemas.microsoft.com/office/powerpoint/2010/main" val="2475176186"/>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8574664" cy="468600"/>
          </a:xfrm>
          <a:prstGeom prst="rect">
            <a:avLst/>
          </a:prstGeom>
          <a:noFill/>
          <a:ln>
            <a:noFill/>
          </a:ln>
        </p:spPr>
        <p:txBody>
          <a:bodyPr spcFirstLastPara="1" wrap="square" lIns="34275" tIns="34275" rIns="34275" bIns="34275" anchor="t" anchorCtr="0">
            <a:noAutofit/>
          </a:bodyPr>
          <a:lstStyle/>
          <a:p>
            <a:pPr fontAlgn="base"/>
            <a:r>
              <a:rPr lang="en-US" sz="2000" b="1" dirty="0">
                <a:latin typeface="Montserrat ExtraBold"/>
              </a:rPr>
              <a:t>Function Definition and Calling (Single Example)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493135" y="848408"/>
            <a:ext cx="7625096" cy="738623"/>
          </a:xfrm>
          <a:prstGeom prst="rect">
            <a:avLst/>
          </a:prstGeom>
          <a:noFill/>
          <a:ln>
            <a:noFill/>
          </a:ln>
        </p:spPr>
        <p:txBody>
          <a:bodyPr spcFirstLastPara="1" wrap="square" lIns="91425" tIns="45700" rIns="91425" bIns="45700" anchor="t" anchorCtr="0">
            <a:spAutoFit/>
          </a:bodyPr>
          <a:lstStyle/>
          <a:p>
            <a:pPr algn="just" fontAlgn="base">
              <a:lnSpc>
                <a:spcPct val="150000"/>
              </a:lnSpc>
            </a:pPr>
            <a:r>
              <a:rPr lang="en-US" dirty="0"/>
              <a:t>The following example defines a function </a:t>
            </a:r>
            <a:r>
              <a:rPr lang="en-US" b="1" i="1" dirty="0" err="1"/>
              <a:t>pluralsight_fn</a:t>
            </a:r>
            <a:r>
              <a:rPr lang="en-US" b="1" i="1" dirty="0"/>
              <a:t>()</a:t>
            </a:r>
            <a:r>
              <a:rPr lang="en-US" dirty="0"/>
              <a:t>. The function prints a message to the console. The </a:t>
            </a:r>
            <a:r>
              <a:rPr lang="en-US" b="1" i="1" dirty="0"/>
              <a:t>main()</a:t>
            </a:r>
            <a:r>
              <a:rPr lang="en-US" dirty="0"/>
              <a:t> function invokes the </a:t>
            </a:r>
            <a:r>
              <a:rPr lang="en-US" b="1" i="1" dirty="0"/>
              <a:t> </a:t>
            </a:r>
            <a:r>
              <a:rPr lang="en-US" b="1" i="1" dirty="0" err="1"/>
              <a:t>pluralsight_fn</a:t>
            </a:r>
            <a:r>
              <a:rPr lang="en-US" b="1" i="1" dirty="0"/>
              <a:t>()</a:t>
            </a:r>
            <a:r>
              <a:rPr lang="en-US" dirty="0"/>
              <a:t>.function.</a:t>
            </a:r>
            <a:endParaRPr lang="en-US" b="1" dirty="0">
              <a:solidFill>
                <a:schemeClr val="tx1"/>
              </a:solidFill>
            </a:endParaRP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2019683" y="1736871"/>
            <a:ext cx="5462953" cy="2308284"/>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//calling a function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pluralsight_fn</a:t>
            </a: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//Defining a function</a:t>
            </a: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pluralsight_fn</a:t>
            </a: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!(“Hello from </a:t>
            </a:r>
            <a:r>
              <a:rPr lang="en-US" altLang="en-US" sz="1200" dirty="0" err="1">
                <a:solidFill>
                  <a:schemeClr val="bg1"/>
                </a:solidFill>
                <a:latin typeface="Heebo" pitchFamily="2" charset="-79"/>
              </a:rPr>
              <a:t>PluralSight</a:t>
            </a:r>
            <a:r>
              <a:rPr lang="en-US" altLang="en-US" sz="1200" dirty="0">
                <a:solidFill>
                  <a:schemeClr val="bg1"/>
                </a:solidFill>
                <a:latin typeface="Heebo" pitchFamily="2" charset="-79"/>
              </a:rPr>
              <a:t> Function");</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65BD5E3-A130-AD31-F82C-B82A8C8A01F6}"/>
              </a:ext>
            </a:extLst>
          </p:cNvPr>
          <p:cNvSpPr txBox="1"/>
          <p:nvPr/>
        </p:nvSpPr>
        <p:spPr>
          <a:xfrm>
            <a:off x="1914175" y="4194995"/>
            <a:ext cx="4572000" cy="523220"/>
          </a:xfrm>
          <a:prstGeom prst="rect">
            <a:avLst/>
          </a:prstGeom>
          <a:noFill/>
        </p:spPr>
        <p:txBody>
          <a:bodyPr wrap="square">
            <a:spAutoFit/>
          </a:bodyPr>
          <a:lstStyle/>
          <a:p>
            <a:r>
              <a:rPr lang="en-IN" b="1" i="1" dirty="0"/>
              <a:t>Output</a:t>
            </a:r>
          </a:p>
          <a:p>
            <a:r>
              <a:rPr lang="en-IN" dirty="0"/>
              <a:t>Hello from </a:t>
            </a:r>
            <a:r>
              <a:rPr lang="en-IN" dirty="0" err="1"/>
              <a:t>PluralSight</a:t>
            </a:r>
            <a:r>
              <a:rPr lang="en-IN" dirty="0"/>
              <a:t> Function</a:t>
            </a:r>
          </a:p>
        </p:txBody>
      </p:sp>
    </p:spTree>
    <p:extLst>
      <p:ext uri="{BB962C8B-B14F-4D97-AF65-F5344CB8AC3E}">
        <p14:creationId xmlns:p14="http://schemas.microsoft.com/office/powerpoint/2010/main" val="313434152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463828" y="229968"/>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rPr>
              <a:t>Returning Value from Function</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761453" y="874414"/>
            <a:ext cx="7388088" cy="1384954"/>
          </a:xfrm>
          <a:prstGeom prst="rect">
            <a:avLst/>
          </a:prstGeom>
          <a:noFill/>
          <a:ln>
            <a:noFill/>
          </a:ln>
        </p:spPr>
        <p:txBody>
          <a:bodyPr spcFirstLastPara="1" wrap="square" lIns="91425" tIns="45700" rIns="91425" bIns="45700" anchor="t" anchorCtr="0">
            <a:spAutoFit/>
          </a:bodyPr>
          <a:lstStyle/>
          <a:p>
            <a:pPr algn="just" fontAlgn="base">
              <a:lnSpc>
                <a:spcPct val="150000"/>
              </a:lnSpc>
            </a:pPr>
            <a:r>
              <a:rPr lang="en-US" dirty="0"/>
              <a:t>In addition to giving the caller control back, functions can also return a value. These are referred to as returning functions.</a:t>
            </a:r>
          </a:p>
          <a:p>
            <a:pPr algn="just" fontAlgn="base">
              <a:lnSpc>
                <a:spcPct val="150000"/>
              </a:lnSpc>
            </a:pPr>
            <a:r>
              <a:rPr lang="en-US" b="1" i="1" dirty="0">
                <a:solidFill>
                  <a:schemeClr val="tx1"/>
                </a:solidFill>
              </a:rPr>
              <a:t>Syntax:</a:t>
            </a:r>
          </a:p>
          <a:p>
            <a:pPr algn="just" fontAlgn="base">
              <a:lnSpc>
                <a:spcPct val="150000"/>
              </a:lnSpc>
            </a:pPr>
            <a:r>
              <a:rPr lang="en-US" b="1" dirty="0">
                <a:solidFill>
                  <a:schemeClr val="tx1"/>
                </a:solidFill>
              </a:rPr>
              <a:t>Either of the following syntax can be used to define a function with return type.</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761453" y="2938387"/>
            <a:ext cx="3399693" cy="1477287"/>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function_name</a:t>
            </a:r>
            <a:r>
              <a:rPr lang="en-US" altLang="en-US" sz="1200" dirty="0">
                <a:solidFill>
                  <a:schemeClr val="bg1"/>
                </a:solidFill>
                <a:latin typeface="Heebo" pitchFamily="2" charset="-79"/>
              </a:rPr>
              <a:t>() -&gt; </a:t>
            </a:r>
            <a:r>
              <a:rPr lang="en-US" altLang="en-US" sz="1200" dirty="0" err="1">
                <a:solidFill>
                  <a:schemeClr val="bg1"/>
                </a:solidFill>
                <a:latin typeface="Heebo" pitchFamily="2" charset="-79"/>
              </a:rPr>
              <a:t>return_type</a:t>
            </a:r>
            <a:r>
              <a:rPr lang="en-US" altLang="en-US" sz="1200" dirty="0">
                <a:solidFill>
                  <a:schemeClr val="bg1"/>
                </a:solidFill>
                <a:latin typeface="Heebo" pitchFamily="2" charset="-79"/>
              </a:rPr>
              <a:t>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//statement1</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 Statement 2</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return value;</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Google Shape;145;g22c3395971c_2_1">
            <a:extLst>
              <a:ext uri="{FF2B5EF4-FFF2-40B4-BE49-F238E27FC236}">
                <a16:creationId xmlns:a16="http://schemas.microsoft.com/office/drawing/2014/main" id="{E3620AC1-F6BC-CF29-9CC9-58C5C2B3508A}"/>
              </a:ext>
            </a:extLst>
          </p:cNvPr>
          <p:cNvSpPr txBox="1"/>
          <p:nvPr/>
        </p:nvSpPr>
        <p:spPr>
          <a:xfrm>
            <a:off x="4572000" y="2938387"/>
            <a:ext cx="3810547" cy="1477287"/>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endParaRPr lang="en-US" altLang="en-US" sz="1200" dirty="0">
              <a:solidFill>
                <a:schemeClr val="bg1"/>
              </a:solidFill>
              <a:latin typeface="Heebo" pitchFamily="2" charset="-79"/>
            </a:endParaRPr>
          </a:p>
          <a:p>
            <a:pPr lvl="0" eaLnBrk="0" fontAlgn="base" hangingPunct="0">
              <a:lnSpc>
                <a:spcPct val="150000"/>
              </a:lnSpc>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function_name</a:t>
            </a:r>
            <a:r>
              <a:rPr lang="en-US" altLang="en-US" sz="1200" dirty="0">
                <a:solidFill>
                  <a:schemeClr val="bg1"/>
                </a:solidFill>
                <a:latin typeface="Heebo" pitchFamily="2" charset="-79"/>
              </a:rPr>
              <a:t>() -&gt; </a:t>
            </a:r>
            <a:r>
              <a:rPr lang="en-US" altLang="en-US" sz="1200" dirty="0" err="1">
                <a:solidFill>
                  <a:schemeClr val="bg1"/>
                </a:solidFill>
                <a:latin typeface="Heebo" pitchFamily="2" charset="-79"/>
              </a:rPr>
              <a:t>return_type</a:t>
            </a:r>
            <a:r>
              <a:rPr lang="en-US" altLang="en-US" sz="1200" dirty="0">
                <a:solidFill>
                  <a:schemeClr val="bg1"/>
                </a:solidFill>
                <a:latin typeface="Heebo" pitchFamily="2" charset="-79"/>
              </a:rPr>
              <a:t> {</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   value //no semicolon means this value is returned</a:t>
            </a:r>
          </a:p>
          <a:p>
            <a:pPr lvl="0" eaLnBrk="0" fontAlgn="base" hangingPunct="0">
              <a:lnSpc>
                <a:spcPct val="150000"/>
              </a:lnSpc>
              <a:spcBef>
                <a:spcPct val="0"/>
              </a:spcBef>
              <a:spcAft>
                <a:spcPct val="0"/>
              </a:spcAft>
              <a:buClrTx/>
            </a:pPr>
            <a:r>
              <a:rPr lang="en-US" altLang="en-US" sz="1200" dirty="0">
                <a:solidFill>
                  <a:schemeClr val="bg1"/>
                </a:solidFill>
                <a:latin typeface="Heebo" pitchFamily="2" charset="-79"/>
              </a:rPr>
              <a:t>}</a:t>
            </a:r>
          </a:p>
          <a:p>
            <a:pPr lvl="0" eaLnBrk="0" fontAlgn="base" hangingPunct="0">
              <a:lnSpc>
                <a:spcPct val="150000"/>
              </a:lnSpc>
              <a:spcBef>
                <a:spcPct val="0"/>
              </a:spcBef>
              <a:spcAft>
                <a:spcPct val="0"/>
              </a:spcAft>
              <a:buClrTx/>
            </a:pPr>
            <a:endParaRPr lang="en-US" altLang="en-US" sz="1200" dirty="0">
              <a:solidFill>
                <a:schemeClr val="bg1"/>
              </a:solidFill>
              <a:latin typeface="Arial" panose="020B0604020202020204" pitchFamily="34" charset="0"/>
            </a:endParaRPr>
          </a:p>
        </p:txBody>
      </p:sp>
      <p:sp>
        <p:nvSpPr>
          <p:cNvPr id="7" name="TextBox 6">
            <a:extLst>
              <a:ext uri="{FF2B5EF4-FFF2-40B4-BE49-F238E27FC236}">
                <a16:creationId xmlns:a16="http://schemas.microsoft.com/office/drawing/2014/main" id="{E4047463-4031-5204-59D8-C55314226C0F}"/>
              </a:ext>
            </a:extLst>
          </p:cNvPr>
          <p:cNvSpPr txBox="1"/>
          <p:nvPr/>
        </p:nvSpPr>
        <p:spPr>
          <a:xfrm>
            <a:off x="761453" y="2495565"/>
            <a:ext cx="3284042" cy="388568"/>
          </a:xfrm>
          <a:prstGeom prst="rect">
            <a:avLst/>
          </a:prstGeom>
          <a:noFill/>
        </p:spPr>
        <p:txBody>
          <a:bodyPr wrap="square">
            <a:spAutoFit/>
          </a:bodyPr>
          <a:lstStyle/>
          <a:p>
            <a:pPr lvl="0" eaLnBrk="0" fontAlgn="base" hangingPunct="0">
              <a:lnSpc>
                <a:spcPct val="150000"/>
              </a:lnSpc>
              <a:spcBef>
                <a:spcPct val="0"/>
              </a:spcBef>
              <a:spcAft>
                <a:spcPct val="0"/>
              </a:spcAft>
              <a:buClrTx/>
            </a:pPr>
            <a:r>
              <a:rPr lang="en-US" altLang="en-US" dirty="0"/>
              <a:t>With return statement</a:t>
            </a:r>
          </a:p>
        </p:txBody>
      </p:sp>
      <p:sp>
        <p:nvSpPr>
          <p:cNvPr id="8" name="TextBox 7">
            <a:extLst>
              <a:ext uri="{FF2B5EF4-FFF2-40B4-BE49-F238E27FC236}">
                <a16:creationId xmlns:a16="http://schemas.microsoft.com/office/drawing/2014/main" id="{231D4DA5-61AA-5470-6758-61487DE15460}"/>
              </a:ext>
            </a:extLst>
          </p:cNvPr>
          <p:cNvSpPr txBox="1"/>
          <p:nvPr/>
        </p:nvSpPr>
        <p:spPr>
          <a:xfrm>
            <a:off x="4572000" y="2495821"/>
            <a:ext cx="3283190" cy="388568"/>
          </a:xfrm>
          <a:prstGeom prst="rect">
            <a:avLst/>
          </a:prstGeom>
          <a:noFill/>
        </p:spPr>
        <p:txBody>
          <a:bodyPr wrap="square">
            <a:spAutoFit/>
          </a:bodyPr>
          <a:lstStyle/>
          <a:p>
            <a:pPr eaLnBrk="0" fontAlgn="base" hangingPunct="0">
              <a:lnSpc>
                <a:spcPct val="150000"/>
              </a:lnSpc>
              <a:spcBef>
                <a:spcPct val="0"/>
              </a:spcBef>
              <a:spcAft>
                <a:spcPct val="0"/>
              </a:spcAft>
              <a:buClrTx/>
            </a:pPr>
            <a:r>
              <a:rPr lang="en-US" altLang="en-US" dirty="0"/>
              <a:t>Without return statement</a:t>
            </a:r>
          </a:p>
        </p:txBody>
      </p:sp>
    </p:spTree>
    <p:extLst>
      <p:ext uri="{BB962C8B-B14F-4D97-AF65-F5344CB8AC3E}">
        <p14:creationId xmlns:p14="http://schemas.microsoft.com/office/powerpoint/2010/main" val="3245797960"/>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1123</TotalTime>
  <Words>1475</Words>
  <Application>Microsoft Office PowerPoint</Application>
  <PresentationFormat>On-screen Show (16:9)</PresentationFormat>
  <Paragraphs>183</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Montserrat ExtraBold</vt:lpstr>
      <vt:lpstr>Montserrat</vt:lpstr>
      <vt:lpstr>Nunito</vt:lpstr>
      <vt:lpstr>Calibri</vt:lpstr>
      <vt:lpstr>Montserrat Medium</vt:lpstr>
      <vt:lpstr>Montserrat SemiBold</vt:lpstr>
      <vt:lpstr>Arial</vt:lpstr>
      <vt:lpstr>var(--bs-font-monospace)</vt:lpstr>
      <vt:lpstr>Montserrat Black</vt:lpstr>
      <vt:lpstr>Heebo</vt:lpstr>
      <vt:lpstr>Simple Light</vt:lpstr>
      <vt:lpstr>Functional Programming</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67</cp:revision>
  <dcterms:modified xsi:type="dcterms:W3CDTF">2023-07-24T13:15:19Z</dcterms:modified>
</cp:coreProperties>
</file>