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313" r:id="rId5"/>
    <p:sldId id="285" r:id="rId6"/>
    <p:sldId id="314" r:id="rId7"/>
    <p:sldId id="315" r:id="rId8"/>
    <p:sldId id="316" r:id="rId9"/>
    <p:sldId id="317" r:id="rId10"/>
    <p:sldId id="319" r:id="rId11"/>
    <p:sldId id="318" r:id="rId12"/>
    <p:sldId id="320" r:id="rId13"/>
    <p:sldId id="321" r:id="rId14"/>
    <p:sldId id="266"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Heebo" pitchFamily="2" charset="-79"/>
      <p:regular r:id="rId25"/>
      <p:bold r:id="rId26"/>
    </p:embeddedFont>
    <p:embeddedFont>
      <p:font typeface="Montserrat" panose="00000500000000000000" pitchFamily="2" charset="0"/>
      <p:regular r:id="rId27"/>
      <p:bold r:id="rId28"/>
      <p:italic r:id="rId29"/>
      <p:boldItalic r:id="rId30"/>
    </p:embeddedFont>
    <p:embeddedFont>
      <p:font typeface="Montserrat Black" panose="00000A00000000000000" pitchFamily="2" charset="0"/>
      <p:bold r:id="rId31"/>
      <p:boldItalic r:id="rId32"/>
    </p:embeddedFont>
    <p:embeddedFont>
      <p:font typeface="Montserrat ExtraBold" panose="00000900000000000000" pitchFamily="2" charset="0"/>
      <p:bold r:id="rId33"/>
      <p:boldItalic r:id="rId34"/>
    </p:embeddedFont>
    <p:embeddedFont>
      <p:font typeface="Montserrat Medium" panose="00000600000000000000" pitchFamily="2" charset="0"/>
      <p:regular r:id="rId35"/>
      <p:bold r:id="rId36"/>
      <p:italic r:id="rId37"/>
      <p:boldItalic r:id="rId38"/>
    </p:embeddedFont>
    <p:embeddedFont>
      <p:font typeface="Montserrat SemiBold" panose="00000700000000000000" pitchFamily="2" charset="0"/>
      <p:regular r:id="rId39"/>
      <p:bold r:id="rId40"/>
      <p:italic r:id="rId41"/>
      <p:boldItalic r:id="rId42"/>
    </p:embeddedFont>
    <p:embeddedFont>
      <p:font typeface="Nunito"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hl2CH8pD03qmBKMULrI1TvxAJK+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dit Khetan"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7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6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67" Type="http://schemas.openxmlformats.org/officeDocument/2006/relationships/tableStyles" Target="tableStyles.xml"/><Relationship Id="rId20" Type="http://schemas.openxmlformats.org/officeDocument/2006/relationships/font" Target="fonts/font4.fntdata"/><Relationship Id="rId41" Type="http://schemas.openxmlformats.org/officeDocument/2006/relationships/font" Target="fonts/font25.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r>
              <a:rPr lang="en-I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5743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5177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4551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7146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rgbClr val="404040"/>
              </a:buClr>
              <a:buSzPts val="1100"/>
              <a:buFont typeface="Montserrat"/>
              <a:buChar char="●"/>
            </a:pPr>
            <a:r>
              <a:rPr lang="en-IN">
                <a:solidFill>
                  <a:srgbClr val="404040"/>
                </a:solidFill>
                <a:latin typeface="Montserrat"/>
                <a:ea typeface="Montserrat"/>
                <a:cs typeface="Montserrat"/>
                <a:sym typeface="Montserrat"/>
              </a:rPr>
              <a:t>To help you visualize this service, here is an example timeline.</a:t>
            </a:r>
            <a:endParaRPr>
              <a:solidFill>
                <a:srgbClr val="404040"/>
              </a:solidFill>
              <a:latin typeface="Montserrat"/>
              <a:ea typeface="Montserrat"/>
              <a:cs typeface="Montserrat"/>
              <a:sym typeface="Montserra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404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2453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4476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6924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7230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0731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9"/>
        <p:cNvGrpSpPr/>
        <p:nvPr/>
      </p:nvGrpSpPr>
      <p:grpSpPr>
        <a:xfrm>
          <a:off x="0" y="0"/>
          <a:ext cx="0" cy="0"/>
          <a:chOff x="0" y="0"/>
          <a:chExt cx="0" cy="0"/>
        </a:xfrm>
      </p:grpSpPr>
      <p:sp>
        <p:nvSpPr>
          <p:cNvPr id="10" name="Google Shape;10;p24"/>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11" name="Google Shape;11;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4"/>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13" name="Google Shape;13;p24"/>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a:lnSpc>
                <a:spcPct val="90000"/>
              </a:lnSpc>
              <a:spcBef>
                <a:spcPts val="500"/>
              </a:spcBef>
              <a:spcAft>
                <a:spcPts val="0"/>
              </a:spcAft>
              <a:buSzPts val="1600"/>
              <a:buNone/>
              <a:defRPr/>
            </a:lvl2pPr>
            <a:lvl3pPr lvl="2" algn="l">
              <a:lnSpc>
                <a:spcPct val="90000"/>
              </a:lnSpc>
              <a:spcBef>
                <a:spcPts val="500"/>
              </a:spcBef>
              <a:spcAft>
                <a:spcPts val="0"/>
              </a:spcAft>
              <a:buSzPts val="1400"/>
              <a:buNone/>
              <a:defRPr/>
            </a:lvl3pPr>
            <a:lvl4pPr lvl="3" algn="l">
              <a:lnSpc>
                <a:spcPct val="90000"/>
              </a:lnSpc>
              <a:spcBef>
                <a:spcPts val="500"/>
              </a:spcBef>
              <a:spcAft>
                <a:spcPts val="0"/>
              </a:spcAft>
              <a:buSzPts val="1200"/>
              <a:buNone/>
              <a:defRPr/>
            </a:lvl4pPr>
            <a:lvl5pPr lvl="4" algn="l">
              <a:lnSpc>
                <a:spcPct val="90000"/>
              </a:lnSpc>
              <a:spcBef>
                <a:spcPts val="500"/>
              </a:spcBef>
              <a:spcAft>
                <a:spcPts val="0"/>
              </a:spcAft>
              <a:buSzPts val="12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a:endParaRPr/>
          </a:p>
        </p:txBody>
      </p:sp>
      <p:sp>
        <p:nvSpPr>
          <p:cNvPr id="14" name="Google Shape;14;p24"/>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16" name="Google Shape;16;p24"/>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2" name="Google Shape;6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1" name="Google Shape;7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FFFFFF"/>
        </a:solidFill>
        <a:effectLst/>
      </p:bgPr>
    </p:bg>
    <p:spTree>
      <p:nvGrpSpPr>
        <p:cNvPr id="1" name="Shape 78"/>
        <p:cNvGrpSpPr/>
        <p:nvPr/>
      </p:nvGrpSpPr>
      <p:grpSpPr>
        <a:xfrm>
          <a:off x="0" y="0"/>
          <a:ext cx="0" cy="0"/>
          <a:chOff x="0" y="0"/>
          <a:chExt cx="0" cy="0"/>
        </a:xfrm>
      </p:grpSpPr>
      <p:sp>
        <p:nvSpPr>
          <p:cNvPr id="79" name="Google Shape;79;g22c3395971c_0_20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FFFFFF"/>
              </a:buClr>
              <a:buSzPts val="2000"/>
              <a:buFont typeface="Montserrat Black"/>
              <a:buNone/>
              <a:defRPr sz="2000">
                <a:solidFill>
                  <a:srgbClr val="FFFFFF"/>
                </a:solidFill>
                <a:latin typeface="Montserrat Black"/>
                <a:ea typeface="Montserrat Black"/>
                <a:cs typeface="Montserrat Black"/>
                <a:sym typeface="Montserrat Black"/>
              </a:defRPr>
            </a:lvl1pPr>
            <a:lvl2pPr lvl="1" algn="l" rtl="0">
              <a:lnSpc>
                <a:spcPct val="100000"/>
              </a:lnSpc>
              <a:spcBef>
                <a:spcPts val="0"/>
              </a:spcBef>
              <a:spcAft>
                <a:spcPts val="0"/>
              </a:spcAft>
              <a:buClr>
                <a:srgbClr val="FFFFFF"/>
              </a:buClr>
              <a:buSzPts val="2400"/>
              <a:buNone/>
              <a:defRPr sz="2400">
                <a:solidFill>
                  <a:srgbClr val="FFFFFF"/>
                </a:solidFill>
              </a:defRPr>
            </a:lvl2pPr>
            <a:lvl3pPr lvl="2" algn="l" rtl="0">
              <a:lnSpc>
                <a:spcPct val="100000"/>
              </a:lnSpc>
              <a:spcBef>
                <a:spcPts val="0"/>
              </a:spcBef>
              <a:spcAft>
                <a:spcPts val="0"/>
              </a:spcAft>
              <a:buClr>
                <a:srgbClr val="FFFFFF"/>
              </a:buClr>
              <a:buSzPts val="2400"/>
              <a:buNone/>
              <a:defRPr sz="2400">
                <a:solidFill>
                  <a:srgbClr val="FFFFFF"/>
                </a:solidFill>
              </a:defRPr>
            </a:lvl3pPr>
            <a:lvl4pPr lvl="3" algn="l" rtl="0">
              <a:lnSpc>
                <a:spcPct val="100000"/>
              </a:lnSpc>
              <a:spcBef>
                <a:spcPts val="0"/>
              </a:spcBef>
              <a:spcAft>
                <a:spcPts val="0"/>
              </a:spcAft>
              <a:buClr>
                <a:srgbClr val="FFFFFF"/>
              </a:buClr>
              <a:buSzPts val="2400"/>
              <a:buNone/>
              <a:defRPr sz="2400">
                <a:solidFill>
                  <a:srgbClr val="FFFFFF"/>
                </a:solidFill>
              </a:defRPr>
            </a:lvl4pPr>
            <a:lvl5pPr lvl="4" algn="l" rtl="0">
              <a:lnSpc>
                <a:spcPct val="100000"/>
              </a:lnSpc>
              <a:spcBef>
                <a:spcPts val="0"/>
              </a:spcBef>
              <a:spcAft>
                <a:spcPts val="0"/>
              </a:spcAft>
              <a:buClr>
                <a:srgbClr val="FFFFFF"/>
              </a:buClr>
              <a:buSzPts val="2400"/>
              <a:buNone/>
              <a:defRPr sz="2400">
                <a:solidFill>
                  <a:srgbClr val="FFFFFF"/>
                </a:solidFill>
              </a:defRPr>
            </a:lvl5pPr>
            <a:lvl6pPr lvl="5" algn="l" rtl="0">
              <a:lnSpc>
                <a:spcPct val="100000"/>
              </a:lnSpc>
              <a:spcBef>
                <a:spcPts val="0"/>
              </a:spcBef>
              <a:spcAft>
                <a:spcPts val="0"/>
              </a:spcAft>
              <a:buClr>
                <a:srgbClr val="FFFFFF"/>
              </a:buClr>
              <a:buSzPts val="2400"/>
              <a:buNone/>
              <a:defRPr sz="2400">
                <a:solidFill>
                  <a:srgbClr val="FFFFFF"/>
                </a:solidFill>
              </a:defRPr>
            </a:lvl6pPr>
            <a:lvl7pPr lvl="6" algn="l" rtl="0">
              <a:lnSpc>
                <a:spcPct val="100000"/>
              </a:lnSpc>
              <a:spcBef>
                <a:spcPts val="0"/>
              </a:spcBef>
              <a:spcAft>
                <a:spcPts val="0"/>
              </a:spcAft>
              <a:buClr>
                <a:srgbClr val="FFFFFF"/>
              </a:buClr>
              <a:buSzPts val="2400"/>
              <a:buNone/>
              <a:defRPr sz="2400">
                <a:solidFill>
                  <a:srgbClr val="FFFFFF"/>
                </a:solidFill>
              </a:defRPr>
            </a:lvl7pPr>
            <a:lvl8pPr lvl="7" algn="l" rtl="0">
              <a:lnSpc>
                <a:spcPct val="100000"/>
              </a:lnSpc>
              <a:spcBef>
                <a:spcPts val="0"/>
              </a:spcBef>
              <a:spcAft>
                <a:spcPts val="0"/>
              </a:spcAft>
              <a:buClr>
                <a:srgbClr val="FFFFFF"/>
              </a:buClr>
              <a:buSzPts val="2400"/>
              <a:buNone/>
              <a:defRPr sz="2400">
                <a:solidFill>
                  <a:srgbClr val="FFFFFF"/>
                </a:solidFill>
              </a:defRPr>
            </a:lvl8pPr>
            <a:lvl9pPr lvl="8" algn="l" rtl="0">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80" name="Google Shape;80;g22c3395971c_0_203"/>
          <p:cNvSpPr txBox="1">
            <a:spLocks noGrp="1"/>
          </p:cNvSpPr>
          <p:nvPr>
            <p:ph type="body" idx="1"/>
          </p:nvPr>
        </p:nvSpPr>
        <p:spPr>
          <a:xfrm>
            <a:off x="652700"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1" name="Google Shape;81;g22c3395971c_0_203"/>
          <p:cNvSpPr txBox="1">
            <a:spLocks noGrp="1"/>
          </p:cNvSpPr>
          <p:nvPr>
            <p:ph type="body" idx="2"/>
          </p:nvPr>
        </p:nvSpPr>
        <p:spPr>
          <a:xfrm>
            <a:off x="3411859"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2" name="Google Shape;82;g22c3395971c_0_203"/>
          <p:cNvSpPr txBox="1">
            <a:spLocks noGrp="1"/>
          </p:cNvSpPr>
          <p:nvPr>
            <p:ph type="body" idx="3"/>
          </p:nvPr>
        </p:nvSpPr>
        <p:spPr>
          <a:xfrm>
            <a:off x="6204335" y="1139150"/>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3" name="Google Shape;83;g22c3395971c_0_203"/>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22c3395971c_0_203"/>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22c3395971c_0_203"/>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17"/>
        <p:cNvGrpSpPr/>
        <p:nvPr/>
      </p:nvGrpSpPr>
      <p:grpSpPr>
        <a:xfrm>
          <a:off x="0" y="0"/>
          <a:ext cx="0" cy="0"/>
          <a:chOff x="0" y="0"/>
          <a:chExt cx="0" cy="0"/>
        </a:xfrm>
      </p:grpSpPr>
      <p:pic>
        <p:nvPicPr>
          <p:cNvPr id="18" name="Google Shape;18;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 name="Google Shape;19;p25"/>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2"/>
              </a:buClr>
              <a:buSzPts val="1800"/>
              <a:buChar char="•"/>
              <a:defRPr>
                <a:solidFill>
                  <a:schemeClr val="dk2"/>
                </a:solidFill>
              </a:defRPr>
            </a:lvl6pPr>
            <a:lvl7pPr marL="3200400" lvl="6" indent="-342900" algn="l">
              <a:lnSpc>
                <a:spcPct val="90000"/>
              </a:lnSpc>
              <a:spcBef>
                <a:spcPts val="500"/>
              </a:spcBef>
              <a:spcAft>
                <a:spcPts val="0"/>
              </a:spcAft>
              <a:buClr>
                <a:schemeClr val="dk2"/>
              </a:buClr>
              <a:buSzPts val="1800"/>
              <a:buChar char="•"/>
              <a:defRPr>
                <a:solidFill>
                  <a:schemeClr val="dk2"/>
                </a:solidFill>
              </a:defRPr>
            </a:lvl7pPr>
            <a:lvl8pPr marL="3657600" lvl="7" indent="-342900" algn="l">
              <a:lnSpc>
                <a:spcPct val="90000"/>
              </a:lnSpc>
              <a:spcBef>
                <a:spcPts val="500"/>
              </a:spcBef>
              <a:spcAft>
                <a:spcPts val="0"/>
              </a:spcAft>
              <a:buClr>
                <a:schemeClr val="dk2"/>
              </a:buClr>
              <a:buSzPts val="1800"/>
              <a:buChar char="•"/>
              <a:defRPr>
                <a:solidFill>
                  <a:schemeClr val="dk2"/>
                </a:solidFill>
              </a:defRPr>
            </a:lvl8pPr>
            <a:lvl9pPr marL="4114800" lvl="8" indent="-342900" algn="l">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20" name="Google Shape;20;p25"/>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22" name="Google Shape;22;p25"/>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23" name="Google Shape;23;p25"/>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2">
  <p:cSld name="1_Side_Callout_Pink">
    <p:bg>
      <p:bgPr>
        <a:solidFill>
          <a:schemeClr val="lt2"/>
        </a:solidFill>
        <a:effectLst/>
      </p:bgPr>
    </p:bg>
    <p:spTree>
      <p:nvGrpSpPr>
        <p:cNvPr id="1" name="Shape 24"/>
        <p:cNvGrpSpPr/>
        <p:nvPr/>
      </p:nvGrpSpPr>
      <p:grpSpPr>
        <a:xfrm>
          <a:off x="0" y="0"/>
          <a:ext cx="0" cy="0"/>
          <a:chOff x="0" y="0"/>
          <a:chExt cx="0" cy="0"/>
        </a:xfrm>
      </p:grpSpPr>
      <p:pic>
        <p:nvPicPr>
          <p:cNvPr id="25" name="Google Shape;25;p26"/>
          <p:cNvPicPr preferRelativeResize="0"/>
          <p:nvPr/>
        </p:nvPicPr>
        <p:blipFill rotWithShape="1">
          <a:blip r:embed="rId2">
            <a:alphaModFix/>
          </a:blip>
          <a:srcRect/>
          <a:stretch/>
        </p:blipFill>
        <p:spPr>
          <a:xfrm>
            <a:off x="8" y="0"/>
            <a:ext cx="3471633" cy="5143499"/>
          </a:xfrm>
          <a:prstGeom prst="rect">
            <a:avLst/>
          </a:prstGeom>
          <a:noFill/>
          <a:ln>
            <a:noFill/>
          </a:ln>
        </p:spPr>
      </p:pic>
      <p:sp>
        <p:nvSpPr>
          <p:cNvPr id="26" name="Google Shape;26;p26"/>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2800"/>
              <a:buFont typeface="Montserrat ExtraBold"/>
              <a:buNone/>
              <a:defRPr sz="2800" b="1">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solidFill>
                  <a:schemeClr val="dk1"/>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1"/>
              </a:buClr>
              <a:buSzPts val="1600"/>
              <a:buChar char="◦"/>
              <a:defRPr sz="1600">
                <a:solidFill>
                  <a:schemeClr val="dk1"/>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1"/>
              </a:buClr>
              <a:buSzPts val="1400"/>
              <a:buChar char="▪"/>
              <a:defRPr sz="1400">
                <a:solidFill>
                  <a:schemeClr val="dk1"/>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6"/>
          <p:cNvSpPr txBox="1">
            <a:spLocks noGrp="1"/>
          </p:cNvSpPr>
          <p:nvPr>
            <p:ph type="subTitle" idx="2"/>
          </p:nvPr>
        </p:nvSpPr>
        <p:spPr>
          <a:xfrm>
            <a:off x="561975" y="2914650"/>
            <a:ext cx="2076300" cy="1695600"/>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1300"/>
              <a:buFont typeface="Montserrat SemiBold"/>
              <a:buNone/>
              <a:defRPr sz="1300">
                <a:solidFill>
                  <a:schemeClr val="lt1"/>
                </a:solidFill>
                <a:latin typeface="Montserrat SemiBold"/>
                <a:ea typeface="Montserrat SemiBold"/>
                <a:cs typeface="Montserrat SemiBold"/>
                <a:sym typeface="Montserrat SemiBold"/>
              </a:defRPr>
            </a:lvl1pPr>
            <a:lvl2pPr lvl="1" algn="l">
              <a:lnSpc>
                <a:spcPct val="90000"/>
              </a:lnSpc>
              <a:spcBef>
                <a:spcPts val="500"/>
              </a:spcBef>
              <a:spcAft>
                <a:spcPts val="0"/>
              </a:spcAft>
              <a:buSzPts val="1100"/>
              <a:buNone/>
              <a:defRPr sz="1100"/>
            </a:lvl2pPr>
            <a:lvl3pPr lvl="2" algn="l">
              <a:lnSpc>
                <a:spcPct val="90000"/>
              </a:lnSpc>
              <a:spcBef>
                <a:spcPts val="500"/>
              </a:spcBef>
              <a:spcAft>
                <a:spcPts val="0"/>
              </a:spcAft>
              <a:buSzPts val="900"/>
              <a:buNone/>
              <a:defRPr sz="900"/>
            </a:lvl3pPr>
            <a:lvl4pPr lvl="3" algn="l">
              <a:lnSpc>
                <a:spcPct val="90000"/>
              </a:lnSpc>
              <a:spcBef>
                <a:spcPts val="500"/>
              </a:spcBef>
              <a:spcAft>
                <a:spcPts val="0"/>
              </a:spcAft>
              <a:buSzPts val="700"/>
              <a:buNone/>
              <a:defRPr sz="700"/>
            </a:lvl4pPr>
            <a:lvl5pPr lvl="4" algn="l">
              <a:lnSpc>
                <a:spcPct val="90000"/>
              </a:lnSpc>
              <a:spcBef>
                <a:spcPts val="500"/>
              </a:spcBef>
              <a:spcAft>
                <a:spcPts val="0"/>
              </a:spcAft>
              <a:buSzPts val="700"/>
              <a:buNone/>
              <a:defRPr sz="700"/>
            </a:lvl5pPr>
            <a:lvl6pPr lvl="5" algn="l">
              <a:lnSpc>
                <a:spcPct val="90000"/>
              </a:lnSpc>
              <a:spcBef>
                <a:spcPts val="500"/>
              </a:spcBef>
              <a:spcAft>
                <a:spcPts val="0"/>
              </a:spcAft>
              <a:buSzPts val="1300"/>
              <a:buNone/>
              <a:defRPr sz="1300"/>
            </a:lvl6pPr>
            <a:lvl7pPr lvl="6" algn="l">
              <a:lnSpc>
                <a:spcPct val="90000"/>
              </a:lnSpc>
              <a:spcBef>
                <a:spcPts val="500"/>
              </a:spcBef>
              <a:spcAft>
                <a:spcPts val="0"/>
              </a:spcAft>
              <a:buSzPts val="1300"/>
              <a:buNone/>
              <a:defRPr sz="1300"/>
            </a:lvl7pPr>
            <a:lvl8pPr lvl="7" algn="l">
              <a:lnSpc>
                <a:spcPct val="90000"/>
              </a:lnSpc>
              <a:spcBef>
                <a:spcPts val="500"/>
              </a:spcBef>
              <a:spcAft>
                <a:spcPts val="0"/>
              </a:spcAft>
              <a:buSzPts val="1300"/>
              <a:buNone/>
              <a:defRPr sz="1300"/>
            </a:lvl8pPr>
            <a:lvl9pPr lvl="8" algn="l">
              <a:lnSpc>
                <a:spcPct val="90000"/>
              </a:lnSpc>
              <a:spcBef>
                <a:spcPts val="500"/>
              </a:spcBef>
              <a:spcAft>
                <a:spcPts val="0"/>
              </a:spcAft>
              <a:buSzPts val="1300"/>
              <a:buNone/>
              <a:defRPr sz="1300"/>
            </a:lvl9pPr>
          </a:lstStyle>
          <a:p>
            <a:endParaRPr/>
          </a:p>
        </p:txBody>
      </p:sp>
      <p:sp>
        <p:nvSpPr>
          <p:cNvPr id="29" name="Google Shape;29;p26"/>
          <p:cNvSpPr txBox="1"/>
          <p:nvPr/>
        </p:nvSpPr>
        <p:spPr>
          <a:xfrm>
            <a:off x="3486234"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0" name="Google Shape;30;p2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pink">
  <p:cSld name="Blank_White_3_1">
    <p:bg>
      <p:bgPr>
        <a:solidFill>
          <a:srgbClr val="FFFFFF"/>
        </a:solidFill>
        <a:effectLst/>
      </p:bgPr>
    </p:bg>
    <p:spTree>
      <p:nvGrpSpPr>
        <p:cNvPr id="1" name="Shape 31"/>
        <p:cNvGrpSpPr/>
        <p:nvPr/>
      </p:nvGrpSpPr>
      <p:grpSpPr>
        <a:xfrm>
          <a:off x="0" y="0"/>
          <a:ext cx="0" cy="0"/>
          <a:chOff x="0" y="0"/>
          <a:chExt cx="0" cy="0"/>
        </a:xfrm>
      </p:grpSpPr>
      <p:sp>
        <p:nvSpPr>
          <p:cNvPr id="32" name="Google Shape;32;p2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770046"/>
                </a:solidFill>
                <a:latin typeface="Montserrat Medium"/>
                <a:ea typeface="Montserrat Medium"/>
                <a:cs typeface="Montserrat Medium"/>
                <a:sym typeface="Montserrat Medium"/>
              </a:rPr>
              <a:t>Proprietary and confidential</a:t>
            </a:r>
            <a:endParaRPr sz="600" b="0" i="1" u="none" strike="noStrike" cap="none">
              <a:solidFill>
                <a:srgbClr val="770046"/>
              </a:solidFill>
              <a:latin typeface="Montserrat Medium"/>
              <a:ea typeface="Montserrat Medium"/>
              <a:cs typeface="Montserrat Medium"/>
              <a:sym typeface="Montserrat Medium"/>
            </a:endParaRPr>
          </a:p>
        </p:txBody>
      </p:sp>
      <p:pic>
        <p:nvPicPr>
          <p:cNvPr id="33" name="Google Shape;33;p27"/>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White">
    <p:bg>
      <p:bgPr>
        <a:solidFill>
          <a:schemeClr val="lt2"/>
        </a:solidFill>
        <a:effectLst/>
      </p:bgPr>
    </p:bg>
    <p:spTree>
      <p:nvGrpSpPr>
        <p:cNvPr id="1" name="Shape 34"/>
        <p:cNvGrpSpPr/>
        <p:nvPr/>
      </p:nvGrpSpPr>
      <p:grpSpPr>
        <a:xfrm>
          <a:off x="0" y="0"/>
          <a:ext cx="0" cy="0"/>
          <a:chOff x="0" y="0"/>
          <a:chExt cx="0" cy="0"/>
        </a:xfrm>
      </p:grpSpPr>
      <p:sp>
        <p:nvSpPr>
          <p:cNvPr id="35" name="Google Shape;35;p28"/>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6" name="Google Shape;36;p28"/>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440082" y="1961515"/>
            <a:ext cx="8070872" cy="76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Font typeface="Montserrat ExtraBold"/>
              <a:buNone/>
            </a:pPr>
            <a:r>
              <a:rPr lang="en-IN" sz="3200" dirty="0"/>
              <a:t>Error Handling in Rust</a:t>
            </a:r>
            <a:endParaRPr sz="3200" dirty="0"/>
          </a:p>
        </p:txBody>
      </p:sp>
      <p:sp>
        <p:nvSpPr>
          <p:cNvPr id="91" name="Google Shape;91;p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b="1" dirty="0">
                <a:solidFill>
                  <a:schemeClr val="accent1"/>
                </a:solidFill>
              </a:rPr>
              <a:t>Hitesh Kumar Sharma</a:t>
            </a:r>
            <a:endParaRPr b="1" dirty="0">
              <a:solidFill>
                <a:schemeClr val="accent6"/>
              </a:solidFill>
            </a:endParaRPr>
          </a:p>
        </p:txBody>
      </p:sp>
      <p:sp>
        <p:nvSpPr>
          <p:cNvPr id="92" name="Google Shape;92;p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sz="1400" dirty="0"/>
              <a:t>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93" name="Google Shape;93;p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91662" y="161169"/>
            <a:ext cx="7163335" cy="468600"/>
          </a:xfrm>
          <a:prstGeom prst="rect">
            <a:avLst/>
          </a:prstGeom>
          <a:noFill/>
          <a:ln>
            <a:noFill/>
          </a:ln>
        </p:spPr>
        <p:txBody>
          <a:bodyPr spcFirstLastPara="1" wrap="square" lIns="34275" tIns="34275" rIns="34275" bIns="34275" anchor="t" anchorCtr="0">
            <a:noAutofit/>
          </a:bodyPr>
          <a:lstStyle/>
          <a:p>
            <a:r>
              <a:rPr lang="en-IN" sz="2600" b="1" dirty="0">
                <a:latin typeface="Montserrat ExtraBold"/>
              </a:rPr>
              <a:t>Matching on Different Errors</a:t>
            </a:r>
          </a:p>
          <a:p>
            <a:pPr algn="l"/>
            <a:endParaRPr lang="en-IN" sz="1800" dirty="0">
              <a:latin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91662" y="644842"/>
            <a:ext cx="7765772" cy="1169511"/>
          </a:xfrm>
          <a:prstGeom prst="rect">
            <a:avLst/>
          </a:prstGeom>
          <a:noFill/>
          <a:ln>
            <a:noFill/>
          </a:ln>
        </p:spPr>
        <p:txBody>
          <a:bodyPr spcFirstLastPara="1" wrap="square" lIns="91425" tIns="45700" rIns="91425" bIns="45700" anchor="t" anchorCtr="0">
            <a:spAutoFit/>
          </a:bodyPr>
          <a:lstStyle/>
          <a:p>
            <a:pPr algn="just" fontAlgn="base"/>
            <a:r>
              <a:rPr lang="en-US" dirty="0"/>
              <a:t>Depending on the cause of the failure, we may wish to perform different steps. For example, if File::open failed because the file was not found, we may want to create the file and return the handle to it. We still want the code to panic if File::open failed for any other reason, such as because we lacked authorization to open the file. We include an inner match phrase for this purpose.</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968454" y="1814353"/>
            <a:ext cx="7073577" cy="3046948"/>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use std::io::</a:t>
            </a:r>
            <a:r>
              <a:rPr lang="en-US" altLang="en-US" sz="1200" dirty="0" err="1">
                <a:solidFill>
                  <a:schemeClr val="bg1"/>
                </a:solidFill>
                <a:latin typeface="Consolas" panose="020B0609020204030204" pitchFamily="49" charset="0"/>
              </a:rPr>
              <a:t>ErrorKind</a:t>
            </a:r>
            <a:r>
              <a:rPr lang="en-US" altLang="en-US" sz="1200" dirty="0">
                <a:solidFill>
                  <a:schemeClr val="bg1"/>
                </a:solidFill>
                <a:latin typeface="Consolas" panose="020B0609020204030204" pitchFamily="49" charset="0"/>
              </a:rPr>
              <a:t>;</a:t>
            </a:r>
          </a:p>
          <a:p>
            <a:pPr eaLnBrk="0" fontAlgn="base" hangingPunct="0">
              <a:spcBef>
                <a:spcPct val="0"/>
              </a:spcBef>
              <a:spcAft>
                <a:spcPct val="0"/>
              </a:spcAft>
              <a:buClrTx/>
            </a:pPr>
            <a:r>
              <a:rPr lang="en-US" altLang="en-US" sz="1200" dirty="0">
                <a:solidFill>
                  <a:schemeClr val="bg1"/>
                </a:solidFill>
                <a:latin typeface="Consolas" panose="020B0609020204030204" pitchFamily="49" charset="0"/>
              </a:rPr>
              <a:t>use std::fs::File;</a:t>
            </a:r>
          </a:p>
          <a:p>
            <a:pPr lvl="0" eaLnBrk="0" fontAlgn="base" hangingPunct="0">
              <a:spcBef>
                <a:spcPct val="0"/>
              </a:spcBef>
              <a:spcAft>
                <a:spcPct val="0"/>
              </a:spcAft>
              <a:buClrTx/>
            </a:pPr>
            <a:r>
              <a:rPr lang="en-US" altLang="en-US" sz="1200" dirty="0" err="1">
                <a:solidFill>
                  <a:schemeClr val="bg1"/>
                </a:solidFill>
                <a:latin typeface="Consolas" panose="020B0609020204030204" pitchFamily="49" charset="0"/>
              </a:rPr>
              <a:t>fn</a:t>
            </a:r>
            <a:r>
              <a:rPr lang="en-US" altLang="en-US" sz="1200" dirty="0">
                <a:solidFill>
                  <a:schemeClr val="bg1"/>
                </a:solidFill>
                <a:latin typeface="Consolas" panose="020B0609020204030204" pitchFamily="49" charset="0"/>
              </a:rPr>
              <a:t> main()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let </a:t>
            </a:r>
            <a:r>
              <a:rPr lang="en-US" altLang="en-US" sz="1200" dirty="0" err="1">
                <a:solidFill>
                  <a:schemeClr val="bg1"/>
                </a:solidFill>
                <a:latin typeface="Consolas" panose="020B0609020204030204" pitchFamily="49" charset="0"/>
              </a:rPr>
              <a:t>PS_file</a:t>
            </a:r>
            <a:r>
              <a:rPr lang="en-US" altLang="en-US" sz="1200" dirty="0">
                <a:solidFill>
                  <a:schemeClr val="bg1"/>
                </a:solidFill>
                <a:latin typeface="Consolas" panose="020B0609020204030204" pitchFamily="49" charset="0"/>
              </a:rPr>
              <a:t> = File::open(" PluralSight_File.txt ");</a:t>
            </a:r>
          </a:p>
          <a:p>
            <a:pPr lvl="0" eaLnBrk="0" fontAlgn="base" hangingPunct="0">
              <a:spcBef>
                <a:spcPct val="0"/>
              </a:spcBef>
              <a:spcAft>
                <a:spcPct val="0"/>
              </a:spcAft>
              <a:buClrTx/>
            </a:pPr>
            <a:endParaRPr lang="en-US" altLang="en-US" sz="1200" dirty="0">
              <a:solidFill>
                <a:schemeClr val="bg1"/>
              </a:solidFill>
              <a:latin typeface="Consolas" panose="020B0609020204030204" pitchFamily="49" charset="0"/>
            </a:endParaRP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let </a:t>
            </a:r>
            <a:r>
              <a:rPr lang="en-US" altLang="en-US" sz="1200" dirty="0" err="1">
                <a:solidFill>
                  <a:schemeClr val="bg1"/>
                </a:solidFill>
                <a:latin typeface="Consolas" panose="020B0609020204030204" pitchFamily="49" charset="0"/>
              </a:rPr>
              <a:t>my_file</a:t>
            </a:r>
            <a:r>
              <a:rPr lang="en-US" altLang="en-US" sz="1200" dirty="0">
                <a:solidFill>
                  <a:schemeClr val="bg1"/>
                </a:solidFill>
                <a:latin typeface="Consolas" panose="020B0609020204030204" pitchFamily="49" charset="0"/>
              </a:rPr>
              <a:t> = match </a:t>
            </a:r>
            <a:r>
              <a:rPr lang="en-US" altLang="en-US" sz="1200" dirty="0" err="1">
                <a:solidFill>
                  <a:schemeClr val="bg1"/>
                </a:solidFill>
                <a:latin typeface="Consolas" panose="020B0609020204030204" pitchFamily="49" charset="0"/>
              </a:rPr>
              <a:t>PS_file</a:t>
            </a: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Ok(file) =&gt; file,</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Err(error) =&gt; match </a:t>
            </a:r>
            <a:r>
              <a:rPr lang="en-US" altLang="en-US" sz="1200" dirty="0" err="1">
                <a:solidFill>
                  <a:schemeClr val="bg1"/>
                </a:solidFill>
                <a:latin typeface="Consolas" panose="020B0609020204030204" pitchFamily="49" charset="0"/>
              </a:rPr>
              <a:t>error.kind</a:t>
            </a: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ErrorKind</a:t>
            </a:r>
            <a:r>
              <a:rPr lang="en-US" altLang="en-US" sz="1200" dirty="0">
                <a:solidFill>
                  <a:schemeClr val="bg1"/>
                </a:solidFill>
                <a:latin typeface="Consolas" panose="020B0609020204030204" pitchFamily="49" charset="0"/>
              </a:rPr>
              <a:t>::</a:t>
            </a:r>
            <a:r>
              <a:rPr lang="en-US" altLang="en-US" sz="1200" dirty="0" err="1">
                <a:solidFill>
                  <a:schemeClr val="bg1"/>
                </a:solidFill>
                <a:latin typeface="Consolas" panose="020B0609020204030204" pitchFamily="49" charset="0"/>
              </a:rPr>
              <a:t>NotFound</a:t>
            </a:r>
            <a:r>
              <a:rPr lang="en-US" altLang="en-US" sz="1200" dirty="0">
                <a:solidFill>
                  <a:schemeClr val="bg1"/>
                </a:solidFill>
                <a:latin typeface="Consolas" panose="020B0609020204030204" pitchFamily="49" charset="0"/>
              </a:rPr>
              <a:t> =&gt; match File::create("PluralSight_File.txt")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Ok(fc) =&gt; fc,</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Err(e) =&gt; panic!(“Sorry! Issue in creating file: {:?}", e),</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other_error</a:t>
            </a:r>
            <a:r>
              <a:rPr lang="en-US" altLang="en-US" sz="1200" dirty="0">
                <a:solidFill>
                  <a:schemeClr val="bg1"/>
                </a:solidFill>
                <a:latin typeface="Consolas" panose="020B0609020204030204" pitchFamily="49" charset="0"/>
              </a:rPr>
              <a:t> =&gt;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panic!(“Sorry! Issue in opening file: {:?}", </a:t>
            </a:r>
            <a:r>
              <a:rPr lang="en-US" altLang="en-US" sz="1200" dirty="0" err="1">
                <a:solidFill>
                  <a:schemeClr val="bg1"/>
                </a:solidFill>
                <a:latin typeface="Consolas" panose="020B0609020204030204" pitchFamily="49" charset="0"/>
              </a:rPr>
              <a:t>other_error</a:t>
            </a:r>
            <a:r>
              <a:rPr lang="en-US" altLang="en-US" sz="1200" dirty="0">
                <a:solidFill>
                  <a:schemeClr val="bg1"/>
                </a:solidFill>
                <a:latin typeface="Consolas" panose="020B0609020204030204" pitchFamily="49" charset="0"/>
              </a:rPr>
              <a:t>);</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  },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1980894"/>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91662" y="161169"/>
            <a:ext cx="7163335" cy="468600"/>
          </a:xfrm>
          <a:prstGeom prst="rect">
            <a:avLst/>
          </a:prstGeom>
          <a:noFill/>
          <a:ln>
            <a:noFill/>
          </a:ln>
        </p:spPr>
        <p:txBody>
          <a:bodyPr spcFirstLastPara="1" wrap="square" lIns="34275" tIns="34275" rIns="34275" bIns="34275" anchor="t" anchorCtr="0">
            <a:noAutofit/>
          </a:bodyPr>
          <a:lstStyle/>
          <a:p>
            <a:pPr algn="l"/>
            <a:r>
              <a:rPr lang="en-IN" sz="2600" b="1" dirty="0">
                <a:latin typeface="Montserrat ExtraBold"/>
              </a:rPr>
              <a:t>Unrecoverable Errors</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89114" y="759558"/>
            <a:ext cx="7765772" cy="1169511"/>
          </a:xfrm>
          <a:prstGeom prst="rect">
            <a:avLst/>
          </a:prstGeom>
          <a:noFill/>
          <a:ln>
            <a:noFill/>
          </a:ln>
        </p:spPr>
        <p:txBody>
          <a:bodyPr spcFirstLastPara="1" wrap="square" lIns="91425" tIns="45700" rIns="91425" bIns="45700" anchor="t" anchorCtr="0">
            <a:spAutoFit/>
          </a:bodyPr>
          <a:lstStyle/>
          <a:p>
            <a:pPr fontAlgn="base"/>
            <a:r>
              <a:rPr lang="en-US" dirty="0"/>
              <a:t>Unrecoverable errors are mistakes that, as the term implies, a programmer is unable to correct. The eventual outcome of any unrecoverable error is that the program terminates (quits). The first panic is the whole procedure! macro is executed, the error message and its location are printed, and then the program is ended. The majority of the time, it results from errors that the programmer left in the code.</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2213113" y="2294751"/>
            <a:ext cx="4330912" cy="1569620"/>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 Rust program for unrecoverable error</a:t>
            </a:r>
          </a:p>
          <a:p>
            <a:pPr lvl="0" eaLnBrk="0" fontAlgn="base" hangingPunct="0">
              <a:spcBef>
                <a:spcPct val="0"/>
              </a:spcBef>
              <a:spcAft>
                <a:spcPct val="0"/>
              </a:spcAft>
              <a:buClrTx/>
            </a:pPr>
            <a:endParaRPr lang="de-DE" altLang="en-US" sz="1200" dirty="0">
              <a:solidFill>
                <a:schemeClr val="bg1"/>
              </a:solidFill>
              <a:latin typeface="Consolas" panose="020B0609020204030204" pitchFamily="49" charset="0"/>
            </a:endParaRP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fn main() {</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let PluralSight=["html",“dbms",“cn", "css"];</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 in this array index 7 does not exist</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 So it will trigger panic! macro</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println!("{}", PluralSight[7]);</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C2B5872-659F-E944-273F-AF2D8F3DFB6A}"/>
              </a:ext>
            </a:extLst>
          </p:cNvPr>
          <p:cNvSpPr txBox="1"/>
          <p:nvPr/>
        </p:nvSpPr>
        <p:spPr>
          <a:xfrm>
            <a:off x="437068" y="4014610"/>
            <a:ext cx="8642455" cy="738664"/>
          </a:xfrm>
          <a:prstGeom prst="rect">
            <a:avLst/>
          </a:prstGeom>
          <a:noFill/>
        </p:spPr>
        <p:txBody>
          <a:bodyPr wrap="square">
            <a:spAutoFit/>
          </a:bodyPr>
          <a:lstStyle/>
          <a:p>
            <a:pPr fontAlgn="base"/>
            <a:r>
              <a:rPr lang="en-US" dirty="0"/>
              <a:t>In above example, we have </a:t>
            </a:r>
            <a:r>
              <a:rPr lang="en-US" dirty="0">
                <a:solidFill>
                  <a:schemeClr val="tx1"/>
                </a:solidFill>
              </a:rPr>
              <a:t>defined a single </a:t>
            </a:r>
            <a:r>
              <a:rPr lang="de-DE" altLang="en-US" sz="1400" dirty="0">
                <a:solidFill>
                  <a:schemeClr val="tx1"/>
                </a:solidFill>
                <a:latin typeface="Consolas" panose="020B0609020204030204" pitchFamily="49" charset="0"/>
              </a:rPr>
              <a:t>PluralSight</a:t>
            </a:r>
            <a:r>
              <a:rPr lang="en-US" dirty="0">
                <a:solidFill>
                  <a:schemeClr val="tx1"/>
                </a:solidFill>
              </a:rPr>
              <a:t> </a:t>
            </a:r>
            <a:r>
              <a:rPr lang="en-US" dirty="0"/>
              <a:t>array with four strings in it. Now when we were trying to display 7 elements from the array, panic! macro will be triggered because the length is 4 [0-3] and we are seeking for the 5th index. The error message, location, and stack trace will then be printed.</a:t>
            </a:r>
          </a:p>
        </p:txBody>
      </p:sp>
      <p:sp>
        <p:nvSpPr>
          <p:cNvPr id="7" name="TextBox 6">
            <a:extLst>
              <a:ext uri="{FF2B5EF4-FFF2-40B4-BE49-F238E27FC236}">
                <a16:creationId xmlns:a16="http://schemas.microsoft.com/office/drawing/2014/main" id="{234A5103-0159-890A-D9DE-D66C037DAB57}"/>
              </a:ext>
            </a:extLst>
          </p:cNvPr>
          <p:cNvSpPr txBox="1"/>
          <p:nvPr/>
        </p:nvSpPr>
        <p:spPr>
          <a:xfrm>
            <a:off x="2092569" y="1986974"/>
            <a:ext cx="4572000" cy="307777"/>
          </a:xfrm>
          <a:prstGeom prst="rect">
            <a:avLst/>
          </a:prstGeom>
          <a:noFill/>
        </p:spPr>
        <p:txBody>
          <a:bodyPr wrap="square">
            <a:spAutoFit/>
          </a:bodyPr>
          <a:lstStyle/>
          <a:p>
            <a:pPr fontAlgn="base"/>
            <a:r>
              <a:rPr lang="en-US" b="1" i="0" dirty="0">
                <a:solidFill>
                  <a:schemeClr val="tx1"/>
                </a:solidFill>
                <a:effectLst/>
                <a:latin typeface="Nunito" pitchFamily="2" charset="0"/>
              </a:rPr>
              <a:t>Example for unrecoverable error in Rust:</a:t>
            </a:r>
            <a:endParaRPr lang="en-US" b="1" dirty="0">
              <a:solidFill>
                <a:schemeClr val="tx1"/>
              </a:solidFill>
            </a:endParaRPr>
          </a:p>
        </p:txBody>
      </p:sp>
    </p:spTree>
    <p:extLst>
      <p:ext uri="{BB962C8B-B14F-4D97-AF65-F5344CB8AC3E}">
        <p14:creationId xmlns:p14="http://schemas.microsoft.com/office/powerpoint/2010/main" val="2561644998"/>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91662" y="161169"/>
            <a:ext cx="7163335" cy="468600"/>
          </a:xfrm>
          <a:prstGeom prst="rect">
            <a:avLst/>
          </a:prstGeom>
          <a:noFill/>
          <a:ln>
            <a:noFill/>
          </a:ln>
        </p:spPr>
        <p:txBody>
          <a:bodyPr spcFirstLastPara="1" wrap="square" lIns="34275" tIns="34275" rIns="34275" bIns="34275" anchor="t" anchorCtr="0">
            <a:noAutofit/>
          </a:bodyPr>
          <a:lstStyle/>
          <a:p>
            <a:pPr algn="l"/>
            <a:r>
              <a:rPr lang="en-IN" sz="2600" b="1" dirty="0">
                <a:latin typeface="Montserrat ExtraBold"/>
              </a:rPr>
              <a:t>Unwrap() Method</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89114" y="925497"/>
            <a:ext cx="7765772" cy="738623"/>
          </a:xfrm>
          <a:prstGeom prst="rect">
            <a:avLst/>
          </a:prstGeom>
          <a:noFill/>
          <a:ln>
            <a:noFill/>
          </a:ln>
        </p:spPr>
        <p:txBody>
          <a:bodyPr spcFirstLastPara="1" wrap="square" lIns="91425" tIns="45700" rIns="91425" bIns="45700" anchor="t" anchorCtr="0">
            <a:spAutoFit/>
          </a:bodyPr>
          <a:lstStyle/>
          <a:p>
            <a:pPr fontAlgn="base"/>
            <a:r>
              <a:rPr lang="en-US" dirty="0"/>
              <a:t>Rust has two methods, unwrap() and expect(), to make the process simpler if we wish to terminate the program once it encounters a recoverable error.</a:t>
            </a:r>
          </a:p>
          <a:p>
            <a:pPr fontAlgn="base"/>
            <a:r>
              <a:rPr lang="en-US" dirty="0"/>
              <a:t>Following is an example of unwrap() method.</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1499281" y="2028600"/>
            <a:ext cx="5720860" cy="1015622"/>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use std::fs::File;</a:t>
            </a:r>
          </a:p>
          <a:p>
            <a:pPr lvl="0" eaLnBrk="0" fontAlgn="base" hangingPunct="0">
              <a:spcBef>
                <a:spcPct val="0"/>
              </a:spcBef>
              <a:spcAft>
                <a:spcPct val="0"/>
              </a:spcAft>
              <a:buClrTx/>
            </a:pPr>
            <a:endParaRPr lang="de-DE" altLang="en-US" sz="1200" dirty="0">
              <a:solidFill>
                <a:schemeClr val="bg1"/>
              </a:solidFill>
              <a:latin typeface="Consolas" panose="020B0609020204030204" pitchFamily="49" charset="0"/>
            </a:endParaRP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fn main() {</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let PS_file =   File::open("</a:t>
            </a:r>
            <a:r>
              <a:rPr lang="en-US" altLang="en-US" sz="1200" dirty="0">
                <a:solidFill>
                  <a:schemeClr val="bg1"/>
                </a:solidFill>
                <a:latin typeface="Consolas" panose="020B0609020204030204" pitchFamily="49" charset="0"/>
              </a:rPr>
              <a:t> PluralSight_File.txt </a:t>
            </a:r>
            <a:r>
              <a:rPr lang="de-DE" altLang="en-US" sz="1200" dirty="0">
                <a:solidFill>
                  <a:schemeClr val="bg1"/>
                </a:solidFill>
                <a:latin typeface="Consolas" panose="020B0609020204030204" pitchFamily="49" charset="0"/>
              </a:rPr>
              <a:t>").unwrap();</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34A5103-0159-890A-D9DE-D66C037DAB57}"/>
              </a:ext>
            </a:extLst>
          </p:cNvPr>
          <p:cNvSpPr txBox="1"/>
          <p:nvPr/>
        </p:nvSpPr>
        <p:spPr>
          <a:xfrm>
            <a:off x="1412899" y="1689334"/>
            <a:ext cx="4572000" cy="307777"/>
          </a:xfrm>
          <a:prstGeom prst="rect">
            <a:avLst/>
          </a:prstGeom>
          <a:noFill/>
        </p:spPr>
        <p:txBody>
          <a:bodyPr wrap="square">
            <a:spAutoFit/>
          </a:bodyPr>
          <a:lstStyle/>
          <a:p>
            <a:pPr fontAlgn="base"/>
            <a:r>
              <a:rPr lang="en-US" b="1" i="0" dirty="0">
                <a:solidFill>
                  <a:schemeClr val="tx1"/>
                </a:solidFill>
                <a:effectLst/>
                <a:latin typeface="Nunito" pitchFamily="2" charset="0"/>
              </a:rPr>
              <a:t>Example unwrap():</a:t>
            </a:r>
            <a:endParaRPr lang="en-US" b="1" dirty="0">
              <a:solidFill>
                <a:schemeClr val="tx1"/>
              </a:solidFill>
            </a:endParaRPr>
          </a:p>
        </p:txBody>
      </p:sp>
      <p:sp>
        <p:nvSpPr>
          <p:cNvPr id="5" name="Google Shape;145;g22c3395971c_2_1">
            <a:extLst>
              <a:ext uri="{FF2B5EF4-FFF2-40B4-BE49-F238E27FC236}">
                <a16:creationId xmlns:a16="http://schemas.microsoft.com/office/drawing/2014/main" id="{F8E79090-927F-01E4-11EC-3EBB0EB373B8}"/>
              </a:ext>
            </a:extLst>
          </p:cNvPr>
          <p:cNvSpPr txBox="1"/>
          <p:nvPr/>
        </p:nvSpPr>
        <p:spPr>
          <a:xfrm>
            <a:off x="689114" y="3342747"/>
            <a:ext cx="7341194" cy="1384954"/>
          </a:xfrm>
          <a:prstGeom prst="rect">
            <a:avLst/>
          </a:prstGeom>
          <a:noFill/>
          <a:ln>
            <a:noFill/>
          </a:ln>
        </p:spPr>
        <p:txBody>
          <a:bodyPr spcFirstLastPara="1" wrap="square" lIns="91425" tIns="45700" rIns="91425" bIns="45700" anchor="t" anchorCtr="0">
            <a:spAutoFit/>
          </a:bodyPr>
          <a:lstStyle/>
          <a:p>
            <a:pPr algn="just" fontAlgn="base"/>
            <a:r>
              <a:rPr lang="en-US" dirty="0"/>
              <a:t>If the file cannot be located, the unwrap() function triggers the panic! macro; otherwise, it returns the file handler instance. Although unwrap() shortens the program, it can be difficult to tell which unwrap() method is responsible for the panic! macro when there are too many unwrap() methods present in the program. Therefore, we require a system that can generate the personalized messages. The expect() method saves the day in that circumstance.</a:t>
            </a:r>
          </a:p>
        </p:txBody>
      </p:sp>
    </p:spTree>
    <p:extLst>
      <p:ext uri="{BB962C8B-B14F-4D97-AF65-F5344CB8AC3E}">
        <p14:creationId xmlns:p14="http://schemas.microsoft.com/office/powerpoint/2010/main" val="1804200598"/>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91662" y="161169"/>
            <a:ext cx="7163335" cy="468600"/>
          </a:xfrm>
          <a:prstGeom prst="rect">
            <a:avLst/>
          </a:prstGeom>
          <a:noFill/>
          <a:ln>
            <a:noFill/>
          </a:ln>
        </p:spPr>
        <p:txBody>
          <a:bodyPr spcFirstLastPara="1" wrap="square" lIns="34275" tIns="34275" rIns="34275" bIns="34275" anchor="t" anchorCtr="0">
            <a:noAutofit/>
          </a:bodyPr>
          <a:lstStyle/>
          <a:p>
            <a:pPr algn="l"/>
            <a:r>
              <a:rPr lang="en-IN" sz="2600" b="1" dirty="0">
                <a:latin typeface="Montserrat ExtraBold"/>
              </a:rPr>
              <a:t>Expect() Method</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89114" y="925497"/>
            <a:ext cx="7765772" cy="523180"/>
          </a:xfrm>
          <a:prstGeom prst="rect">
            <a:avLst/>
          </a:prstGeom>
          <a:noFill/>
          <a:ln>
            <a:noFill/>
          </a:ln>
        </p:spPr>
        <p:txBody>
          <a:bodyPr spcFirstLastPara="1" wrap="square" lIns="91425" tIns="45700" rIns="91425" bIns="45700" anchor="t" anchorCtr="0">
            <a:spAutoFit/>
          </a:bodyPr>
          <a:lstStyle/>
          <a:p>
            <a:pPr algn="just" fontAlgn="base"/>
            <a:r>
              <a:rPr lang="en-US" dirty="0"/>
              <a:t>The program can return a custom error message in case of a panic. This is shown in the following example.</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689114" y="2221032"/>
            <a:ext cx="7517039" cy="1200288"/>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use std::fs::File;</a:t>
            </a:r>
          </a:p>
          <a:p>
            <a:pPr lvl="0" eaLnBrk="0" fontAlgn="base" hangingPunct="0">
              <a:spcBef>
                <a:spcPct val="0"/>
              </a:spcBef>
              <a:spcAft>
                <a:spcPct val="0"/>
              </a:spcAft>
              <a:buClrTx/>
            </a:pPr>
            <a:r>
              <a:rPr lang="en-US" altLang="en-US" sz="1200" dirty="0" err="1">
                <a:solidFill>
                  <a:schemeClr val="bg1"/>
                </a:solidFill>
                <a:latin typeface="Consolas" panose="020B0609020204030204" pitchFamily="49" charset="0"/>
              </a:rPr>
              <a:t>fn</a:t>
            </a:r>
            <a:r>
              <a:rPr lang="en-US" altLang="en-US" sz="1200" dirty="0">
                <a:solidFill>
                  <a:schemeClr val="bg1"/>
                </a:solidFill>
                <a:latin typeface="Consolas" panose="020B0609020204030204" pitchFamily="49" charset="0"/>
              </a:rPr>
              <a:t> main(){</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let file = File::open(" PluralSight_File.txt ").expect(“Sorry! File is not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available");</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println</a:t>
            </a:r>
            <a:r>
              <a:rPr lang="en-US" altLang="en-US" sz="1200" dirty="0">
                <a:solidFill>
                  <a:schemeClr val="bg1"/>
                </a:solidFill>
                <a:latin typeface="Consolas" panose="020B0609020204030204" pitchFamily="49" charset="0"/>
              </a:rPr>
              <a:t>!("end of main");</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a:t>
            </a:r>
            <a:endParaRPr lang="de-DE" altLang="en-US" sz="1200" dirty="0">
              <a:solidFill>
                <a:schemeClr val="bg1"/>
              </a:solidFill>
              <a:latin typeface="Consolas" panose="020B0609020204030204" pitchFamily="49" charset="0"/>
            </a:endParaRP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34A5103-0159-890A-D9DE-D66C037DAB57}"/>
              </a:ext>
            </a:extLst>
          </p:cNvPr>
          <p:cNvSpPr txBox="1"/>
          <p:nvPr/>
        </p:nvSpPr>
        <p:spPr>
          <a:xfrm>
            <a:off x="689114" y="1744405"/>
            <a:ext cx="4572000" cy="307777"/>
          </a:xfrm>
          <a:prstGeom prst="rect">
            <a:avLst/>
          </a:prstGeom>
          <a:noFill/>
        </p:spPr>
        <p:txBody>
          <a:bodyPr wrap="square">
            <a:spAutoFit/>
          </a:bodyPr>
          <a:lstStyle/>
          <a:p>
            <a:pPr fontAlgn="base"/>
            <a:r>
              <a:rPr lang="en-US" b="1" i="0" dirty="0">
                <a:solidFill>
                  <a:schemeClr val="tx1"/>
                </a:solidFill>
                <a:effectLst/>
                <a:latin typeface="Nunito" pitchFamily="2" charset="0"/>
              </a:rPr>
              <a:t>Example Expect():</a:t>
            </a:r>
            <a:endParaRPr lang="en-US" b="1" dirty="0">
              <a:solidFill>
                <a:schemeClr val="tx1"/>
              </a:solidFill>
            </a:endParaRPr>
          </a:p>
        </p:txBody>
      </p:sp>
      <p:sp>
        <p:nvSpPr>
          <p:cNvPr id="5" name="Google Shape;145;g22c3395971c_2_1">
            <a:extLst>
              <a:ext uri="{FF2B5EF4-FFF2-40B4-BE49-F238E27FC236}">
                <a16:creationId xmlns:a16="http://schemas.microsoft.com/office/drawing/2014/main" id="{F8E79090-927F-01E4-11EC-3EBB0EB373B8}"/>
              </a:ext>
            </a:extLst>
          </p:cNvPr>
          <p:cNvSpPr txBox="1"/>
          <p:nvPr/>
        </p:nvSpPr>
        <p:spPr>
          <a:xfrm>
            <a:off x="689114" y="3645242"/>
            <a:ext cx="7517039" cy="523180"/>
          </a:xfrm>
          <a:prstGeom prst="rect">
            <a:avLst/>
          </a:prstGeom>
          <a:noFill/>
          <a:ln>
            <a:noFill/>
          </a:ln>
        </p:spPr>
        <p:txBody>
          <a:bodyPr spcFirstLastPara="1" wrap="square" lIns="91425" tIns="45700" rIns="91425" bIns="45700" anchor="t" anchorCtr="0">
            <a:spAutoFit/>
          </a:bodyPr>
          <a:lstStyle/>
          <a:p>
            <a:pPr algn="just" fontAlgn="base"/>
            <a:r>
              <a:rPr lang="en-US" dirty="0"/>
              <a:t>Unwrap() and expect() are related functions. The main distinction is that expect allows for the display of a unique error message.</a:t>
            </a:r>
          </a:p>
        </p:txBody>
      </p:sp>
    </p:spTree>
    <p:extLst>
      <p:ext uri="{BB962C8B-B14F-4D97-AF65-F5344CB8AC3E}">
        <p14:creationId xmlns:p14="http://schemas.microsoft.com/office/powerpoint/2010/main" val="707247537"/>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6"/>
        <p:cNvGrpSpPr/>
        <p:nvPr/>
      </p:nvGrpSpPr>
      <p:grpSpPr>
        <a:xfrm>
          <a:off x="0" y="0"/>
          <a:ext cx="0" cy="0"/>
          <a:chOff x="0" y="0"/>
          <a:chExt cx="0" cy="0"/>
        </a:xfrm>
      </p:grpSpPr>
      <p:sp>
        <p:nvSpPr>
          <p:cNvPr id="157" name="Google Shape;157;p22"/>
          <p:cNvSpPr txBox="1"/>
          <p:nvPr/>
        </p:nvSpPr>
        <p:spPr>
          <a:xfrm>
            <a:off x="3469968" y="2257650"/>
            <a:ext cx="2204064" cy="3141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IN" sz="2000" b="1" i="0" u="none" strike="noStrike" cap="none">
                <a:solidFill>
                  <a:schemeClr val="dk1"/>
                </a:solidFill>
                <a:latin typeface="Montserrat ExtraBold"/>
                <a:ea typeface="Montserrat ExtraBold"/>
                <a:cs typeface="Montserrat ExtraBold"/>
                <a:sym typeface="Montserrat ExtraBold"/>
              </a:rPr>
              <a:t>End of Module</a:t>
            </a:r>
            <a:endParaRPr sz="3300" b="1" i="0" u="none" strike="noStrike" cap="none">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SzPts val="2800"/>
              <a:buNone/>
            </a:pPr>
            <a:r>
              <a:rPr lang="en-IN"/>
              <a:t>Agenda</a:t>
            </a:r>
            <a:endParaRPr/>
          </a:p>
        </p:txBody>
      </p:sp>
      <p:sp>
        <p:nvSpPr>
          <p:cNvPr id="100" name="Google Shape;100;p3"/>
          <p:cNvSpPr txBox="1">
            <a:spLocks noGrp="1"/>
          </p:cNvSpPr>
          <p:nvPr>
            <p:ph type="body" idx="1"/>
          </p:nvPr>
        </p:nvSpPr>
        <p:spPr>
          <a:xfrm>
            <a:off x="3525300" y="867727"/>
            <a:ext cx="5161500" cy="2911800"/>
          </a:xfrm>
          <a:prstGeom prst="rect">
            <a:avLst/>
          </a:prstGeom>
          <a:noFill/>
          <a:ln>
            <a:noFill/>
          </a:ln>
        </p:spPr>
        <p:txBody>
          <a:bodyPr spcFirstLastPara="1" wrap="square" lIns="91425" tIns="45700" rIns="91425" bIns="45700" anchor="ctr" anchorCtr="0">
            <a:noAutofit/>
          </a:bodyPr>
          <a:lstStyle/>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cs typeface="Arial"/>
                <a:sym typeface="Arial"/>
              </a:rPr>
              <a:t>Error in Rust</a:t>
            </a:r>
          </a:p>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cs typeface="Arial"/>
                <a:sym typeface="Arial"/>
              </a:rPr>
              <a:t>Types of Error in Rust</a:t>
            </a:r>
          </a:p>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cs typeface="Arial"/>
                <a:sym typeface="Arial"/>
              </a:rPr>
              <a:t>Panic Macro</a:t>
            </a:r>
          </a:p>
          <a:p>
            <a:pPr marL="457200" lvl="0" indent="-317500" algn="l" rtl="0">
              <a:lnSpc>
                <a:spcPct val="200000"/>
              </a:lnSpc>
              <a:spcBef>
                <a:spcPts val="500"/>
              </a:spcBef>
              <a:spcAft>
                <a:spcPts val="0"/>
              </a:spcAft>
              <a:buClr>
                <a:srgbClr val="000000"/>
              </a:buClr>
              <a:buSzPts val="1400"/>
              <a:buChar char="•"/>
            </a:pPr>
            <a:r>
              <a:rPr lang="en-IN" sz="1600" b="1" dirty="0">
                <a:solidFill>
                  <a:srgbClr val="000000"/>
                </a:solidFill>
                <a:latin typeface="Arial"/>
                <a:cs typeface="Arial"/>
              </a:rPr>
              <a:t>Recoverable Errors</a:t>
            </a:r>
          </a:p>
          <a:p>
            <a:pPr marL="457200" lvl="0" indent="-317500" algn="l" rtl="0">
              <a:lnSpc>
                <a:spcPct val="200000"/>
              </a:lnSpc>
              <a:spcBef>
                <a:spcPts val="500"/>
              </a:spcBef>
              <a:spcAft>
                <a:spcPts val="0"/>
              </a:spcAft>
              <a:buClr>
                <a:srgbClr val="000000"/>
              </a:buClr>
              <a:buSzPts val="1400"/>
              <a:buChar char="•"/>
            </a:pPr>
            <a:r>
              <a:rPr lang="en-IN" sz="1600" b="1" dirty="0">
                <a:solidFill>
                  <a:srgbClr val="000000"/>
                </a:solidFill>
                <a:latin typeface="Arial"/>
                <a:cs typeface="Arial"/>
              </a:rPr>
              <a:t>Unrecoverable Errors</a:t>
            </a:r>
          </a:p>
          <a:p>
            <a:pPr marL="457200" lvl="0" indent="-317500" algn="l" rtl="0">
              <a:lnSpc>
                <a:spcPct val="200000"/>
              </a:lnSpc>
              <a:spcBef>
                <a:spcPts val="500"/>
              </a:spcBef>
              <a:spcAft>
                <a:spcPts val="0"/>
              </a:spcAft>
              <a:buClr>
                <a:srgbClr val="000000"/>
              </a:buClr>
              <a:buSzPts val="1400"/>
              <a:buChar char="•"/>
            </a:pPr>
            <a:r>
              <a:rPr lang="en-IN" sz="1600" b="1" dirty="0">
                <a:solidFill>
                  <a:srgbClr val="000000"/>
                </a:solidFill>
                <a:latin typeface="Arial"/>
                <a:cs typeface="Arial"/>
              </a:rPr>
              <a:t>Unwrap()</a:t>
            </a:r>
          </a:p>
          <a:p>
            <a:pPr marL="457200" lvl="0" indent="-317500" algn="l" rtl="0">
              <a:lnSpc>
                <a:spcPct val="200000"/>
              </a:lnSpc>
              <a:spcBef>
                <a:spcPts val="500"/>
              </a:spcBef>
              <a:spcAft>
                <a:spcPts val="0"/>
              </a:spcAft>
              <a:buClr>
                <a:srgbClr val="000000"/>
              </a:buClr>
              <a:buSzPts val="1400"/>
              <a:buChar char="•"/>
            </a:pPr>
            <a:r>
              <a:rPr lang="en-IN" sz="1600" b="1" dirty="0">
                <a:solidFill>
                  <a:srgbClr val="000000"/>
                </a:solidFill>
                <a:latin typeface="Arial"/>
                <a:cs typeface="Arial"/>
              </a:rPr>
              <a:t>expect()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Error in Rust Programming</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3" y="1394525"/>
            <a:ext cx="7800173" cy="2354450"/>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An error is an unexpected behavior or event that could cause a program to create unwanted output or to suddenly end. Everyone wants their program to function without errors. We can try to identify and examine the program's potential error-causing components. Once those components have been identified, we may specify how they ought to respond in the event of a mistake. Error handling is the process of identifying and specifying cases for a certain block of code. One thing to remember is that while we cannot totally eliminate errors, we can aim to limit them or at the very least lessen the impact they have on our program.</a:t>
            </a:r>
            <a:endParaRPr lang="en-US" altLang="en-US" dirty="0">
              <a:latin typeface="Nunito"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0" y="237475"/>
            <a:ext cx="7327457"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Types of Error in Rust Programming</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0" y="917090"/>
            <a:ext cx="7800173" cy="3647112"/>
          </a:xfrm>
          <a:prstGeom prst="rect">
            <a:avLst/>
          </a:prstGeom>
          <a:noFill/>
          <a:ln>
            <a:noFill/>
          </a:ln>
        </p:spPr>
        <p:txBody>
          <a:bodyPr spcFirstLastPara="1" wrap="square" lIns="91425" tIns="45700" rIns="91425" bIns="45700" anchor="t" anchorCtr="0">
            <a:spAutoFit/>
          </a:bodyPr>
          <a:lstStyle/>
          <a:p>
            <a:pPr algn="just">
              <a:lnSpc>
                <a:spcPct val="150000"/>
              </a:lnSpc>
            </a:pPr>
            <a:r>
              <a:rPr lang="en-US" altLang="en-US" dirty="0">
                <a:latin typeface="Nunito" pitchFamily="2" charset="0"/>
              </a:rPr>
              <a:t>Errors in Rust can be divided into </a:t>
            </a:r>
            <a:r>
              <a:rPr lang="en-US" altLang="en-US" b="1" i="1" dirty="0">
                <a:latin typeface="Nunito" pitchFamily="2" charset="0"/>
              </a:rPr>
              <a:t>recoverable</a:t>
            </a:r>
            <a:r>
              <a:rPr lang="en-US" altLang="en-US" dirty="0">
                <a:latin typeface="Nunito" pitchFamily="2" charset="0"/>
              </a:rPr>
              <a:t> and </a:t>
            </a:r>
            <a:r>
              <a:rPr lang="en-US" altLang="en-US" b="1" i="1" dirty="0">
                <a:latin typeface="Nunito" pitchFamily="2" charset="0"/>
              </a:rPr>
              <a:t>unrecoverable</a:t>
            </a:r>
            <a:r>
              <a:rPr lang="en-US" altLang="en-US" dirty="0">
                <a:latin typeface="Nunito" pitchFamily="2" charset="0"/>
              </a:rPr>
              <a:t> categories.</a:t>
            </a:r>
          </a:p>
          <a:p>
            <a:pPr algn="just">
              <a:lnSpc>
                <a:spcPct val="150000"/>
              </a:lnSpc>
            </a:pPr>
            <a:endParaRPr lang="en-US" altLang="en-US" sz="200" dirty="0">
              <a:latin typeface="Nunito" pitchFamily="2" charset="0"/>
            </a:endParaRPr>
          </a:p>
          <a:p>
            <a:pPr marL="285750" indent="-285750" algn="just">
              <a:lnSpc>
                <a:spcPct val="150000"/>
              </a:lnSpc>
              <a:buFont typeface="Arial" panose="020B0604020202020204" pitchFamily="34" charset="0"/>
              <a:buChar char="•"/>
            </a:pPr>
            <a:r>
              <a:rPr lang="en-US" altLang="en-US" b="1" dirty="0">
                <a:latin typeface="Nunito" pitchFamily="2" charset="0"/>
              </a:rPr>
              <a:t>Recoverable Errors: </a:t>
            </a:r>
            <a:r>
              <a:rPr lang="en-US" altLang="en-US" dirty="0">
                <a:latin typeface="Nunito" pitchFamily="2" charset="0"/>
              </a:rPr>
              <a:t>Errors that can be fixed prevent a program from ending abruptly. Attempting to get a file that is either not available or that we are not authorized to open is an example.</a:t>
            </a:r>
          </a:p>
          <a:p>
            <a:pPr algn="just">
              <a:lnSpc>
                <a:spcPct val="150000"/>
              </a:lnSpc>
            </a:pPr>
            <a:endParaRPr lang="en-US" altLang="en-US" sz="900" dirty="0">
              <a:latin typeface="Nunito" pitchFamily="2" charset="0"/>
            </a:endParaRPr>
          </a:p>
          <a:p>
            <a:pPr marL="285750" indent="-285750" algn="just">
              <a:lnSpc>
                <a:spcPct val="150000"/>
              </a:lnSpc>
              <a:buFont typeface="Arial" panose="020B0604020202020204" pitchFamily="34" charset="0"/>
              <a:buChar char="•"/>
            </a:pPr>
            <a:r>
              <a:rPr lang="en-US" altLang="en-US" b="1" dirty="0">
                <a:latin typeface="Nunito" pitchFamily="2" charset="0"/>
              </a:rPr>
              <a:t>Unrecoverable Errors: </a:t>
            </a:r>
            <a:r>
              <a:rPr lang="en-US" altLang="en-US" dirty="0">
                <a:latin typeface="Nunito" pitchFamily="2" charset="0"/>
              </a:rPr>
              <a:t>Programs that encounter unrecoverable errors end abruptly. Example: Attempting to access an array index that is larger than the array's size.</a:t>
            </a:r>
          </a:p>
          <a:p>
            <a:pPr marL="285750" indent="-285750" algn="just">
              <a:lnSpc>
                <a:spcPct val="150000"/>
              </a:lnSpc>
              <a:buFont typeface="Arial" panose="020B0604020202020204" pitchFamily="34" charset="0"/>
              <a:buChar char="•"/>
            </a:pPr>
            <a:endParaRPr lang="en-US" altLang="en-US" dirty="0">
              <a:latin typeface="Nunito" pitchFamily="2" charset="0"/>
            </a:endParaRPr>
          </a:p>
          <a:p>
            <a:pPr algn="just">
              <a:lnSpc>
                <a:spcPct val="150000"/>
              </a:lnSpc>
            </a:pPr>
            <a:r>
              <a:rPr lang="en-US" altLang="en-US" dirty="0">
                <a:latin typeface="Nunito" pitchFamily="2" charset="0"/>
              </a:rPr>
              <a:t>Rust utilizes a data type Result &lt;R,T&gt; to handle recoverable errors and a panic! macro to terminate the execution of the program in the case of unrecoverable errors. Most languages do not distinguish between the two errors and use an Exception class to overcome them. </a:t>
            </a:r>
          </a:p>
        </p:txBody>
      </p:sp>
    </p:spTree>
    <p:extLst>
      <p:ext uri="{BB962C8B-B14F-4D97-AF65-F5344CB8AC3E}">
        <p14:creationId xmlns:p14="http://schemas.microsoft.com/office/powerpoint/2010/main" val="285865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86566" y="298098"/>
            <a:ext cx="7163335" cy="468600"/>
          </a:xfrm>
          <a:prstGeom prst="rect">
            <a:avLst/>
          </a:prstGeom>
          <a:noFill/>
          <a:ln>
            <a:noFill/>
          </a:ln>
        </p:spPr>
        <p:txBody>
          <a:bodyPr spcFirstLastPara="1" wrap="square" lIns="34275" tIns="34275" rIns="34275" bIns="34275" anchor="t" anchorCtr="0">
            <a:noAutofit/>
          </a:bodyPr>
          <a:lstStyle/>
          <a:p>
            <a:pPr fontAlgn="base"/>
            <a:r>
              <a:rPr lang="en-IN" sz="2600" b="1" dirty="0">
                <a:latin typeface="Montserrat ExtraBold"/>
              </a:rPr>
              <a:t>Panic Macro</a:t>
            </a:r>
          </a:p>
          <a:p>
            <a:pPr fontAlgn="base"/>
            <a:endParaRPr lang="en-US" sz="2600" b="1" dirty="0">
              <a:latin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86567" y="1072097"/>
            <a:ext cx="7625096" cy="738623"/>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dirty="0"/>
              <a:t>Using the panic! macro, a program can end right away and give the caller of the program feedback. When a program reaches an unrecoverable condition, it should be used.</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2102775" y="2182512"/>
            <a:ext cx="4895901" cy="830956"/>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main() {</a:t>
            </a:r>
          </a:p>
          <a:p>
            <a:pPr lvl="0" eaLnBrk="0" fontAlgn="base" hangingPunct="0">
              <a:spcBef>
                <a:spcPct val="0"/>
              </a:spcBef>
              <a:spcAft>
                <a:spcPct val="0"/>
              </a:spcAft>
              <a:buClrTx/>
            </a:pPr>
            <a:r>
              <a:rPr lang="en-US" altLang="en-US" sz="1200" dirty="0">
                <a:solidFill>
                  <a:schemeClr val="bg1"/>
                </a:solidFill>
                <a:latin typeface="Heebo" pitchFamily="2" charset="-79"/>
              </a:rPr>
              <a:t>   panic!("Hello from </a:t>
            </a:r>
            <a:r>
              <a:rPr lang="en-US" altLang="en-US" sz="1200" dirty="0" err="1">
                <a:solidFill>
                  <a:schemeClr val="bg1"/>
                </a:solidFill>
                <a:latin typeface="Heebo" pitchFamily="2" charset="-79"/>
              </a:rPr>
              <a:t>PluralSight</a:t>
            </a:r>
            <a:r>
              <a:rPr lang="en-US" altLang="en-US" sz="1200" dirty="0">
                <a:solidFill>
                  <a:schemeClr val="bg1"/>
                </a:solidFill>
                <a:latin typeface="Heebo" pitchFamily="2" charset="-79"/>
              </a:rPr>
              <a:t>");</a:t>
            </a:r>
          </a:p>
          <a:p>
            <a:pPr lvl="0" eaLnBrk="0" fontAlgn="base" hangingPunct="0">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!(“Next Statement after Panic"); //unreachable statement</a:t>
            </a:r>
          </a:p>
          <a:p>
            <a:pPr lvl="0" eaLnBrk="0" fontAlgn="base" hangingPunct="0">
              <a:spcBef>
                <a:spcPct val="0"/>
              </a:spcBef>
              <a:spcAft>
                <a:spcPct val="0"/>
              </a:spcAft>
              <a:buClrTx/>
            </a:pPr>
            <a:r>
              <a:rPr lang="en-US" altLang="en-US" sz="1200" dirty="0">
                <a:solidFill>
                  <a:schemeClr val="bg1"/>
                </a:solidFill>
                <a:latin typeface="Heebo" pitchFamily="2" charset="-79"/>
              </a:rPr>
              <a:t>}</a:t>
            </a:r>
            <a:endParaRPr lang="en-US" altLang="en-US" sz="1200" dirty="0">
              <a:solidFill>
                <a:schemeClr val="bg1"/>
              </a:solidFill>
              <a:latin typeface="Arial" panose="020B0604020202020204" pitchFamily="34" charset="0"/>
            </a:endParaRP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Google Shape;145;g22c3395971c_2_1">
            <a:extLst>
              <a:ext uri="{FF2B5EF4-FFF2-40B4-BE49-F238E27FC236}">
                <a16:creationId xmlns:a16="http://schemas.microsoft.com/office/drawing/2014/main" id="{0EA17B16-C27C-970F-6C8C-673AD7E186FB}"/>
              </a:ext>
            </a:extLst>
          </p:cNvPr>
          <p:cNvSpPr txBox="1"/>
          <p:nvPr/>
        </p:nvSpPr>
        <p:spPr>
          <a:xfrm>
            <a:off x="932751" y="4305659"/>
            <a:ext cx="8000235" cy="307736"/>
          </a:xfrm>
          <a:prstGeom prst="rect">
            <a:avLst/>
          </a:prstGeom>
          <a:noFill/>
          <a:ln>
            <a:noFill/>
          </a:ln>
        </p:spPr>
        <p:txBody>
          <a:bodyPr spcFirstLastPara="1" wrap="square" lIns="91425" tIns="45700" rIns="91425" bIns="45700" anchor="t" anchorCtr="0">
            <a:spAutoFit/>
          </a:bodyPr>
          <a:lstStyle/>
          <a:p>
            <a:pPr fontAlgn="base"/>
            <a:r>
              <a:rPr lang="en-US" dirty="0"/>
              <a:t>In this example, when the panic! macro is encountered, the program will end instantly.</a:t>
            </a:r>
          </a:p>
        </p:txBody>
      </p:sp>
      <p:sp>
        <p:nvSpPr>
          <p:cNvPr id="11" name="TextBox 10">
            <a:extLst>
              <a:ext uri="{FF2B5EF4-FFF2-40B4-BE49-F238E27FC236}">
                <a16:creationId xmlns:a16="http://schemas.microsoft.com/office/drawing/2014/main" id="{3A473989-2223-3989-5BFE-3FEE6B27C79E}"/>
              </a:ext>
            </a:extLst>
          </p:cNvPr>
          <p:cNvSpPr txBox="1"/>
          <p:nvPr/>
        </p:nvSpPr>
        <p:spPr>
          <a:xfrm>
            <a:off x="1982232" y="1847909"/>
            <a:ext cx="4572000" cy="307777"/>
          </a:xfrm>
          <a:prstGeom prst="rect">
            <a:avLst/>
          </a:prstGeom>
          <a:noFill/>
        </p:spPr>
        <p:txBody>
          <a:bodyPr wrap="square">
            <a:spAutoFit/>
          </a:bodyPr>
          <a:lstStyle/>
          <a:p>
            <a:pPr lvl="0" eaLnBrk="0" fontAlgn="base" hangingPunct="0">
              <a:spcBef>
                <a:spcPct val="0"/>
              </a:spcBef>
              <a:spcAft>
                <a:spcPct val="0"/>
              </a:spcAft>
              <a:buClrTx/>
            </a:pPr>
            <a:r>
              <a:rPr lang="en-US" altLang="en-US" sz="1400" dirty="0">
                <a:solidFill>
                  <a:schemeClr val="tx1"/>
                </a:solidFill>
                <a:latin typeface="Heebo" pitchFamily="2" charset="-79"/>
              </a:rPr>
              <a:t>Syntax</a:t>
            </a:r>
          </a:p>
        </p:txBody>
      </p:sp>
      <p:sp>
        <p:nvSpPr>
          <p:cNvPr id="5" name="Google Shape;145;g22c3395971c_2_1">
            <a:extLst>
              <a:ext uri="{FF2B5EF4-FFF2-40B4-BE49-F238E27FC236}">
                <a16:creationId xmlns:a16="http://schemas.microsoft.com/office/drawing/2014/main" id="{E4A464D2-D14B-2ADE-97C4-7C841F51094F}"/>
              </a:ext>
            </a:extLst>
          </p:cNvPr>
          <p:cNvSpPr txBox="1"/>
          <p:nvPr/>
        </p:nvSpPr>
        <p:spPr>
          <a:xfrm>
            <a:off x="1381807" y="3332781"/>
            <a:ext cx="5772851" cy="692457"/>
          </a:xfrm>
          <a:prstGeom prst="rect">
            <a:avLst/>
          </a:prstGeom>
          <a:noFill/>
          <a:ln>
            <a:solidFill>
              <a:schemeClr val="tx1"/>
            </a:solidFill>
          </a:ln>
        </p:spPr>
        <p:txBody>
          <a:bodyPr spcFirstLastPara="1" wrap="square" lIns="91425" tIns="45700" rIns="91425" bIns="45700" anchor="t" anchorCtr="0">
            <a:spAutoFit/>
          </a:bodyPr>
          <a:lstStyle/>
          <a:p>
            <a:pPr lvl="0" eaLnBrk="0" fontAlgn="base" hangingPunct="0">
              <a:lnSpc>
                <a:spcPct val="150000"/>
              </a:lnSpc>
              <a:spcBef>
                <a:spcPct val="0"/>
              </a:spcBef>
              <a:spcAft>
                <a:spcPct val="0"/>
              </a:spcAft>
              <a:buClrTx/>
            </a:pPr>
            <a:r>
              <a:rPr lang="en-US" altLang="en-US" b="1" i="1" dirty="0">
                <a:solidFill>
                  <a:schemeClr val="tx1"/>
                </a:solidFill>
                <a:latin typeface="Heebo" pitchFamily="2" charset="-79"/>
              </a:rPr>
              <a:t>Output: </a:t>
            </a:r>
          </a:p>
          <a:p>
            <a:pPr lvl="0" eaLnBrk="0" fontAlgn="base" hangingPunct="0">
              <a:lnSpc>
                <a:spcPct val="150000"/>
              </a:lnSpc>
              <a:spcBef>
                <a:spcPct val="0"/>
              </a:spcBef>
              <a:spcAft>
                <a:spcPct val="0"/>
              </a:spcAft>
              <a:buClrTx/>
            </a:pPr>
            <a:r>
              <a:rPr lang="en-US" altLang="en-US" sz="1200" dirty="0">
                <a:solidFill>
                  <a:schemeClr val="tx1"/>
                </a:solidFill>
                <a:latin typeface="Heebo" pitchFamily="2" charset="-79"/>
              </a:rPr>
              <a:t>thread 'main' panicked at Hello from </a:t>
            </a:r>
            <a:r>
              <a:rPr lang="en-US" altLang="en-US" sz="1200" dirty="0" err="1">
                <a:solidFill>
                  <a:schemeClr val="tx1"/>
                </a:solidFill>
                <a:latin typeface="Heebo" pitchFamily="2" charset="-79"/>
              </a:rPr>
              <a:t>PluralSight</a:t>
            </a:r>
            <a:r>
              <a:rPr lang="en-US" altLang="en-US" sz="1200" dirty="0">
                <a:solidFill>
                  <a:schemeClr val="tx1"/>
                </a:solidFill>
                <a:latin typeface="Heebo" pitchFamily="2" charset="-79"/>
              </a:rPr>
              <a:t> ', main.rs:3</a:t>
            </a:r>
          </a:p>
        </p:txBody>
      </p:sp>
    </p:spTree>
    <p:extLst>
      <p:ext uri="{BB962C8B-B14F-4D97-AF65-F5344CB8AC3E}">
        <p14:creationId xmlns:p14="http://schemas.microsoft.com/office/powerpoint/2010/main" val="23231436"/>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1"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86566" y="298098"/>
            <a:ext cx="7163335" cy="468600"/>
          </a:xfrm>
          <a:prstGeom prst="rect">
            <a:avLst/>
          </a:prstGeom>
          <a:noFill/>
          <a:ln>
            <a:noFill/>
          </a:ln>
        </p:spPr>
        <p:txBody>
          <a:bodyPr spcFirstLastPara="1" wrap="square" lIns="34275" tIns="34275" rIns="34275" bIns="34275" anchor="t" anchorCtr="0">
            <a:noAutofit/>
          </a:bodyPr>
          <a:lstStyle/>
          <a:p>
            <a:pPr fontAlgn="base"/>
            <a:r>
              <a:rPr lang="en-IN" sz="2600" b="1" dirty="0">
                <a:latin typeface="Montserrat ExtraBold"/>
              </a:rPr>
              <a:t>Panic Macro (Example)</a:t>
            </a:r>
          </a:p>
          <a:p>
            <a:pPr fontAlgn="base"/>
            <a:endParaRPr lang="en-US" sz="2600" b="1" dirty="0">
              <a:latin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86567" y="1072097"/>
            <a:ext cx="7625096" cy="415458"/>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dirty="0"/>
              <a:t>In this example, we have demonstrated that Panic can be invoked if any rule/logic is violated.</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2245736" y="1810003"/>
            <a:ext cx="4330912" cy="1938952"/>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200" dirty="0" err="1">
                <a:solidFill>
                  <a:schemeClr val="bg1"/>
                </a:solidFill>
                <a:latin typeface="Heebo" pitchFamily="2" charset="-79"/>
              </a:rPr>
              <a:t>fn</a:t>
            </a:r>
            <a:r>
              <a:rPr lang="en-US" altLang="en-US" sz="1200" dirty="0">
                <a:solidFill>
                  <a:schemeClr val="bg1"/>
                </a:solidFill>
                <a:latin typeface="Heebo" pitchFamily="2" charset="-79"/>
              </a:rPr>
              <a:t> main() {</a:t>
            </a:r>
          </a:p>
          <a:p>
            <a:pPr lvl="0" eaLnBrk="0" fontAlgn="base" hangingPunct="0">
              <a:spcBef>
                <a:spcPct val="0"/>
              </a:spcBef>
              <a:spcAft>
                <a:spcPct val="0"/>
              </a:spcAft>
              <a:buClrTx/>
            </a:pPr>
            <a:r>
              <a:rPr lang="en-US" altLang="en-US" sz="1200" dirty="0">
                <a:solidFill>
                  <a:schemeClr val="bg1"/>
                </a:solidFill>
                <a:latin typeface="Heebo" pitchFamily="2" charset="-79"/>
              </a:rPr>
              <a:t>   let age = 17; </a:t>
            </a:r>
          </a:p>
          <a:p>
            <a:pPr lvl="0" eaLnBrk="0" fontAlgn="base" hangingPunct="0">
              <a:spcBef>
                <a:spcPct val="0"/>
              </a:spcBef>
              <a:spcAft>
                <a:spcPct val="0"/>
              </a:spcAft>
              <a:buClrTx/>
            </a:pPr>
            <a:r>
              <a:rPr lang="en-US" altLang="en-US" sz="1200" dirty="0">
                <a:solidFill>
                  <a:schemeClr val="bg1"/>
                </a:solidFill>
                <a:latin typeface="Heebo" pitchFamily="2" charset="-79"/>
              </a:rPr>
              <a:t>   //Checking age for driving license </a:t>
            </a:r>
          </a:p>
          <a:p>
            <a:pPr lvl="0" eaLnBrk="0" fontAlgn="base" hangingPunct="0">
              <a:spcBef>
                <a:spcPct val="0"/>
              </a:spcBef>
              <a:spcAft>
                <a:spcPct val="0"/>
              </a:spcAft>
              <a:buClrTx/>
            </a:pPr>
            <a:r>
              <a:rPr lang="en-US" altLang="en-US" sz="1200" dirty="0">
                <a:solidFill>
                  <a:schemeClr val="bg1"/>
                </a:solidFill>
                <a:latin typeface="Heebo" pitchFamily="2" charset="-79"/>
              </a:rPr>
              <a:t>   if age &gt;=18 {</a:t>
            </a:r>
          </a:p>
          <a:p>
            <a:pPr lvl="0" eaLnBrk="0" fontAlgn="base" hangingPunct="0">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!(“Great! You are eligible for Driving License");</a:t>
            </a:r>
          </a:p>
          <a:p>
            <a:pPr lvl="0" eaLnBrk="0" fontAlgn="base" hangingPunct="0">
              <a:spcBef>
                <a:spcPct val="0"/>
              </a:spcBef>
              <a:spcAft>
                <a:spcPct val="0"/>
              </a:spcAft>
              <a:buClrTx/>
            </a:pPr>
            <a:r>
              <a:rPr lang="en-US" altLang="en-US" sz="1200" dirty="0">
                <a:solidFill>
                  <a:schemeClr val="bg1"/>
                </a:solidFill>
                <a:latin typeface="Heebo" pitchFamily="2" charset="-79"/>
              </a:rPr>
              <a:t>   } else {</a:t>
            </a:r>
          </a:p>
          <a:p>
            <a:pPr lvl="0" eaLnBrk="0" fontAlgn="base" hangingPunct="0">
              <a:spcBef>
                <a:spcPct val="0"/>
              </a:spcBef>
              <a:spcAft>
                <a:spcPct val="0"/>
              </a:spcAft>
              <a:buClrTx/>
            </a:pPr>
            <a:r>
              <a:rPr lang="en-US" altLang="en-US" sz="1200" dirty="0">
                <a:solidFill>
                  <a:schemeClr val="bg1"/>
                </a:solidFill>
                <a:latin typeface="Heebo" pitchFamily="2" charset="-79"/>
              </a:rPr>
              <a:t>      panic!(“Sorry! You are not eligible for Driving License "); </a:t>
            </a:r>
          </a:p>
          <a:p>
            <a:pPr lvl="0" eaLnBrk="0" fontAlgn="base" hangingPunct="0">
              <a:spcBef>
                <a:spcPct val="0"/>
              </a:spcBef>
              <a:spcAft>
                <a:spcPct val="0"/>
              </a:spcAft>
              <a:buClrTx/>
            </a:pPr>
            <a:r>
              <a:rPr lang="en-US" altLang="en-US" sz="1200" dirty="0">
                <a:solidFill>
                  <a:schemeClr val="bg1"/>
                </a:solidFill>
                <a:latin typeface="Heebo" pitchFamily="2" charset="-79"/>
              </a:rPr>
              <a:t>   }</a:t>
            </a:r>
          </a:p>
          <a:p>
            <a:pPr lvl="0" eaLnBrk="0" fontAlgn="base" hangingPunct="0">
              <a:spcBef>
                <a:spcPct val="0"/>
              </a:spcBef>
              <a:spcAft>
                <a:spcPct val="0"/>
              </a:spcAft>
              <a:buClrTx/>
            </a:pPr>
            <a:r>
              <a:rPr lang="en-US" altLang="en-US" sz="1200" dirty="0">
                <a:solidFill>
                  <a:schemeClr val="bg1"/>
                </a:solidFill>
                <a:latin typeface="Heebo" pitchFamily="2" charset="-79"/>
              </a:rPr>
              <a:t>   </a:t>
            </a:r>
            <a:r>
              <a:rPr lang="en-US" altLang="en-US" sz="1200" dirty="0" err="1">
                <a:solidFill>
                  <a:schemeClr val="bg1"/>
                </a:solidFill>
                <a:latin typeface="Heebo" pitchFamily="2" charset="-79"/>
              </a:rPr>
              <a:t>println</a:t>
            </a:r>
            <a:r>
              <a:rPr lang="en-US" altLang="en-US" sz="1200" dirty="0">
                <a:solidFill>
                  <a:schemeClr val="bg1"/>
                </a:solidFill>
                <a:latin typeface="Heebo" pitchFamily="2" charset="-79"/>
              </a:rPr>
              <a:t>!("End of main </a:t>
            </a:r>
            <a:r>
              <a:rPr lang="en-US" altLang="en-US" sz="1200" dirty="0" err="1">
                <a:solidFill>
                  <a:schemeClr val="bg1"/>
                </a:solidFill>
                <a:latin typeface="Heebo" pitchFamily="2" charset="-79"/>
              </a:rPr>
              <a:t>emthod</a:t>
            </a:r>
            <a:r>
              <a:rPr lang="en-US" altLang="en-US" sz="1200" dirty="0">
                <a:solidFill>
                  <a:schemeClr val="bg1"/>
                </a:solidFill>
                <a:latin typeface="Heebo" pitchFamily="2" charset="-79"/>
              </a:rPr>
              <a:t>");</a:t>
            </a:r>
          </a:p>
          <a:p>
            <a:pPr lvl="0" eaLnBrk="0" fontAlgn="base" hangingPunct="0">
              <a:spcBef>
                <a:spcPct val="0"/>
              </a:spcBef>
              <a:spcAft>
                <a:spcPct val="0"/>
              </a:spcAft>
              <a:buClrTx/>
            </a:pPr>
            <a:r>
              <a:rPr lang="en-US" altLang="en-US" sz="1200" dirty="0">
                <a:solidFill>
                  <a:schemeClr val="bg1"/>
                </a:solidFill>
                <a:latin typeface="Heebo" pitchFamily="2" charset="-79"/>
              </a:rPr>
              <a:t>}</a:t>
            </a:r>
            <a:endParaRPr lang="en-US" altLang="en-US" sz="1200" dirty="0">
              <a:solidFill>
                <a:schemeClr val="bg1"/>
              </a:solidFill>
              <a:latin typeface="Arial" panose="020B0604020202020204" pitchFamily="34" charset="0"/>
            </a:endParaRP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Google Shape;145;g22c3395971c_2_1">
            <a:extLst>
              <a:ext uri="{FF2B5EF4-FFF2-40B4-BE49-F238E27FC236}">
                <a16:creationId xmlns:a16="http://schemas.microsoft.com/office/drawing/2014/main" id="{0EA17B16-C27C-970F-6C8C-673AD7E186FB}"/>
              </a:ext>
            </a:extLst>
          </p:cNvPr>
          <p:cNvSpPr txBox="1"/>
          <p:nvPr/>
        </p:nvSpPr>
        <p:spPr>
          <a:xfrm>
            <a:off x="686566" y="4071403"/>
            <a:ext cx="8000235" cy="307736"/>
          </a:xfrm>
          <a:prstGeom prst="rect">
            <a:avLst/>
          </a:prstGeom>
          <a:noFill/>
          <a:ln>
            <a:noFill/>
          </a:ln>
        </p:spPr>
        <p:txBody>
          <a:bodyPr spcFirstLastPara="1" wrap="square" lIns="91425" tIns="45700" rIns="91425" bIns="45700" anchor="t" anchorCtr="0">
            <a:spAutoFit/>
          </a:bodyPr>
          <a:lstStyle/>
          <a:p>
            <a:pPr fontAlgn="base"/>
            <a:r>
              <a:rPr lang="en-US" dirty="0"/>
              <a:t>The above coding example returns an error if we pass an age value less than 18 Years.</a:t>
            </a:r>
          </a:p>
        </p:txBody>
      </p:sp>
    </p:spTree>
    <p:extLst>
      <p:ext uri="{BB962C8B-B14F-4D97-AF65-F5344CB8AC3E}">
        <p14:creationId xmlns:p14="http://schemas.microsoft.com/office/powerpoint/2010/main" val="3237889647"/>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91662" y="161169"/>
            <a:ext cx="7163335" cy="468600"/>
          </a:xfrm>
          <a:prstGeom prst="rect">
            <a:avLst/>
          </a:prstGeom>
          <a:noFill/>
          <a:ln>
            <a:noFill/>
          </a:ln>
        </p:spPr>
        <p:txBody>
          <a:bodyPr spcFirstLastPara="1" wrap="square" lIns="34275" tIns="34275" rIns="34275" bIns="34275" anchor="t" anchorCtr="0">
            <a:noAutofit/>
          </a:bodyPr>
          <a:lstStyle/>
          <a:p>
            <a:pPr algn="l"/>
            <a:r>
              <a:rPr lang="en-IN" sz="2600" b="1" dirty="0">
                <a:latin typeface="Montserrat ExtraBold"/>
              </a:rPr>
              <a:t>Recoverable Errors</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89114" y="860642"/>
            <a:ext cx="7765772" cy="523180"/>
          </a:xfrm>
          <a:prstGeom prst="rect">
            <a:avLst/>
          </a:prstGeom>
          <a:noFill/>
          <a:ln>
            <a:noFill/>
          </a:ln>
        </p:spPr>
        <p:txBody>
          <a:bodyPr spcFirstLastPara="1" wrap="square" lIns="91425" tIns="45700" rIns="91425" bIns="45700" anchor="t" anchorCtr="0">
            <a:spAutoFit/>
          </a:bodyPr>
          <a:lstStyle/>
          <a:p>
            <a:pPr fontAlgn="base"/>
            <a:r>
              <a:rPr lang="en-US" dirty="0"/>
              <a:t>Recoverable errors do not cause the program to terminate abruptly. Recoverable errors can be handled with Enum Result  &lt;T,E&gt;. </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2107873" y="1614695"/>
            <a:ext cx="4330912" cy="830956"/>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enum Result&lt;T,E&gt; {</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   OK(T),</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   Err(E)</a:t>
            </a:r>
          </a:p>
          <a:p>
            <a:pPr lvl="0" eaLnBrk="0" fontAlgn="base" hangingPunct="0">
              <a:spcBef>
                <a:spcPct val="0"/>
              </a:spcBef>
              <a:spcAft>
                <a:spcPct val="0"/>
              </a:spcAft>
              <a:buClrTx/>
            </a:pPr>
            <a:r>
              <a:rPr lang="de-DE" altLang="en-US" sz="1200" dirty="0">
                <a:solidFill>
                  <a:schemeClr val="bg1"/>
                </a:solidFill>
                <a:latin typeface="Consolas" panose="020B0609020204030204" pitchFamily="49" charset="0"/>
              </a:rPr>
              <a:t>}</a:t>
            </a:r>
            <a:endParaRPr lang="en-US" altLang="en-US" sz="1200" dirty="0">
              <a:solidFill>
                <a:schemeClr val="bg1"/>
              </a:solidFill>
              <a:latin typeface="Consolas" panose="020B0609020204030204" pitchFamily="49" charset="0"/>
            </a:endParaRP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C2B5872-659F-E944-273F-AF2D8F3DFB6A}"/>
              </a:ext>
            </a:extLst>
          </p:cNvPr>
          <p:cNvSpPr txBox="1"/>
          <p:nvPr/>
        </p:nvSpPr>
        <p:spPr>
          <a:xfrm>
            <a:off x="840212" y="2697849"/>
            <a:ext cx="7617222" cy="2031325"/>
          </a:xfrm>
          <a:prstGeom prst="rect">
            <a:avLst/>
          </a:prstGeom>
          <a:noFill/>
        </p:spPr>
        <p:txBody>
          <a:bodyPr wrap="square">
            <a:spAutoFit/>
          </a:bodyPr>
          <a:lstStyle/>
          <a:p>
            <a:pPr fontAlgn="base"/>
            <a:r>
              <a:rPr lang="en-US" b="0" i="0" dirty="0">
                <a:solidFill>
                  <a:srgbClr val="000000"/>
                </a:solidFill>
                <a:effectLst/>
                <a:latin typeface="Nunito" pitchFamily="2" charset="0"/>
              </a:rPr>
              <a:t>It has two sections :</a:t>
            </a:r>
          </a:p>
          <a:p>
            <a:pPr marL="285750" indent="-285750" fontAlgn="base">
              <a:buFont typeface="Arial" panose="020B0604020202020204" pitchFamily="34" charset="0"/>
              <a:buChar char="•"/>
            </a:pPr>
            <a:r>
              <a:rPr lang="en-US" b="1" i="0" dirty="0">
                <a:solidFill>
                  <a:srgbClr val="000000"/>
                </a:solidFill>
                <a:effectLst/>
                <a:latin typeface="Consolas" panose="020B0609020204030204" pitchFamily="49" charset="0"/>
              </a:rPr>
              <a:t>OK</a:t>
            </a:r>
            <a:endParaRPr lang="en-US" dirty="0">
              <a:latin typeface="Consolas" panose="020B0609020204030204" pitchFamily="49" charset="0"/>
            </a:endParaRPr>
          </a:p>
          <a:p>
            <a:pPr marL="285750" indent="-285750" fontAlgn="base">
              <a:buFont typeface="Arial" panose="020B0604020202020204" pitchFamily="34" charset="0"/>
              <a:buChar char="•"/>
            </a:pPr>
            <a:r>
              <a:rPr lang="en-US" b="1" i="0" dirty="0">
                <a:solidFill>
                  <a:srgbClr val="000000"/>
                </a:solidFill>
                <a:effectLst/>
                <a:latin typeface="Consolas" panose="020B0609020204030204" pitchFamily="49" charset="0"/>
              </a:rPr>
              <a:t>Err</a:t>
            </a:r>
          </a:p>
          <a:p>
            <a:pPr fontAlgn="base"/>
            <a:endParaRPr lang="en-US" b="0" i="0" dirty="0">
              <a:solidFill>
                <a:srgbClr val="000000"/>
              </a:solidFill>
              <a:effectLst/>
              <a:latin typeface="Nunito" pitchFamily="2" charset="0"/>
            </a:endParaRPr>
          </a:p>
          <a:p>
            <a:pPr fontAlgn="base"/>
            <a:r>
              <a:rPr lang="en-US" b="1" i="0" dirty="0">
                <a:solidFill>
                  <a:srgbClr val="000000"/>
                </a:solidFill>
                <a:effectLst/>
                <a:latin typeface="Nunito" pitchFamily="2" charset="0"/>
              </a:rPr>
              <a:t>T</a:t>
            </a:r>
            <a:r>
              <a:rPr lang="en-US" b="0" i="0" dirty="0">
                <a:solidFill>
                  <a:srgbClr val="000000"/>
                </a:solidFill>
                <a:effectLst/>
                <a:latin typeface="Nunito" pitchFamily="2" charset="0"/>
              </a:rPr>
              <a:t> and </a:t>
            </a:r>
            <a:r>
              <a:rPr lang="en-US" b="1" i="0" dirty="0">
                <a:solidFill>
                  <a:srgbClr val="000000"/>
                </a:solidFill>
                <a:effectLst/>
                <a:latin typeface="Nunito" pitchFamily="2" charset="0"/>
              </a:rPr>
              <a:t>E</a:t>
            </a:r>
            <a:r>
              <a:rPr lang="en-US" b="0" i="0" dirty="0">
                <a:solidFill>
                  <a:srgbClr val="000000"/>
                </a:solidFill>
                <a:effectLst/>
                <a:latin typeface="Nunito" pitchFamily="2" charset="0"/>
              </a:rPr>
              <a:t> are two parameters. These are generic parameters. </a:t>
            </a:r>
          </a:p>
          <a:p>
            <a:pPr fontAlgn="base"/>
            <a:endParaRPr lang="en-US" b="0" i="0" dirty="0">
              <a:solidFill>
                <a:srgbClr val="000000"/>
              </a:solidFill>
              <a:effectLst/>
              <a:latin typeface="Nunito" pitchFamily="2" charset="0"/>
            </a:endParaRPr>
          </a:p>
          <a:p>
            <a:pPr marL="285750" indent="-285750" fontAlgn="base">
              <a:buFont typeface="Arial" panose="020B0604020202020204" pitchFamily="34" charset="0"/>
              <a:buChar char="•"/>
            </a:pPr>
            <a:r>
              <a:rPr lang="en-US" i="0" dirty="0">
                <a:solidFill>
                  <a:srgbClr val="000000"/>
                </a:solidFill>
                <a:effectLst/>
                <a:latin typeface="Nunito" pitchFamily="2" charset="0"/>
              </a:rPr>
              <a:t>In </a:t>
            </a:r>
            <a:r>
              <a:rPr lang="en-US" b="1" i="0" dirty="0">
                <a:solidFill>
                  <a:srgbClr val="000000"/>
                </a:solidFill>
                <a:effectLst/>
                <a:latin typeface="Consolas" panose="020B0609020204030204" pitchFamily="49" charset="0"/>
              </a:rPr>
              <a:t>OK</a:t>
            </a:r>
            <a:r>
              <a:rPr lang="en-US" i="0" dirty="0">
                <a:solidFill>
                  <a:srgbClr val="000000"/>
                </a:solidFill>
                <a:effectLst/>
                <a:latin typeface="Nunito" pitchFamily="2" charset="0"/>
              </a:rPr>
              <a:t> section, T stands for the type of the value that will be returned in a successful scenario.</a:t>
            </a:r>
          </a:p>
          <a:p>
            <a:pPr marL="285750" indent="-285750" fontAlgn="base">
              <a:buFont typeface="Arial" panose="020B0604020202020204" pitchFamily="34" charset="0"/>
              <a:buChar char="•"/>
            </a:pPr>
            <a:r>
              <a:rPr lang="en-US" i="0" dirty="0">
                <a:solidFill>
                  <a:srgbClr val="000000"/>
                </a:solidFill>
                <a:effectLst/>
                <a:latin typeface="Nunito" pitchFamily="2" charset="0"/>
              </a:rPr>
              <a:t>In </a:t>
            </a:r>
            <a:r>
              <a:rPr lang="en-US" b="1" i="0" dirty="0">
                <a:solidFill>
                  <a:srgbClr val="000000"/>
                </a:solidFill>
                <a:effectLst/>
                <a:latin typeface="Consolas" panose="020B0609020204030204" pitchFamily="49" charset="0"/>
              </a:rPr>
              <a:t>Err</a:t>
            </a:r>
            <a:r>
              <a:rPr lang="en-US" i="0" dirty="0">
                <a:solidFill>
                  <a:srgbClr val="000000"/>
                </a:solidFill>
                <a:effectLst/>
                <a:latin typeface="Nunito" pitchFamily="2" charset="0"/>
              </a:rPr>
              <a:t> Section, E Stands for the type of the error that will be returned in a failure case.</a:t>
            </a:r>
            <a:endParaRPr lang="en-US" dirty="0"/>
          </a:p>
        </p:txBody>
      </p:sp>
    </p:spTree>
    <p:extLst>
      <p:ext uri="{BB962C8B-B14F-4D97-AF65-F5344CB8AC3E}">
        <p14:creationId xmlns:p14="http://schemas.microsoft.com/office/powerpoint/2010/main" val="1262018578"/>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91662" y="161169"/>
            <a:ext cx="7163335" cy="468600"/>
          </a:xfrm>
          <a:prstGeom prst="rect">
            <a:avLst/>
          </a:prstGeom>
          <a:noFill/>
          <a:ln>
            <a:noFill/>
          </a:ln>
        </p:spPr>
        <p:txBody>
          <a:bodyPr spcFirstLastPara="1" wrap="square" lIns="34275" tIns="34275" rIns="34275" bIns="34275" anchor="t" anchorCtr="0">
            <a:noAutofit/>
          </a:bodyPr>
          <a:lstStyle/>
          <a:p>
            <a:pPr algn="l"/>
            <a:r>
              <a:rPr lang="en-IN" sz="2600" b="1" dirty="0">
                <a:latin typeface="Montserrat ExtraBold"/>
              </a:rPr>
              <a:t>Recoverable Errors  (Example)</a:t>
            </a:r>
          </a:p>
          <a:p>
            <a:pPr algn="l"/>
            <a:r>
              <a:rPr lang="en-IN" sz="1800" dirty="0">
                <a:latin typeface="Montserrat ExtraBold"/>
              </a:rPr>
              <a:t>(Unhandled Exception)</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68216" y="1050821"/>
            <a:ext cx="7765772" cy="1061789"/>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b="0" i="0" dirty="0">
                <a:solidFill>
                  <a:srgbClr val="000000"/>
                </a:solidFill>
                <a:effectLst/>
                <a:latin typeface="Nunito" pitchFamily="2" charset="0"/>
              </a:rPr>
              <a:t>In the following code Snippet, We have demonstrated that if a recoverable error is unhandled than what will be the behavior of the code.</a:t>
            </a:r>
          </a:p>
          <a:p>
            <a:pPr fontAlgn="base">
              <a:lnSpc>
                <a:spcPct val="150000"/>
              </a:lnSpc>
            </a:pPr>
            <a:r>
              <a:rPr lang="en-US" b="0" i="0" dirty="0">
                <a:solidFill>
                  <a:srgbClr val="000000"/>
                </a:solidFill>
                <a:effectLst/>
                <a:latin typeface="Nunito" pitchFamily="2" charset="0"/>
              </a:rPr>
              <a:t>The program returns </a:t>
            </a:r>
            <a:r>
              <a:rPr lang="en-US" b="0" i="1" dirty="0">
                <a:solidFill>
                  <a:srgbClr val="000000"/>
                </a:solidFill>
                <a:effectLst/>
                <a:latin typeface="Nunito" pitchFamily="2" charset="0"/>
              </a:rPr>
              <a:t>OK(File)</a:t>
            </a:r>
            <a:r>
              <a:rPr lang="en-US" b="0" i="0" dirty="0">
                <a:solidFill>
                  <a:srgbClr val="000000"/>
                </a:solidFill>
                <a:effectLst/>
                <a:latin typeface="Nunito" pitchFamily="2" charset="0"/>
              </a:rPr>
              <a:t> if the file already exists and </a:t>
            </a:r>
            <a:r>
              <a:rPr lang="en-US" b="0" i="1" dirty="0">
                <a:solidFill>
                  <a:srgbClr val="000000"/>
                </a:solidFill>
                <a:effectLst/>
                <a:latin typeface="Nunito" pitchFamily="2" charset="0"/>
              </a:rPr>
              <a:t>Err(Error)</a:t>
            </a:r>
            <a:r>
              <a:rPr lang="en-US" b="0" i="0" dirty="0">
                <a:solidFill>
                  <a:srgbClr val="000000"/>
                </a:solidFill>
                <a:effectLst/>
                <a:latin typeface="Nunito" pitchFamily="2" charset="0"/>
              </a:rPr>
              <a:t> if the file is not found.</a:t>
            </a:r>
            <a:endParaRPr lang="en-US" dirty="0"/>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773722" y="2430747"/>
            <a:ext cx="4381883" cy="1384954"/>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use std::fs::File;</a:t>
            </a:r>
          </a:p>
          <a:p>
            <a:pPr lvl="0" eaLnBrk="0" fontAlgn="base" hangingPunct="0">
              <a:spcBef>
                <a:spcPct val="0"/>
              </a:spcBef>
              <a:spcAft>
                <a:spcPct val="0"/>
              </a:spcAft>
              <a:buClrTx/>
            </a:pPr>
            <a:r>
              <a:rPr lang="en-US" altLang="en-US" sz="1200" dirty="0" err="1">
                <a:solidFill>
                  <a:schemeClr val="bg1"/>
                </a:solidFill>
                <a:latin typeface="Consolas" panose="020B0609020204030204" pitchFamily="49" charset="0"/>
              </a:rPr>
              <a:t>fn</a:t>
            </a:r>
            <a:r>
              <a:rPr lang="en-US" altLang="en-US" sz="1200" dirty="0">
                <a:solidFill>
                  <a:schemeClr val="bg1"/>
                </a:solidFill>
                <a:latin typeface="Consolas" panose="020B0609020204030204" pitchFamily="49" charset="0"/>
              </a:rPr>
              <a:t> main()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let </a:t>
            </a:r>
            <a:r>
              <a:rPr lang="en-US" altLang="en-US" sz="1200" dirty="0" err="1">
                <a:solidFill>
                  <a:schemeClr val="bg1"/>
                </a:solidFill>
                <a:latin typeface="Consolas" panose="020B0609020204030204" pitchFamily="49" charset="0"/>
              </a:rPr>
              <a:t>PS_file</a:t>
            </a:r>
            <a:r>
              <a:rPr lang="en-US" altLang="en-US" sz="1200" dirty="0">
                <a:solidFill>
                  <a:schemeClr val="bg1"/>
                </a:solidFill>
                <a:latin typeface="Consolas" panose="020B0609020204030204" pitchFamily="49" charset="0"/>
              </a:rPr>
              <a:t> = File::open(“PluralSight_File.txt");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 PluralSight_File.txt file does not exist</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println</a:t>
            </a: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PS_file</a:t>
            </a: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Google Shape;145;g22c3395971c_2_1">
            <a:extLst>
              <a:ext uri="{FF2B5EF4-FFF2-40B4-BE49-F238E27FC236}">
                <a16:creationId xmlns:a16="http://schemas.microsoft.com/office/drawing/2014/main" id="{A1AA26B8-8B54-BFD8-9E29-2368884F19C5}"/>
              </a:ext>
            </a:extLst>
          </p:cNvPr>
          <p:cNvSpPr txBox="1"/>
          <p:nvPr/>
        </p:nvSpPr>
        <p:spPr>
          <a:xfrm>
            <a:off x="5251938" y="2443743"/>
            <a:ext cx="2907324" cy="1384954"/>
          </a:xfrm>
          <a:prstGeom prst="rect">
            <a:avLst/>
          </a:prstGeom>
          <a:noFill/>
          <a:ln>
            <a:solidFill>
              <a:schemeClr val="tx1"/>
            </a:solid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dirty="0">
                <a:solidFill>
                  <a:schemeClr val="tx1"/>
                </a:solidFill>
                <a:latin typeface="Consolas" panose="020B0609020204030204" pitchFamily="49" charset="0"/>
              </a:rPr>
              <a:t>Output:</a:t>
            </a:r>
          </a:p>
          <a:p>
            <a:pPr lvl="0" eaLnBrk="0" fontAlgn="base" hangingPunct="0">
              <a:spcBef>
                <a:spcPct val="0"/>
              </a:spcBef>
              <a:spcAft>
                <a:spcPct val="0"/>
              </a:spcAft>
              <a:buClrTx/>
            </a:pPr>
            <a:endParaRPr lang="en-US" altLang="en-US" dirty="0">
              <a:solidFill>
                <a:schemeClr val="tx1"/>
              </a:solidFill>
              <a:latin typeface="Consolas" panose="020B0609020204030204" pitchFamily="49" charset="0"/>
            </a:endParaRP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Err(Error { </a:t>
            </a:r>
            <a:r>
              <a:rPr lang="en-US" altLang="en-US" dirty="0" err="1">
                <a:solidFill>
                  <a:schemeClr val="tx1"/>
                </a:solidFill>
                <a:latin typeface="Consolas" panose="020B0609020204030204" pitchFamily="49" charset="0"/>
              </a:rPr>
              <a:t>repr</a:t>
            </a:r>
            <a:r>
              <a:rPr lang="en-US" altLang="en-US" dirty="0">
                <a:solidFill>
                  <a:schemeClr val="tx1"/>
                </a:solidFill>
                <a:latin typeface="Consolas" panose="020B0609020204030204" pitchFamily="49" charset="0"/>
              </a:rPr>
              <a:t>: </a:t>
            </a:r>
            <a:r>
              <a:rPr lang="en-US" altLang="en-US" dirty="0" err="1">
                <a:solidFill>
                  <a:schemeClr val="tx1"/>
                </a:solidFill>
                <a:latin typeface="Consolas" panose="020B0609020204030204" pitchFamily="49" charset="0"/>
              </a:rPr>
              <a:t>Os</a:t>
            </a:r>
            <a:r>
              <a:rPr lang="en-US" altLang="en-US" dirty="0">
                <a:solidFill>
                  <a:schemeClr val="tx1"/>
                </a:solidFill>
                <a:latin typeface="Consolas" panose="020B0609020204030204" pitchFamily="49" charset="0"/>
              </a:rPr>
              <a:t> { code: 2, message: "No such file or directory" } })</a:t>
            </a:r>
          </a:p>
          <a:p>
            <a:pPr lvl="0" eaLnBrk="0" fontAlgn="base" hangingPunct="0">
              <a:spcBef>
                <a:spcPct val="0"/>
              </a:spcBef>
              <a:spcAft>
                <a:spcPct val="0"/>
              </a:spcAft>
              <a:buClrTx/>
            </a:pPr>
            <a:endParaRPr lang="en-US" altLang="en-US" dirty="0">
              <a:solidFill>
                <a:schemeClr val="tx1"/>
              </a:solidFill>
              <a:latin typeface="Consolas" panose="020B0609020204030204" pitchFamily="49" charset="0"/>
            </a:endParaRPr>
          </a:p>
        </p:txBody>
      </p:sp>
      <p:sp>
        <p:nvSpPr>
          <p:cNvPr id="8" name="Google Shape;145;g22c3395971c_2_1">
            <a:extLst>
              <a:ext uri="{FF2B5EF4-FFF2-40B4-BE49-F238E27FC236}">
                <a16:creationId xmlns:a16="http://schemas.microsoft.com/office/drawing/2014/main" id="{127462F4-C28C-CC0B-5840-EA4F8330805B}"/>
              </a:ext>
            </a:extLst>
          </p:cNvPr>
          <p:cNvSpPr txBox="1"/>
          <p:nvPr/>
        </p:nvSpPr>
        <p:spPr>
          <a:xfrm>
            <a:off x="689114" y="3884950"/>
            <a:ext cx="7765772" cy="738623"/>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b="0" i="0" dirty="0">
                <a:solidFill>
                  <a:srgbClr val="000000"/>
                </a:solidFill>
                <a:effectLst/>
                <a:latin typeface="Nunito" pitchFamily="2" charset="0"/>
              </a:rPr>
              <a:t>As per the output, we can see that Err(Error) section is called, and a default error message is displayed. </a:t>
            </a:r>
            <a:endParaRPr lang="en-US" dirty="0"/>
          </a:p>
        </p:txBody>
      </p:sp>
    </p:spTree>
    <p:extLst>
      <p:ext uri="{BB962C8B-B14F-4D97-AF65-F5344CB8AC3E}">
        <p14:creationId xmlns:p14="http://schemas.microsoft.com/office/powerpoint/2010/main" val="3859483585"/>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91662" y="161169"/>
            <a:ext cx="7163335" cy="468600"/>
          </a:xfrm>
          <a:prstGeom prst="rect">
            <a:avLst/>
          </a:prstGeom>
          <a:noFill/>
          <a:ln>
            <a:noFill/>
          </a:ln>
        </p:spPr>
        <p:txBody>
          <a:bodyPr spcFirstLastPara="1" wrap="square" lIns="34275" tIns="34275" rIns="34275" bIns="34275" anchor="t" anchorCtr="0">
            <a:noAutofit/>
          </a:bodyPr>
          <a:lstStyle/>
          <a:p>
            <a:pPr algn="l"/>
            <a:r>
              <a:rPr lang="en-IN" sz="2600" b="1" dirty="0">
                <a:latin typeface="Montserrat ExtraBold"/>
              </a:rPr>
              <a:t>Recoverable Errors  (Example)</a:t>
            </a:r>
          </a:p>
          <a:p>
            <a:pPr algn="l"/>
            <a:r>
              <a:rPr lang="en-IN" sz="1800" dirty="0">
                <a:latin typeface="Montserrat ExtraBold"/>
              </a:rPr>
              <a:t>(Handled Exception)</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89114" y="932433"/>
            <a:ext cx="7765772" cy="738623"/>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dirty="0"/>
              <a:t>In the following example we have introduced match statement to handle an error that was returned while opening a file. It is used to handle the exception and avoid abnormal termination.</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536714" y="1803038"/>
            <a:ext cx="4994031" cy="2308284"/>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use std::fs::File;</a:t>
            </a:r>
          </a:p>
          <a:p>
            <a:pPr lvl="0" eaLnBrk="0" fontAlgn="base" hangingPunct="0">
              <a:spcBef>
                <a:spcPct val="0"/>
              </a:spcBef>
              <a:spcAft>
                <a:spcPct val="0"/>
              </a:spcAft>
              <a:buClrTx/>
            </a:pPr>
            <a:r>
              <a:rPr lang="en-US" altLang="en-US" sz="1200" dirty="0" err="1">
                <a:solidFill>
                  <a:schemeClr val="bg1"/>
                </a:solidFill>
                <a:latin typeface="Consolas" panose="020B0609020204030204" pitchFamily="49" charset="0"/>
              </a:rPr>
              <a:t>fn</a:t>
            </a:r>
            <a:r>
              <a:rPr lang="en-US" altLang="en-US" sz="1200" dirty="0">
                <a:solidFill>
                  <a:schemeClr val="bg1"/>
                </a:solidFill>
                <a:latin typeface="Consolas" panose="020B0609020204030204" pitchFamily="49" charset="0"/>
              </a:rPr>
              <a:t> main()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let </a:t>
            </a:r>
            <a:r>
              <a:rPr lang="en-US" altLang="en-US" sz="1200" dirty="0" err="1">
                <a:solidFill>
                  <a:schemeClr val="bg1"/>
                </a:solidFill>
                <a:latin typeface="Consolas" panose="020B0609020204030204" pitchFamily="49" charset="0"/>
              </a:rPr>
              <a:t>PS_file</a:t>
            </a:r>
            <a:r>
              <a:rPr lang="en-US" altLang="en-US" sz="1200" dirty="0">
                <a:solidFill>
                  <a:schemeClr val="bg1"/>
                </a:solidFill>
                <a:latin typeface="Consolas" panose="020B0609020204030204" pitchFamily="49" charset="0"/>
              </a:rPr>
              <a:t> = File::open("PluralSight_File.txt "); match </a:t>
            </a:r>
            <a:r>
              <a:rPr lang="en-US" altLang="en-US" sz="1200" dirty="0" err="1">
                <a:solidFill>
                  <a:schemeClr val="bg1"/>
                </a:solidFill>
                <a:latin typeface="Consolas" panose="020B0609020204030204" pitchFamily="49" charset="0"/>
              </a:rPr>
              <a:t>PS_file</a:t>
            </a: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Ok(f)=&gt;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println</a:t>
            </a:r>
            <a:r>
              <a:rPr lang="en-US" altLang="en-US" sz="1200" dirty="0">
                <a:solidFill>
                  <a:schemeClr val="bg1"/>
                </a:solidFill>
                <a:latin typeface="Consolas" panose="020B0609020204030204" pitchFamily="49" charset="0"/>
              </a:rPr>
              <a:t>!(“Success! file found {:?}", </a:t>
            </a:r>
            <a:r>
              <a:rPr lang="en-US" altLang="en-US" sz="1200" dirty="0" err="1">
                <a:solidFill>
                  <a:schemeClr val="bg1"/>
                </a:solidFill>
                <a:latin typeface="Consolas" panose="020B0609020204030204" pitchFamily="49" charset="0"/>
              </a:rPr>
              <a:t>PS_file</a:t>
            </a: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Err(e)=&gt;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println</a:t>
            </a:r>
            <a:r>
              <a:rPr lang="en-US" altLang="en-US" sz="1200" dirty="0">
                <a:solidFill>
                  <a:schemeClr val="bg1"/>
                </a:solidFill>
                <a:latin typeface="Consolas" panose="020B0609020204030204" pitchFamily="49" charset="0"/>
              </a:rPr>
              <a:t>!(“Sorry! file not found \n{:?}",e);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println</a:t>
            </a:r>
            <a:r>
              <a:rPr lang="en-US" altLang="en-US" sz="1200" dirty="0">
                <a:solidFill>
                  <a:schemeClr val="bg1"/>
                </a:solidFill>
                <a:latin typeface="Consolas" panose="020B0609020204030204" pitchFamily="49" charset="0"/>
              </a:rPr>
              <a:t>!(“This is end of main");</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Google Shape;145;g22c3395971c_2_1">
            <a:extLst>
              <a:ext uri="{FF2B5EF4-FFF2-40B4-BE49-F238E27FC236}">
                <a16:creationId xmlns:a16="http://schemas.microsoft.com/office/drawing/2014/main" id="{A1AA26B8-8B54-BFD8-9E29-2368884F19C5}"/>
              </a:ext>
            </a:extLst>
          </p:cNvPr>
          <p:cNvSpPr txBox="1"/>
          <p:nvPr/>
        </p:nvSpPr>
        <p:spPr>
          <a:xfrm>
            <a:off x="5615354" y="1803038"/>
            <a:ext cx="2839532" cy="1815841"/>
          </a:xfrm>
          <a:prstGeom prst="rect">
            <a:avLst/>
          </a:prstGeom>
          <a:noFill/>
          <a:ln>
            <a:solidFill>
              <a:schemeClr val="tx1"/>
            </a:solid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dirty="0">
                <a:solidFill>
                  <a:schemeClr val="tx1"/>
                </a:solidFill>
                <a:latin typeface="Consolas" panose="020B0609020204030204" pitchFamily="49" charset="0"/>
              </a:rPr>
              <a:t>Output:</a:t>
            </a:r>
          </a:p>
          <a:p>
            <a:pPr lvl="0" eaLnBrk="0" fontAlgn="base" hangingPunct="0">
              <a:spcBef>
                <a:spcPct val="0"/>
              </a:spcBef>
              <a:spcAft>
                <a:spcPct val="0"/>
              </a:spcAft>
              <a:buClrTx/>
            </a:pPr>
            <a:endParaRPr lang="en-US" altLang="en-US" dirty="0">
              <a:solidFill>
                <a:schemeClr val="tx1"/>
              </a:solidFill>
              <a:latin typeface="Consolas" panose="020B0609020204030204" pitchFamily="49" charset="0"/>
            </a:endParaRP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Sorry! file not found </a:t>
            </a:r>
            <a:r>
              <a:rPr lang="en-US" altLang="en-US" dirty="0" err="1">
                <a:solidFill>
                  <a:schemeClr val="tx1"/>
                </a:solidFill>
                <a:latin typeface="Consolas" panose="020B0609020204030204" pitchFamily="49" charset="0"/>
              </a:rPr>
              <a:t>Os</a:t>
            </a:r>
            <a:r>
              <a:rPr lang="en-US" altLang="en-US" dirty="0">
                <a:solidFill>
                  <a:schemeClr val="tx1"/>
                </a:solidFill>
                <a:latin typeface="Consolas" panose="020B0609020204030204" pitchFamily="49" charset="0"/>
              </a:rPr>
              <a:t> { code: 2, kind: </a:t>
            </a:r>
            <a:r>
              <a:rPr lang="en-US" altLang="en-US" dirty="0" err="1">
                <a:solidFill>
                  <a:schemeClr val="tx1"/>
                </a:solidFill>
                <a:latin typeface="Consolas" panose="020B0609020204030204" pitchFamily="49" charset="0"/>
              </a:rPr>
              <a:t>NotFound</a:t>
            </a:r>
            <a:r>
              <a:rPr lang="en-US" altLang="en-US" dirty="0">
                <a:solidFill>
                  <a:schemeClr val="tx1"/>
                </a:solidFill>
                <a:latin typeface="Consolas" panose="020B0609020204030204" pitchFamily="49" charset="0"/>
              </a:rPr>
              <a:t>, message: "The system cannot find the file specified." }</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This is end of main</a:t>
            </a:r>
          </a:p>
        </p:txBody>
      </p:sp>
      <p:sp>
        <p:nvSpPr>
          <p:cNvPr id="8" name="Google Shape;145;g22c3395971c_2_1">
            <a:extLst>
              <a:ext uri="{FF2B5EF4-FFF2-40B4-BE49-F238E27FC236}">
                <a16:creationId xmlns:a16="http://schemas.microsoft.com/office/drawing/2014/main" id="{127462F4-C28C-CC0B-5840-EA4F8330805B}"/>
              </a:ext>
            </a:extLst>
          </p:cNvPr>
          <p:cNvSpPr txBox="1"/>
          <p:nvPr/>
        </p:nvSpPr>
        <p:spPr>
          <a:xfrm>
            <a:off x="841514" y="4243305"/>
            <a:ext cx="7765772" cy="738623"/>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b="0" i="0" dirty="0">
                <a:solidFill>
                  <a:srgbClr val="000000"/>
                </a:solidFill>
                <a:effectLst/>
                <a:latin typeface="Nunito" pitchFamily="2" charset="0"/>
              </a:rPr>
              <a:t>The program prints end of the main event though file was not found. This means the program has handled error gracefully.</a:t>
            </a:r>
            <a:endParaRPr lang="en-US" dirty="0"/>
          </a:p>
        </p:txBody>
      </p:sp>
    </p:spTree>
    <p:extLst>
      <p:ext uri="{BB962C8B-B14F-4D97-AF65-F5344CB8AC3E}">
        <p14:creationId xmlns:p14="http://schemas.microsoft.com/office/powerpoint/2010/main" val="2880883918"/>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2676</TotalTime>
  <Words>1632</Words>
  <Application>Microsoft Office PowerPoint</Application>
  <PresentationFormat>On-screen Show (16:9)</PresentationFormat>
  <Paragraphs>145</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Montserrat SemiBold</vt:lpstr>
      <vt:lpstr>Arial</vt:lpstr>
      <vt:lpstr>Montserrat Black</vt:lpstr>
      <vt:lpstr>Nunito</vt:lpstr>
      <vt:lpstr>Montserrat ExtraBold</vt:lpstr>
      <vt:lpstr>Montserrat</vt:lpstr>
      <vt:lpstr>Heebo</vt:lpstr>
      <vt:lpstr>Consolas</vt:lpstr>
      <vt:lpstr>Montserrat Medium</vt:lpstr>
      <vt:lpstr>Calibri</vt:lpstr>
      <vt:lpstr>Simple Light</vt:lpstr>
      <vt:lpstr>Error Handling in Rust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Multimedia using Kotlin</dc:title>
  <dc:creator>Hitesh Kumar Sharma</dc:creator>
  <cp:lastModifiedBy>Dr. Hitesh Kumar Sharma</cp:lastModifiedBy>
  <cp:revision>84</cp:revision>
  <dcterms:modified xsi:type="dcterms:W3CDTF">2023-07-13T08:39:41Z</dcterms:modified>
</cp:coreProperties>
</file>