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322" r:id="rId5"/>
    <p:sldId id="323" r:id="rId6"/>
    <p:sldId id="316" r:id="rId7"/>
    <p:sldId id="324" r:id="rId8"/>
    <p:sldId id="325" r:id="rId9"/>
    <p:sldId id="326" r:id="rId10"/>
    <p:sldId id="327" r:id="rId11"/>
    <p:sldId id="328" r:id="rId12"/>
    <p:sldId id="329" r:id="rId13"/>
    <p:sldId id="330" r:id="rId14"/>
    <p:sldId id="266"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onsolas" panose="020B0609020204030204" pitchFamily="49"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Montserrat Black" panose="00000A00000000000000" pitchFamily="2" charset="0"/>
      <p:bold r:id="rId29"/>
      <p:boldItalic r:id="rId30"/>
    </p:embeddedFont>
    <p:embeddedFont>
      <p:font typeface="Montserrat ExtraBold" panose="00000900000000000000" pitchFamily="2" charset="0"/>
      <p:bold r:id="rId31"/>
      <p:boldItalic r:id="rId32"/>
    </p:embeddedFont>
    <p:embeddedFont>
      <p:font typeface="Montserrat Medium" panose="00000600000000000000" pitchFamily="2" charset="0"/>
      <p:regular r:id="rId33"/>
      <p:bold r:id="rId34"/>
      <p:italic r:id="rId35"/>
      <p:boldItalic r:id="rId36"/>
    </p:embeddedFont>
    <p:embeddedFont>
      <p:font typeface="Montserrat SemiBold" panose="00000700000000000000" pitchFamily="2" charset="0"/>
      <p:regular r:id="rId37"/>
      <p:bold r:id="rId38"/>
      <p:italic r:id="rId39"/>
      <p:boldItalic r:id="rId40"/>
    </p:embeddedFont>
    <p:embeddedFont>
      <p:font typeface="Nunito" pitchFamily="2" charset="0"/>
      <p:regular r:id="rId41"/>
      <p:bold r:id="rId42"/>
      <p:italic r:id="rId43"/>
      <p:boldItalic r:id="rId44"/>
    </p:embeddedFont>
    <p:embeddedFont>
      <p:font typeface="Source Code Pro" panose="020B0509030403020204" pitchFamily="49"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hl2CH8pD03qmBKMULrI1TvxAJK+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udit Khetan"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97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47" Type="http://schemas.openxmlformats.org/officeDocument/2006/relationships/font" Target="fonts/font31.fntdata"/><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font" Target="fonts/font13.fntdata"/><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font" Target="fonts/font29.fntdata"/><Relationship Id="rId66"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font" Target="fonts/font28.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font" Target="fonts/font27.fntdata"/><Relationship Id="rId48" Type="http://schemas.openxmlformats.org/officeDocument/2006/relationships/font" Target="fonts/font32.fntdata"/><Relationship Id="rId64"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font" Target="fonts/font30.fntdata"/><Relationship Id="rId67" Type="http://schemas.openxmlformats.org/officeDocument/2006/relationships/tableStyles" Target="tableStyles.xml"/><Relationship Id="rId20" Type="http://schemas.openxmlformats.org/officeDocument/2006/relationships/font" Target="fonts/font4.fntdata"/><Relationship Id="rId41" Type="http://schemas.openxmlformats.org/officeDocument/2006/relationships/font" Target="fonts/font25.fntdata"/><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sz="1100" b="1">
                <a:solidFill>
                  <a:srgbClr val="404040"/>
                </a:solidFill>
                <a:latin typeface="Calibri"/>
                <a:ea typeface="Calibri"/>
                <a:cs typeface="Calibri"/>
                <a:sym typeface="Calibri"/>
              </a:rPr>
              <a:t>Mandatory</a:t>
            </a:r>
            <a:r>
              <a:rPr lang="en-IN" sz="1100">
                <a:solidFill>
                  <a:srgbClr val="404040"/>
                </a:solidFill>
                <a:latin typeface="Calibri"/>
                <a:ea typeface="Calibri"/>
                <a:cs typeface="Calibri"/>
                <a:sym typeface="Calibri"/>
              </a:rPr>
              <a:t> </a:t>
            </a:r>
            <a:endParaRPr sz="1100" b="1">
              <a:solidFill>
                <a:srgbClr val="404040"/>
              </a:solidFill>
              <a:latin typeface="Calibri"/>
              <a:ea typeface="Calibri"/>
              <a:cs typeface="Calibri"/>
              <a:sym typeface="Calibri"/>
            </a:endParaRPr>
          </a:p>
          <a:p>
            <a:pPr marL="0" lvl="0" indent="0" algn="l" rtl="0">
              <a:lnSpc>
                <a:spcPct val="100000"/>
              </a:lnSpc>
              <a:spcBef>
                <a:spcPts val="0"/>
              </a:spcBef>
              <a:spcAft>
                <a:spcPts val="0"/>
              </a:spcAft>
              <a:buClr>
                <a:srgbClr val="404040"/>
              </a:buClr>
              <a:buSzPts val="1400"/>
              <a:buFont typeface="Arial"/>
              <a:buNone/>
            </a:pPr>
            <a:r>
              <a:rPr lang="en-IN" sz="1100" b="1">
                <a:solidFill>
                  <a:srgbClr val="404040"/>
                </a:solidFill>
                <a:latin typeface="Calibri"/>
                <a:ea typeface="Calibri"/>
                <a:cs typeface="Calibri"/>
                <a:sym typeface="Calibri"/>
              </a:rPr>
              <a:t>ACTION</a:t>
            </a:r>
            <a:r>
              <a:rPr lang="en-IN" sz="1100">
                <a:solidFill>
                  <a:srgbClr val="404040"/>
                </a:solidFill>
                <a:latin typeface="Calibri"/>
                <a:ea typeface="Calibri"/>
                <a:cs typeface="Calibri"/>
                <a:sym typeface="Calibri"/>
              </a:rPr>
              <a:t>: Adjust title to fit your course.</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80941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02337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91036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42167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rgbClr val="404040"/>
              </a:buClr>
              <a:buSzPts val="1100"/>
              <a:buFont typeface="Montserrat"/>
              <a:buChar char="●"/>
            </a:pPr>
            <a:r>
              <a:rPr lang="en-IN">
                <a:solidFill>
                  <a:srgbClr val="404040"/>
                </a:solidFill>
                <a:latin typeface="Montserrat"/>
                <a:ea typeface="Montserrat"/>
                <a:cs typeface="Montserrat"/>
                <a:sym typeface="Montserrat"/>
              </a:rPr>
              <a:t>To help you visualize this service, here is an example timeline.</a:t>
            </a:r>
            <a:endParaRPr>
              <a:solidFill>
                <a:srgbClr val="404040"/>
              </a:solidFill>
              <a:latin typeface="Montserrat"/>
              <a:ea typeface="Montserrat"/>
              <a:cs typeface="Montserrat"/>
              <a:sym typeface="Montserra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17376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98941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07230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89335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50277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05700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tro">
  <p:cSld name="Blank_Black_2">
    <p:bg>
      <p:bgPr>
        <a:solidFill>
          <a:schemeClr val="lt2"/>
        </a:solidFill>
        <a:effectLst/>
      </p:bgPr>
    </p:bg>
    <p:spTree>
      <p:nvGrpSpPr>
        <p:cNvPr id="1" name="Shape 9"/>
        <p:cNvGrpSpPr/>
        <p:nvPr/>
      </p:nvGrpSpPr>
      <p:grpSpPr>
        <a:xfrm>
          <a:off x="0" y="0"/>
          <a:ext cx="0" cy="0"/>
          <a:chOff x="0" y="0"/>
          <a:chExt cx="0" cy="0"/>
        </a:xfrm>
      </p:grpSpPr>
      <p:sp>
        <p:nvSpPr>
          <p:cNvPr id="10" name="Google Shape;10;p24"/>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11" name="Google Shape;11;p2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 name="Google Shape;12;p24"/>
          <p:cNvSpPr txBox="1">
            <a:spLocks noGrp="1"/>
          </p:cNvSpPr>
          <p:nvPr>
            <p:ph type="title"/>
          </p:nvPr>
        </p:nvSpPr>
        <p:spPr>
          <a:xfrm>
            <a:off x="440082" y="1961515"/>
            <a:ext cx="6603900" cy="760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5600"/>
              <a:buFont typeface="Montserrat ExtraBold"/>
              <a:buNone/>
              <a:defRPr sz="5600" b="1">
                <a:latin typeface="Montserrat ExtraBold"/>
                <a:ea typeface="Montserrat ExtraBold"/>
                <a:cs typeface="Montserrat ExtraBold"/>
                <a:sym typeface="Montserrat ExtraBold"/>
              </a:defRPr>
            </a:lvl1pPr>
            <a:lvl2pPr lvl="1"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9pPr>
          </a:lstStyle>
          <a:p>
            <a:endParaRPr/>
          </a:p>
        </p:txBody>
      </p:sp>
      <p:sp>
        <p:nvSpPr>
          <p:cNvPr id="13" name="Google Shape;13;p24"/>
          <p:cNvSpPr txBox="1">
            <a:spLocks noGrp="1"/>
          </p:cNvSpPr>
          <p:nvPr>
            <p:ph type="subTitle" idx="1"/>
          </p:nvPr>
        </p:nvSpPr>
        <p:spPr>
          <a:xfrm>
            <a:off x="491123" y="2762089"/>
            <a:ext cx="4656900" cy="3912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1400"/>
              <a:buFont typeface="Montserrat SemiBold"/>
              <a:buNone/>
              <a:defRPr sz="1400">
                <a:latin typeface="Montserrat SemiBold"/>
                <a:ea typeface="Montserrat SemiBold"/>
                <a:cs typeface="Montserrat SemiBold"/>
                <a:sym typeface="Montserrat SemiBold"/>
              </a:defRPr>
            </a:lvl1pPr>
            <a:lvl2pPr lvl="1" algn="l">
              <a:lnSpc>
                <a:spcPct val="90000"/>
              </a:lnSpc>
              <a:spcBef>
                <a:spcPts val="500"/>
              </a:spcBef>
              <a:spcAft>
                <a:spcPts val="0"/>
              </a:spcAft>
              <a:buSzPts val="1600"/>
              <a:buNone/>
              <a:defRPr/>
            </a:lvl2pPr>
            <a:lvl3pPr lvl="2" algn="l">
              <a:lnSpc>
                <a:spcPct val="90000"/>
              </a:lnSpc>
              <a:spcBef>
                <a:spcPts val="500"/>
              </a:spcBef>
              <a:spcAft>
                <a:spcPts val="0"/>
              </a:spcAft>
              <a:buSzPts val="1400"/>
              <a:buNone/>
              <a:defRPr/>
            </a:lvl3pPr>
            <a:lvl4pPr lvl="3" algn="l">
              <a:lnSpc>
                <a:spcPct val="90000"/>
              </a:lnSpc>
              <a:spcBef>
                <a:spcPts val="500"/>
              </a:spcBef>
              <a:spcAft>
                <a:spcPts val="0"/>
              </a:spcAft>
              <a:buSzPts val="1200"/>
              <a:buNone/>
              <a:defRPr/>
            </a:lvl4pPr>
            <a:lvl5pPr lvl="4" algn="l">
              <a:lnSpc>
                <a:spcPct val="90000"/>
              </a:lnSpc>
              <a:spcBef>
                <a:spcPts val="500"/>
              </a:spcBef>
              <a:spcAft>
                <a:spcPts val="0"/>
              </a:spcAft>
              <a:buSzPts val="1200"/>
              <a:buNone/>
              <a:defRPr/>
            </a:lvl5pPr>
            <a:lvl6pPr lvl="5" algn="l">
              <a:lnSpc>
                <a:spcPct val="90000"/>
              </a:lnSpc>
              <a:spcBef>
                <a:spcPts val="500"/>
              </a:spcBef>
              <a:spcAft>
                <a:spcPts val="0"/>
              </a:spcAft>
              <a:buSzPts val="1800"/>
              <a:buNone/>
              <a:defRPr/>
            </a:lvl6pPr>
            <a:lvl7pPr lvl="6" algn="l">
              <a:lnSpc>
                <a:spcPct val="90000"/>
              </a:lnSpc>
              <a:spcBef>
                <a:spcPts val="500"/>
              </a:spcBef>
              <a:spcAft>
                <a:spcPts val="0"/>
              </a:spcAft>
              <a:buSzPts val="1800"/>
              <a:buNone/>
              <a:defRPr/>
            </a:lvl7pPr>
            <a:lvl8pPr lvl="7" algn="l">
              <a:lnSpc>
                <a:spcPct val="90000"/>
              </a:lnSpc>
              <a:spcBef>
                <a:spcPts val="500"/>
              </a:spcBef>
              <a:spcAft>
                <a:spcPts val="0"/>
              </a:spcAft>
              <a:buSzPts val="1800"/>
              <a:buNone/>
              <a:defRPr/>
            </a:lvl8pPr>
            <a:lvl9pPr lvl="8" algn="l">
              <a:lnSpc>
                <a:spcPct val="90000"/>
              </a:lnSpc>
              <a:spcBef>
                <a:spcPts val="500"/>
              </a:spcBef>
              <a:spcAft>
                <a:spcPts val="0"/>
              </a:spcAft>
              <a:buSzPts val="1800"/>
              <a:buNone/>
              <a:defRPr/>
            </a:lvl9pPr>
          </a:lstStyle>
          <a:p>
            <a:endParaRPr/>
          </a:p>
        </p:txBody>
      </p:sp>
      <p:sp>
        <p:nvSpPr>
          <p:cNvPr id="14" name="Google Shape;14;p24"/>
          <p:cNvSpPr/>
          <p:nvPr/>
        </p:nvSpPr>
        <p:spPr>
          <a:xfrm>
            <a:off x="541075" y="3523425"/>
            <a:ext cx="1066800" cy="1066800"/>
          </a:xfrm>
          <a:prstGeom prst="ellipse">
            <a:avLst/>
          </a:prstGeom>
          <a:solidFill>
            <a:srgbClr val="B1B5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4"/>
          <p:cNvSpPr txBox="1"/>
          <p:nvPr/>
        </p:nvSpPr>
        <p:spPr>
          <a:xfrm>
            <a:off x="797376" y="3733575"/>
            <a:ext cx="641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Insert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photo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here</a:t>
            </a:r>
            <a:endParaRPr sz="1000" b="0" i="0" u="none" strike="noStrike" cap="none">
              <a:solidFill>
                <a:srgbClr val="393B6B"/>
              </a:solidFill>
              <a:latin typeface="Montserrat"/>
              <a:ea typeface="Montserrat"/>
              <a:cs typeface="Montserrat"/>
              <a:sym typeface="Montserrat"/>
            </a:endParaRPr>
          </a:p>
        </p:txBody>
      </p:sp>
      <p:pic>
        <p:nvPicPr>
          <p:cNvPr id="16" name="Google Shape;16;p24"/>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5" name="Google Shape;55;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3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8" name="Google Shape;58;p3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9" name="Google Shape;5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3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62" name="Google Shape;62;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6" name="Google Shape;66;p3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7" name="Google Shape;67;p3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8" name="Google Shape;6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3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71" name="Google Shape;71;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3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4" name="Google Shape;74;p3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75" name="Google Shape;75;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 column">
  <p:cSld name="TITLE_2_1_1_2">
    <p:bg>
      <p:bgPr>
        <a:solidFill>
          <a:srgbClr val="FFFFFF"/>
        </a:solidFill>
        <a:effectLst/>
      </p:bgPr>
    </p:bg>
    <p:spTree>
      <p:nvGrpSpPr>
        <p:cNvPr id="1" name="Shape 78"/>
        <p:cNvGrpSpPr/>
        <p:nvPr/>
      </p:nvGrpSpPr>
      <p:grpSpPr>
        <a:xfrm>
          <a:off x="0" y="0"/>
          <a:ext cx="0" cy="0"/>
          <a:chOff x="0" y="0"/>
          <a:chExt cx="0" cy="0"/>
        </a:xfrm>
      </p:grpSpPr>
      <p:sp>
        <p:nvSpPr>
          <p:cNvPr id="79" name="Google Shape;79;g22c3395971c_0_203"/>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rgbClr val="FFFFFF"/>
              </a:buClr>
              <a:buSzPts val="2000"/>
              <a:buFont typeface="Montserrat Black"/>
              <a:buNone/>
              <a:defRPr sz="2000">
                <a:solidFill>
                  <a:srgbClr val="FFFFFF"/>
                </a:solidFill>
                <a:latin typeface="Montserrat Black"/>
                <a:ea typeface="Montserrat Black"/>
                <a:cs typeface="Montserrat Black"/>
                <a:sym typeface="Montserrat Black"/>
              </a:defRPr>
            </a:lvl1pPr>
            <a:lvl2pPr lvl="1" algn="l" rtl="0">
              <a:lnSpc>
                <a:spcPct val="100000"/>
              </a:lnSpc>
              <a:spcBef>
                <a:spcPts val="0"/>
              </a:spcBef>
              <a:spcAft>
                <a:spcPts val="0"/>
              </a:spcAft>
              <a:buClr>
                <a:srgbClr val="FFFFFF"/>
              </a:buClr>
              <a:buSzPts val="2400"/>
              <a:buNone/>
              <a:defRPr sz="2400">
                <a:solidFill>
                  <a:srgbClr val="FFFFFF"/>
                </a:solidFill>
              </a:defRPr>
            </a:lvl2pPr>
            <a:lvl3pPr lvl="2" algn="l" rtl="0">
              <a:lnSpc>
                <a:spcPct val="100000"/>
              </a:lnSpc>
              <a:spcBef>
                <a:spcPts val="0"/>
              </a:spcBef>
              <a:spcAft>
                <a:spcPts val="0"/>
              </a:spcAft>
              <a:buClr>
                <a:srgbClr val="FFFFFF"/>
              </a:buClr>
              <a:buSzPts val="2400"/>
              <a:buNone/>
              <a:defRPr sz="2400">
                <a:solidFill>
                  <a:srgbClr val="FFFFFF"/>
                </a:solidFill>
              </a:defRPr>
            </a:lvl3pPr>
            <a:lvl4pPr lvl="3" algn="l" rtl="0">
              <a:lnSpc>
                <a:spcPct val="100000"/>
              </a:lnSpc>
              <a:spcBef>
                <a:spcPts val="0"/>
              </a:spcBef>
              <a:spcAft>
                <a:spcPts val="0"/>
              </a:spcAft>
              <a:buClr>
                <a:srgbClr val="FFFFFF"/>
              </a:buClr>
              <a:buSzPts val="2400"/>
              <a:buNone/>
              <a:defRPr sz="2400">
                <a:solidFill>
                  <a:srgbClr val="FFFFFF"/>
                </a:solidFill>
              </a:defRPr>
            </a:lvl4pPr>
            <a:lvl5pPr lvl="4" algn="l" rtl="0">
              <a:lnSpc>
                <a:spcPct val="100000"/>
              </a:lnSpc>
              <a:spcBef>
                <a:spcPts val="0"/>
              </a:spcBef>
              <a:spcAft>
                <a:spcPts val="0"/>
              </a:spcAft>
              <a:buClr>
                <a:srgbClr val="FFFFFF"/>
              </a:buClr>
              <a:buSzPts val="2400"/>
              <a:buNone/>
              <a:defRPr sz="2400">
                <a:solidFill>
                  <a:srgbClr val="FFFFFF"/>
                </a:solidFill>
              </a:defRPr>
            </a:lvl5pPr>
            <a:lvl6pPr lvl="5" algn="l" rtl="0">
              <a:lnSpc>
                <a:spcPct val="100000"/>
              </a:lnSpc>
              <a:spcBef>
                <a:spcPts val="0"/>
              </a:spcBef>
              <a:spcAft>
                <a:spcPts val="0"/>
              </a:spcAft>
              <a:buClr>
                <a:srgbClr val="FFFFFF"/>
              </a:buClr>
              <a:buSzPts val="2400"/>
              <a:buNone/>
              <a:defRPr sz="2400">
                <a:solidFill>
                  <a:srgbClr val="FFFFFF"/>
                </a:solidFill>
              </a:defRPr>
            </a:lvl6pPr>
            <a:lvl7pPr lvl="6" algn="l" rtl="0">
              <a:lnSpc>
                <a:spcPct val="100000"/>
              </a:lnSpc>
              <a:spcBef>
                <a:spcPts val="0"/>
              </a:spcBef>
              <a:spcAft>
                <a:spcPts val="0"/>
              </a:spcAft>
              <a:buClr>
                <a:srgbClr val="FFFFFF"/>
              </a:buClr>
              <a:buSzPts val="2400"/>
              <a:buNone/>
              <a:defRPr sz="2400">
                <a:solidFill>
                  <a:srgbClr val="FFFFFF"/>
                </a:solidFill>
              </a:defRPr>
            </a:lvl7pPr>
            <a:lvl8pPr lvl="7" algn="l" rtl="0">
              <a:lnSpc>
                <a:spcPct val="100000"/>
              </a:lnSpc>
              <a:spcBef>
                <a:spcPts val="0"/>
              </a:spcBef>
              <a:spcAft>
                <a:spcPts val="0"/>
              </a:spcAft>
              <a:buClr>
                <a:srgbClr val="FFFFFF"/>
              </a:buClr>
              <a:buSzPts val="2400"/>
              <a:buNone/>
              <a:defRPr sz="2400">
                <a:solidFill>
                  <a:srgbClr val="FFFFFF"/>
                </a:solidFill>
              </a:defRPr>
            </a:lvl8pPr>
            <a:lvl9pPr lvl="8" algn="l" rtl="0">
              <a:lnSpc>
                <a:spcPct val="100000"/>
              </a:lnSpc>
              <a:spcBef>
                <a:spcPts val="0"/>
              </a:spcBef>
              <a:spcAft>
                <a:spcPts val="0"/>
              </a:spcAft>
              <a:buClr>
                <a:srgbClr val="FFFFFF"/>
              </a:buClr>
              <a:buSzPts val="2400"/>
              <a:buNone/>
              <a:defRPr sz="2400">
                <a:solidFill>
                  <a:srgbClr val="FFFFFF"/>
                </a:solidFill>
              </a:defRPr>
            </a:lvl9pPr>
          </a:lstStyle>
          <a:p>
            <a:endParaRPr/>
          </a:p>
        </p:txBody>
      </p:sp>
      <p:sp>
        <p:nvSpPr>
          <p:cNvPr id="80" name="Google Shape;80;g22c3395971c_0_203"/>
          <p:cNvSpPr txBox="1">
            <a:spLocks noGrp="1"/>
          </p:cNvSpPr>
          <p:nvPr>
            <p:ph type="body" idx="1"/>
          </p:nvPr>
        </p:nvSpPr>
        <p:spPr>
          <a:xfrm>
            <a:off x="652700" y="1152487"/>
            <a:ext cx="2662800" cy="3416400"/>
          </a:xfrm>
          <a:prstGeom prst="rect">
            <a:avLst/>
          </a:prstGeom>
          <a:noFill/>
          <a:ln>
            <a:noFill/>
          </a:ln>
        </p:spPr>
        <p:txBody>
          <a:bodyPr spcFirstLastPara="1" wrap="square" lIns="91400" tIns="91400" rIns="91400" bIns="91400" anchor="t" anchorCtr="0">
            <a:noAutofit/>
          </a:bodyPr>
          <a:lstStyle>
            <a:lvl1pPr marL="457200" lvl="0" indent="-228600" algn="l" rtl="0">
              <a:lnSpc>
                <a:spcPct val="100000"/>
              </a:lnSpc>
              <a:spcBef>
                <a:spcPts val="0"/>
              </a:spcBef>
              <a:spcAft>
                <a:spcPts val="0"/>
              </a:spcAft>
              <a:buClr>
                <a:srgbClr val="FFFFFF"/>
              </a:buClr>
              <a:buSzPts val="1500"/>
              <a:buNone/>
              <a:defRPr sz="1500">
                <a:solidFill>
                  <a:srgbClr val="FFFFFF"/>
                </a:solidFill>
              </a:defRPr>
            </a:lvl1pPr>
            <a:lvl2pPr marL="914400" lvl="1" indent="-228600" algn="l" rtl="0">
              <a:lnSpc>
                <a:spcPct val="100000"/>
              </a:lnSpc>
              <a:spcBef>
                <a:spcPts val="0"/>
              </a:spcBef>
              <a:spcAft>
                <a:spcPts val="0"/>
              </a:spcAft>
              <a:buClr>
                <a:srgbClr val="FFFFFF"/>
              </a:buClr>
              <a:buSzPts val="1500"/>
              <a:buNone/>
              <a:defRPr sz="1500">
                <a:solidFill>
                  <a:srgbClr val="FFFFFF"/>
                </a:solidFill>
              </a:defRPr>
            </a:lvl2pPr>
            <a:lvl3pPr marL="1371600" lvl="2" indent="-228600" algn="l" rtl="0">
              <a:lnSpc>
                <a:spcPct val="100000"/>
              </a:lnSpc>
              <a:spcBef>
                <a:spcPts val="0"/>
              </a:spcBef>
              <a:spcAft>
                <a:spcPts val="0"/>
              </a:spcAft>
              <a:buClr>
                <a:srgbClr val="FFFFFF"/>
              </a:buClr>
              <a:buSzPts val="1500"/>
              <a:buNone/>
              <a:defRPr sz="1500">
                <a:solidFill>
                  <a:srgbClr val="FFFFFF"/>
                </a:solidFill>
              </a:defRPr>
            </a:lvl3pPr>
            <a:lvl4pPr marL="1828800" lvl="3" indent="-228600" algn="l" rtl="0">
              <a:lnSpc>
                <a:spcPct val="100000"/>
              </a:lnSpc>
              <a:spcBef>
                <a:spcPts val="0"/>
              </a:spcBef>
              <a:spcAft>
                <a:spcPts val="0"/>
              </a:spcAft>
              <a:buClr>
                <a:srgbClr val="FFFFFF"/>
              </a:buClr>
              <a:buSzPts val="1500"/>
              <a:buNone/>
              <a:defRPr sz="1500">
                <a:solidFill>
                  <a:srgbClr val="FFFFFF"/>
                </a:solidFill>
              </a:defRPr>
            </a:lvl4pPr>
            <a:lvl5pPr marL="2286000" lvl="4" indent="-228600" algn="l" rtl="0">
              <a:lnSpc>
                <a:spcPct val="100000"/>
              </a:lnSpc>
              <a:spcBef>
                <a:spcPts val="0"/>
              </a:spcBef>
              <a:spcAft>
                <a:spcPts val="0"/>
              </a:spcAft>
              <a:buClr>
                <a:srgbClr val="FFFFFF"/>
              </a:buClr>
              <a:buSzPts val="1500"/>
              <a:buNone/>
              <a:defRPr sz="1500">
                <a:solidFill>
                  <a:srgbClr val="FFFFFF"/>
                </a:solidFill>
              </a:defRPr>
            </a:lvl5pPr>
            <a:lvl6pPr marL="2743200" lvl="5" indent="-323850" algn="l" rtl="0">
              <a:lnSpc>
                <a:spcPct val="100000"/>
              </a:lnSpc>
              <a:spcBef>
                <a:spcPts val="0"/>
              </a:spcBef>
              <a:spcAft>
                <a:spcPts val="0"/>
              </a:spcAft>
              <a:buClr>
                <a:srgbClr val="FFFFFF"/>
              </a:buClr>
              <a:buSzPts val="1500"/>
              <a:buChar char="•"/>
              <a:defRPr sz="1500">
                <a:solidFill>
                  <a:srgbClr val="FFFFFF"/>
                </a:solidFill>
              </a:defRPr>
            </a:lvl6pPr>
            <a:lvl7pPr marL="3200400" lvl="6" indent="-323850" algn="l" rtl="0">
              <a:lnSpc>
                <a:spcPct val="100000"/>
              </a:lnSpc>
              <a:spcBef>
                <a:spcPts val="0"/>
              </a:spcBef>
              <a:spcAft>
                <a:spcPts val="0"/>
              </a:spcAft>
              <a:buClr>
                <a:srgbClr val="FFFFFF"/>
              </a:buClr>
              <a:buSzPts val="1500"/>
              <a:buChar char="•"/>
              <a:defRPr sz="1500">
                <a:solidFill>
                  <a:srgbClr val="FFFFFF"/>
                </a:solidFill>
              </a:defRPr>
            </a:lvl7pPr>
            <a:lvl8pPr marL="3657600" lvl="7" indent="-323850" algn="l" rtl="0">
              <a:lnSpc>
                <a:spcPct val="100000"/>
              </a:lnSpc>
              <a:spcBef>
                <a:spcPts val="0"/>
              </a:spcBef>
              <a:spcAft>
                <a:spcPts val="0"/>
              </a:spcAft>
              <a:buClr>
                <a:srgbClr val="FFFFFF"/>
              </a:buClr>
              <a:buSzPts val="1500"/>
              <a:buChar char="•"/>
              <a:defRPr sz="1500">
                <a:solidFill>
                  <a:srgbClr val="FFFFFF"/>
                </a:solidFill>
              </a:defRPr>
            </a:lvl8pPr>
            <a:lvl9pPr marL="4114800" lvl="8" indent="-323850" algn="l" rtl="0">
              <a:lnSpc>
                <a:spcPct val="100000"/>
              </a:lnSpc>
              <a:spcBef>
                <a:spcPts val="0"/>
              </a:spcBef>
              <a:spcAft>
                <a:spcPts val="0"/>
              </a:spcAft>
              <a:buClr>
                <a:srgbClr val="FFFFFF"/>
              </a:buClr>
              <a:buSzPts val="1500"/>
              <a:buChar char="•"/>
              <a:defRPr sz="1500">
                <a:solidFill>
                  <a:srgbClr val="FFFFFF"/>
                </a:solidFill>
              </a:defRPr>
            </a:lvl9pPr>
          </a:lstStyle>
          <a:p>
            <a:endParaRPr/>
          </a:p>
        </p:txBody>
      </p:sp>
      <p:sp>
        <p:nvSpPr>
          <p:cNvPr id="81" name="Google Shape;81;g22c3395971c_0_203"/>
          <p:cNvSpPr txBox="1">
            <a:spLocks noGrp="1"/>
          </p:cNvSpPr>
          <p:nvPr>
            <p:ph type="body" idx="2"/>
          </p:nvPr>
        </p:nvSpPr>
        <p:spPr>
          <a:xfrm>
            <a:off x="3411859" y="1152487"/>
            <a:ext cx="2662800" cy="3416400"/>
          </a:xfrm>
          <a:prstGeom prst="rect">
            <a:avLst/>
          </a:prstGeom>
          <a:noFill/>
          <a:ln>
            <a:noFill/>
          </a:ln>
        </p:spPr>
        <p:txBody>
          <a:bodyPr spcFirstLastPara="1" wrap="square" lIns="91400" tIns="91400" rIns="91400" bIns="91400" anchor="t" anchorCtr="0">
            <a:noAutofit/>
          </a:bodyPr>
          <a:lstStyle>
            <a:lvl1pPr marL="457200" lvl="0" indent="-228600" algn="l" rtl="0">
              <a:lnSpc>
                <a:spcPct val="100000"/>
              </a:lnSpc>
              <a:spcBef>
                <a:spcPts val="0"/>
              </a:spcBef>
              <a:spcAft>
                <a:spcPts val="0"/>
              </a:spcAft>
              <a:buClr>
                <a:srgbClr val="FFFFFF"/>
              </a:buClr>
              <a:buSzPts val="1500"/>
              <a:buNone/>
              <a:defRPr sz="1500">
                <a:solidFill>
                  <a:srgbClr val="FFFFFF"/>
                </a:solidFill>
              </a:defRPr>
            </a:lvl1pPr>
            <a:lvl2pPr marL="914400" lvl="1" indent="-228600" algn="l" rtl="0">
              <a:lnSpc>
                <a:spcPct val="100000"/>
              </a:lnSpc>
              <a:spcBef>
                <a:spcPts val="0"/>
              </a:spcBef>
              <a:spcAft>
                <a:spcPts val="0"/>
              </a:spcAft>
              <a:buClr>
                <a:srgbClr val="FFFFFF"/>
              </a:buClr>
              <a:buSzPts val="1500"/>
              <a:buNone/>
              <a:defRPr sz="1500">
                <a:solidFill>
                  <a:srgbClr val="FFFFFF"/>
                </a:solidFill>
              </a:defRPr>
            </a:lvl2pPr>
            <a:lvl3pPr marL="1371600" lvl="2" indent="-228600" algn="l" rtl="0">
              <a:lnSpc>
                <a:spcPct val="100000"/>
              </a:lnSpc>
              <a:spcBef>
                <a:spcPts val="0"/>
              </a:spcBef>
              <a:spcAft>
                <a:spcPts val="0"/>
              </a:spcAft>
              <a:buClr>
                <a:srgbClr val="FFFFFF"/>
              </a:buClr>
              <a:buSzPts val="1500"/>
              <a:buNone/>
              <a:defRPr sz="1500">
                <a:solidFill>
                  <a:srgbClr val="FFFFFF"/>
                </a:solidFill>
              </a:defRPr>
            </a:lvl3pPr>
            <a:lvl4pPr marL="1828800" lvl="3" indent="-228600" algn="l" rtl="0">
              <a:lnSpc>
                <a:spcPct val="100000"/>
              </a:lnSpc>
              <a:spcBef>
                <a:spcPts val="0"/>
              </a:spcBef>
              <a:spcAft>
                <a:spcPts val="0"/>
              </a:spcAft>
              <a:buClr>
                <a:srgbClr val="FFFFFF"/>
              </a:buClr>
              <a:buSzPts val="1500"/>
              <a:buNone/>
              <a:defRPr sz="1500">
                <a:solidFill>
                  <a:srgbClr val="FFFFFF"/>
                </a:solidFill>
              </a:defRPr>
            </a:lvl4pPr>
            <a:lvl5pPr marL="2286000" lvl="4" indent="-228600" algn="l" rtl="0">
              <a:lnSpc>
                <a:spcPct val="100000"/>
              </a:lnSpc>
              <a:spcBef>
                <a:spcPts val="0"/>
              </a:spcBef>
              <a:spcAft>
                <a:spcPts val="0"/>
              </a:spcAft>
              <a:buClr>
                <a:srgbClr val="FFFFFF"/>
              </a:buClr>
              <a:buSzPts val="1500"/>
              <a:buNone/>
              <a:defRPr sz="1500">
                <a:solidFill>
                  <a:srgbClr val="FFFFFF"/>
                </a:solidFill>
              </a:defRPr>
            </a:lvl5pPr>
            <a:lvl6pPr marL="2743200" lvl="5" indent="-323850" algn="l" rtl="0">
              <a:lnSpc>
                <a:spcPct val="100000"/>
              </a:lnSpc>
              <a:spcBef>
                <a:spcPts val="0"/>
              </a:spcBef>
              <a:spcAft>
                <a:spcPts val="0"/>
              </a:spcAft>
              <a:buClr>
                <a:srgbClr val="FFFFFF"/>
              </a:buClr>
              <a:buSzPts val="1500"/>
              <a:buChar char="•"/>
              <a:defRPr sz="1500">
                <a:solidFill>
                  <a:srgbClr val="FFFFFF"/>
                </a:solidFill>
              </a:defRPr>
            </a:lvl6pPr>
            <a:lvl7pPr marL="3200400" lvl="6" indent="-323850" algn="l" rtl="0">
              <a:lnSpc>
                <a:spcPct val="100000"/>
              </a:lnSpc>
              <a:spcBef>
                <a:spcPts val="0"/>
              </a:spcBef>
              <a:spcAft>
                <a:spcPts val="0"/>
              </a:spcAft>
              <a:buClr>
                <a:srgbClr val="FFFFFF"/>
              </a:buClr>
              <a:buSzPts val="1500"/>
              <a:buChar char="•"/>
              <a:defRPr sz="1500">
                <a:solidFill>
                  <a:srgbClr val="FFFFFF"/>
                </a:solidFill>
              </a:defRPr>
            </a:lvl7pPr>
            <a:lvl8pPr marL="3657600" lvl="7" indent="-323850" algn="l" rtl="0">
              <a:lnSpc>
                <a:spcPct val="100000"/>
              </a:lnSpc>
              <a:spcBef>
                <a:spcPts val="0"/>
              </a:spcBef>
              <a:spcAft>
                <a:spcPts val="0"/>
              </a:spcAft>
              <a:buClr>
                <a:srgbClr val="FFFFFF"/>
              </a:buClr>
              <a:buSzPts val="1500"/>
              <a:buChar char="•"/>
              <a:defRPr sz="1500">
                <a:solidFill>
                  <a:srgbClr val="FFFFFF"/>
                </a:solidFill>
              </a:defRPr>
            </a:lvl8pPr>
            <a:lvl9pPr marL="4114800" lvl="8" indent="-323850" algn="l" rtl="0">
              <a:lnSpc>
                <a:spcPct val="100000"/>
              </a:lnSpc>
              <a:spcBef>
                <a:spcPts val="0"/>
              </a:spcBef>
              <a:spcAft>
                <a:spcPts val="0"/>
              </a:spcAft>
              <a:buClr>
                <a:srgbClr val="FFFFFF"/>
              </a:buClr>
              <a:buSzPts val="1500"/>
              <a:buChar char="•"/>
              <a:defRPr sz="1500">
                <a:solidFill>
                  <a:srgbClr val="FFFFFF"/>
                </a:solidFill>
              </a:defRPr>
            </a:lvl9pPr>
          </a:lstStyle>
          <a:p>
            <a:endParaRPr/>
          </a:p>
        </p:txBody>
      </p:sp>
      <p:sp>
        <p:nvSpPr>
          <p:cNvPr id="82" name="Google Shape;82;g22c3395971c_0_203"/>
          <p:cNvSpPr txBox="1">
            <a:spLocks noGrp="1"/>
          </p:cNvSpPr>
          <p:nvPr>
            <p:ph type="body" idx="3"/>
          </p:nvPr>
        </p:nvSpPr>
        <p:spPr>
          <a:xfrm>
            <a:off x="6204335" y="1139150"/>
            <a:ext cx="2662800" cy="3416400"/>
          </a:xfrm>
          <a:prstGeom prst="rect">
            <a:avLst/>
          </a:prstGeom>
          <a:noFill/>
          <a:ln>
            <a:noFill/>
          </a:ln>
        </p:spPr>
        <p:txBody>
          <a:bodyPr spcFirstLastPara="1" wrap="square" lIns="91400" tIns="91400" rIns="91400" bIns="91400" anchor="t" anchorCtr="0">
            <a:noAutofit/>
          </a:bodyPr>
          <a:lstStyle>
            <a:lvl1pPr marL="457200" lvl="0" indent="-228600" algn="l" rtl="0">
              <a:lnSpc>
                <a:spcPct val="100000"/>
              </a:lnSpc>
              <a:spcBef>
                <a:spcPts val="0"/>
              </a:spcBef>
              <a:spcAft>
                <a:spcPts val="0"/>
              </a:spcAft>
              <a:buClr>
                <a:srgbClr val="FFFFFF"/>
              </a:buClr>
              <a:buSzPts val="1500"/>
              <a:buNone/>
              <a:defRPr sz="1500">
                <a:solidFill>
                  <a:srgbClr val="FFFFFF"/>
                </a:solidFill>
              </a:defRPr>
            </a:lvl1pPr>
            <a:lvl2pPr marL="914400" lvl="1" indent="-228600" algn="l" rtl="0">
              <a:lnSpc>
                <a:spcPct val="100000"/>
              </a:lnSpc>
              <a:spcBef>
                <a:spcPts val="0"/>
              </a:spcBef>
              <a:spcAft>
                <a:spcPts val="0"/>
              </a:spcAft>
              <a:buClr>
                <a:srgbClr val="FFFFFF"/>
              </a:buClr>
              <a:buSzPts val="1500"/>
              <a:buNone/>
              <a:defRPr sz="1500">
                <a:solidFill>
                  <a:srgbClr val="FFFFFF"/>
                </a:solidFill>
              </a:defRPr>
            </a:lvl2pPr>
            <a:lvl3pPr marL="1371600" lvl="2" indent="-228600" algn="l" rtl="0">
              <a:lnSpc>
                <a:spcPct val="100000"/>
              </a:lnSpc>
              <a:spcBef>
                <a:spcPts val="0"/>
              </a:spcBef>
              <a:spcAft>
                <a:spcPts val="0"/>
              </a:spcAft>
              <a:buClr>
                <a:srgbClr val="FFFFFF"/>
              </a:buClr>
              <a:buSzPts val="1500"/>
              <a:buNone/>
              <a:defRPr sz="1500">
                <a:solidFill>
                  <a:srgbClr val="FFFFFF"/>
                </a:solidFill>
              </a:defRPr>
            </a:lvl3pPr>
            <a:lvl4pPr marL="1828800" lvl="3" indent="-228600" algn="l" rtl="0">
              <a:lnSpc>
                <a:spcPct val="100000"/>
              </a:lnSpc>
              <a:spcBef>
                <a:spcPts val="0"/>
              </a:spcBef>
              <a:spcAft>
                <a:spcPts val="0"/>
              </a:spcAft>
              <a:buClr>
                <a:srgbClr val="FFFFFF"/>
              </a:buClr>
              <a:buSzPts val="1500"/>
              <a:buNone/>
              <a:defRPr sz="1500">
                <a:solidFill>
                  <a:srgbClr val="FFFFFF"/>
                </a:solidFill>
              </a:defRPr>
            </a:lvl4pPr>
            <a:lvl5pPr marL="2286000" lvl="4" indent="-228600" algn="l" rtl="0">
              <a:lnSpc>
                <a:spcPct val="100000"/>
              </a:lnSpc>
              <a:spcBef>
                <a:spcPts val="0"/>
              </a:spcBef>
              <a:spcAft>
                <a:spcPts val="0"/>
              </a:spcAft>
              <a:buClr>
                <a:srgbClr val="FFFFFF"/>
              </a:buClr>
              <a:buSzPts val="1500"/>
              <a:buNone/>
              <a:defRPr sz="1500">
                <a:solidFill>
                  <a:srgbClr val="FFFFFF"/>
                </a:solidFill>
              </a:defRPr>
            </a:lvl5pPr>
            <a:lvl6pPr marL="2743200" lvl="5" indent="-323850" algn="l" rtl="0">
              <a:lnSpc>
                <a:spcPct val="100000"/>
              </a:lnSpc>
              <a:spcBef>
                <a:spcPts val="0"/>
              </a:spcBef>
              <a:spcAft>
                <a:spcPts val="0"/>
              </a:spcAft>
              <a:buClr>
                <a:srgbClr val="FFFFFF"/>
              </a:buClr>
              <a:buSzPts val="1500"/>
              <a:buChar char="•"/>
              <a:defRPr sz="1500">
                <a:solidFill>
                  <a:srgbClr val="FFFFFF"/>
                </a:solidFill>
              </a:defRPr>
            </a:lvl6pPr>
            <a:lvl7pPr marL="3200400" lvl="6" indent="-323850" algn="l" rtl="0">
              <a:lnSpc>
                <a:spcPct val="100000"/>
              </a:lnSpc>
              <a:spcBef>
                <a:spcPts val="0"/>
              </a:spcBef>
              <a:spcAft>
                <a:spcPts val="0"/>
              </a:spcAft>
              <a:buClr>
                <a:srgbClr val="FFFFFF"/>
              </a:buClr>
              <a:buSzPts val="1500"/>
              <a:buChar char="•"/>
              <a:defRPr sz="1500">
                <a:solidFill>
                  <a:srgbClr val="FFFFFF"/>
                </a:solidFill>
              </a:defRPr>
            </a:lvl7pPr>
            <a:lvl8pPr marL="3657600" lvl="7" indent="-323850" algn="l" rtl="0">
              <a:lnSpc>
                <a:spcPct val="100000"/>
              </a:lnSpc>
              <a:spcBef>
                <a:spcPts val="0"/>
              </a:spcBef>
              <a:spcAft>
                <a:spcPts val="0"/>
              </a:spcAft>
              <a:buClr>
                <a:srgbClr val="FFFFFF"/>
              </a:buClr>
              <a:buSzPts val="1500"/>
              <a:buChar char="•"/>
              <a:defRPr sz="1500">
                <a:solidFill>
                  <a:srgbClr val="FFFFFF"/>
                </a:solidFill>
              </a:defRPr>
            </a:lvl8pPr>
            <a:lvl9pPr marL="4114800" lvl="8" indent="-323850" algn="l" rtl="0">
              <a:lnSpc>
                <a:spcPct val="100000"/>
              </a:lnSpc>
              <a:spcBef>
                <a:spcPts val="0"/>
              </a:spcBef>
              <a:spcAft>
                <a:spcPts val="0"/>
              </a:spcAft>
              <a:buClr>
                <a:srgbClr val="FFFFFF"/>
              </a:buClr>
              <a:buSzPts val="1500"/>
              <a:buChar char="•"/>
              <a:defRPr sz="1500">
                <a:solidFill>
                  <a:srgbClr val="FFFFFF"/>
                </a:solidFill>
              </a:defRPr>
            </a:lvl9pPr>
          </a:lstStyle>
          <a:p>
            <a:endParaRPr/>
          </a:p>
        </p:txBody>
      </p:sp>
      <p:sp>
        <p:nvSpPr>
          <p:cNvPr id="83" name="Google Shape;83;g22c3395971c_0_203"/>
          <p:cNvSpPr/>
          <p:nvPr/>
        </p:nvSpPr>
        <p:spPr>
          <a:xfrm flipH="1">
            <a:off x="382800" y="381350"/>
            <a:ext cx="8837400" cy="1140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g22c3395971c_0_203"/>
          <p:cNvSpPr/>
          <p:nvPr/>
        </p:nvSpPr>
        <p:spPr>
          <a:xfrm rot="5400000">
            <a:off x="115550" y="648650"/>
            <a:ext cx="648600" cy="114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g22c3395971c_0_203"/>
          <p:cNvSpPr/>
          <p:nvPr/>
        </p:nvSpPr>
        <p:spPr>
          <a:xfrm>
            <a:off x="-76200" y="915950"/>
            <a:ext cx="573000" cy="114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4">
  <p:cSld name="Content_2_Columns_Pink_2">
    <p:bg>
      <p:bgPr>
        <a:solidFill>
          <a:schemeClr val="lt2"/>
        </a:solidFill>
        <a:effectLst/>
      </p:bgPr>
    </p:bg>
    <p:spTree>
      <p:nvGrpSpPr>
        <p:cNvPr id="1" name="Shape 17"/>
        <p:cNvGrpSpPr/>
        <p:nvPr/>
      </p:nvGrpSpPr>
      <p:grpSpPr>
        <a:xfrm>
          <a:off x="0" y="0"/>
          <a:ext cx="0" cy="0"/>
          <a:chOff x="0" y="0"/>
          <a:chExt cx="0" cy="0"/>
        </a:xfrm>
      </p:grpSpPr>
      <p:pic>
        <p:nvPicPr>
          <p:cNvPr id="18" name="Google Shape;18;p2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9" name="Google Shape;19;p25"/>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2"/>
              </a:buClr>
              <a:buSzPts val="1800"/>
              <a:buChar char="•"/>
              <a:defRPr sz="1800">
                <a:solidFill>
                  <a:schemeClr val="dk2"/>
                </a:solidFill>
                <a:latin typeface="Montserrat"/>
                <a:ea typeface="Montserrat"/>
                <a:cs typeface="Montserrat"/>
                <a:sym typeface="Montserrat"/>
              </a:defRPr>
            </a:lvl1pPr>
            <a:lvl2pPr marL="914400" lvl="1" indent="-330200" algn="l">
              <a:lnSpc>
                <a:spcPct val="90000"/>
              </a:lnSpc>
              <a:spcBef>
                <a:spcPts val="500"/>
              </a:spcBef>
              <a:spcAft>
                <a:spcPts val="0"/>
              </a:spcAft>
              <a:buClr>
                <a:schemeClr val="dk2"/>
              </a:buClr>
              <a:buSzPts val="1600"/>
              <a:buChar char="◦"/>
              <a:defRPr sz="1600">
                <a:solidFill>
                  <a:schemeClr val="dk2"/>
                </a:solidFill>
                <a:latin typeface="Montserrat"/>
                <a:ea typeface="Montserrat"/>
                <a:cs typeface="Montserrat"/>
                <a:sym typeface="Montserrat"/>
              </a:defRPr>
            </a:lvl2pPr>
            <a:lvl3pPr marL="1371600" lvl="2" indent="-317500" algn="l">
              <a:lnSpc>
                <a:spcPct val="90000"/>
              </a:lnSpc>
              <a:spcBef>
                <a:spcPts val="500"/>
              </a:spcBef>
              <a:spcAft>
                <a:spcPts val="0"/>
              </a:spcAft>
              <a:buClr>
                <a:schemeClr val="dk2"/>
              </a:buClr>
              <a:buSzPts val="1400"/>
              <a:buChar char="▪"/>
              <a:defRPr sz="1400">
                <a:solidFill>
                  <a:schemeClr val="dk2"/>
                </a:solidFill>
                <a:latin typeface="Montserrat"/>
                <a:ea typeface="Montserrat"/>
                <a:cs typeface="Montserrat"/>
                <a:sym typeface="Montserrat"/>
              </a:defRPr>
            </a:lvl3pPr>
            <a:lvl4pPr marL="1828800" lvl="3" indent="-304800" algn="l">
              <a:lnSpc>
                <a:spcPct val="90000"/>
              </a:lnSpc>
              <a:spcBef>
                <a:spcPts val="500"/>
              </a:spcBef>
              <a:spcAft>
                <a:spcPts val="0"/>
              </a:spcAft>
              <a:buClr>
                <a:schemeClr val="dk2"/>
              </a:buClr>
              <a:buSzPts val="1200"/>
              <a:buChar char="▫"/>
              <a:defRPr sz="1200">
                <a:solidFill>
                  <a:schemeClr val="dk2"/>
                </a:solidFill>
                <a:latin typeface="Montserrat"/>
                <a:ea typeface="Montserrat"/>
                <a:cs typeface="Montserrat"/>
                <a:sym typeface="Montserrat"/>
              </a:defRPr>
            </a:lvl4pPr>
            <a:lvl5pPr marL="2286000" lvl="4" indent="-304800" algn="l">
              <a:lnSpc>
                <a:spcPct val="90000"/>
              </a:lnSpc>
              <a:spcBef>
                <a:spcPts val="500"/>
              </a:spcBef>
              <a:spcAft>
                <a:spcPts val="0"/>
              </a:spcAft>
              <a:buClr>
                <a:schemeClr val="dk2"/>
              </a:buClr>
              <a:buSzPts val="1200"/>
              <a:buChar char="•"/>
              <a:defRPr sz="1200">
                <a:solidFill>
                  <a:schemeClr val="dk2"/>
                </a:solidFill>
                <a:latin typeface="Montserrat"/>
                <a:ea typeface="Montserrat"/>
                <a:cs typeface="Montserrat"/>
                <a:sym typeface="Montserrat"/>
              </a:defRPr>
            </a:lvl5pPr>
            <a:lvl6pPr marL="2743200" lvl="5" indent="-342900" algn="l">
              <a:lnSpc>
                <a:spcPct val="90000"/>
              </a:lnSpc>
              <a:spcBef>
                <a:spcPts val="500"/>
              </a:spcBef>
              <a:spcAft>
                <a:spcPts val="0"/>
              </a:spcAft>
              <a:buClr>
                <a:schemeClr val="dk2"/>
              </a:buClr>
              <a:buSzPts val="1800"/>
              <a:buChar char="•"/>
              <a:defRPr>
                <a:solidFill>
                  <a:schemeClr val="dk2"/>
                </a:solidFill>
              </a:defRPr>
            </a:lvl6pPr>
            <a:lvl7pPr marL="3200400" lvl="6" indent="-342900" algn="l">
              <a:lnSpc>
                <a:spcPct val="90000"/>
              </a:lnSpc>
              <a:spcBef>
                <a:spcPts val="500"/>
              </a:spcBef>
              <a:spcAft>
                <a:spcPts val="0"/>
              </a:spcAft>
              <a:buClr>
                <a:schemeClr val="dk2"/>
              </a:buClr>
              <a:buSzPts val="1800"/>
              <a:buChar char="•"/>
              <a:defRPr>
                <a:solidFill>
                  <a:schemeClr val="dk2"/>
                </a:solidFill>
              </a:defRPr>
            </a:lvl7pPr>
            <a:lvl8pPr marL="3657600" lvl="7" indent="-342900" algn="l">
              <a:lnSpc>
                <a:spcPct val="90000"/>
              </a:lnSpc>
              <a:spcBef>
                <a:spcPts val="500"/>
              </a:spcBef>
              <a:spcAft>
                <a:spcPts val="0"/>
              </a:spcAft>
              <a:buClr>
                <a:schemeClr val="dk2"/>
              </a:buClr>
              <a:buSzPts val="1800"/>
              <a:buChar char="•"/>
              <a:defRPr>
                <a:solidFill>
                  <a:schemeClr val="dk2"/>
                </a:solidFill>
              </a:defRPr>
            </a:lvl8pPr>
            <a:lvl9pPr marL="4114800" lvl="8" indent="-342900" algn="l">
              <a:lnSpc>
                <a:spcPct val="90000"/>
              </a:lnSpc>
              <a:spcBef>
                <a:spcPts val="500"/>
              </a:spcBef>
              <a:spcAft>
                <a:spcPts val="0"/>
              </a:spcAft>
              <a:buClr>
                <a:schemeClr val="dk2"/>
              </a:buClr>
              <a:buSzPts val="1800"/>
              <a:buChar char="•"/>
              <a:defRPr>
                <a:solidFill>
                  <a:schemeClr val="dk2"/>
                </a:solidFill>
              </a:defRPr>
            </a:lvl9pPr>
          </a:lstStyle>
          <a:p>
            <a:endParaRPr/>
          </a:p>
        </p:txBody>
      </p:sp>
      <p:sp>
        <p:nvSpPr>
          <p:cNvPr id="20" name="Google Shape;20;p25"/>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2500"/>
              <a:buFont typeface="Montserrat ExtraBold"/>
              <a:buNone/>
              <a:defRPr sz="2500" b="1">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5"/>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22" name="Google Shape;22;p25"/>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
        <p:nvSpPr>
          <p:cNvPr id="23" name="Google Shape;23;p25"/>
          <p:cNvSpPr/>
          <p:nvPr/>
        </p:nvSpPr>
        <p:spPr>
          <a:xfrm rot="5400000">
            <a:off x="177750" y="219225"/>
            <a:ext cx="402600" cy="758100"/>
          </a:xfrm>
          <a:prstGeom prst="round2SameRect">
            <a:avLst>
              <a:gd name="adj1" fmla="val 50000"/>
              <a:gd name="adj2" fmla="val 0"/>
            </a:avLst>
          </a:pr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2">
  <p:cSld name="1_Side_Callout_Pink">
    <p:bg>
      <p:bgPr>
        <a:solidFill>
          <a:schemeClr val="lt2"/>
        </a:solidFill>
        <a:effectLst/>
      </p:bgPr>
    </p:bg>
    <p:spTree>
      <p:nvGrpSpPr>
        <p:cNvPr id="1" name="Shape 24"/>
        <p:cNvGrpSpPr/>
        <p:nvPr/>
      </p:nvGrpSpPr>
      <p:grpSpPr>
        <a:xfrm>
          <a:off x="0" y="0"/>
          <a:ext cx="0" cy="0"/>
          <a:chOff x="0" y="0"/>
          <a:chExt cx="0" cy="0"/>
        </a:xfrm>
      </p:grpSpPr>
      <p:pic>
        <p:nvPicPr>
          <p:cNvPr id="25" name="Google Shape;25;p26"/>
          <p:cNvPicPr preferRelativeResize="0"/>
          <p:nvPr/>
        </p:nvPicPr>
        <p:blipFill rotWithShape="1">
          <a:blip r:embed="rId2">
            <a:alphaModFix/>
          </a:blip>
          <a:srcRect/>
          <a:stretch/>
        </p:blipFill>
        <p:spPr>
          <a:xfrm>
            <a:off x="8" y="0"/>
            <a:ext cx="3471633" cy="5143499"/>
          </a:xfrm>
          <a:prstGeom prst="rect">
            <a:avLst/>
          </a:prstGeom>
          <a:noFill/>
          <a:ln>
            <a:noFill/>
          </a:ln>
        </p:spPr>
      </p:pic>
      <p:sp>
        <p:nvSpPr>
          <p:cNvPr id="26" name="Google Shape;26;p26"/>
          <p:cNvSpPr txBox="1">
            <a:spLocks noGrp="1"/>
          </p:cNvSpPr>
          <p:nvPr>
            <p:ph type="title"/>
          </p:nvPr>
        </p:nvSpPr>
        <p:spPr>
          <a:xfrm>
            <a:off x="457200" y="2323627"/>
            <a:ext cx="2181300" cy="523200"/>
          </a:xfrm>
          <a:prstGeom prst="rect">
            <a:avLst/>
          </a:prstGeom>
          <a:noFill/>
          <a:ln>
            <a:noFill/>
          </a:ln>
        </p:spPr>
        <p:txBody>
          <a:bodyPr spcFirstLastPara="1" wrap="square" lIns="45700" tIns="45700" rIns="45700" bIns="45700" anchor="b" anchorCtr="0">
            <a:noAutofit/>
          </a:bodyPr>
          <a:lstStyle>
            <a:lvl1pPr lvl="0" algn="r">
              <a:lnSpc>
                <a:spcPct val="90000"/>
              </a:lnSpc>
              <a:spcBef>
                <a:spcPts val="0"/>
              </a:spcBef>
              <a:spcAft>
                <a:spcPts val="0"/>
              </a:spcAft>
              <a:buClr>
                <a:schemeClr val="lt1"/>
              </a:buClr>
              <a:buSzPts val="2800"/>
              <a:buFont typeface="Montserrat ExtraBold"/>
              <a:buNone/>
              <a:defRPr sz="2800" b="1">
                <a:solidFill>
                  <a:schemeClr val="lt1"/>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body" idx="1"/>
          </p:nvPr>
        </p:nvSpPr>
        <p:spPr>
          <a:xfrm>
            <a:off x="3644630" y="1115861"/>
            <a:ext cx="5161500" cy="2911800"/>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000"/>
              </a:spcBef>
              <a:spcAft>
                <a:spcPts val="0"/>
              </a:spcAft>
              <a:buClr>
                <a:schemeClr val="dk1"/>
              </a:buClr>
              <a:buSzPts val="1800"/>
              <a:buChar char="•"/>
              <a:defRPr>
                <a:solidFill>
                  <a:schemeClr val="dk1"/>
                </a:solidFill>
                <a:latin typeface="Montserrat"/>
                <a:ea typeface="Montserrat"/>
                <a:cs typeface="Montserrat"/>
                <a:sym typeface="Montserrat"/>
              </a:defRPr>
            </a:lvl1pPr>
            <a:lvl2pPr marL="914400" lvl="1" indent="-330200" algn="l">
              <a:lnSpc>
                <a:spcPct val="90000"/>
              </a:lnSpc>
              <a:spcBef>
                <a:spcPts val="500"/>
              </a:spcBef>
              <a:spcAft>
                <a:spcPts val="0"/>
              </a:spcAft>
              <a:buClr>
                <a:schemeClr val="dk1"/>
              </a:buClr>
              <a:buSzPts val="1600"/>
              <a:buChar char="◦"/>
              <a:defRPr sz="1600">
                <a:solidFill>
                  <a:schemeClr val="dk1"/>
                </a:solidFill>
                <a:latin typeface="Montserrat"/>
                <a:ea typeface="Montserrat"/>
                <a:cs typeface="Montserrat"/>
                <a:sym typeface="Montserrat"/>
              </a:defRPr>
            </a:lvl2pPr>
            <a:lvl3pPr marL="1371600" lvl="2" indent="-317500" algn="l">
              <a:lnSpc>
                <a:spcPct val="90000"/>
              </a:lnSpc>
              <a:spcBef>
                <a:spcPts val="500"/>
              </a:spcBef>
              <a:spcAft>
                <a:spcPts val="0"/>
              </a:spcAft>
              <a:buClr>
                <a:schemeClr val="dk1"/>
              </a:buClr>
              <a:buSzPts val="1400"/>
              <a:buChar char="▪"/>
              <a:defRPr sz="1400">
                <a:solidFill>
                  <a:schemeClr val="dk1"/>
                </a:solidFill>
                <a:latin typeface="Montserrat"/>
                <a:ea typeface="Montserrat"/>
                <a:cs typeface="Montserrat"/>
                <a:sym typeface="Montserrat"/>
              </a:defRPr>
            </a:lvl3pPr>
            <a:lvl4pPr marL="1828800" lvl="3" indent="-304800" algn="l">
              <a:lnSpc>
                <a:spcPct val="90000"/>
              </a:lnSpc>
              <a:spcBef>
                <a:spcPts val="500"/>
              </a:spcBef>
              <a:spcAft>
                <a:spcPts val="0"/>
              </a:spcAft>
              <a:buClr>
                <a:schemeClr val="dk1"/>
              </a:buClr>
              <a:buSzPts val="1200"/>
              <a:buChar char="▫"/>
              <a:defRPr sz="1200">
                <a:solidFill>
                  <a:schemeClr val="dk1"/>
                </a:solidFill>
                <a:latin typeface="Montserrat"/>
                <a:ea typeface="Montserrat"/>
                <a:cs typeface="Montserrat"/>
                <a:sym typeface="Montserrat"/>
              </a:defRPr>
            </a:lvl4pPr>
            <a:lvl5pPr marL="2286000" lvl="4" indent="-304800" algn="l">
              <a:lnSpc>
                <a:spcPct val="90000"/>
              </a:lnSpc>
              <a:spcBef>
                <a:spcPts val="500"/>
              </a:spcBef>
              <a:spcAft>
                <a:spcPts val="0"/>
              </a:spcAft>
              <a:buClr>
                <a:schemeClr val="dk1"/>
              </a:buClr>
              <a:buSzPts val="1200"/>
              <a:buChar char="•"/>
              <a:defRPr sz="1200">
                <a:solidFill>
                  <a:schemeClr val="dk1"/>
                </a:solidFill>
                <a:latin typeface="Montserrat"/>
                <a:ea typeface="Montserrat"/>
                <a:cs typeface="Montserrat"/>
                <a:sym typeface="Montserrat"/>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6"/>
          <p:cNvSpPr txBox="1">
            <a:spLocks noGrp="1"/>
          </p:cNvSpPr>
          <p:nvPr>
            <p:ph type="subTitle" idx="2"/>
          </p:nvPr>
        </p:nvSpPr>
        <p:spPr>
          <a:xfrm>
            <a:off x="561975" y="2914650"/>
            <a:ext cx="2076300" cy="1695600"/>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1300"/>
              <a:buFont typeface="Montserrat SemiBold"/>
              <a:buNone/>
              <a:defRPr sz="1300">
                <a:solidFill>
                  <a:schemeClr val="lt1"/>
                </a:solidFill>
                <a:latin typeface="Montserrat SemiBold"/>
                <a:ea typeface="Montserrat SemiBold"/>
                <a:cs typeface="Montserrat SemiBold"/>
                <a:sym typeface="Montserrat SemiBold"/>
              </a:defRPr>
            </a:lvl1pPr>
            <a:lvl2pPr lvl="1" algn="l">
              <a:lnSpc>
                <a:spcPct val="90000"/>
              </a:lnSpc>
              <a:spcBef>
                <a:spcPts val="500"/>
              </a:spcBef>
              <a:spcAft>
                <a:spcPts val="0"/>
              </a:spcAft>
              <a:buSzPts val="1100"/>
              <a:buNone/>
              <a:defRPr sz="1100"/>
            </a:lvl2pPr>
            <a:lvl3pPr lvl="2" algn="l">
              <a:lnSpc>
                <a:spcPct val="90000"/>
              </a:lnSpc>
              <a:spcBef>
                <a:spcPts val="500"/>
              </a:spcBef>
              <a:spcAft>
                <a:spcPts val="0"/>
              </a:spcAft>
              <a:buSzPts val="900"/>
              <a:buNone/>
              <a:defRPr sz="900"/>
            </a:lvl3pPr>
            <a:lvl4pPr lvl="3" algn="l">
              <a:lnSpc>
                <a:spcPct val="90000"/>
              </a:lnSpc>
              <a:spcBef>
                <a:spcPts val="500"/>
              </a:spcBef>
              <a:spcAft>
                <a:spcPts val="0"/>
              </a:spcAft>
              <a:buSzPts val="700"/>
              <a:buNone/>
              <a:defRPr sz="700"/>
            </a:lvl4pPr>
            <a:lvl5pPr lvl="4" algn="l">
              <a:lnSpc>
                <a:spcPct val="90000"/>
              </a:lnSpc>
              <a:spcBef>
                <a:spcPts val="500"/>
              </a:spcBef>
              <a:spcAft>
                <a:spcPts val="0"/>
              </a:spcAft>
              <a:buSzPts val="700"/>
              <a:buNone/>
              <a:defRPr sz="700"/>
            </a:lvl5pPr>
            <a:lvl6pPr lvl="5" algn="l">
              <a:lnSpc>
                <a:spcPct val="90000"/>
              </a:lnSpc>
              <a:spcBef>
                <a:spcPts val="500"/>
              </a:spcBef>
              <a:spcAft>
                <a:spcPts val="0"/>
              </a:spcAft>
              <a:buSzPts val="1300"/>
              <a:buNone/>
              <a:defRPr sz="1300"/>
            </a:lvl6pPr>
            <a:lvl7pPr lvl="6" algn="l">
              <a:lnSpc>
                <a:spcPct val="90000"/>
              </a:lnSpc>
              <a:spcBef>
                <a:spcPts val="500"/>
              </a:spcBef>
              <a:spcAft>
                <a:spcPts val="0"/>
              </a:spcAft>
              <a:buSzPts val="1300"/>
              <a:buNone/>
              <a:defRPr sz="1300"/>
            </a:lvl7pPr>
            <a:lvl8pPr lvl="7" algn="l">
              <a:lnSpc>
                <a:spcPct val="90000"/>
              </a:lnSpc>
              <a:spcBef>
                <a:spcPts val="500"/>
              </a:spcBef>
              <a:spcAft>
                <a:spcPts val="0"/>
              </a:spcAft>
              <a:buSzPts val="1300"/>
              <a:buNone/>
              <a:defRPr sz="1300"/>
            </a:lvl8pPr>
            <a:lvl9pPr lvl="8" algn="l">
              <a:lnSpc>
                <a:spcPct val="90000"/>
              </a:lnSpc>
              <a:spcBef>
                <a:spcPts val="500"/>
              </a:spcBef>
              <a:spcAft>
                <a:spcPts val="0"/>
              </a:spcAft>
              <a:buSzPts val="1300"/>
              <a:buNone/>
              <a:defRPr sz="1300"/>
            </a:lvl9pPr>
          </a:lstStyle>
          <a:p>
            <a:endParaRPr/>
          </a:p>
        </p:txBody>
      </p:sp>
      <p:sp>
        <p:nvSpPr>
          <p:cNvPr id="29" name="Google Shape;29;p26"/>
          <p:cNvSpPr txBox="1"/>
          <p:nvPr/>
        </p:nvSpPr>
        <p:spPr>
          <a:xfrm>
            <a:off x="3486234"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30" name="Google Shape;30;p26"/>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pink">
  <p:cSld name="Blank_White_3_1">
    <p:bg>
      <p:bgPr>
        <a:solidFill>
          <a:srgbClr val="FFFFFF"/>
        </a:solidFill>
        <a:effectLst/>
      </p:bgPr>
    </p:bg>
    <p:spTree>
      <p:nvGrpSpPr>
        <p:cNvPr id="1" name="Shape 31"/>
        <p:cNvGrpSpPr/>
        <p:nvPr/>
      </p:nvGrpSpPr>
      <p:grpSpPr>
        <a:xfrm>
          <a:off x="0" y="0"/>
          <a:ext cx="0" cy="0"/>
          <a:chOff x="0" y="0"/>
          <a:chExt cx="0" cy="0"/>
        </a:xfrm>
      </p:grpSpPr>
      <p:sp>
        <p:nvSpPr>
          <p:cNvPr id="32" name="Google Shape;32;p27"/>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770046"/>
                </a:solidFill>
                <a:latin typeface="Montserrat Medium"/>
                <a:ea typeface="Montserrat Medium"/>
                <a:cs typeface="Montserrat Medium"/>
                <a:sym typeface="Montserrat Medium"/>
              </a:rPr>
              <a:t>Proprietary and confidential</a:t>
            </a:r>
            <a:endParaRPr sz="600" b="0" i="1" u="none" strike="noStrike" cap="none">
              <a:solidFill>
                <a:srgbClr val="770046"/>
              </a:solidFill>
              <a:latin typeface="Montserrat Medium"/>
              <a:ea typeface="Montserrat Medium"/>
              <a:cs typeface="Montserrat Medium"/>
              <a:sym typeface="Montserrat Medium"/>
            </a:endParaRPr>
          </a:p>
        </p:txBody>
      </p:sp>
      <p:pic>
        <p:nvPicPr>
          <p:cNvPr id="33" name="Google Shape;33;p27"/>
          <p:cNvPicPr preferRelativeResize="0"/>
          <p:nvPr/>
        </p:nvPicPr>
        <p:blipFill rotWithShape="1">
          <a:blip r:embed="rId2">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White">
    <p:bg>
      <p:bgPr>
        <a:solidFill>
          <a:schemeClr val="lt2"/>
        </a:solidFill>
        <a:effectLst/>
      </p:bgPr>
    </p:bg>
    <p:spTree>
      <p:nvGrpSpPr>
        <p:cNvPr id="1" name="Shape 34"/>
        <p:cNvGrpSpPr/>
        <p:nvPr/>
      </p:nvGrpSpPr>
      <p:grpSpPr>
        <a:xfrm>
          <a:off x="0" y="0"/>
          <a:ext cx="0" cy="0"/>
          <a:chOff x="0" y="0"/>
          <a:chExt cx="0" cy="0"/>
        </a:xfrm>
      </p:grpSpPr>
      <p:sp>
        <p:nvSpPr>
          <p:cNvPr id="35" name="Google Shape;35;p28"/>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36" name="Google Shape;36;p28"/>
          <p:cNvPicPr preferRelativeResize="0"/>
          <p:nvPr/>
        </p:nvPicPr>
        <p:blipFill rotWithShape="1">
          <a:blip r:embed="rId2">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2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9" name="Google Shape;39;p2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0" name="Google Shape;4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3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3" name="Google Shape;4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sp>
        <p:nvSpPr>
          <p:cNvPr id="45" name="Google Shape;45;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 name="Google Shape;46;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 name="Google Shape;47;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sp>
        <p:nvSpPr>
          <p:cNvPr id="49" name="Google Shape;49;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0" name="Google Shape;50;p3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1" name="Google Shape;51;p3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2" name="Google Shape;5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9"/>
        <p:cNvGrpSpPr/>
        <p:nvPr/>
      </p:nvGrpSpPr>
      <p:grpSpPr>
        <a:xfrm>
          <a:off x="0" y="0"/>
          <a:ext cx="0" cy="0"/>
          <a:chOff x="0" y="0"/>
          <a:chExt cx="0" cy="0"/>
        </a:xfrm>
      </p:grpSpPr>
      <p:sp>
        <p:nvSpPr>
          <p:cNvPr id="90" name="Google Shape;90;p1"/>
          <p:cNvSpPr txBox="1">
            <a:spLocks noGrp="1"/>
          </p:cNvSpPr>
          <p:nvPr>
            <p:ph type="title"/>
          </p:nvPr>
        </p:nvSpPr>
        <p:spPr>
          <a:xfrm>
            <a:off x="276781" y="2010750"/>
            <a:ext cx="8070872" cy="72025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5600"/>
              <a:buFont typeface="Montserrat ExtraBold"/>
              <a:buNone/>
            </a:pPr>
            <a:r>
              <a:rPr lang="en-IN" sz="3200" dirty="0"/>
              <a:t>Concurrency and Cargo in Rust</a:t>
            </a:r>
            <a:endParaRPr sz="3200" dirty="0"/>
          </a:p>
        </p:txBody>
      </p:sp>
      <p:sp>
        <p:nvSpPr>
          <p:cNvPr id="91" name="Google Shape;91;p1"/>
          <p:cNvSpPr txBox="1">
            <a:spLocks noGrp="1"/>
          </p:cNvSpPr>
          <p:nvPr>
            <p:ph type="body" idx="4294967295"/>
          </p:nvPr>
        </p:nvSpPr>
        <p:spPr>
          <a:xfrm>
            <a:off x="1861350" y="37758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IN" b="1" dirty="0">
                <a:solidFill>
                  <a:schemeClr val="accent1"/>
                </a:solidFill>
              </a:rPr>
              <a:t>Hitesh Kumar Sharma</a:t>
            </a:r>
            <a:endParaRPr b="1" dirty="0">
              <a:solidFill>
                <a:schemeClr val="accent6"/>
              </a:solidFill>
            </a:endParaRPr>
          </a:p>
        </p:txBody>
      </p:sp>
      <p:sp>
        <p:nvSpPr>
          <p:cNvPr id="92" name="Google Shape;92;p1"/>
          <p:cNvSpPr txBox="1">
            <a:spLocks noGrp="1"/>
          </p:cNvSpPr>
          <p:nvPr>
            <p:ph type="body" idx="4294967295"/>
          </p:nvPr>
        </p:nvSpPr>
        <p:spPr>
          <a:xfrm>
            <a:off x="1861350" y="40503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IN" sz="1400" dirty="0"/>
              <a:t>Instructor, Pluralsight</a:t>
            </a:r>
            <a:endParaRPr sz="1400" dirty="0"/>
          </a:p>
          <a:p>
            <a:pPr marL="0" lvl="0" indent="0" algn="l" rtl="0">
              <a:lnSpc>
                <a:spcPct val="90000"/>
              </a:lnSpc>
              <a:spcBef>
                <a:spcPts val="0"/>
              </a:spcBef>
              <a:spcAft>
                <a:spcPts val="0"/>
              </a:spcAft>
              <a:buClr>
                <a:schemeClr val="lt1"/>
              </a:buClr>
              <a:buSzPts val="1200"/>
              <a:buNone/>
            </a:pPr>
            <a:endParaRPr sz="1400" dirty="0"/>
          </a:p>
        </p:txBody>
      </p:sp>
      <p:sp>
        <p:nvSpPr>
          <p:cNvPr id="93" name="Google Shape;93;p1"/>
          <p:cNvSpPr/>
          <p:nvPr/>
        </p:nvSpPr>
        <p:spPr>
          <a:xfrm>
            <a:off x="491125" y="3488225"/>
            <a:ext cx="1122000" cy="1109100"/>
          </a:xfrm>
          <a:prstGeom prst="ellipse">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 name="Google Shape;94;p1" descr="CTF_Display_AbstractIdeas_BL_Biometric_Reader.png"/>
          <p:cNvPicPr preferRelativeResize="0"/>
          <p:nvPr/>
        </p:nvPicPr>
        <p:blipFill rotWithShape="1">
          <a:blip r:embed="rId3">
            <a:alphaModFix/>
          </a:blip>
          <a:srcRect/>
          <a:stretch/>
        </p:blipFill>
        <p:spPr>
          <a:xfrm>
            <a:off x="491117" y="3481781"/>
            <a:ext cx="1122000" cy="112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Create Rust Project with Cargo</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15280" y="951737"/>
            <a:ext cx="7800173" cy="1061789"/>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latin typeface="Nunito" pitchFamily="2" charset="0"/>
              </a:rPr>
              <a:t>In the following section, we have shown how to build a new project with Cargo and examine how it differs from our initial "Hello, world!" project. Execute the following commands on any operating system:</a:t>
            </a:r>
            <a:endParaRPr lang="en-US" altLang="en-US" dirty="0">
              <a:latin typeface="Nunito" pitchFamily="2" charset="0"/>
            </a:endParaRPr>
          </a:p>
        </p:txBody>
      </p:sp>
      <p:sp>
        <p:nvSpPr>
          <p:cNvPr id="5" name="TextBox 4">
            <a:extLst>
              <a:ext uri="{FF2B5EF4-FFF2-40B4-BE49-F238E27FC236}">
                <a16:creationId xmlns:a16="http://schemas.microsoft.com/office/drawing/2014/main" id="{CF4458E6-EB32-5A32-FC8D-D3C32D8494AB}"/>
              </a:ext>
            </a:extLst>
          </p:cNvPr>
          <p:cNvSpPr txBox="1"/>
          <p:nvPr/>
        </p:nvSpPr>
        <p:spPr>
          <a:xfrm>
            <a:off x="515279" y="2263973"/>
            <a:ext cx="7694130" cy="523220"/>
          </a:xfrm>
          <a:prstGeom prst="rect">
            <a:avLst/>
          </a:prstGeom>
          <a:solidFill>
            <a:schemeClr val="accent2"/>
          </a:solidFill>
        </p:spPr>
        <p:txBody>
          <a:bodyPr wrap="square">
            <a:spAutoFit/>
          </a:bodyPr>
          <a:lstStyle/>
          <a:p>
            <a:r>
              <a:rPr lang="es-ES" dirty="0">
                <a:solidFill>
                  <a:schemeClr val="bg1"/>
                </a:solidFill>
                <a:latin typeface="Source Code Pro" panose="020B0509030403020204" pitchFamily="49" charset="0"/>
              </a:rPr>
              <a:t>$ cargo new </a:t>
            </a:r>
            <a:r>
              <a:rPr lang="es-ES" dirty="0" err="1">
                <a:solidFill>
                  <a:schemeClr val="bg1"/>
                </a:solidFill>
                <a:latin typeface="Source Code Pro" panose="020B0509030403020204" pitchFamily="49" charset="0"/>
              </a:rPr>
              <a:t>PS_cargo</a:t>
            </a:r>
            <a:endParaRPr lang="es-ES" dirty="0">
              <a:solidFill>
                <a:schemeClr val="bg1"/>
              </a:solidFill>
              <a:latin typeface="Source Code Pro" panose="020B0509030403020204" pitchFamily="49" charset="0"/>
            </a:endParaRPr>
          </a:p>
          <a:p>
            <a:r>
              <a:rPr lang="es-ES" dirty="0">
                <a:solidFill>
                  <a:schemeClr val="bg1"/>
                </a:solidFill>
                <a:latin typeface="Source Code Pro" panose="020B0509030403020204" pitchFamily="49" charset="0"/>
              </a:rPr>
              <a:t>$ cd </a:t>
            </a:r>
            <a:r>
              <a:rPr lang="es-ES" dirty="0" err="1">
                <a:solidFill>
                  <a:schemeClr val="bg1"/>
                </a:solidFill>
                <a:latin typeface="Source Code Pro" panose="020B0509030403020204" pitchFamily="49" charset="0"/>
              </a:rPr>
              <a:t>PS_cargo</a:t>
            </a:r>
            <a:endParaRPr lang="es-ES" dirty="0">
              <a:solidFill>
                <a:schemeClr val="bg1"/>
              </a:solidFill>
              <a:latin typeface="Source Code Pro" panose="020B0509030403020204" pitchFamily="49" charset="0"/>
            </a:endParaRPr>
          </a:p>
        </p:txBody>
      </p:sp>
      <p:sp>
        <p:nvSpPr>
          <p:cNvPr id="7" name="TextBox 6">
            <a:extLst>
              <a:ext uri="{FF2B5EF4-FFF2-40B4-BE49-F238E27FC236}">
                <a16:creationId xmlns:a16="http://schemas.microsoft.com/office/drawing/2014/main" id="{D831AB32-064F-CC00-0485-B751132B0978}"/>
              </a:ext>
            </a:extLst>
          </p:cNvPr>
          <p:cNvSpPr txBox="1"/>
          <p:nvPr/>
        </p:nvSpPr>
        <p:spPr>
          <a:xfrm>
            <a:off x="515279" y="3037640"/>
            <a:ext cx="7694129" cy="168122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Nunito" pitchFamily="2" charset="0"/>
              </a:rPr>
              <a:t>The first command creates a new directory and project called </a:t>
            </a:r>
            <a:r>
              <a:rPr lang="en-US" dirty="0" err="1">
                <a:latin typeface="Nunito" pitchFamily="2" charset="0"/>
              </a:rPr>
              <a:t>PS_cargo</a:t>
            </a:r>
            <a:r>
              <a:rPr lang="en-US" dirty="0">
                <a:latin typeface="Nunito" pitchFamily="2" charset="0"/>
              </a:rPr>
              <a:t>. We have named our project </a:t>
            </a:r>
            <a:r>
              <a:rPr lang="en-US" dirty="0" err="1">
                <a:latin typeface="Nunito" pitchFamily="2" charset="0"/>
              </a:rPr>
              <a:t>PS_cargo</a:t>
            </a:r>
            <a:r>
              <a:rPr lang="en-US" dirty="0">
                <a:latin typeface="Nunito" pitchFamily="2" charset="0"/>
              </a:rPr>
              <a:t>, and Cargo creates its files in a directory of the same name.</a:t>
            </a:r>
          </a:p>
          <a:p>
            <a:pPr marL="285750" indent="-285750" algn="just">
              <a:lnSpc>
                <a:spcPct val="150000"/>
              </a:lnSpc>
              <a:buFont typeface="Arial" panose="020B0604020202020204" pitchFamily="34" charset="0"/>
              <a:buChar char="•"/>
            </a:pPr>
            <a:r>
              <a:rPr lang="en-US" dirty="0">
                <a:latin typeface="Nunito" pitchFamily="2" charset="0"/>
              </a:rPr>
              <a:t>You need to go into the </a:t>
            </a:r>
            <a:r>
              <a:rPr lang="en-US" dirty="0" err="1">
                <a:latin typeface="Nunito" pitchFamily="2" charset="0"/>
              </a:rPr>
              <a:t>PS_cargo</a:t>
            </a:r>
            <a:r>
              <a:rPr lang="en-US" dirty="0">
                <a:latin typeface="Nunito" pitchFamily="2" charset="0"/>
              </a:rPr>
              <a:t> directory and list the files. You will see that Cargo has generated two files and one directory for us: a </a:t>
            </a:r>
            <a:r>
              <a:rPr lang="en-US" dirty="0" err="1">
                <a:latin typeface="Nunito" pitchFamily="2" charset="0"/>
              </a:rPr>
              <a:t>Cargo.toml</a:t>
            </a:r>
            <a:r>
              <a:rPr lang="en-US" dirty="0">
                <a:latin typeface="Nunito" pitchFamily="2" charset="0"/>
              </a:rPr>
              <a:t> file and a </a:t>
            </a:r>
            <a:r>
              <a:rPr lang="en-US" dirty="0" err="1">
                <a:latin typeface="Nunito" pitchFamily="2" charset="0"/>
              </a:rPr>
              <a:t>src</a:t>
            </a:r>
            <a:r>
              <a:rPr lang="en-US" dirty="0">
                <a:latin typeface="Nunito" pitchFamily="2" charset="0"/>
              </a:rPr>
              <a:t> directory with a main.rs file inside.</a:t>
            </a:r>
          </a:p>
        </p:txBody>
      </p:sp>
    </p:spTree>
    <p:extLst>
      <p:ext uri="{BB962C8B-B14F-4D97-AF65-F5344CB8AC3E}">
        <p14:creationId xmlns:p14="http://schemas.microsoft.com/office/powerpoint/2010/main" val="98245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US" sz="2600" b="1" i="0" u="none" strike="noStrike" cap="none" dirty="0">
                <a:solidFill>
                  <a:srgbClr val="000000"/>
                </a:solidFill>
                <a:latin typeface="Montserrat ExtraBold"/>
                <a:ea typeface="Montserrat ExtraBold"/>
                <a:cs typeface="Montserrat ExtraBold"/>
                <a:sym typeface="Montserrat ExtraBold"/>
              </a:rPr>
              <a:t>B</a:t>
            </a:r>
            <a:r>
              <a:rPr lang="en-IN" sz="2600" b="1" i="0" u="none" strike="noStrike" cap="none" dirty="0" err="1">
                <a:solidFill>
                  <a:srgbClr val="000000"/>
                </a:solidFill>
                <a:latin typeface="Montserrat ExtraBold"/>
                <a:ea typeface="Montserrat ExtraBold"/>
                <a:cs typeface="Montserrat ExtraBold"/>
                <a:sym typeface="Montserrat ExtraBold"/>
              </a:rPr>
              <a:t>uild</a:t>
            </a:r>
            <a:r>
              <a:rPr lang="en-IN" sz="2600" b="1" i="0" u="none" strike="noStrike" cap="none" dirty="0">
                <a:solidFill>
                  <a:srgbClr val="000000"/>
                </a:solidFill>
                <a:latin typeface="Montserrat ExtraBold"/>
                <a:ea typeface="Montserrat ExtraBold"/>
                <a:cs typeface="Montserrat ExtraBold"/>
                <a:sym typeface="Montserrat ExtraBold"/>
              </a:rPr>
              <a:t> and Run Cargo Project</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15280" y="951737"/>
            <a:ext cx="7800173" cy="1061789"/>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t>In this section we are going to learn hoe we build and run the any project. In this section we are taking the same project named as “Hello, world!” program with Cargo! from your </a:t>
            </a:r>
            <a:r>
              <a:rPr lang="en-US" i="1" dirty="0" err="1"/>
              <a:t>PS_cargo</a:t>
            </a:r>
            <a:r>
              <a:rPr lang="en-US" dirty="0"/>
              <a:t> directory, build your project by entering the following command:</a:t>
            </a:r>
            <a:endParaRPr lang="en-US" altLang="en-US" dirty="0">
              <a:latin typeface="Nunito" pitchFamily="2" charset="0"/>
            </a:endParaRPr>
          </a:p>
        </p:txBody>
      </p:sp>
      <p:sp>
        <p:nvSpPr>
          <p:cNvPr id="5" name="TextBox 4">
            <a:extLst>
              <a:ext uri="{FF2B5EF4-FFF2-40B4-BE49-F238E27FC236}">
                <a16:creationId xmlns:a16="http://schemas.microsoft.com/office/drawing/2014/main" id="{CF4458E6-EB32-5A32-FC8D-D3C32D8494AB}"/>
              </a:ext>
            </a:extLst>
          </p:cNvPr>
          <p:cNvSpPr txBox="1"/>
          <p:nvPr/>
        </p:nvSpPr>
        <p:spPr>
          <a:xfrm>
            <a:off x="568301" y="2175088"/>
            <a:ext cx="7694130" cy="738664"/>
          </a:xfrm>
          <a:prstGeom prst="rect">
            <a:avLst/>
          </a:prstGeom>
          <a:solidFill>
            <a:schemeClr val="accent2"/>
          </a:solidFill>
        </p:spPr>
        <p:txBody>
          <a:bodyPr wrap="square">
            <a:spAutoFit/>
          </a:bodyPr>
          <a:lstStyle/>
          <a:p>
            <a:r>
              <a:rPr lang="es-ES" dirty="0">
                <a:solidFill>
                  <a:schemeClr val="bg1"/>
                </a:solidFill>
                <a:latin typeface="Source Code Pro" panose="020B0509030403020204" pitchFamily="49" charset="0"/>
              </a:rPr>
              <a:t>$ cargo </a:t>
            </a:r>
            <a:r>
              <a:rPr lang="es-ES" dirty="0" err="1">
                <a:solidFill>
                  <a:schemeClr val="bg1"/>
                </a:solidFill>
                <a:latin typeface="Source Code Pro" panose="020B0509030403020204" pitchFamily="49" charset="0"/>
              </a:rPr>
              <a:t>build</a:t>
            </a:r>
            <a:endParaRPr lang="es-ES" dirty="0">
              <a:solidFill>
                <a:schemeClr val="bg1"/>
              </a:solidFill>
              <a:latin typeface="Source Code Pro" panose="020B0509030403020204" pitchFamily="49" charset="0"/>
            </a:endParaRPr>
          </a:p>
          <a:p>
            <a:r>
              <a:rPr lang="es-ES" dirty="0">
                <a:solidFill>
                  <a:schemeClr val="bg1"/>
                </a:solidFill>
                <a:latin typeface="Source Code Pro" panose="020B0509030403020204" pitchFamily="49" charset="0"/>
              </a:rPr>
              <a:t>   </a:t>
            </a:r>
            <a:r>
              <a:rPr lang="es-ES" dirty="0" err="1">
                <a:solidFill>
                  <a:schemeClr val="bg1"/>
                </a:solidFill>
                <a:latin typeface="Source Code Pro" panose="020B0509030403020204" pitchFamily="49" charset="0"/>
              </a:rPr>
              <a:t>Compiling</a:t>
            </a:r>
            <a:r>
              <a:rPr lang="es-ES" dirty="0">
                <a:solidFill>
                  <a:schemeClr val="bg1"/>
                </a:solidFill>
                <a:latin typeface="Source Code Pro" panose="020B0509030403020204" pitchFamily="49" charset="0"/>
              </a:rPr>
              <a:t> </a:t>
            </a:r>
            <a:r>
              <a:rPr lang="es-ES" dirty="0" err="1">
                <a:solidFill>
                  <a:schemeClr val="bg1"/>
                </a:solidFill>
                <a:latin typeface="Source Code Pro" panose="020B0509030403020204" pitchFamily="49" charset="0"/>
              </a:rPr>
              <a:t>PS_cargo</a:t>
            </a:r>
            <a:r>
              <a:rPr lang="es-ES" dirty="0">
                <a:solidFill>
                  <a:schemeClr val="bg1"/>
                </a:solidFill>
                <a:latin typeface="Source Code Pro" panose="020B0509030403020204" pitchFamily="49" charset="0"/>
              </a:rPr>
              <a:t> v0.1.0 (file:///projects/PS_cargo)</a:t>
            </a:r>
          </a:p>
          <a:p>
            <a:r>
              <a:rPr lang="es-ES" dirty="0">
                <a:solidFill>
                  <a:schemeClr val="bg1"/>
                </a:solidFill>
                <a:latin typeface="Source Code Pro" panose="020B0509030403020204" pitchFamily="49" charset="0"/>
              </a:rPr>
              <a:t>    </a:t>
            </a:r>
            <a:r>
              <a:rPr lang="es-ES" dirty="0" err="1">
                <a:solidFill>
                  <a:schemeClr val="bg1"/>
                </a:solidFill>
                <a:latin typeface="Source Code Pro" panose="020B0509030403020204" pitchFamily="49" charset="0"/>
              </a:rPr>
              <a:t>Finished</a:t>
            </a:r>
            <a:r>
              <a:rPr lang="es-ES" dirty="0">
                <a:solidFill>
                  <a:schemeClr val="bg1"/>
                </a:solidFill>
                <a:latin typeface="Source Code Pro" panose="020B0509030403020204" pitchFamily="49" charset="0"/>
              </a:rPr>
              <a:t> </a:t>
            </a:r>
            <a:r>
              <a:rPr lang="es-ES" dirty="0" err="1">
                <a:solidFill>
                  <a:schemeClr val="bg1"/>
                </a:solidFill>
                <a:latin typeface="Source Code Pro" panose="020B0509030403020204" pitchFamily="49" charset="0"/>
              </a:rPr>
              <a:t>dev</a:t>
            </a:r>
            <a:r>
              <a:rPr lang="es-ES" dirty="0">
                <a:solidFill>
                  <a:schemeClr val="bg1"/>
                </a:solidFill>
                <a:latin typeface="Source Code Pro" panose="020B0509030403020204" pitchFamily="49" charset="0"/>
              </a:rPr>
              <a:t> [</a:t>
            </a:r>
            <a:r>
              <a:rPr lang="es-ES" dirty="0" err="1">
                <a:solidFill>
                  <a:schemeClr val="bg1"/>
                </a:solidFill>
                <a:latin typeface="Source Code Pro" panose="020B0509030403020204" pitchFamily="49" charset="0"/>
              </a:rPr>
              <a:t>unoptimized</a:t>
            </a:r>
            <a:r>
              <a:rPr lang="es-ES" dirty="0">
                <a:solidFill>
                  <a:schemeClr val="bg1"/>
                </a:solidFill>
                <a:latin typeface="Source Code Pro" panose="020B0509030403020204" pitchFamily="49" charset="0"/>
              </a:rPr>
              <a:t> + </a:t>
            </a:r>
            <a:r>
              <a:rPr lang="es-ES" dirty="0" err="1">
                <a:solidFill>
                  <a:schemeClr val="bg1"/>
                </a:solidFill>
                <a:latin typeface="Source Code Pro" panose="020B0509030403020204" pitchFamily="49" charset="0"/>
              </a:rPr>
              <a:t>debuginfo</a:t>
            </a:r>
            <a:r>
              <a:rPr lang="es-ES" dirty="0">
                <a:solidFill>
                  <a:schemeClr val="bg1"/>
                </a:solidFill>
                <a:latin typeface="Source Code Pro" panose="020B0509030403020204" pitchFamily="49" charset="0"/>
              </a:rPr>
              <a:t>] target(s) in 2.85 </a:t>
            </a:r>
            <a:r>
              <a:rPr lang="es-ES" dirty="0" err="1">
                <a:solidFill>
                  <a:schemeClr val="bg1"/>
                </a:solidFill>
                <a:latin typeface="Source Code Pro" panose="020B0509030403020204" pitchFamily="49" charset="0"/>
              </a:rPr>
              <a:t>secs</a:t>
            </a:r>
            <a:endParaRPr lang="es-ES" dirty="0">
              <a:solidFill>
                <a:schemeClr val="bg1"/>
              </a:solidFill>
              <a:latin typeface="Source Code Pro" panose="020B0509030403020204" pitchFamily="49" charset="0"/>
            </a:endParaRPr>
          </a:p>
        </p:txBody>
      </p:sp>
      <p:sp>
        <p:nvSpPr>
          <p:cNvPr id="7" name="TextBox 6">
            <a:extLst>
              <a:ext uri="{FF2B5EF4-FFF2-40B4-BE49-F238E27FC236}">
                <a16:creationId xmlns:a16="http://schemas.microsoft.com/office/drawing/2014/main" id="{D831AB32-064F-CC00-0485-B751132B0978}"/>
              </a:ext>
            </a:extLst>
          </p:cNvPr>
          <p:cNvSpPr txBox="1"/>
          <p:nvPr/>
        </p:nvSpPr>
        <p:spPr>
          <a:xfrm>
            <a:off x="515280" y="3075315"/>
            <a:ext cx="7747151" cy="1358064"/>
          </a:xfrm>
          <a:prstGeom prst="rect">
            <a:avLst/>
          </a:prstGeom>
          <a:noFill/>
        </p:spPr>
        <p:txBody>
          <a:bodyPr wrap="square">
            <a:spAutoFit/>
          </a:bodyPr>
          <a:lstStyle/>
          <a:p>
            <a:pPr algn="just">
              <a:lnSpc>
                <a:spcPct val="150000"/>
              </a:lnSpc>
            </a:pPr>
            <a:r>
              <a:rPr lang="en-US" dirty="0">
                <a:latin typeface="Nunito" pitchFamily="2" charset="0"/>
              </a:rPr>
              <a:t>Instead of producing an executable file in your current directory, this command produces one in target/debug/</a:t>
            </a:r>
            <a:r>
              <a:rPr lang="en-US" dirty="0" err="1">
                <a:latin typeface="Nunito" pitchFamily="2" charset="0"/>
              </a:rPr>
              <a:t>PS_cargo</a:t>
            </a:r>
            <a:r>
              <a:rPr lang="en-US" dirty="0">
                <a:latin typeface="Nunito" pitchFamily="2" charset="0"/>
              </a:rPr>
              <a:t> (or targetdebugPS_cargo.exe on Windows). Cargo places the binary in the debug directory because the default build is a debug build. The command can be used to launch the executable is given in next slide.</a:t>
            </a:r>
          </a:p>
        </p:txBody>
      </p:sp>
    </p:spTree>
    <p:extLst>
      <p:ext uri="{BB962C8B-B14F-4D97-AF65-F5344CB8AC3E}">
        <p14:creationId xmlns:p14="http://schemas.microsoft.com/office/powerpoint/2010/main" val="380174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7421242"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US" sz="2600" b="1" i="0" u="none" strike="noStrike" cap="none" dirty="0">
                <a:solidFill>
                  <a:srgbClr val="000000"/>
                </a:solidFill>
                <a:latin typeface="Montserrat ExtraBold"/>
                <a:ea typeface="Montserrat ExtraBold"/>
                <a:cs typeface="Montserrat ExtraBold"/>
                <a:sym typeface="Montserrat ExtraBold"/>
              </a:rPr>
              <a:t>B</a:t>
            </a:r>
            <a:r>
              <a:rPr lang="en-IN" sz="2600" b="1" i="0" u="none" strike="noStrike" cap="none" dirty="0" err="1">
                <a:solidFill>
                  <a:srgbClr val="000000"/>
                </a:solidFill>
                <a:latin typeface="Montserrat ExtraBold"/>
                <a:ea typeface="Montserrat ExtraBold"/>
                <a:cs typeface="Montserrat ExtraBold"/>
                <a:sym typeface="Montserrat ExtraBold"/>
              </a:rPr>
              <a:t>uild</a:t>
            </a:r>
            <a:r>
              <a:rPr lang="en-IN" sz="2600" b="1" i="0" u="none" strike="noStrike" cap="none" dirty="0">
                <a:solidFill>
                  <a:srgbClr val="000000"/>
                </a:solidFill>
                <a:latin typeface="Montserrat ExtraBold"/>
                <a:ea typeface="Montserrat ExtraBold"/>
                <a:cs typeface="Montserrat ExtraBold"/>
                <a:sym typeface="Montserrat ExtraBold"/>
              </a:rPr>
              <a:t> and Run Cargo Project (contd..)</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5" name="TextBox 4">
            <a:extLst>
              <a:ext uri="{FF2B5EF4-FFF2-40B4-BE49-F238E27FC236}">
                <a16:creationId xmlns:a16="http://schemas.microsoft.com/office/drawing/2014/main" id="{CF4458E6-EB32-5A32-FC8D-D3C32D8494AB}"/>
              </a:ext>
            </a:extLst>
          </p:cNvPr>
          <p:cNvSpPr txBox="1"/>
          <p:nvPr/>
        </p:nvSpPr>
        <p:spPr>
          <a:xfrm>
            <a:off x="515280" y="1617643"/>
            <a:ext cx="7694130" cy="954107"/>
          </a:xfrm>
          <a:prstGeom prst="rect">
            <a:avLst/>
          </a:prstGeom>
          <a:solidFill>
            <a:schemeClr val="accent2"/>
          </a:solidFill>
        </p:spPr>
        <p:txBody>
          <a:bodyPr wrap="square">
            <a:spAutoFit/>
          </a:bodyPr>
          <a:lstStyle/>
          <a:p>
            <a:r>
              <a:rPr lang="es-ES" dirty="0">
                <a:solidFill>
                  <a:schemeClr val="bg1"/>
                </a:solidFill>
                <a:latin typeface="Source Code Pro" panose="020B0509030403020204" pitchFamily="49" charset="0"/>
              </a:rPr>
              <a:t>$ ./target/</a:t>
            </a:r>
            <a:r>
              <a:rPr lang="es-ES" dirty="0" err="1">
                <a:solidFill>
                  <a:schemeClr val="bg1"/>
                </a:solidFill>
                <a:latin typeface="Source Code Pro" panose="020B0509030403020204" pitchFamily="49" charset="0"/>
              </a:rPr>
              <a:t>debug</a:t>
            </a:r>
            <a:r>
              <a:rPr lang="es-ES" dirty="0">
                <a:solidFill>
                  <a:schemeClr val="bg1"/>
                </a:solidFill>
                <a:latin typeface="Source Code Pro" panose="020B0509030403020204" pitchFamily="49" charset="0"/>
              </a:rPr>
              <a:t>/</a:t>
            </a:r>
            <a:r>
              <a:rPr lang="es-ES" dirty="0" err="1">
                <a:solidFill>
                  <a:schemeClr val="bg1"/>
                </a:solidFill>
                <a:latin typeface="Source Code Pro" panose="020B0509030403020204" pitchFamily="49" charset="0"/>
              </a:rPr>
              <a:t>hello_cargo</a:t>
            </a:r>
            <a:r>
              <a:rPr lang="es-ES" dirty="0">
                <a:solidFill>
                  <a:schemeClr val="bg1"/>
                </a:solidFill>
                <a:latin typeface="Source Code Pro" panose="020B0509030403020204" pitchFamily="49" charset="0"/>
              </a:rPr>
              <a:t> # </a:t>
            </a:r>
            <a:r>
              <a:rPr lang="es-ES" dirty="0" err="1">
                <a:solidFill>
                  <a:schemeClr val="bg1"/>
                </a:solidFill>
                <a:latin typeface="Source Code Pro" panose="020B0509030403020204" pitchFamily="49" charset="0"/>
              </a:rPr>
              <a:t>or</a:t>
            </a:r>
            <a:r>
              <a:rPr lang="es-ES" dirty="0">
                <a:solidFill>
                  <a:schemeClr val="bg1"/>
                </a:solidFill>
                <a:latin typeface="Source Code Pro" panose="020B0509030403020204" pitchFamily="49" charset="0"/>
              </a:rPr>
              <a:t> .\target\</a:t>
            </a:r>
            <a:r>
              <a:rPr lang="es-ES" dirty="0" err="1">
                <a:solidFill>
                  <a:schemeClr val="bg1"/>
                </a:solidFill>
                <a:latin typeface="Source Code Pro" panose="020B0509030403020204" pitchFamily="49" charset="0"/>
              </a:rPr>
              <a:t>debug</a:t>
            </a:r>
            <a:r>
              <a:rPr lang="es-ES" dirty="0">
                <a:solidFill>
                  <a:schemeClr val="bg1"/>
                </a:solidFill>
                <a:latin typeface="Source Code Pro" panose="020B0509030403020204" pitchFamily="49" charset="0"/>
              </a:rPr>
              <a:t>\PS_cargo.exe </a:t>
            </a:r>
            <a:r>
              <a:rPr lang="es-ES" dirty="0" err="1">
                <a:solidFill>
                  <a:schemeClr val="bg1"/>
                </a:solidFill>
                <a:latin typeface="Source Code Pro" panose="020B0509030403020204" pitchFamily="49" charset="0"/>
              </a:rPr>
              <a:t>on</a:t>
            </a:r>
            <a:r>
              <a:rPr lang="es-ES" dirty="0">
                <a:solidFill>
                  <a:schemeClr val="bg1"/>
                </a:solidFill>
                <a:latin typeface="Source Code Pro" panose="020B0509030403020204" pitchFamily="49" charset="0"/>
              </a:rPr>
              <a:t> Windows</a:t>
            </a:r>
          </a:p>
          <a:p>
            <a:endParaRPr lang="es-ES" dirty="0">
              <a:solidFill>
                <a:schemeClr val="bg1"/>
              </a:solidFill>
              <a:latin typeface="Source Code Pro" panose="020B0509030403020204" pitchFamily="49" charset="0"/>
            </a:endParaRPr>
          </a:p>
          <a:p>
            <a:r>
              <a:rPr lang="es-ES" dirty="0" err="1">
                <a:solidFill>
                  <a:schemeClr val="bg1"/>
                </a:solidFill>
                <a:latin typeface="Source Code Pro" panose="020B0509030403020204" pitchFamily="49" charset="0"/>
              </a:rPr>
              <a:t>Hello</a:t>
            </a:r>
            <a:r>
              <a:rPr lang="es-ES" dirty="0">
                <a:solidFill>
                  <a:schemeClr val="bg1"/>
                </a:solidFill>
                <a:latin typeface="Source Code Pro" panose="020B0509030403020204" pitchFamily="49" charset="0"/>
              </a:rPr>
              <a:t>, </a:t>
            </a:r>
            <a:r>
              <a:rPr lang="es-ES" dirty="0" err="1">
                <a:solidFill>
                  <a:schemeClr val="bg1"/>
                </a:solidFill>
                <a:latin typeface="Source Code Pro" panose="020B0509030403020204" pitchFamily="49" charset="0"/>
              </a:rPr>
              <a:t>world</a:t>
            </a:r>
            <a:r>
              <a:rPr lang="es-ES" dirty="0">
                <a:solidFill>
                  <a:schemeClr val="bg1"/>
                </a:solidFill>
                <a:latin typeface="Source Code Pro" panose="020B0509030403020204" pitchFamily="49" charset="0"/>
              </a:rPr>
              <a:t>!</a:t>
            </a:r>
          </a:p>
        </p:txBody>
      </p:sp>
      <p:sp>
        <p:nvSpPr>
          <p:cNvPr id="7" name="TextBox 6">
            <a:extLst>
              <a:ext uri="{FF2B5EF4-FFF2-40B4-BE49-F238E27FC236}">
                <a16:creationId xmlns:a16="http://schemas.microsoft.com/office/drawing/2014/main" id="{D831AB32-064F-CC00-0485-B751132B0978}"/>
              </a:ext>
            </a:extLst>
          </p:cNvPr>
          <p:cNvSpPr txBox="1"/>
          <p:nvPr/>
        </p:nvSpPr>
        <p:spPr>
          <a:xfrm>
            <a:off x="515281" y="2879775"/>
            <a:ext cx="7694129" cy="1034899"/>
          </a:xfrm>
          <a:prstGeom prst="rect">
            <a:avLst/>
          </a:prstGeom>
          <a:noFill/>
        </p:spPr>
        <p:txBody>
          <a:bodyPr wrap="square">
            <a:spAutoFit/>
          </a:bodyPr>
          <a:lstStyle/>
          <a:p>
            <a:pPr algn="just">
              <a:lnSpc>
                <a:spcPct val="150000"/>
              </a:lnSpc>
            </a:pPr>
            <a:r>
              <a:rPr lang="en-US" dirty="0">
                <a:latin typeface="Nunito" pitchFamily="2" charset="0"/>
              </a:rPr>
              <a:t>If all goes well, Hello, world! should print to the terminal. The first time you run cargo build, Cargo will also create a new file at the root level called </a:t>
            </a:r>
            <a:r>
              <a:rPr lang="en-US" dirty="0" err="1">
                <a:latin typeface="Consolas" panose="020B0609020204030204" pitchFamily="49" charset="0"/>
              </a:rPr>
              <a:t>Cargo.lock</a:t>
            </a:r>
            <a:r>
              <a:rPr lang="en-US" dirty="0">
                <a:latin typeface="Nunito" pitchFamily="2" charset="0"/>
              </a:rPr>
              <a:t>. The precise versions of the dependencies in your project are tracked in this file. </a:t>
            </a:r>
          </a:p>
        </p:txBody>
      </p:sp>
    </p:spTree>
    <p:extLst>
      <p:ext uri="{BB962C8B-B14F-4D97-AF65-F5344CB8AC3E}">
        <p14:creationId xmlns:p14="http://schemas.microsoft.com/office/powerpoint/2010/main" val="90540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US" sz="2600" b="1" i="0" u="none" strike="noStrike" cap="none" dirty="0">
                <a:solidFill>
                  <a:srgbClr val="000000"/>
                </a:solidFill>
                <a:latin typeface="Montserrat ExtraBold"/>
                <a:ea typeface="Montserrat ExtraBold"/>
                <a:cs typeface="Montserrat ExtraBold"/>
                <a:sym typeface="Montserrat ExtraBold"/>
              </a:rPr>
              <a:t>B</a:t>
            </a:r>
            <a:r>
              <a:rPr lang="en-IN" sz="2600" b="1" i="0" u="none" strike="noStrike" cap="none" dirty="0" err="1">
                <a:solidFill>
                  <a:srgbClr val="000000"/>
                </a:solidFill>
                <a:latin typeface="Montserrat ExtraBold"/>
                <a:ea typeface="Montserrat ExtraBold"/>
                <a:cs typeface="Montserrat ExtraBold"/>
                <a:sym typeface="Montserrat ExtraBold"/>
              </a:rPr>
              <a:t>uild</a:t>
            </a:r>
            <a:r>
              <a:rPr lang="en-IN" sz="2600" b="1" i="0" u="none" strike="noStrike" cap="none" dirty="0">
                <a:solidFill>
                  <a:srgbClr val="000000"/>
                </a:solidFill>
                <a:latin typeface="Montserrat ExtraBold"/>
                <a:ea typeface="Montserrat ExtraBold"/>
                <a:cs typeface="Montserrat ExtraBold"/>
                <a:sym typeface="Montserrat ExtraBold"/>
              </a:rPr>
              <a:t> and Run Cargo Project</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15280" y="951737"/>
            <a:ext cx="7800173" cy="1061789"/>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t>We recently created a project with cargo build and executed it with./target/debug/</a:t>
            </a:r>
            <a:r>
              <a:rPr lang="en-US" dirty="0" err="1"/>
              <a:t>PS_cargo</a:t>
            </a:r>
            <a:r>
              <a:rPr lang="en-US" dirty="0"/>
              <a:t>, however cargo run allows us to compile the code and execute the resulting executable in a single command:</a:t>
            </a:r>
            <a:endParaRPr lang="en-US" altLang="en-US" dirty="0">
              <a:latin typeface="Nunito" pitchFamily="2" charset="0"/>
            </a:endParaRPr>
          </a:p>
        </p:txBody>
      </p:sp>
      <p:sp>
        <p:nvSpPr>
          <p:cNvPr id="5" name="TextBox 4">
            <a:extLst>
              <a:ext uri="{FF2B5EF4-FFF2-40B4-BE49-F238E27FC236}">
                <a16:creationId xmlns:a16="http://schemas.microsoft.com/office/drawing/2014/main" id="{CF4458E6-EB32-5A32-FC8D-D3C32D8494AB}"/>
              </a:ext>
            </a:extLst>
          </p:cNvPr>
          <p:cNvSpPr txBox="1"/>
          <p:nvPr/>
        </p:nvSpPr>
        <p:spPr>
          <a:xfrm>
            <a:off x="568301" y="2175088"/>
            <a:ext cx="7694130" cy="954107"/>
          </a:xfrm>
          <a:prstGeom prst="rect">
            <a:avLst/>
          </a:prstGeom>
          <a:solidFill>
            <a:schemeClr val="accent2"/>
          </a:solidFill>
        </p:spPr>
        <p:txBody>
          <a:bodyPr wrap="square">
            <a:spAutoFit/>
          </a:bodyPr>
          <a:lstStyle/>
          <a:p>
            <a:r>
              <a:rPr lang="es-ES" dirty="0">
                <a:solidFill>
                  <a:schemeClr val="bg1"/>
                </a:solidFill>
                <a:latin typeface="Source Code Pro" panose="020B0509030403020204" pitchFamily="49" charset="0"/>
              </a:rPr>
              <a:t>$ cargo run</a:t>
            </a:r>
          </a:p>
          <a:p>
            <a:r>
              <a:rPr lang="es-ES" dirty="0">
                <a:solidFill>
                  <a:schemeClr val="bg1"/>
                </a:solidFill>
                <a:latin typeface="Source Code Pro" panose="020B0509030403020204" pitchFamily="49" charset="0"/>
              </a:rPr>
              <a:t>    </a:t>
            </a:r>
            <a:r>
              <a:rPr lang="es-ES" dirty="0" err="1">
                <a:solidFill>
                  <a:schemeClr val="bg1"/>
                </a:solidFill>
                <a:latin typeface="Source Code Pro" panose="020B0509030403020204" pitchFamily="49" charset="0"/>
              </a:rPr>
              <a:t>Finished</a:t>
            </a:r>
            <a:r>
              <a:rPr lang="es-ES" dirty="0">
                <a:solidFill>
                  <a:schemeClr val="bg1"/>
                </a:solidFill>
                <a:latin typeface="Source Code Pro" panose="020B0509030403020204" pitchFamily="49" charset="0"/>
              </a:rPr>
              <a:t> </a:t>
            </a:r>
            <a:r>
              <a:rPr lang="es-ES" dirty="0" err="1">
                <a:solidFill>
                  <a:schemeClr val="bg1"/>
                </a:solidFill>
                <a:latin typeface="Source Code Pro" panose="020B0509030403020204" pitchFamily="49" charset="0"/>
              </a:rPr>
              <a:t>dev</a:t>
            </a:r>
            <a:r>
              <a:rPr lang="es-ES" dirty="0">
                <a:solidFill>
                  <a:schemeClr val="bg1"/>
                </a:solidFill>
                <a:latin typeface="Source Code Pro" panose="020B0509030403020204" pitchFamily="49" charset="0"/>
              </a:rPr>
              <a:t> [</a:t>
            </a:r>
            <a:r>
              <a:rPr lang="es-ES" dirty="0" err="1">
                <a:solidFill>
                  <a:schemeClr val="bg1"/>
                </a:solidFill>
                <a:latin typeface="Source Code Pro" panose="020B0509030403020204" pitchFamily="49" charset="0"/>
              </a:rPr>
              <a:t>unoptimized</a:t>
            </a:r>
            <a:r>
              <a:rPr lang="es-ES" dirty="0">
                <a:solidFill>
                  <a:schemeClr val="bg1"/>
                </a:solidFill>
                <a:latin typeface="Source Code Pro" panose="020B0509030403020204" pitchFamily="49" charset="0"/>
              </a:rPr>
              <a:t> + </a:t>
            </a:r>
            <a:r>
              <a:rPr lang="es-ES" dirty="0" err="1">
                <a:solidFill>
                  <a:schemeClr val="bg1"/>
                </a:solidFill>
                <a:latin typeface="Source Code Pro" panose="020B0509030403020204" pitchFamily="49" charset="0"/>
              </a:rPr>
              <a:t>debuginfo</a:t>
            </a:r>
            <a:r>
              <a:rPr lang="es-ES" dirty="0">
                <a:solidFill>
                  <a:schemeClr val="bg1"/>
                </a:solidFill>
                <a:latin typeface="Source Code Pro" panose="020B0509030403020204" pitchFamily="49" charset="0"/>
              </a:rPr>
              <a:t>] target(s) in 0.0 </a:t>
            </a:r>
            <a:r>
              <a:rPr lang="es-ES" dirty="0" err="1">
                <a:solidFill>
                  <a:schemeClr val="bg1"/>
                </a:solidFill>
                <a:latin typeface="Source Code Pro" panose="020B0509030403020204" pitchFamily="49" charset="0"/>
              </a:rPr>
              <a:t>secs</a:t>
            </a:r>
            <a:endParaRPr lang="es-ES" dirty="0">
              <a:solidFill>
                <a:schemeClr val="bg1"/>
              </a:solidFill>
              <a:latin typeface="Source Code Pro" panose="020B0509030403020204" pitchFamily="49" charset="0"/>
            </a:endParaRPr>
          </a:p>
          <a:p>
            <a:r>
              <a:rPr lang="es-ES" dirty="0">
                <a:solidFill>
                  <a:schemeClr val="bg1"/>
                </a:solidFill>
                <a:latin typeface="Source Code Pro" panose="020B0509030403020204" pitchFamily="49" charset="0"/>
              </a:rPr>
              <a:t>     Running `target/</a:t>
            </a:r>
            <a:r>
              <a:rPr lang="es-ES" dirty="0" err="1">
                <a:solidFill>
                  <a:schemeClr val="bg1"/>
                </a:solidFill>
                <a:latin typeface="Source Code Pro" panose="020B0509030403020204" pitchFamily="49" charset="0"/>
              </a:rPr>
              <a:t>debug</a:t>
            </a:r>
            <a:r>
              <a:rPr lang="es-ES" dirty="0">
                <a:solidFill>
                  <a:schemeClr val="bg1"/>
                </a:solidFill>
                <a:latin typeface="Source Code Pro" panose="020B0509030403020204" pitchFamily="49" charset="0"/>
              </a:rPr>
              <a:t>/</a:t>
            </a:r>
            <a:r>
              <a:rPr lang="es-ES" dirty="0" err="1">
                <a:solidFill>
                  <a:schemeClr val="bg1"/>
                </a:solidFill>
                <a:latin typeface="Source Code Pro" panose="020B0509030403020204" pitchFamily="49" charset="0"/>
              </a:rPr>
              <a:t>MY_cargo</a:t>
            </a:r>
            <a:r>
              <a:rPr lang="es-ES" dirty="0">
                <a:solidFill>
                  <a:schemeClr val="bg1"/>
                </a:solidFill>
                <a:latin typeface="Source Code Pro" panose="020B0509030403020204" pitchFamily="49" charset="0"/>
              </a:rPr>
              <a:t>`</a:t>
            </a:r>
          </a:p>
          <a:p>
            <a:r>
              <a:rPr lang="es-ES" dirty="0" err="1">
                <a:solidFill>
                  <a:schemeClr val="bg1"/>
                </a:solidFill>
                <a:latin typeface="Source Code Pro" panose="020B0509030403020204" pitchFamily="49" charset="0"/>
              </a:rPr>
              <a:t>Hello</a:t>
            </a:r>
            <a:r>
              <a:rPr lang="es-ES" dirty="0">
                <a:solidFill>
                  <a:schemeClr val="bg1"/>
                </a:solidFill>
                <a:latin typeface="Source Code Pro" panose="020B0509030403020204" pitchFamily="49" charset="0"/>
              </a:rPr>
              <a:t>, </a:t>
            </a:r>
            <a:r>
              <a:rPr lang="es-ES" dirty="0" err="1">
                <a:solidFill>
                  <a:schemeClr val="bg1"/>
                </a:solidFill>
                <a:latin typeface="Source Code Pro" panose="020B0509030403020204" pitchFamily="49" charset="0"/>
              </a:rPr>
              <a:t>world</a:t>
            </a:r>
            <a:r>
              <a:rPr lang="es-ES" dirty="0">
                <a:solidFill>
                  <a:schemeClr val="bg1"/>
                </a:solidFill>
                <a:latin typeface="Source Code Pro" panose="020B0509030403020204" pitchFamily="49" charset="0"/>
              </a:rPr>
              <a:t>!</a:t>
            </a:r>
          </a:p>
        </p:txBody>
      </p:sp>
      <p:sp>
        <p:nvSpPr>
          <p:cNvPr id="7" name="TextBox 6">
            <a:extLst>
              <a:ext uri="{FF2B5EF4-FFF2-40B4-BE49-F238E27FC236}">
                <a16:creationId xmlns:a16="http://schemas.microsoft.com/office/drawing/2014/main" id="{D831AB32-064F-CC00-0485-B751132B0978}"/>
              </a:ext>
            </a:extLst>
          </p:cNvPr>
          <p:cNvSpPr txBox="1"/>
          <p:nvPr/>
        </p:nvSpPr>
        <p:spPr>
          <a:xfrm>
            <a:off x="568302" y="3480030"/>
            <a:ext cx="7747151" cy="711733"/>
          </a:xfrm>
          <a:prstGeom prst="rect">
            <a:avLst/>
          </a:prstGeom>
          <a:noFill/>
        </p:spPr>
        <p:txBody>
          <a:bodyPr wrap="square">
            <a:spAutoFit/>
          </a:bodyPr>
          <a:lstStyle/>
          <a:p>
            <a:pPr algn="just">
              <a:lnSpc>
                <a:spcPct val="150000"/>
              </a:lnSpc>
            </a:pPr>
            <a:r>
              <a:rPr lang="en-US" dirty="0">
                <a:latin typeface="Nunito" pitchFamily="2" charset="0"/>
              </a:rPr>
              <a:t>The majority of developers use cargo run because it is more convenient than having to remember to execute cargo build and then use the complete path to the binary.</a:t>
            </a:r>
          </a:p>
        </p:txBody>
      </p:sp>
    </p:spTree>
    <p:extLst>
      <p:ext uri="{BB962C8B-B14F-4D97-AF65-F5344CB8AC3E}">
        <p14:creationId xmlns:p14="http://schemas.microsoft.com/office/powerpoint/2010/main" val="284391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6"/>
        <p:cNvGrpSpPr/>
        <p:nvPr/>
      </p:nvGrpSpPr>
      <p:grpSpPr>
        <a:xfrm>
          <a:off x="0" y="0"/>
          <a:ext cx="0" cy="0"/>
          <a:chOff x="0" y="0"/>
          <a:chExt cx="0" cy="0"/>
        </a:xfrm>
      </p:grpSpPr>
      <p:sp>
        <p:nvSpPr>
          <p:cNvPr id="157" name="Google Shape;157;p22"/>
          <p:cNvSpPr txBox="1"/>
          <p:nvPr/>
        </p:nvSpPr>
        <p:spPr>
          <a:xfrm>
            <a:off x="3469968" y="2257650"/>
            <a:ext cx="2204064" cy="3141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IN" sz="2000" b="1" i="0" u="none" strike="noStrike" cap="none">
                <a:solidFill>
                  <a:schemeClr val="dk1"/>
                </a:solidFill>
                <a:latin typeface="Montserrat ExtraBold"/>
                <a:ea typeface="Montserrat ExtraBold"/>
                <a:cs typeface="Montserrat ExtraBold"/>
                <a:sym typeface="Montserrat ExtraBold"/>
              </a:rPr>
              <a:t>End of Module</a:t>
            </a:r>
            <a:endParaRPr sz="3300" b="1" i="0" u="none" strike="noStrike" cap="none">
              <a:solidFill>
                <a:schemeClr val="dk1"/>
              </a:solidFill>
              <a:latin typeface="Montserrat ExtraBold"/>
              <a:ea typeface="Montserrat ExtraBold"/>
              <a:cs typeface="Montserrat ExtraBold"/>
              <a:sym typeface="Montserrat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457200" y="2323627"/>
            <a:ext cx="21813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SzPts val="2800"/>
              <a:buNone/>
            </a:pPr>
            <a:r>
              <a:rPr lang="en-IN"/>
              <a:t>Agenda</a:t>
            </a:r>
            <a:endParaRPr/>
          </a:p>
        </p:txBody>
      </p:sp>
      <p:sp>
        <p:nvSpPr>
          <p:cNvPr id="100" name="Google Shape;100;p3"/>
          <p:cNvSpPr txBox="1">
            <a:spLocks noGrp="1"/>
          </p:cNvSpPr>
          <p:nvPr>
            <p:ph type="body" idx="1"/>
          </p:nvPr>
        </p:nvSpPr>
        <p:spPr>
          <a:xfrm>
            <a:off x="3525300" y="867727"/>
            <a:ext cx="5161500" cy="2911800"/>
          </a:xfrm>
          <a:prstGeom prst="rect">
            <a:avLst/>
          </a:prstGeom>
          <a:noFill/>
          <a:ln>
            <a:noFill/>
          </a:ln>
        </p:spPr>
        <p:txBody>
          <a:bodyPr spcFirstLastPara="1" wrap="square" lIns="91425" tIns="45700" rIns="91425" bIns="45700" anchor="ctr" anchorCtr="0">
            <a:noAutofit/>
          </a:bodyPr>
          <a:lstStyle/>
          <a:p>
            <a:pPr marL="457200" lvl="0" indent="-317500" algn="l" rtl="0">
              <a:lnSpc>
                <a:spcPct val="200000"/>
              </a:lnSpc>
              <a:spcBef>
                <a:spcPts val="500"/>
              </a:spcBef>
              <a:spcAft>
                <a:spcPts val="0"/>
              </a:spcAft>
              <a:buClr>
                <a:srgbClr val="000000"/>
              </a:buClr>
              <a:buSzPts val="1400"/>
              <a:buChar char="•"/>
            </a:pPr>
            <a:r>
              <a:rPr lang="en-US" sz="1600" b="1" dirty="0">
                <a:solidFill>
                  <a:srgbClr val="000000"/>
                </a:solidFill>
                <a:latin typeface="Arial"/>
                <a:cs typeface="Arial"/>
                <a:sym typeface="Arial"/>
              </a:rPr>
              <a:t>About Concurrency</a:t>
            </a:r>
          </a:p>
          <a:p>
            <a:pPr marL="457200" lvl="0" indent="-317500" algn="l" rtl="0">
              <a:lnSpc>
                <a:spcPct val="200000"/>
              </a:lnSpc>
              <a:spcBef>
                <a:spcPts val="500"/>
              </a:spcBef>
              <a:spcAft>
                <a:spcPts val="0"/>
              </a:spcAft>
              <a:buClr>
                <a:srgbClr val="000000"/>
              </a:buClr>
              <a:buSzPts val="1400"/>
              <a:buChar char="•"/>
            </a:pPr>
            <a:r>
              <a:rPr lang="en-US" sz="1600" b="1" dirty="0">
                <a:solidFill>
                  <a:srgbClr val="000000"/>
                </a:solidFill>
                <a:latin typeface="Arial"/>
                <a:cs typeface="Arial"/>
                <a:sym typeface="Arial"/>
              </a:rPr>
              <a:t>Threads</a:t>
            </a:r>
          </a:p>
          <a:p>
            <a:pPr marL="457200" lvl="0" indent="-317500" algn="l" rtl="0">
              <a:lnSpc>
                <a:spcPct val="200000"/>
              </a:lnSpc>
              <a:spcBef>
                <a:spcPts val="500"/>
              </a:spcBef>
              <a:spcAft>
                <a:spcPts val="0"/>
              </a:spcAft>
              <a:buClr>
                <a:srgbClr val="000000"/>
              </a:buClr>
              <a:buSzPts val="1400"/>
              <a:buChar char="•"/>
            </a:pPr>
            <a:r>
              <a:rPr lang="en-US" sz="1600" b="1" dirty="0">
                <a:solidFill>
                  <a:srgbClr val="000000"/>
                </a:solidFill>
                <a:latin typeface="Arial"/>
                <a:cs typeface="Arial"/>
                <a:sym typeface="Arial"/>
              </a:rPr>
              <a:t>Join Handles</a:t>
            </a:r>
          </a:p>
          <a:p>
            <a:pPr marL="457200" lvl="0" indent="-317500" algn="l" rtl="0">
              <a:lnSpc>
                <a:spcPct val="200000"/>
              </a:lnSpc>
              <a:spcBef>
                <a:spcPts val="500"/>
              </a:spcBef>
              <a:spcAft>
                <a:spcPts val="0"/>
              </a:spcAft>
              <a:buClr>
                <a:srgbClr val="000000"/>
              </a:buClr>
              <a:buSzPts val="1400"/>
              <a:buChar char="•"/>
            </a:pPr>
            <a:r>
              <a:rPr lang="en-IN" sz="1600" b="1" dirty="0">
                <a:solidFill>
                  <a:srgbClr val="000000"/>
                </a:solidFill>
                <a:latin typeface="Arial"/>
                <a:cs typeface="Arial"/>
              </a:rPr>
              <a:t>About Cargo</a:t>
            </a:r>
          </a:p>
          <a:p>
            <a:pPr marL="457200" lvl="0" indent="-317500" algn="l" rtl="0">
              <a:lnSpc>
                <a:spcPct val="200000"/>
              </a:lnSpc>
              <a:spcBef>
                <a:spcPts val="500"/>
              </a:spcBef>
              <a:spcAft>
                <a:spcPts val="0"/>
              </a:spcAft>
              <a:buClr>
                <a:srgbClr val="000000"/>
              </a:buClr>
              <a:buSzPts val="1400"/>
              <a:buChar char="•"/>
            </a:pPr>
            <a:r>
              <a:rPr lang="en-IN" sz="1600" b="1" dirty="0">
                <a:solidFill>
                  <a:srgbClr val="000000"/>
                </a:solidFill>
                <a:latin typeface="Arial"/>
                <a:cs typeface="Arial"/>
              </a:rPr>
              <a:t>Cargo Build</a:t>
            </a:r>
          </a:p>
          <a:p>
            <a:pPr marL="457200" lvl="0" indent="-317500" algn="l" rtl="0">
              <a:lnSpc>
                <a:spcPct val="200000"/>
              </a:lnSpc>
              <a:spcBef>
                <a:spcPts val="500"/>
              </a:spcBef>
              <a:spcAft>
                <a:spcPts val="0"/>
              </a:spcAft>
              <a:buClr>
                <a:srgbClr val="000000"/>
              </a:buClr>
              <a:buSzPts val="1400"/>
              <a:buChar char="•"/>
            </a:pPr>
            <a:r>
              <a:rPr lang="en-IN" sz="1600" b="1" dirty="0">
                <a:solidFill>
                  <a:srgbClr val="000000"/>
                </a:solidFill>
                <a:latin typeface="Arial"/>
                <a:cs typeface="Arial"/>
              </a:rPr>
              <a:t>Cargo Run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Concurrency</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15281" y="949048"/>
            <a:ext cx="7800173" cy="2262117"/>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latin typeface="Nunito" pitchFamily="2" charset="0"/>
              </a:rPr>
              <a:t>Another one of Rust's primary objectives is the safe and effective management of concurrent programming. As more computers utilize their numerous processors, concurrent programming where several parts of a program run concurrently and parallel programming where various parts of a program run simultaneously become more crucial. Rust aims to transform the historically challenging and error-prone nature of programming in these situations.</a:t>
            </a:r>
          </a:p>
          <a:p>
            <a:pPr algn="just">
              <a:lnSpc>
                <a:spcPct val="150000"/>
              </a:lnSpc>
            </a:pPr>
            <a:endParaRPr lang="en-US" sz="800" dirty="0">
              <a:latin typeface="Nunito" pitchFamily="2" charset="0"/>
            </a:endParaRPr>
          </a:p>
          <a:p>
            <a:pPr algn="just">
              <a:lnSpc>
                <a:spcPct val="150000"/>
              </a:lnSpc>
            </a:pPr>
            <a:r>
              <a:rPr lang="en-US" altLang="en-US" dirty="0">
                <a:latin typeface="Nunito" pitchFamily="2" charset="0"/>
              </a:rPr>
              <a:t>In this topic we are going to discuss following:-</a:t>
            </a:r>
          </a:p>
        </p:txBody>
      </p:sp>
      <p:sp>
        <p:nvSpPr>
          <p:cNvPr id="5" name="TextBox 4">
            <a:extLst>
              <a:ext uri="{FF2B5EF4-FFF2-40B4-BE49-F238E27FC236}">
                <a16:creationId xmlns:a16="http://schemas.microsoft.com/office/drawing/2014/main" id="{ECBCB723-5E2D-9C1D-39A8-ED5093549E57}"/>
              </a:ext>
            </a:extLst>
          </p:cNvPr>
          <p:cNvSpPr txBox="1"/>
          <p:nvPr/>
        </p:nvSpPr>
        <p:spPr>
          <a:xfrm>
            <a:off x="601135" y="3106075"/>
            <a:ext cx="7714319" cy="166821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t>How to construct threads so that several sections of code can execute simultaneously?</a:t>
            </a:r>
          </a:p>
          <a:p>
            <a:pPr marL="285750" indent="-285750" algn="just">
              <a:lnSpc>
                <a:spcPct val="150000"/>
              </a:lnSpc>
              <a:buFont typeface="Arial" panose="020B0604020202020204" pitchFamily="34" charset="0"/>
              <a:buChar char="•"/>
            </a:pPr>
            <a:r>
              <a:rPr lang="en-IN" dirty="0"/>
              <a:t>Concurrency with message-passing, in which channels transfer messages between threads.</a:t>
            </a:r>
          </a:p>
          <a:p>
            <a:pPr marL="285750" indent="-285750" algn="just">
              <a:lnSpc>
                <a:spcPct val="150000"/>
              </a:lnSpc>
              <a:buFont typeface="Arial" panose="020B0604020202020204" pitchFamily="34" charset="0"/>
              <a:buChar char="•"/>
            </a:pPr>
            <a:r>
              <a:rPr lang="en-IN" dirty="0"/>
              <a:t>Multiple threads have access to the same piece of shared state data.</a:t>
            </a:r>
          </a:p>
          <a:p>
            <a:pPr marL="285750" indent="-285750" algn="just">
              <a:lnSpc>
                <a:spcPct val="150000"/>
              </a:lnSpc>
              <a:buFont typeface="Arial" panose="020B0604020202020204" pitchFamily="34" charset="0"/>
              <a:buChar char="•"/>
            </a:pPr>
            <a:r>
              <a:rPr lang="en-IN" dirty="0"/>
              <a:t>Rust's concurrency guarantees are expanded to include both user-defined types and types from the standard library with the Sync and Send traits.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Threads</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15281" y="949048"/>
            <a:ext cx="7800173" cy="1384954"/>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latin typeface="Nunito" pitchFamily="2" charset="0"/>
              </a:rPr>
              <a:t>We can run multiple threads of code at once. The code of an executed program is run in a process in modern operating systems, and the operating system maintains numerous processes concurrently. You can also have independent components running concurrently within your program. Threads are the functions that control these separate components.</a:t>
            </a:r>
            <a:endParaRPr lang="en-US" altLang="en-US" dirty="0">
              <a:latin typeface="Nunito" pitchFamily="2" charset="0"/>
            </a:endParaRPr>
          </a:p>
        </p:txBody>
      </p:sp>
      <p:sp>
        <p:nvSpPr>
          <p:cNvPr id="2" name="Google Shape;145;g22c3395971c_2_1">
            <a:extLst>
              <a:ext uri="{FF2B5EF4-FFF2-40B4-BE49-F238E27FC236}">
                <a16:creationId xmlns:a16="http://schemas.microsoft.com/office/drawing/2014/main" id="{F520053D-BA57-4836-50AB-AE51E61A67DB}"/>
              </a:ext>
            </a:extLst>
          </p:cNvPr>
          <p:cNvSpPr txBox="1"/>
          <p:nvPr/>
        </p:nvSpPr>
        <p:spPr>
          <a:xfrm>
            <a:off x="515281" y="2571750"/>
            <a:ext cx="7800173" cy="1708120"/>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latin typeface="Nunito" pitchFamily="2" charset="0"/>
              </a:rPr>
              <a:t>There are various ways programming languages implement threads, and many operating systems offer an API that languages can use to create new threads. One operating system thread is used for every one language thread in a program thanks to the 1:1 style of thread implementation used by the Rust standard library. Other threading models with different trade-offs from the 1:1 model are implemented by some crates.</a:t>
            </a:r>
            <a:endParaRPr lang="en-US" altLang="en-US" dirty="0">
              <a:latin typeface="Nunito" pitchFamily="2" charset="0"/>
            </a:endParaRPr>
          </a:p>
        </p:txBody>
      </p:sp>
    </p:spTree>
    <p:extLst>
      <p:ext uri="{BB962C8B-B14F-4D97-AF65-F5344CB8AC3E}">
        <p14:creationId xmlns:p14="http://schemas.microsoft.com/office/powerpoint/2010/main" val="58048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Create Thread</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15281" y="1218679"/>
            <a:ext cx="7800173" cy="1061789"/>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latin typeface="Nunito" pitchFamily="2" charset="0"/>
              </a:rPr>
              <a:t>To start a new thread, use the thread::spawn function. The parameter for the spawn function is a closure. The closure specifies the code that the thread should run. The example we have given in next slide prints text from a new thread as well as from the main thread.</a:t>
            </a:r>
            <a:endParaRPr lang="en-US" altLang="en-US" dirty="0">
              <a:latin typeface="Nunito" pitchFamily="2" charset="0"/>
            </a:endParaRPr>
          </a:p>
        </p:txBody>
      </p:sp>
      <p:sp>
        <p:nvSpPr>
          <p:cNvPr id="2" name="Google Shape;145;g22c3395971c_2_1">
            <a:extLst>
              <a:ext uri="{FF2B5EF4-FFF2-40B4-BE49-F238E27FC236}">
                <a16:creationId xmlns:a16="http://schemas.microsoft.com/office/drawing/2014/main" id="{F520053D-BA57-4836-50AB-AE51E61A67DB}"/>
              </a:ext>
            </a:extLst>
          </p:cNvPr>
          <p:cNvSpPr txBox="1"/>
          <p:nvPr/>
        </p:nvSpPr>
        <p:spPr>
          <a:xfrm>
            <a:off x="515281" y="2601769"/>
            <a:ext cx="7800173" cy="1061789"/>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latin typeface="Nunito" pitchFamily="2" charset="0"/>
              </a:rPr>
              <a:t>The thread::sleep method makes a thread pause for a brief period of time so that another thread can continue to execute. Although it is likely that the threads will alternate, this is not a given and will rely on how the operating system schedules the threads. </a:t>
            </a:r>
            <a:endParaRPr lang="en-US" altLang="en-US" dirty="0">
              <a:latin typeface="Nunito" pitchFamily="2" charset="0"/>
            </a:endParaRPr>
          </a:p>
        </p:txBody>
      </p:sp>
    </p:spTree>
    <p:extLst>
      <p:ext uri="{BB962C8B-B14F-4D97-AF65-F5344CB8AC3E}">
        <p14:creationId xmlns:p14="http://schemas.microsoft.com/office/powerpoint/2010/main" val="45390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691662" y="161169"/>
            <a:ext cx="7163335"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Create Thread (Example)</a:t>
            </a:r>
            <a:endParaRPr lang="en-IN"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68216" y="731169"/>
            <a:ext cx="7765772" cy="415458"/>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b="0" i="0" dirty="0">
                <a:solidFill>
                  <a:srgbClr val="000000"/>
                </a:solidFill>
                <a:effectLst/>
                <a:latin typeface="Nunito" pitchFamily="2" charset="0"/>
              </a:rPr>
              <a:t>The following example prints some text from a main thread and other text from a new thread.</a:t>
            </a:r>
            <a:endParaRPr lang="en-US" dirty="0"/>
          </a:p>
        </p:txBody>
      </p:sp>
      <p:sp>
        <p:nvSpPr>
          <p:cNvPr id="2" name="Google Shape;145;g22c3395971c_2_1">
            <a:extLst>
              <a:ext uri="{FF2B5EF4-FFF2-40B4-BE49-F238E27FC236}">
                <a16:creationId xmlns:a16="http://schemas.microsoft.com/office/drawing/2014/main" id="{A478F534-A0B1-9B70-E8FA-3470C29020E9}"/>
              </a:ext>
            </a:extLst>
          </p:cNvPr>
          <p:cNvSpPr txBox="1"/>
          <p:nvPr/>
        </p:nvSpPr>
        <p:spPr>
          <a:xfrm>
            <a:off x="691662" y="1445807"/>
            <a:ext cx="4982309" cy="2677616"/>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use std::thread;</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use std::time::Duration;</a:t>
            </a:r>
          </a:p>
          <a:p>
            <a:pPr lvl="0" eaLnBrk="0" fontAlgn="base" hangingPunct="0">
              <a:spcBef>
                <a:spcPct val="0"/>
              </a:spcBef>
              <a:spcAft>
                <a:spcPct val="0"/>
              </a:spcAft>
              <a:buClrTx/>
            </a:pPr>
            <a:r>
              <a:rPr lang="en-US" altLang="en-US" sz="1200" dirty="0" err="1">
                <a:solidFill>
                  <a:schemeClr val="bg1"/>
                </a:solidFill>
                <a:latin typeface="Consolas" panose="020B0609020204030204" pitchFamily="49" charset="0"/>
              </a:rPr>
              <a:t>fn</a:t>
            </a:r>
            <a:r>
              <a:rPr lang="en-US" altLang="en-US" sz="1200" dirty="0">
                <a:solidFill>
                  <a:schemeClr val="bg1"/>
                </a:solidFill>
                <a:latin typeface="Consolas" panose="020B0609020204030204" pitchFamily="49" charset="0"/>
              </a:rPr>
              <a:t> main()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thread::spawn(||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for n in 1..4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t>
            </a:r>
            <a:r>
              <a:rPr lang="en-US" altLang="en-US" sz="1200" dirty="0" err="1">
                <a:solidFill>
                  <a:schemeClr val="bg1"/>
                </a:solidFill>
                <a:latin typeface="Consolas" panose="020B0609020204030204" pitchFamily="49" charset="0"/>
              </a:rPr>
              <a:t>println</a:t>
            </a:r>
            <a:r>
              <a:rPr lang="en-US" altLang="en-US" sz="1200" dirty="0">
                <a:solidFill>
                  <a:schemeClr val="bg1"/>
                </a:solidFill>
                <a:latin typeface="Consolas" panose="020B0609020204030204" pitchFamily="49" charset="0"/>
              </a:rPr>
              <a:t>!(“Number {} is from PS thread!", n);</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thread::sleep(Duration::</a:t>
            </a:r>
            <a:r>
              <a:rPr lang="en-US" altLang="en-US" sz="1200" dirty="0" err="1">
                <a:solidFill>
                  <a:schemeClr val="bg1"/>
                </a:solidFill>
                <a:latin typeface="Consolas" panose="020B0609020204030204" pitchFamily="49" charset="0"/>
              </a:rPr>
              <a:t>from_millis</a:t>
            </a:r>
            <a:r>
              <a:rPr lang="en-US" altLang="en-US" sz="1200" dirty="0">
                <a:solidFill>
                  <a:schemeClr val="bg1"/>
                </a:solidFill>
                <a:latin typeface="Consolas" panose="020B0609020204030204" pitchFamily="49" charset="0"/>
              </a:rPr>
              <a:t>(2));</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for n in 1..4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t>
            </a:r>
            <a:r>
              <a:rPr lang="en-US" altLang="en-US" sz="1200" dirty="0" err="1">
                <a:solidFill>
                  <a:schemeClr val="bg1"/>
                </a:solidFill>
                <a:latin typeface="Consolas" panose="020B0609020204030204" pitchFamily="49" charset="0"/>
              </a:rPr>
              <a:t>println</a:t>
            </a:r>
            <a:r>
              <a:rPr lang="en-US" altLang="en-US" sz="1200" dirty="0">
                <a:solidFill>
                  <a:schemeClr val="bg1"/>
                </a:solidFill>
                <a:latin typeface="Consolas" panose="020B0609020204030204" pitchFamily="49" charset="0"/>
              </a:rPr>
              <a:t>!(“Number {} is from main thread!", n);</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thread::sleep(Duration::</a:t>
            </a:r>
            <a:r>
              <a:rPr lang="en-US" altLang="en-US" sz="1200" dirty="0" err="1">
                <a:solidFill>
                  <a:schemeClr val="bg1"/>
                </a:solidFill>
                <a:latin typeface="Consolas" panose="020B0609020204030204" pitchFamily="49" charset="0"/>
              </a:rPr>
              <a:t>from_millis</a:t>
            </a:r>
            <a:r>
              <a:rPr lang="en-US" altLang="en-US" sz="1200" dirty="0">
                <a:solidFill>
                  <a:schemeClr val="bg1"/>
                </a:solidFill>
                <a:latin typeface="Consolas" panose="020B0609020204030204" pitchFamily="49" charset="0"/>
              </a:rPr>
              <a:t>(2));</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a:t>
            </a: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Google Shape;145;g22c3395971c_2_1">
            <a:extLst>
              <a:ext uri="{FF2B5EF4-FFF2-40B4-BE49-F238E27FC236}">
                <a16:creationId xmlns:a16="http://schemas.microsoft.com/office/drawing/2014/main" id="{A1AA26B8-8B54-BFD8-9E29-2368884F19C5}"/>
              </a:ext>
            </a:extLst>
          </p:cNvPr>
          <p:cNvSpPr txBox="1"/>
          <p:nvPr/>
        </p:nvSpPr>
        <p:spPr>
          <a:xfrm>
            <a:off x="5720856" y="1876694"/>
            <a:ext cx="3188680" cy="1815841"/>
          </a:xfrm>
          <a:prstGeom prst="rect">
            <a:avLst/>
          </a:prstGeom>
          <a:noFill/>
          <a:ln>
            <a:solidFill>
              <a:schemeClr val="tx1"/>
            </a:solidFill>
          </a:ln>
        </p:spPr>
        <p:txBody>
          <a:bodyPr spcFirstLastPara="1" wrap="square" lIns="91425" tIns="45700" rIns="91425" bIns="45700" anchor="t" anchorCtr="0">
            <a:spAutoFit/>
          </a:bodyPr>
          <a:lstStyle/>
          <a:p>
            <a:pPr lvl="0" eaLnBrk="0" fontAlgn="base" hangingPunct="0">
              <a:spcBef>
                <a:spcPct val="0"/>
              </a:spcBef>
              <a:spcAft>
                <a:spcPct val="0"/>
              </a:spcAft>
              <a:buClrTx/>
            </a:pPr>
            <a:r>
              <a:rPr lang="en-US" altLang="en-US" dirty="0">
                <a:solidFill>
                  <a:schemeClr val="tx1"/>
                </a:solidFill>
                <a:latin typeface="Consolas" panose="020B0609020204030204" pitchFamily="49" charset="0"/>
              </a:rPr>
              <a:t>Output:</a:t>
            </a:r>
          </a:p>
          <a:p>
            <a:pPr lvl="0" eaLnBrk="0" fontAlgn="base" hangingPunct="0">
              <a:spcBef>
                <a:spcPct val="0"/>
              </a:spcBef>
              <a:spcAft>
                <a:spcPct val="0"/>
              </a:spcAft>
              <a:buClrTx/>
            </a:pPr>
            <a:endParaRPr lang="en-US" altLang="en-US" dirty="0">
              <a:solidFill>
                <a:schemeClr val="tx1"/>
              </a:solidFill>
              <a:latin typeface="Consolas" panose="020B0609020204030204" pitchFamily="49" charset="0"/>
            </a:endParaRPr>
          </a:p>
          <a:p>
            <a:pPr lvl="0" eaLnBrk="0" fontAlgn="base" hangingPunct="0">
              <a:spcBef>
                <a:spcPct val="0"/>
              </a:spcBef>
              <a:spcAft>
                <a:spcPct val="0"/>
              </a:spcAft>
              <a:buClrTx/>
            </a:pPr>
            <a:r>
              <a:rPr lang="en-US" altLang="en-US" dirty="0">
                <a:solidFill>
                  <a:schemeClr val="tx1"/>
                </a:solidFill>
                <a:latin typeface="Consolas" panose="020B0609020204030204" pitchFamily="49" charset="0"/>
              </a:rPr>
              <a:t>Number 1 is from main thread!</a:t>
            </a:r>
          </a:p>
          <a:p>
            <a:pPr lvl="0" eaLnBrk="0" fontAlgn="base" hangingPunct="0">
              <a:spcBef>
                <a:spcPct val="0"/>
              </a:spcBef>
              <a:spcAft>
                <a:spcPct val="0"/>
              </a:spcAft>
              <a:buClrTx/>
            </a:pPr>
            <a:r>
              <a:rPr lang="en-US" altLang="en-US" dirty="0">
                <a:solidFill>
                  <a:schemeClr val="tx1"/>
                </a:solidFill>
                <a:latin typeface="Consolas" panose="020B0609020204030204" pitchFamily="49" charset="0"/>
              </a:rPr>
              <a:t>Number 1 is from PS thread!</a:t>
            </a:r>
          </a:p>
          <a:p>
            <a:pPr lvl="0" eaLnBrk="0" fontAlgn="base" hangingPunct="0">
              <a:spcBef>
                <a:spcPct val="0"/>
              </a:spcBef>
              <a:spcAft>
                <a:spcPct val="0"/>
              </a:spcAft>
              <a:buClrTx/>
            </a:pPr>
            <a:r>
              <a:rPr lang="en-US" altLang="en-US" dirty="0">
                <a:solidFill>
                  <a:schemeClr val="tx1"/>
                </a:solidFill>
                <a:latin typeface="Consolas" panose="020B0609020204030204" pitchFamily="49" charset="0"/>
              </a:rPr>
              <a:t>Number 2 is from main thread!</a:t>
            </a:r>
          </a:p>
          <a:p>
            <a:pPr lvl="0" eaLnBrk="0" fontAlgn="base" hangingPunct="0">
              <a:spcBef>
                <a:spcPct val="0"/>
              </a:spcBef>
              <a:spcAft>
                <a:spcPct val="0"/>
              </a:spcAft>
              <a:buClrTx/>
            </a:pPr>
            <a:r>
              <a:rPr lang="en-US" altLang="en-US" dirty="0">
                <a:solidFill>
                  <a:schemeClr val="tx1"/>
                </a:solidFill>
                <a:latin typeface="Consolas" panose="020B0609020204030204" pitchFamily="49" charset="0"/>
              </a:rPr>
              <a:t>Number 2 is from PS thread!</a:t>
            </a:r>
          </a:p>
          <a:p>
            <a:pPr lvl="0" eaLnBrk="0" fontAlgn="base" hangingPunct="0">
              <a:spcBef>
                <a:spcPct val="0"/>
              </a:spcBef>
              <a:spcAft>
                <a:spcPct val="0"/>
              </a:spcAft>
              <a:buClrTx/>
            </a:pPr>
            <a:r>
              <a:rPr lang="en-US" altLang="en-US" dirty="0">
                <a:solidFill>
                  <a:schemeClr val="tx1"/>
                </a:solidFill>
                <a:latin typeface="Consolas" panose="020B0609020204030204" pitchFamily="49" charset="0"/>
              </a:rPr>
              <a:t>Number 3 is from main thread!</a:t>
            </a:r>
          </a:p>
          <a:p>
            <a:pPr lvl="0" eaLnBrk="0" fontAlgn="base" hangingPunct="0">
              <a:spcBef>
                <a:spcPct val="0"/>
              </a:spcBef>
              <a:spcAft>
                <a:spcPct val="0"/>
              </a:spcAft>
              <a:buClrTx/>
            </a:pPr>
            <a:r>
              <a:rPr lang="en-US" altLang="en-US" dirty="0">
                <a:solidFill>
                  <a:schemeClr val="tx1"/>
                </a:solidFill>
                <a:latin typeface="Consolas" panose="020B0609020204030204" pitchFamily="49" charset="0"/>
              </a:rPr>
              <a:t>Number 3 is from PS thread!</a:t>
            </a:r>
          </a:p>
        </p:txBody>
      </p:sp>
      <p:sp>
        <p:nvSpPr>
          <p:cNvPr id="10" name="TextBox 9">
            <a:extLst>
              <a:ext uri="{FF2B5EF4-FFF2-40B4-BE49-F238E27FC236}">
                <a16:creationId xmlns:a16="http://schemas.microsoft.com/office/drawing/2014/main" id="{11CFC7C1-DB0E-87FE-3D43-D1B79943B400}"/>
              </a:ext>
            </a:extLst>
          </p:cNvPr>
          <p:cNvSpPr txBox="1"/>
          <p:nvPr/>
        </p:nvSpPr>
        <p:spPr>
          <a:xfrm>
            <a:off x="668216" y="4243667"/>
            <a:ext cx="8170984" cy="523220"/>
          </a:xfrm>
          <a:prstGeom prst="rect">
            <a:avLst/>
          </a:prstGeom>
          <a:noFill/>
        </p:spPr>
        <p:txBody>
          <a:bodyPr wrap="square">
            <a:spAutoFit/>
          </a:bodyPr>
          <a:lstStyle/>
          <a:p>
            <a:r>
              <a:rPr lang="en-US" b="0" i="0" dirty="0">
                <a:solidFill>
                  <a:srgbClr val="000000"/>
                </a:solidFill>
                <a:effectLst/>
                <a:latin typeface="Nunito" pitchFamily="2" charset="0"/>
              </a:rPr>
              <a:t>The new thread will be stopped when the main thread ends. The output from this program might be a little different every time.</a:t>
            </a:r>
            <a:endParaRPr lang="en-IN" dirty="0"/>
          </a:p>
        </p:txBody>
      </p:sp>
    </p:spTree>
    <p:extLst>
      <p:ext uri="{BB962C8B-B14F-4D97-AF65-F5344CB8AC3E}">
        <p14:creationId xmlns:p14="http://schemas.microsoft.com/office/powerpoint/2010/main" val="3859483585"/>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a:buSzPts val="2600"/>
            </a:pPr>
            <a:r>
              <a:rPr lang="en-IN" sz="2600" b="1" dirty="0">
                <a:latin typeface="Montserrat ExtraBold"/>
              </a:rPr>
              <a:t>Join Handles</a:t>
            </a:r>
            <a:endParaRPr sz="2600" b="1" dirty="0">
              <a:latin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71911" y="2424735"/>
            <a:ext cx="7800173" cy="2031285"/>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latin typeface="Nunito" pitchFamily="2" charset="0"/>
              </a:rPr>
              <a:t>By storing the return value of thread::spawn in a variable, we may resolve the issue of the spawned thread not running or terminating prematurely. </a:t>
            </a:r>
            <a:r>
              <a:rPr lang="en-US" dirty="0" err="1">
                <a:latin typeface="Nunito" pitchFamily="2" charset="0"/>
              </a:rPr>
              <a:t>JoinHandle</a:t>
            </a:r>
            <a:r>
              <a:rPr lang="en-US" dirty="0">
                <a:latin typeface="Nunito" pitchFamily="2" charset="0"/>
              </a:rPr>
              <a:t> is the return type for thread::spawn. A </a:t>
            </a:r>
            <a:r>
              <a:rPr lang="en-US" dirty="0" err="1">
                <a:latin typeface="Nunito" pitchFamily="2" charset="0"/>
              </a:rPr>
              <a:t>JoinHandle</a:t>
            </a:r>
            <a:r>
              <a:rPr lang="en-US" dirty="0">
                <a:latin typeface="Nunito" pitchFamily="2" charset="0"/>
              </a:rPr>
              <a:t> is an owned item that will wait for its thread to finish when the join method is called on it. In order to ensure that the thread we generated in last example ends before the main quits, in coming slide we will demonstrate how to use the </a:t>
            </a:r>
            <a:r>
              <a:rPr lang="en-US" dirty="0" err="1">
                <a:latin typeface="Nunito" pitchFamily="2" charset="0"/>
              </a:rPr>
              <a:t>JoinHandle</a:t>
            </a:r>
            <a:r>
              <a:rPr lang="en-US" dirty="0">
                <a:latin typeface="Nunito" pitchFamily="2" charset="0"/>
              </a:rPr>
              <a:t> of that thread and call join.</a:t>
            </a:r>
            <a:endParaRPr lang="en-US" altLang="en-US" dirty="0">
              <a:latin typeface="Nunito" pitchFamily="2" charset="0"/>
            </a:endParaRPr>
          </a:p>
        </p:txBody>
      </p:sp>
      <p:sp>
        <p:nvSpPr>
          <p:cNvPr id="2" name="Google Shape;145;g22c3395971c_2_1">
            <a:extLst>
              <a:ext uri="{FF2B5EF4-FFF2-40B4-BE49-F238E27FC236}">
                <a16:creationId xmlns:a16="http://schemas.microsoft.com/office/drawing/2014/main" id="{F520053D-BA57-4836-50AB-AE51E61A67DB}"/>
              </a:ext>
            </a:extLst>
          </p:cNvPr>
          <p:cNvSpPr txBox="1"/>
          <p:nvPr/>
        </p:nvSpPr>
        <p:spPr>
          <a:xfrm>
            <a:off x="671912" y="1187621"/>
            <a:ext cx="7800173" cy="1061789"/>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latin typeface="Nunito" pitchFamily="2" charset="0"/>
              </a:rPr>
              <a:t>Because there is no certainty regarding the sequence in which threads run, we cannot ensure that the created thread will ever get to run because the code in thread example (in last slide) not only ends it prematurely most of the time owing to the main thread terminating!</a:t>
            </a:r>
            <a:endParaRPr lang="en-US" altLang="en-US" dirty="0">
              <a:latin typeface="Nunito" pitchFamily="2" charset="0"/>
            </a:endParaRPr>
          </a:p>
        </p:txBody>
      </p:sp>
    </p:spTree>
    <p:extLst>
      <p:ext uri="{BB962C8B-B14F-4D97-AF65-F5344CB8AC3E}">
        <p14:creationId xmlns:p14="http://schemas.microsoft.com/office/powerpoint/2010/main" val="37934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691662" y="161169"/>
            <a:ext cx="7163335"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Create Thread (Example)</a:t>
            </a:r>
            <a:endParaRPr lang="en-IN"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68216" y="731169"/>
            <a:ext cx="7765772" cy="415458"/>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b="0" i="0" dirty="0">
                <a:solidFill>
                  <a:srgbClr val="000000"/>
                </a:solidFill>
                <a:effectLst/>
                <a:latin typeface="Nunito" pitchFamily="2" charset="0"/>
              </a:rPr>
              <a:t>The following example prints some text from a main thread and other text from a new thread.</a:t>
            </a:r>
            <a:endParaRPr lang="en-US" dirty="0"/>
          </a:p>
        </p:txBody>
      </p:sp>
      <p:sp>
        <p:nvSpPr>
          <p:cNvPr id="2" name="Google Shape;145;g22c3395971c_2_1">
            <a:extLst>
              <a:ext uri="{FF2B5EF4-FFF2-40B4-BE49-F238E27FC236}">
                <a16:creationId xmlns:a16="http://schemas.microsoft.com/office/drawing/2014/main" id="{A478F534-A0B1-9B70-E8FA-3470C29020E9}"/>
              </a:ext>
            </a:extLst>
          </p:cNvPr>
          <p:cNvSpPr txBox="1"/>
          <p:nvPr/>
        </p:nvSpPr>
        <p:spPr>
          <a:xfrm>
            <a:off x="797169" y="1248027"/>
            <a:ext cx="4876802" cy="2862282"/>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use std::thread;</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use std::time::Duration;</a:t>
            </a:r>
          </a:p>
          <a:p>
            <a:pPr lvl="0" eaLnBrk="0" fontAlgn="base" hangingPunct="0">
              <a:spcBef>
                <a:spcPct val="0"/>
              </a:spcBef>
              <a:spcAft>
                <a:spcPct val="0"/>
              </a:spcAft>
              <a:buClrTx/>
            </a:pPr>
            <a:r>
              <a:rPr lang="en-US" altLang="en-US" sz="1200" dirty="0" err="1">
                <a:solidFill>
                  <a:schemeClr val="bg1"/>
                </a:solidFill>
                <a:latin typeface="Consolas" panose="020B0609020204030204" pitchFamily="49" charset="0"/>
              </a:rPr>
              <a:t>fn</a:t>
            </a:r>
            <a:r>
              <a:rPr lang="en-US" altLang="en-US" sz="1200" dirty="0">
                <a:solidFill>
                  <a:schemeClr val="bg1"/>
                </a:solidFill>
                <a:latin typeface="Consolas" panose="020B0609020204030204" pitchFamily="49" charset="0"/>
              </a:rPr>
              <a:t> main()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let handle = thread::spawn(||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for </a:t>
            </a:r>
            <a:r>
              <a:rPr lang="en-US" altLang="en-US" sz="1200" dirty="0" err="1">
                <a:solidFill>
                  <a:schemeClr val="bg1"/>
                </a:solidFill>
                <a:latin typeface="Consolas" panose="020B0609020204030204" pitchFamily="49" charset="0"/>
              </a:rPr>
              <a:t>i</a:t>
            </a:r>
            <a:r>
              <a:rPr lang="en-US" altLang="en-US" sz="1200" dirty="0">
                <a:solidFill>
                  <a:schemeClr val="bg1"/>
                </a:solidFill>
                <a:latin typeface="Consolas" panose="020B0609020204030204" pitchFamily="49" charset="0"/>
              </a:rPr>
              <a:t> in 1..10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t>
            </a:r>
            <a:r>
              <a:rPr lang="en-US" altLang="en-US" sz="1200" dirty="0" err="1">
                <a:solidFill>
                  <a:schemeClr val="bg1"/>
                </a:solidFill>
                <a:latin typeface="Consolas" panose="020B0609020204030204" pitchFamily="49" charset="0"/>
              </a:rPr>
              <a:t>println</a:t>
            </a:r>
            <a:r>
              <a:rPr lang="en-US" altLang="en-US" sz="1200" dirty="0">
                <a:solidFill>
                  <a:schemeClr val="bg1"/>
                </a:solidFill>
                <a:latin typeface="Consolas" panose="020B0609020204030204" pitchFamily="49" charset="0"/>
              </a:rPr>
              <a:t>!("Number {} is from PS thread!", </a:t>
            </a:r>
            <a:r>
              <a:rPr lang="en-US" altLang="en-US" sz="1200" dirty="0" err="1">
                <a:solidFill>
                  <a:schemeClr val="bg1"/>
                </a:solidFill>
                <a:latin typeface="Consolas" panose="020B0609020204030204" pitchFamily="49" charset="0"/>
              </a:rPr>
              <a:t>i</a:t>
            </a:r>
            <a:r>
              <a:rPr lang="en-US" altLang="en-US" sz="1200" dirty="0">
                <a:solidFill>
                  <a:schemeClr val="bg1"/>
                </a:solidFill>
                <a:latin typeface="Consolas" panose="020B0609020204030204" pitchFamily="49" charset="0"/>
              </a:rPr>
              <a:t>);</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thread::sleep(Duration::</a:t>
            </a:r>
            <a:r>
              <a:rPr lang="en-US" altLang="en-US" sz="1200" dirty="0" err="1">
                <a:solidFill>
                  <a:schemeClr val="bg1"/>
                </a:solidFill>
                <a:latin typeface="Consolas" panose="020B0609020204030204" pitchFamily="49" charset="0"/>
              </a:rPr>
              <a:t>from_millis</a:t>
            </a:r>
            <a:r>
              <a:rPr lang="en-US" altLang="en-US" sz="1200" dirty="0">
                <a:solidFill>
                  <a:schemeClr val="bg1"/>
                </a:solidFill>
                <a:latin typeface="Consolas" panose="020B0609020204030204" pitchFamily="49" charset="0"/>
              </a:rPr>
              <a:t>(1));</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for </a:t>
            </a:r>
            <a:r>
              <a:rPr lang="en-US" altLang="en-US" sz="1200" dirty="0" err="1">
                <a:solidFill>
                  <a:schemeClr val="bg1"/>
                </a:solidFill>
                <a:latin typeface="Consolas" panose="020B0609020204030204" pitchFamily="49" charset="0"/>
              </a:rPr>
              <a:t>i</a:t>
            </a:r>
            <a:r>
              <a:rPr lang="en-US" altLang="en-US" sz="1200" dirty="0">
                <a:solidFill>
                  <a:schemeClr val="bg1"/>
                </a:solidFill>
                <a:latin typeface="Consolas" panose="020B0609020204030204" pitchFamily="49" charset="0"/>
              </a:rPr>
              <a:t> in 1..5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t>
            </a:r>
            <a:r>
              <a:rPr lang="en-US" altLang="en-US" sz="1200" dirty="0" err="1">
                <a:solidFill>
                  <a:schemeClr val="bg1"/>
                </a:solidFill>
                <a:latin typeface="Consolas" panose="020B0609020204030204" pitchFamily="49" charset="0"/>
              </a:rPr>
              <a:t>println</a:t>
            </a:r>
            <a:r>
              <a:rPr lang="en-US" altLang="en-US" sz="1200" dirty="0">
                <a:solidFill>
                  <a:schemeClr val="bg1"/>
                </a:solidFill>
                <a:latin typeface="Consolas" panose="020B0609020204030204" pitchFamily="49" charset="0"/>
              </a:rPr>
              <a:t>!("Number {} is from main thread!", </a:t>
            </a:r>
            <a:r>
              <a:rPr lang="en-US" altLang="en-US" sz="1200" dirty="0" err="1">
                <a:solidFill>
                  <a:schemeClr val="bg1"/>
                </a:solidFill>
                <a:latin typeface="Consolas" panose="020B0609020204030204" pitchFamily="49" charset="0"/>
              </a:rPr>
              <a:t>i</a:t>
            </a:r>
            <a:r>
              <a:rPr lang="en-US" altLang="en-US" sz="1200" dirty="0">
                <a:solidFill>
                  <a:schemeClr val="bg1"/>
                </a:solidFill>
                <a:latin typeface="Consolas" panose="020B0609020204030204" pitchFamily="49" charset="0"/>
              </a:rPr>
              <a:t>);</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thread::sleep(Duration::</a:t>
            </a:r>
            <a:r>
              <a:rPr lang="en-US" altLang="en-US" sz="1200" dirty="0" err="1">
                <a:solidFill>
                  <a:schemeClr val="bg1"/>
                </a:solidFill>
                <a:latin typeface="Consolas" panose="020B0609020204030204" pitchFamily="49" charset="0"/>
              </a:rPr>
              <a:t>from_millis</a:t>
            </a:r>
            <a:r>
              <a:rPr lang="en-US" altLang="en-US" sz="1200" dirty="0">
                <a:solidFill>
                  <a:schemeClr val="bg1"/>
                </a:solidFill>
                <a:latin typeface="Consolas" panose="020B0609020204030204" pitchFamily="49" charset="0"/>
              </a:rPr>
              <a:t>(1));</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   </a:t>
            </a:r>
            <a:r>
              <a:rPr lang="en-US" altLang="en-US" sz="1200" dirty="0" err="1">
                <a:solidFill>
                  <a:schemeClr val="bg1"/>
                </a:solidFill>
                <a:latin typeface="Consolas" panose="020B0609020204030204" pitchFamily="49" charset="0"/>
              </a:rPr>
              <a:t>handle.join</a:t>
            </a:r>
            <a:r>
              <a:rPr lang="en-US" altLang="en-US" sz="1200" dirty="0">
                <a:solidFill>
                  <a:schemeClr val="bg1"/>
                </a:solidFill>
                <a:latin typeface="Consolas" panose="020B0609020204030204" pitchFamily="49" charset="0"/>
              </a:rPr>
              <a:t>().unwrap();</a:t>
            </a:r>
          </a:p>
          <a:p>
            <a:pPr lvl="0" eaLnBrk="0" fontAlgn="base" hangingPunct="0">
              <a:spcBef>
                <a:spcPct val="0"/>
              </a:spcBef>
              <a:spcAft>
                <a:spcPct val="0"/>
              </a:spcAft>
              <a:buClrTx/>
            </a:pPr>
            <a:r>
              <a:rPr lang="en-US" altLang="en-US" sz="1200" dirty="0">
                <a:solidFill>
                  <a:schemeClr val="bg1"/>
                </a:solidFill>
                <a:latin typeface="Consolas" panose="020B0609020204030204" pitchFamily="49" charset="0"/>
              </a:rPr>
              <a:t>}</a:t>
            </a:r>
          </a:p>
        </p:txBody>
      </p:sp>
      <p:sp>
        <p:nvSpPr>
          <p:cNvPr id="3" name="Rectangle 1">
            <a:extLst>
              <a:ext uri="{FF2B5EF4-FFF2-40B4-BE49-F238E27FC236}">
                <a16:creationId xmlns:a16="http://schemas.microsoft.com/office/drawing/2014/main" id="{09FC778E-4AE5-A384-F2D2-D5FB7B8B5291}"/>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Google Shape;145;g22c3395971c_2_1">
            <a:extLst>
              <a:ext uri="{FF2B5EF4-FFF2-40B4-BE49-F238E27FC236}">
                <a16:creationId xmlns:a16="http://schemas.microsoft.com/office/drawing/2014/main" id="{A1AA26B8-8B54-BFD8-9E29-2368884F19C5}"/>
              </a:ext>
            </a:extLst>
          </p:cNvPr>
          <p:cNvSpPr txBox="1"/>
          <p:nvPr/>
        </p:nvSpPr>
        <p:spPr>
          <a:xfrm>
            <a:off x="5814641" y="1556107"/>
            <a:ext cx="3059727" cy="2031285"/>
          </a:xfrm>
          <a:prstGeom prst="rect">
            <a:avLst/>
          </a:prstGeom>
          <a:noFill/>
          <a:ln>
            <a:solidFill>
              <a:schemeClr val="tx1"/>
            </a:solidFill>
          </a:ln>
        </p:spPr>
        <p:txBody>
          <a:bodyPr spcFirstLastPara="1" wrap="square" lIns="91425" tIns="45700" rIns="91425" bIns="45700" anchor="t" anchorCtr="0">
            <a:spAutoFit/>
          </a:bodyPr>
          <a:lstStyle/>
          <a:p>
            <a:pPr lvl="0" eaLnBrk="0" fontAlgn="base" hangingPunct="0">
              <a:spcBef>
                <a:spcPct val="0"/>
              </a:spcBef>
              <a:spcAft>
                <a:spcPct val="0"/>
              </a:spcAft>
              <a:buClrTx/>
            </a:pPr>
            <a:r>
              <a:rPr lang="en-US" altLang="en-US" dirty="0">
                <a:solidFill>
                  <a:schemeClr val="tx1"/>
                </a:solidFill>
                <a:latin typeface="Consolas" panose="020B0609020204030204" pitchFamily="49" charset="0"/>
              </a:rPr>
              <a:t>Output:</a:t>
            </a:r>
          </a:p>
          <a:p>
            <a:pPr lvl="0" eaLnBrk="0" fontAlgn="base" hangingPunct="0">
              <a:spcBef>
                <a:spcPct val="0"/>
              </a:spcBef>
              <a:spcAft>
                <a:spcPct val="0"/>
              </a:spcAft>
              <a:buClrTx/>
            </a:pPr>
            <a:endParaRPr lang="en-US" altLang="en-US" dirty="0">
              <a:solidFill>
                <a:schemeClr val="tx1"/>
              </a:solidFill>
              <a:latin typeface="Consolas" panose="020B0609020204030204" pitchFamily="49" charset="0"/>
            </a:endParaRPr>
          </a:p>
          <a:p>
            <a:pPr lvl="0" eaLnBrk="0" fontAlgn="base" hangingPunct="0">
              <a:spcBef>
                <a:spcPct val="0"/>
              </a:spcBef>
              <a:spcAft>
                <a:spcPct val="0"/>
              </a:spcAft>
              <a:buClrTx/>
            </a:pPr>
            <a:r>
              <a:rPr lang="en-US" altLang="en-US" dirty="0">
                <a:solidFill>
                  <a:schemeClr val="tx1"/>
                </a:solidFill>
                <a:latin typeface="Consolas" panose="020B0609020204030204" pitchFamily="49" charset="0"/>
              </a:rPr>
              <a:t>Number 1 is from main thread!</a:t>
            </a:r>
          </a:p>
          <a:p>
            <a:pPr lvl="0" eaLnBrk="0" fontAlgn="base" hangingPunct="0">
              <a:spcBef>
                <a:spcPct val="0"/>
              </a:spcBef>
              <a:spcAft>
                <a:spcPct val="0"/>
              </a:spcAft>
              <a:buClrTx/>
            </a:pPr>
            <a:r>
              <a:rPr lang="en-US" altLang="en-US" dirty="0">
                <a:solidFill>
                  <a:schemeClr val="tx1"/>
                </a:solidFill>
                <a:latin typeface="Consolas" panose="020B0609020204030204" pitchFamily="49" charset="0"/>
              </a:rPr>
              <a:t>Number 1 is from PS thread!</a:t>
            </a:r>
          </a:p>
          <a:p>
            <a:pPr eaLnBrk="0" fontAlgn="base" hangingPunct="0">
              <a:spcBef>
                <a:spcPct val="0"/>
              </a:spcBef>
              <a:spcAft>
                <a:spcPct val="0"/>
              </a:spcAft>
              <a:buClrTx/>
            </a:pPr>
            <a:r>
              <a:rPr lang="en-US" altLang="en-US" dirty="0">
                <a:solidFill>
                  <a:schemeClr val="tx1"/>
                </a:solidFill>
                <a:latin typeface="Consolas" panose="020B0609020204030204" pitchFamily="49" charset="0"/>
              </a:rPr>
              <a:t>Number 2 is from PS thread</a:t>
            </a:r>
          </a:p>
          <a:p>
            <a:pPr lvl="0" eaLnBrk="0" fontAlgn="base" hangingPunct="0">
              <a:spcBef>
                <a:spcPct val="0"/>
              </a:spcBef>
              <a:spcAft>
                <a:spcPct val="0"/>
              </a:spcAft>
              <a:buClrTx/>
            </a:pPr>
            <a:r>
              <a:rPr lang="en-US" altLang="en-US" dirty="0">
                <a:solidFill>
                  <a:schemeClr val="tx1"/>
                </a:solidFill>
                <a:latin typeface="Consolas" panose="020B0609020204030204" pitchFamily="49" charset="0"/>
              </a:rPr>
              <a:t>Number 2 is from main thread!</a:t>
            </a:r>
          </a:p>
          <a:p>
            <a:pPr lvl="0" eaLnBrk="0" fontAlgn="base" hangingPunct="0">
              <a:spcBef>
                <a:spcPct val="0"/>
              </a:spcBef>
              <a:spcAft>
                <a:spcPct val="0"/>
              </a:spcAft>
              <a:buClrTx/>
            </a:pPr>
            <a:r>
              <a:rPr lang="en-US" altLang="en-US" dirty="0">
                <a:solidFill>
                  <a:schemeClr val="tx1"/>
                </a:solidFill>
                <a:latin typeface="Consolas" panose="020B0609020204030204" pitchFamily="49" charset="0"/>
              </a:rPr>
              <a:t>Number 2 is from PS thread!</a:t>
            </a:r>
          </a:p>
          <a:p>
            <a:pPr eaLnBrk="0" fontAlgn="base" hangingPunct="0">
              <a:spcBef>
                <a:spcPct val="0"/>
              </a:spcBef>
              <a:spcAft>
                <a:spcPct val="0"/>
              </a:spcAft>
              <a:buClrTx/>
            </a:pPr>
            <a:r>
              <a:rPr lang="en-US" altLang="en-US" dirty="0">
                <a:solidFill>
                  <a:schemeClr val="tx1"/>
                </a:solidFill>
                <a:latin typeface="Consolas" panose="020B0609020204030204" pitchFamily="49" charset="0"/>
              </a:rPr>
              <a:t>Number 3 is from PS thread!</a:t>
            </a:r>
          </a:p>
          <a:p>
            <a:pPr lvl="0" eaLnBrk="0" fontAlgn="base" hangingPunct="0">
              <a:spcBef>
                <a:spcPct val="0"/>
              </a:spcBef>
              <a:spcAft>
                <a:spcPct val="0"/>
              </a:spcAft>
              <a:buClrTx/>
            </a:pPr>
            <a:r>
              <a:rPr lang="en-US" altLang="en-US" dirty="0">
                <a:solidFill>
                  <a:schemeClr val="tx1"/>
                </a:solidFill>
                <a:latin typeface="Consolas" panose="020B0609020204030204" pitchFamily="49" charset="0"/>
              </a:rPr>
              <a:t>Number 3 is from main thread!</a:t>
            </a:r>
          </a:p>
        </p:txBody>
      </p:sp>
      <p:sp>
        <p:nvSpPr>
          <p:cNvPr id="10" name="TextBox 9">
            <a:extLst>
              <a:ext uri="{FF2B5EF4-FFF2-40B4-BE49-F238E27FC236}">
                <a16:creationId xmlns:a16="http://schemas.microsoft.com/office/drawing/2014/main" id="{11CFC7C1-DB0E-87FE-3D43-D1B79943B400}"/>
              </a:ext>
            </a:extLst>
          </p:cNvPr>
          <p:cNvSpPr txBox="1"/>
          <p:nvPr/>
        </p:nvSpPr>
        <p:spPr>
          <a:xfrm>
            <a:off x="269632" y="4258179"/>
            <a:ext cx="8604736" cy="523220"/>
          </a:xfrm>
          <a:prstGeom prst="rect">
            <a:avLst/>
          </a:prstGeom>
          <a:noFill/>
        </p:spPr>
        <p:txBody>
          <a:bodyPr wrap="square">
            <a:spAutoFit/>
          </a:bodyPr>
          <a:lstStyle/>
          <a:p>
            <a:r>
              <a:rPr lang="en-US" dirty="0"/>
              <a:t>The main thread and spawned thread continue switching. The main thread waits for spawned thread to complete because of the call to the </a:t>
            </a:r>
            <a:r>
              <a:rPr lang="en-US" b="1" dirty="0"/>
              <a:t>join()</a:t>
            </a:r>
            <a:r>
              <a:rPr lang="en-US" dirty="0"/>
              <a:t> method.</a:t>
            </a:r>
            <a:endParaRPr lang="en-IN" dirty="0"/>
          </a:p>
        </p:txBody>
      </p:sp>
    </p:spTree>
    <p:extLst>
      <p:ext uri="{BB962C8B-B14F-4D97-AF65-F5344CB8AC3E}">
        <p14:creationId xmlns:p14="http://schemas.microsoft.com/office/powerpoint/2010/main" val="691494414"/>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Cargo</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15280" y="951737"/>
            <a:ext cx="7800173" cy="1061789"/>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latin typeface="Nunito" pitchFamily="2" charset="0"/>
              </a:rPr>
              <a:t>Rust's build system and package management are called cargo. Because Cargo does several activities for you, including creating your code and obtaining and constructing the libraries your code depends on, the majority of Rust </a:t>
            </a:r>
            <a:r>
              <a:rPr lang="en-US" dirty="0" err="1">
                <a:latin typeface="Nunito" pitchFamily="2" charset="0"/>
              </a:rPr>
              <a:t>aceans</a:t>
            </a:r>
            <a:r>
              <a:rPr lang="en-US" dirty="0">
                <a:latin typeface="Nunito" pitchFamily="2" charset="0"/>
              </a:rPr>
              <a:t> utilize this tool to manage their Rust projects.</a:t>
            </a:r>
            <a:endParaRPr lang="en-US" altLang="en-US" dirty="0">
              <a:latin typeface="Nunito" pitchFamily="2" charset="0"/>
            </a:endParaRPr>
          </a:p>
        </p:txBody>
      </p:sp>
      <p:sp>
        <p:nvSpPr>
          <p:cNvPr id="2" name="Google Shape;145;g22c3395971c_2_1">
            <a:extLst>
              <a:ext uri="{FF2B5EF4-FFF2-40B4-BE49-F238E27FC236}">
                <a16:creationId xmlns:a16="http://schemas.microsoft.com/office/drawing/2014/main" id="{F520053D-BA57-4836-50AB-AE51E61A67DB}"/>
              </a:ext>
            </a:extLst>
          </p:cNvPr>
          <p:cNvSpPr txBox="1"/>
          <p:nvPr/>
        </p:nvSpPr>
        <p:spPr>
          <a:xfrm>
            <a:off x="568301" y="2021883"/>
            <a:ext cx="7800173" cy="738623"/>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t>If you used the official installers, Rust and Cargo are already installed. If you installed Rust in another way, type the following command in your terminal to see if Cargo was installed:</a:t>
            </a:r>
          </a:p>
        </p:txBody>
      </p:sp>
      <p:sp>
        <p:nvSpPr>
          <p:cNvPr id="5" name="TextBox 4">
            <a:extLst>
              <a:ext uri="{FF2B5EF4-FFF2-40B4-BE49-F238E27FC236}">
                <a16:creationId xmlns:a16="http://schemas.microsoft.com/office/drawing/2014/main" id="{CF4458E6-EB32-5A32-FC8D-D3C32D8494AB}"/>
              </a:ext>
            </a:extLst>
          </p:cNvPr>
          <p:cNvSpPr txBox="1"/>
          <p:nvPr/>
        </p:nvSpPr>
        <p:spPr>
          <a:xfrm>
            <a:off x="621322" y="3034886"/>
            <a:ext cx="7694130" cy="307777"/>
          </a:xfrm>
          <a:prstGeom prst="rect">
            <a:avLst/>
          </a:prstGeom>
          <a:solidFill>
            <a:schemeClr val="accent2"/>
          </a:solidFill>
        </p:spPr>
        <p:txBody>
          <a:bodyPr wrap="square">
            <a:spAutoFit/>
          </a:bodyPr>
          <a:lstStyle/>
          <a:p>
            <a:r>
              <a:rPr lang="en-IN" b="0" i="0" dirty="0">
                <a:solidFill>
                  <a:schemeClr val="bg1"/>
                </a:solidFill>
                <a:effectLst/>
                <a:latin typeface="Source Code Pro" panose="020B0509030403020204" pitchFamily="49" charset="0"/>
              </a:rPr>
              <a:t>$ cargo --version</a:t>
            </a:r>
            <a:endParaRPr lang="en-IN" dirty="0">
              <a:solidFill>
                <a:schemeClr val="bg1"/>
              </a:solidFill>
            </a:endParaRPr>
          </a:p>
        </p:txBody>
      </p:sp>
      <p:sp>
        <p:nvSpPr>
          <p:cNvPr id="7" name="TextBox 6">
            <a:extLst>
              <a:ext uri="{FF2B5EF4-FFF2-40B4-BE49-F238E27FC236}">
                <a16:creationId xmlns:a16="http://schemas.microsoft.com/office/drawing/2014/main" id="{D831AB32-064F-CC00-0485-B751132B0978}"/>
              </a:ext>
            </a:extLst>
          </p:cNvPr>
          <p:cNvSpPr txBox="1"/>
          <p:nvPr/>
        </p:nvSpPr>
        <p:spPr>
          <a:xfrm>
            <a:off x="515280" y="3668543"/>
            <a:ext cx="7694129" cy="711733"/>
          </a:xfrm>
          <a:prstGeom prst="rect">
            <a:avLst/>
          </a:prstGeom>
          <a:noFill/>
        </p:spPr>
        <p:txBody>
          <a:bodyPr wrap="square">
            <a:spAutoFit/>
          </a:bodyPr>
          <a:lstStyle/>
          <a:p>
            <a:pPr algn="just">
              <a:lnSpc>
                <a:spcPct val="150000"/>
              </a:lnSpc>
            </a:pPr>
            <a:r>
              <a:rPr lang="en-IN" dirty="0">
                <a:latin typeface="Nunito" pitchFamily="2" charset="0"/>
              </a:rPr>
              <a:t>You have it if you see the version number! If you encounter a problem, such as a command not found error then you need to install Cargo individually.</a:t>
            </a:r>
          </a:p>
        </p:txBody>
      </p:sp>
    </p:spTree>
    <p:extLst>
      <p:ext uri="{BB962C8B-B14F-4D97-AF65-F5344CB8AC3E}">
        <p14:creationId xmlns:p14="http://schemas.microsoft.com/office/powerpoint/2010/main" val="392059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2958</TotalTime>
  <Words>1582</Words>
  <Application>Microsoft Office PowerPoint</Application>
  <PresentationFormat>On-screen Show (16:9)</PresentationFormat>
  <Paragraphs>112</Paragraphs>
  <Slides>14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Source Code Pro</vt:lpstr>
      <vt:lpstr>Montserrat Medium</vt:lpstr>
      <vt:lpstr>Arial</vt:lpstr>
      <vt:lpstr>Montserrat SemiBold</vt:lpstr>
      <vt:lpstr>Montserrat ExtraBold</vt:lpstr>
      <vt:lpstr>Nunito</vt:lpstr>
      <vt:lpstr>Montserrat</vt:lpstr>
      <vt:lpstr>Montserrat Black</vt:lpstr>
      <vt:lpstr>Consolas</vt:lpstr>
      <vt:lpstr>Calibri</vt:lpstr>
      <vt:lpstr>Simple Light</vt:lpstr>
      <vt:lpstr>Concurrency and Cargo in Rust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Multimedia using Kotlin</dc:title>
  <dc:creator>Hitesh Kumar Sharma</dc:creator>
  <cp:lastModifiedBy>Dr. Hitesh Kumar Sharma</cp:lastModifiedBy>
  <cp:revision>94</cp:revision>
  <dcterms:modified xsi:type="dcterms:W3CDTF">2023-07-13T17:46:59Z</dcterms:modified>
</cp:coreProperties>
</file>