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322" r:id="rId5"/>
    <p:sldId id="336" r:id="rId6"/>
    <p:sldId id="333" r:id="rId7"/>
    <p:sldId id="337" r:id="rId8"/>
    <p:sldId id="331" r:id="rId9"/>
    <p:sldId id="338" r:id="rId10"/>
    <p:sldId id="334" r:id="rId11"/>
    <p:sldId id="339" r:id="rId12"/>
    <p:sldId id="332" r:id="rId13"/>
    <p:sldId id="340" r:id="rId14"/>
    <p:sldId id="342" r:id="rId15"/>
    <p:sldId id="341" r:id="rId16"/>
    <p:sldId id="335" r:id="rId17"/>
    <p:sldId id="343" r:id="rId18"/>
    <p:sldId id="344" r:id="rId19"/>
    <p:sldId id="345" r:id="rId20"/>
    <p:sldId id="346" r:id="rId21"/>
    <p:sldId id="347" r:id="rId22"/>
    <p:sldId id="266"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Montserrat Black" panose="00000A00000000000000" pitchFamily="2" charset="0"/>
      <p:bold r:id="rId37"/>
      <p:boldItalic r:id="rId38"/>
    </p:embeddedFont>
    <p:embeddedFont>
      <p:font typeface="Montserrat ExtraBold" panose="00000900000000000000" pitchFamily="2" charset="0"/>
      <p:bold r:id="rId39"/>
      <p:boldItalic r:id="rId40"/>
    </p:embeddedFont>
    <p:embeddedFont>
      <p:font typeface="Montserrat Medium" panose="00000600000000000000" pitchFamily="2" charset="0"/>
      <p:regular r:id="rId41"/>
      <p:bold r:id="rId42"/>
      <p:italic r:id="rId43"/>
      <p:boldItalic r:id="rId44"/>
    </p:embeddedFont>
    <p:embeddedFont>
      <p:font typeface="Montserrat SemiBold" panose="00000700000000000000" pitchFamily="2" charset="0"/>
      <p:regular r:id="rId45"/>
      <p:bold r:id="rId46"/>
      <p:italic r:id="rId47"/>
      <p:boldItalic r:id="rId48"/>
    </p:embeddedFont>
    <p:embeddedFont>
      <p:font typeface="Nunito"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l2CH8pD03qmBKMULrI1TvxAJK+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dit Khetan"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97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66"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 Id="rId10" Type="http://schemas.openxmlformats.org/officeDocument/2006/relationships/slide" Target="slides/slide9.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font" Target="fonts/font28.fntdata"/><Relationship Id="rId6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sz="1100" b="1">
                <a:solidFill>
                  <a:srgbClr val="404040"/>
                </a:solidFill>
                <a:latin typeface="Calibri"/>
                <a:ea typeface="Calibri"/>
                <a:cs typeface="Calibri"/>
                <a:sym typeface="Calibri"/>
              </a:rPr>
              <a:t>Mandatory</a:t>
            </a:r>
            <a:r>
              <a:rPr lang="en-IN" sz="1100">
                <a:solidFill>
                  <a:srgbClr val="404040"/>
                </a:solidFill>
                <a:latin typeface="Calibri"/>
                <a:ea typeface="Calibri"/>
                <a:cs typeface="Calibri"/>
                <a:sym typeface="Calibri"/>
              </a:rPr>
              <a:t> </a:t>
            </a:r>
            <a:endParaRPr sz="1100" b="1">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IN" sz="1100" b="1">
                <a:solidFill>
                  <a:srgbClr val="404040"/>
                </a:solidFill>
                <a:latin typeface="Calibri"/>
                <a:ea typeface="Calibri"/>
                <a:cs typeface="Calibri"/>
                <a:sym typeface="Calibri"/>
              </a:rPr>
              <a:t>ACTION</a:t>
            </a:r>
            <a:r>
              <a:rPr lang="en-IN" sz="1100">
                <a:solidFill>
                  <a:srgbClr val="404040"/>
                </a:solidFill>
                <a:latin typeface="Calibri"/>
                <a:ea typeface="Calibri"/>
                <a:cs typeface="Calibri"/>
                <a:sym typeface="Calibri"/>
              </a:rPr>
              <a:t>: Adjust title to fit your course.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11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9126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8793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5125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5403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8842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7074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45393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0713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789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6817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9956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rgbClr val="404040"/>
              </a:buClr>
              <a:buSzPts val="1100"/>
              <a:buFont typeface="Montserrat"/>
              <a:buChar char="●"/>
            </a:pPr>
            <a:r>
              <a:rPr lang="en-IN">
                <a:solidFill>
                  <a:srgbClr val="404040"/>
                </a:solidFill>
                <a:latin typeface="Montserrat"/>
                <a:ea typeface="Montserrat"/>
                <a:cs typeface="Montserrat"/>
                <a:sym typeface="Montserrat"/>
              </a:rPr>
              <a:t>To help you visualize this service, here is an example timeline.</a:t>
            </a:r>
            <a:endParaRPr>
              <a:solidFill>
                <a:srgbClr val="404040"/>
              </a:solidFill>
              <a:latin typeface="Montserrat"/>
              <a:ea typeface="Montserrat"/>
              <a:cs typeface="Montserrat"/>
              <a:sym typeface="Montserra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737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3188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5579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6894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5760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2377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p:cSld name="Blank_Black_2">
    <p:bg>
      <p:bgPr>
        <a:solidFill>
          <a:schemeClr val="lt2"/>
        </a:solidFill>
        <a:effectLst/>
      </p:bgPr>
    </p:bg>
    <p:spTree>
      <p:nvGrpSpPr>
        <p:cNvPr id="1" name="Shape 9"/>
        <p:cNvGrpSpPr/>
        <p:nvPr/>
      </p:nvGrpSpPr>
      <p:grpSpPr>
        <a:xfrm>
          <a:off x="0" y="0"/>
          <a:ext cx="0" cy="0"/>
          <a:chOff x="0" y="0"/>
          <a:chExt cx="0" cy="0"/>
        </a:xfrm>
      </p:grpSpPr>
      <p:sp>
        <p:nvSpPr>
          <p:cNvPr id="10" name="Google Shape;10;p24"/>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11" name="Google Shape;11;p2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4"/>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5600"/>
              <a:buFont typeface="Montserrat ExtraBold"/>
              <a:buNone/>
              <a:defRPr sz="5600" b="1">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9pPr>
          </a:lstStyle>
          <a:p>
            <a:endParaRPr/>
          </a:p>
        </p:txBody>
      </p:sp>
      <p:sp>
        <p:nvSpPr>
          <p:cNvPr id="13" name="Google Shape;13;p24"/>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400"/>
              <a:buFont typeface="Montserrat SemiBold"/>
              <a:buNone/>
              <a:defRPr sz="1400">
                <a:latin typeface="Montserrat SemiBold"/>
                <a:ea typeface="Montserrat SemiBold"/>
                <a:cs typeface="Montserrat SemiBold"/>
                <a:sym typeface="Montserrat SemiBold"/>
              </a:defRPr>
            </a:lvl1pPr>
            <a:lvl2pPr lvl="1" algn="l">
              <a:lnSpc>
                <a:spcPct val="90000"/>
              </a:lnSpc>
              <a:spcBef>
                <a:spcPts val="500"/>
              </a:spcBef>
              <a:spcAft>
                <a:spcPts val="0"/>
              </a:spcAft>
              <a:buSzPts val="1600"/>
              <a:buNone/>
              <a:defRPr/>
            </a:lvl2pPr>
            <a:lvl3pPr lvl="2" algn="l">
              <a:lnSpc>
                <a:spcPct val="90000"/>
              </a:lnSpc>
              <a:spcBef>
                <a:spcPts val="500"/>
              </a:spcBef>
              <a:spcAft>
                <a:spcPts val="0"/>
              </a:spcAft>
              <a:buSzPts val="1400"/>
              <a:buNone/>
              <a:defRPr/>
            </a:lvl3pPr>
            <a:lvl4pPr lvl="3" algn="l">
              <a:lnSpc>
                <a:spcPct val="90000"/>
              </a:lnSpc>
              <a:spcBef>
                <a:spcPts val="500"/>
              </a:spcBef>
              <a:spcAft>
                <a:spcPts val="0"/>
              </a:spcAft>
              <a:buSzPts val="1200"/>
              <a:buNone/>
              <a:defRPr/>
            </a:lvl4pPr>
            <a:lvl5pPr lvl="4" algn="l">
              <a:lnSpc>
                <a:spcPct val="90000"/>
              </a:lnSpc>
              <a:spcBef>
                <a:spcPts val="500"/>
              </a:spcBef>
              <a:spcAft>
                <a:spcPts val="0"/>
              </a:spcAft>
              <a:buSzPts val="1200"/>
              <a:buNone/>
              <a:defRPr/>
            </a:lvl5pPr>
            <a:lvl6pPr lvl="5" algn="l">
              <a:lnSpc>
                <a:spcPct val="90000"/>
              </a:lnSpc>
              <a:spcBef>
                <a:spcPts val="500"/>
              </a:spcBef>
              <a:spcAft>
                <a:spcPts val="0"/>
              </a:spcAft>
              <a:buSzPts val="1800"/>
              <a:buNone/>
              <a:defRPr/>
            </a:lvl6pPr>
            <a:lvl7pPr lvl="6" algn="l">
              <a:lnSpc>
                <a:spcPct val="90000"/>
              </a:lnSpc>
              <a:spcBef>
                <a:spcPts val="500"/>
              </a:spcBef>
              <a:spcAft>
                <a:spcPts val="0"/>
              </a:spcAft>
              <a:buSzPts val="1800"/>
              <a:buNone/>
              <a:defRPr/>
            </a:lvl7pPr>
            <a:lvl8pPr lvl="7" algn="l">
              <a:lnSpc>
                <a:spcPct val="90000"/>
              </a:lnSpc>
              <a:spcBef>
                <a:spcPts val="500"/>
              </a:spcBef>
              <a:spcAft>
                <a:spcPts val="0"/>
              </a:spcAft>
              <a:buSzPts val="1800"/>
              <a:buNone/>
              <a:defRPr/>
            </a:lvl8pPr>
            <a:lvl9pPr lvl="8" algn="l">
              <a:lnSpc>
                <a:spcPct val="90000"/>
              </a:lnSpc>
              <a:spcBef>
                <a:spcPts val="500"/>
              </a:spcBef>
              <a:spcAft>
                <a:spcPts val="0"/>
              </a:spcAft>
              <a:buSzPts val="1800"/>
              <a:buNone/>
              <a:defRPr/>
            </a:lvl9pPr>
          </a:lstStyle>
          <a:p>
            <a:endParaRPr/>
          </a:p>
        </p:txBody>
      </p:sp>
      <p:sp>
        <p:nvSpPr>
          <p:cNvPr id="14" name="Google Shape;14;p24"/>
          <p:cNvSpPr/>
          <p:nvPr/>
        </p:nvSpPr>
        <p:spPr>
          <a:xfrm>
            <a:off x="541075" y="3523425"/>
            <a:ext cx="1066800" cy="1066800"/>
          </a:xfrm>
          <a:prstGeom prst="ellipse">
            <a:avLst/>
          </a:prstGeom>
          <a:solidFill>
            <a:srgbClr val="B1B5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txBox="1"/>
          <p:nvPr/>
        </p:nvSpPr>
        <p:spPr>
          <a:xfrm>
            <a:off x="797376" y="3733575"/>
            <a:ext cx="641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Insert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photo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here</a:t>
            </a:r>
            <a:endParaRPr sz="1000" b="0" i="0" u="none" strike="noStrike" cap="none">
              <a:solidFill>
                <a:srgbClr val="393B6B"/>
              </a:solidFill>
              <a:latin typeface="Montserrat"/>
              <a:ea typeface="Montserrat"/>
              <a:cs typeface="Montserrat"/>
              <a:sym typeface="Montserrat"/>
            </a:endParaRPr>
          </a:p>
        </p:txBody>
      </p:sp>
      <p:pic>
        <p:nvPicPr>
          <p:cNvPr id="16" name="Google Shape;16;p24"/>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 name="Google Shape;5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 name="Google Shape;58;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9" name="Google Shape;5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2" name="Google Shape;6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6" name="Google Shape;66;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 name="Google Shape;6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1" name="Google Shape;7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3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 name="Google Shape;74;p3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5" name="Google Shape;7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FFFFFF"/>
        </a:solidFill>
        <a:effectLst/>
      </p:bgPr>
    </p:bg>
    <p:spTree>
      <p:nvGrpSpPr>
        <p:cNvPr id="1" name="Shape 78"/>
        <p:cNvGrpSpPr/>
        <p:nvPr/>
      </p:nvGrpSpPr>
      <p:grpSpPr>
        <a:xfrm>
          <a:off x="0" y="0"/>
          <a:ext cx="0" cy="0"/>
          <a:chOff x="0" y="0"/>
          <a:chExt cx="0" cy="0"/>
        </a:xfrm>
      </p:grpSpPr>
      <p:sp>
        <p:nvSpPr>
          <p:cNvPr id="79" name="Google Shape;79;g22c3395971c_0_20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rgbClr val="FFFFFF"/>
              </a:buClr>
              <a:buSzPts val="2000"/>
              <a:buFont typeface="Montserrat Black"/>
              <a:buNone/>
              <a:defRPr sz="2000">
                <a:solidFill>
                  <a:srgbClr val="FFFFFF"/>
                </a:solidFill>
                <a:latin typeface="Montserrat Black"/>
                <a:ea typeface="Montserrat Black"/>
                <a:cs typeface="Montserrat Black"/>
                <a:sym typeface="Montserrat Black"/>
              </a:defRPr>
            </a:lvl1pPr>
            <a:lvl2pPr lvl="1" algn="l" rtl="0">
              <a:lnSpc>
                <a:spcPct val="100000"/>
              </a:lnSpc>
              <a:spcBef>
                <a:spcPts val="0"/>
              </a:spcBef>
              <a:spcAft>
                <a:spcPts val="0"/>
              </a:spcAft>
              <a:buClr>
                <a:srgbClr val="FFFFFF"/>
              </a:buClr>
              <a:buSzPts val="2400"/>
              <a:buNone/>
              <a:defRPr sz="2400">
                <a:solidFill>
                  <a:srgbClr val="FFFFFF"/>
                </a:solidFill>
              </a:defRPr>
            </a:lvl2pPr>
            <a:lvl3pPr lvl="2" algn="l" rtl="0">
              <a:lnSpc>
                <a:spcPct val="100000"/>
              </a:lnSpc>
              <a:spcBef>
                <a:spcPts val="0"/>
              </a:spcBef>
              <a:spcAft>
                <a:spcPts val="0"/>
              </a:spcAft>
              <a:buClr>
                <a:srgbClr val="FFFFFF"/>
              </a:buClr>
              <a:buSzPts val="2400"/>
              <a:buNone/>
              <a:defRPr sz="2400">
                <a:solidFill>
                  <a:srgbClr val="FFFFFF"/>
                </a:solidFill>
              </a:defRPr>
            </a:lvl3pPr>
            <a:lvl4pPr lvl="3" algn="l" rtl="0">
              <a:lnSpc>
                <a:spcPct val="100000"/>
              </a:lnSpc>
              <a:spcBef>
                <a:spcPts val="0"/>
              </a:spcBef>
              <a:spcAft>
                <a:spcPts val="0"/>
              </a:spcAft>
              <a:buClr>
                <a:srgbClr val="FFFFFF"/>
              </a:buClr>
              <a:buSzPts val="2400"/>
              <a:buNone/>
              <a:defRPr sz="2400">
                <a:solidFill>
                  <a:srgbClr val="FFFFFF"/>
                </a:solidFill>
              </a:defRPr>
            </a:lvl4pPr>
            <a:lvl5pPr lvl="4" algn="l" rtl="0">
              <a:lnSpc>
                <a:spcPct val="100000"/>
              </a:lnSpc>
              <a:spcBef>
                <a:spcPts val="0"/>
              </a:spcBef>
              <a:spcAft>
                <a:spcPts val="0"/>
              </a:spcAft>
              <a:buClr>
                <a:srgbClr val="FFFFFF"/>
              </a:buClr>
              <a:buSzPts val="2400"/>
              <a:buNone/>
              <a:defRPr sz="2400">
                <a:solidFill>
                  <a:srgbClr val="FFFFFF"/>
                </a:solidFill>
              </a:defRPr>
            </a:lvl5pPr>
            <a:lvl6pPr lvl="5" algn="l" rtl="0">
              <a:lnSpc>
                <a:spcPct val="100000"/>
              </a:lnSpc>
              <a:spcBef>
                <a:spcPts val="0"/>
              </a:spcBef>
              <a:spcAft>
                <a:spcPts val="0"/>
              </a:spcAft>
              <a:buClr>
                <a:srgbClr val="FFFFFF"/>
              </a:buClr>
              <a:buSzPts val="2400"/>
              <a:buNone/>
              <a:defRPr sz="2400">
                <a:solidFill>
                  <a:srgbClr val="FFFFFF"/>
                </a:solidFill>
              </a:defRPr>
            </a:lvl6pPr>
            <a:lvl7pPr lvl="6" algn="l" rtl="0">
              <a:lnSpc>
                <a:spcPct val="100000"/>
              </a:lnSpc>
              <a:spcBef>
                <a:spcPts val="0"/>
              </a:spcBef>
              <a:spcAft>
                <a:spcPts val="0"/>
              </a:spcAft>
              <a:buClr>
                <a:srgbClr val="FFFFFF"/>
              </a:buClr>
              <a:buSzPts val="2400"/>
              <a:buNone/>
              <a:defRPr sz="2400">
                <a:solidFill>
                  <a:srgbClr val="FFFFFF"/>
                </a:solidFill>
              </a:defRPr>
            </a:lvl7pPr>
            <a:lvl8pPr lvl="7" algn="l" rtl="0">
              <a:lnSpc>
                <a:spcPct val="100000"/>
              </a:lnSpc>
              <a:spcBef>
                <a:spcPts val="0"/>
              </a:spcBef>
              <a:spcAft>
                <a:spcPts val="0"/>
              </a:spcAft>
              <a:buClr>
                <a:srgbClr val="FFFFFF"/>
              </a:buClr>
              <a:buSzPts val="2400"/>
              <a:buNone/>
              <a:defRPr sz="2400">
                <a:solidFill>
                  <a:srgbClr val="FFFFFF"/>
                </a:solidFill>
              </a:defRPr>
            </a:lvl8pPr>
            <a:lvl9pPr lvl="8" algn="l" rtl="0">
              <a:lnSpc>
                <a:spcPct val="100000"/>
              </a:lnSpc>
              <a:spcBef>
                <a:spcPts val="0"/>
              </a:spcBef>
              <a:spcAft>
                <a:spcPts val="0"/>
              </a:spcAft>
              <a:buClr>
                <a:srgbClr val="FFFFFF"/>
              </a:buClr>
              <a:buSzPts val="2400"/>
              <a:buNone/>
              <a:defRPr sz="2400">
                <a:solidFill>
                  <a:srgbClr val="FFFFFF"/>
                </a:solidFill>
              </a:defRPr>
            </a:lvl9pPr>
          </a:lstStyle>
          <a:p>
            <a:endParaRPr/>
          </a:p>
        </p:txBody>
      </p:sp>
      <p:sp>
        <p:nvSpPr>
          <p:cNvPr id="80" name="Google Shape;80;g22c3395971c_0_203"/>
          <p:cNvSpPr txBox="1">
            <a:spLocks noGrp="1"/>
          </p:cNvSpPr>
          <p:nvPr>
            <p:ph type="body" idx="1"/>
          </p:nvPr>
        </p:nvSpPr>
        <p:spPr>
          <a:xfrm>
            <a:off x="652700"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1" name="Google Shape;81;g22c3395971c_0_203"/>
          <p:cNvSpPr txBox="1">
            <a:spLocks noGrp="1"/>
          </p:cNvSpPr>
          <p:nvPr>
            <p:ph type="body" idx="2"/>
          </p:nvPr>
        </p:nvSpPr>
        <p:spPr>
          <a:xfrm>
            <a:off x="3411859"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2" name="Google Shape;82;g22c3395971c_0_203"/>
          <p:cNvSpPr txBox="1">
            <a:spLocks noGrp="1"/>
          </p:cNvSpPr>
          <p:nvPr>
            <p:ph type="body" idx="3"/>
          </p:nvPr>
        </p:nvSpPr>
        <p:spPr>
          <a:xfrm>
            <a:off x="6204335" y="1139150"/>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3" name="Google Shape;83;g22c3395971c_0_203"/>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22c3395971c_0_203"/>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22c3395971c_0_203"/>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4">
  <p:cSld name="Content_2_Columns_Pink_2">
    <p:bg>
      <p:bgPr>
        <a:solidFill>
          <a:schemeClr val="lt2"/>
        </a:solidFill>
        <a:effectLst/>
      </p:bgPr>
    </p:bg>
    <p:spTree>
      <p:nvGrpSpPr>
        <p:cNvPr id="1" name="Shape 17"/>
        <p:cNvGrpSpPr/>
        <p:nvPr/>
      </p:nvGrpSpPr>
      <p:grpSpPr>
        <a:xfrm>
          <a:off x="0" y="0"/>
          <a:ext cx="0" cy="0"/>
          <a:chOff x="0" y="0"/>
          <a:chExt cx="0" cy="0"/>
        </a:xfrm>
      </p:grpSpPr>
      <p:pic>
        <p:nvPicPr>
          <p:cNvPr id="18" name="Google Shape;18;p2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 name="Google Shape;19;p25"/>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2"/>
              </a:buClr>
              <a:buSzPts val="1800"/>
              <a:buChar char="•"/>
              <a:defRPr sz="1800">
                <a:solidFill>
                  <a:schemeClr val="dk2"/>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2"/>
              </a:buClr>
              <a:buSzPts val="1600"/>
              <a:buChar char="◦"/>
              <a:defRPr sz="1600">
                <a:solidFill>
                  <a:schemeClr val="dk2"/>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2"/>
              </a:buClr>
              <a:buSzPts val="1400"/>
              <a:buChar char="▪"/>
              <a:defRPr sz="1400">
                <a:solidFill>
                  <a:schemeClr val="dk2"/>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2"/>
              </a:buClr>
              <a:buSzPts val="1800"/>
              <a:buChar char="•"/>
              <a:defRPr>
                <a:solidFill>
                  <a:schemeClr val="dk2"/>
                </a:solidFill>
              </a:defRPr>
            </a:lvl6pPr>
            <a:lvl7pPr marL="3200400" lvl="6" indent="-342900" algn="l">
              <a:lnSpc>
                <a:spcPct val="90000"/>
              </a:lnSpc>
              <a:spcBef>
                <a:spcPts val="500"/>
              </a:spcBef>
              <a:spcAft>
                <a:spcPts val="0"/>
              </a:spcAft>
              <a:buClr>
                <a:schemeClr val="dk2"/>
              </a:buClr>
              <a:buSzPts val="1800"/>
              <a:buChar char="•"/>
              <a:defRPr>
                <a:solidFill>
                  <a:schemeClr val="dk2"/>
                </a:solidFill>
              </a:defRPr>
            </a:lvl7pPr>
            <a:lvl8pPr marL="3657600" lvl="7" indent="-342900" algn="l">
              <a:lnSpc>
                <a:spcPct val="90000"/>
              </a:lnSpc>
              <a:spcBef>
                <a:spcPts val="500"/>
              </a:spcBef>
              <a:spcAft>
                <a:spcPts val="0"/>
              </a:spcAft>
              <a:buClr>
                <a:schemeClr val="dk2"/>
              </a:buClr>
              <a:buSzPts val="1800"/>
              <a:buChar char="•"/>
              <a:defRPr>
                <a:solidFill>
                  <a:schemeClr val="dk2"/>
                </a:solidFill>
              </a:defRPr>
            </a:lvl8pPr>
            <a:lvl9pPr marL="4114800" lvl="8" indent="-342900" algn="l">
              <a:lnSpc>
                <a:spcPct val="90000"/>
              </a:lnSpc>
              <a:spcBef>
                <a:spcPts val="500"/>
              </a:spcBef>
              <a:spcAft>
                <a:spcPts val="0"/>
              </a:spcAft>
              <a:buClr>
                <a:schemeClr val="dk2"/>
              </a:buClr>
              <a:buSzPts val="1800"/>
              <a:buChar char="•"/>
              <a:defRPr>
                <a:solidFill>
                  <a:schemeClr val="dk2"/>
                </a:solidFill>
              </a:defRPr>
            </a:lvl9pPr>
          </a:lstStyle>
          <a:p>
            <a:endParaRPr/>
          </a:p>
        </p:txBody>
      </p:sp>
      <p:sp>
        <p:nvSpPr>
          <p:cNvPr id="20" name="Google Shape;20;p25"/>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2500"/>
              <a:buFont typeface="Montserrat ExtraBold"/>
              <a:buNone/>
              <a:defRPr sz="2500" b="1">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22" name="Google Shape;22;p25"/>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
        <p:nvSpPr>
          <p:cNvPr id="23" name="Google Shape;23;p25"/>
          <p:cNvSpPr/>
          <p:nvPr/>
        </p:nvSpPr>
        <p:spPr>
          <a:xfrm rot="5400000">
            <a:off x="177750" y="219225"/>
            <a:ext cx="402600" cy="758100"/>
          </a:xfrm>
          <a:prstGeom prst="round2SameRect">
            <a:avLst>
              <a:gd name="adj1" fmla="val 50000"/>
              <a:gd name="adj2" fmla="val 0"/>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2">
  <p:cSld name="1_Side_Callout_Pink">
    <p:bg>
      <p:bgPr>
        <a:solidFill>
          <a:schemeClr val="lt2"/>
        </a:solidFill>
        <a:effectLst/>
      </p:bgPr>
    </p:bg>
    <p:spTree>
      <p:nvGrpSpPr>
        <p:cNvPr id="1" name="Shape 24"/>
        <p:cNvGrpSpPr/>
        <p:nvPr/>
      </p:nvGrpSpPr>
      <p:grpSpPr>
        <a:xfrm>
          <a:off x="0" y="0"/>
          <a:ext cx="0" cy="0"/>
          <a:chOff x="0" y="0"/>
          <a:chExt cx="0" cy="0"/>
        </a:xfrm>
      </p:grpSpPr>
      <p:pic>
        <p:nvPicPr>
          <p:cNvPr id="25" name="Google Shape;25;p26"/>
          <p:cNvPicPr preferRelativeResize="0"/>
          <p:nvPr/>
        </p:nvPicPr>
        <p:blipFill rotWithShape="1">
          <a:blip r:embed="rId2">
            <a:alphaModFix/>
          </a:blip>
          <a:srcRect/>
          <a:stretch/>
        </p:blipFill>
        <p:spPr>
          <a:xfrm>
            <a:off x="8" y="0"/>
            <a:ext cx="3471633" cy="5143499"/>
          </a:xfrm>
          <a:prstGeom prst="rect">
            <a:avLst/>
          </a:prstGeom>
          <a:noFill/>
          <a:ln>
            <a:noFill/>
          </a:ln>
        </p:spPr>
      </p:pic>
      <p:sp>
        <p:nvSpPr>
          <p:cNvPr id="26" name="Google Shape;26;p26"/>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lvl1pPr lvl="0" algn="r">
              <a:lnSpc>
                <a:spcPct val="90000"/>
              </a:lnSpc>
              <a:spcBef>
                <a:spcPts val="0"/>
              </a:spcBef>
              <a:spcAft>
                <a:spcPts val="0"/>
              </a:spcAft>
              <a:buClr>
                <a:schemeClr val="lt1"/>
              </a:buClr>
              <a:buSzPts val="2800"/>
              <a:buFont typeface="Montserrat ExtraBold"/>
              <a:buNone/>
              <a:defRPr sz="2800" b="1">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body" idx="1"/>
          </p:nvPr>
        </p:nvSpPr>
        <p:spPr>
          <a:xfrm>
            <a:off x="3644630" y="1115861"/>
            <a:ext cx="5161500" cy="291180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a:solidFill>
                  <a:schemeClr val="dk1"/>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1"/>
              </a:buClr>
              <a:buSzPts val="1600"/>
              <a:buChar char="◦"/>
              <a:defRPr sz="1600">
                <a:solidFill>
                  <a:schemeClr val="dk1"/>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1"/>
              </a:buClr>
              <a:buSzPts val="1400"/>
              <a:buChar char="▪"/>
              <a:defRPr sz="1400">
                <a:solidFill>
                  <a:schemeClr val="dk1"/>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6"/>
          <p:cNvSpPr txBox="1">
            <a:spLocks noGrp="1"/>
          </p:cNvSpPr>
          <p:nvPr>
            <p:ph type="subTitle" idx="2"/>
          </p:nvPr>
        </p:nvSpPr>
        <p:spPr>
          <a:xfrm>
            <a:off x="561975" y="2914650"/>
            <a:ext cx="2076300" cy="1695600"/>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1300"/>
              <a:buFont typeface="Montserrat SemiBold"/>
              <a:buNone/>
              <a:defRPr sz="1300">
                <a:solidFill>
                  <a:schemeClr val="lt1"/>
                </a:solidFill>
                <a:latin typeface="Montserrat SemiBold"/>
                <a:ea typeface="Montserrat SemiBold"/>
                <a:cs typeface="Montserrat SemiBold"/>
                <a:sym typeface="Montserrat SemiBold"/>
              </a:defRPr>
            </a:lvl1pPr>
            <a:lvl2pPr lvl="1" algn="l">
              <a:lnSpc>
                <a:spcPct val="90000"/>
              </a:lnSpc>
              <a:spcBef>
                <a:spcPts val="500"/>
              </a:spcBef>
              <a:spcAft>
                <a:spcPts val="0"/>
              </a:spcAft>
              <a:buSzPts val="1100"/>
              <a:buNone/>
              <a:defRPr sz="1100"/>
            </a:lvl2pPr>
            <a:lvl3pPr lvl="2" algn="l">
              <a:lnSpc>
                <a:spcPct val="90000"/>
              </a:lnSpc>
              <a:spcBef>
                <a:spcPts val="500"/>
              </a:spcBef>
              <a:spcAft>
                <a:spcPts val="0"/>
              </a:spcAft>
              <a:buSzPts val="900"/>
              <a:buNone/>
              <a:defRPr sz="900"/>
            </a:lvl3pPr>
            <a:lvl4pPr lvl="3" algn="l">
              <a:lnSpc>
                <a:spcPct val="90000"/>
              </a:lnSpc>
              <a:spcBef>
                <a:spcPts val="500"/>
              </a:spcBef>
              <a:spcAft>
                <a:spcPts val="0"/>
              </a:spcAft>
              <a:buSzPts val="700"/>
              <a:buNone/>
              <a:defRPr sz="700"/>
            </a:lvl4pPr>
            <a:lvl5pPr lvl="4" algn="l">
              <a:lnSpc>
                <a:spcPct val="90000"/>
              </a:lnSpc>
              <a:spcBef>
                <a:spcPts val="500"/>
              </a:spcBef>
              <a:spcAft>
                <a:spcPts val="0"/>
              </a:spcAft>
              <a:buSzPts val="700"/>
              <a:buNone/>
              <a:defRPr sz="700"/>
            </a:lvl5pPr>
            <a:lvl6pPr lvl="5" algn="l">
              <a:lnSpc>
                <a:spcPct val="90000"/>
              </a:lnSpc>
              <a:spcBef>
                <a:spcPts val="500"/>
              </a:spcBef>
              <a:spcAft>
                <a:spcPts val="0"/>
              </a:spcAft>
              <a:buSzPts val="1300"/>
              <a:buNone/>
              <a:defRPr sz="1300"/>
            </a:lvl6pPr>
            <a:lvl7pPr lvl="6" algn="l">
              <a:lnSpc>
                <a:spcPct val="90000"/>
              </a:lnSpc>
              <a:spcBef>
                <a:spcPts val="500"/>
              </a:spcBef>
              <a:spcAft>
                <a:spcPts val="0"/>
              </a:spcAft>
              <a:buSzPts val="1300"/>
              <a:buNone/>
              <a:defRPr sz="1300"/>
            </a:lvl7pPr>
            <a:lvl8pPr lvl="7" algn="l">
              <a:lnSpc>
                <a:spcPct val="90000"/>
              </a:lnSpc>
              <a:spcBef>
                <a:spcPts val="500"/>
              </a:spcBef>
              <a:spcAft>
                <a:spcPts val="0"/>
              </a:spcAft>
              <a:buSzPts val="1300"/>
              <a:buNone/>
              <a:defRPr sz="1300"/>
            </a:lvl8pPr>
            <a:lvl9pPr lvl="8" algn="l">
              <a:lnSpc>
                <a:spcPct val="90000"/>
              </a:lnSpc>
              <a:spcBef>
                <a:spcPts val="500"/>
              </a:spcBef>
              <a:spcAft>
                <a:spcPts val="0"/>
              </a:spcAft>
              <a:buSzPts val="1300"/>
              <a:buNone/>
              <a:defRPr sz="1300"/>
            </a:lvl9pPr>
          </a:lstStyle>
          <a:p>
            <a:endParaRPr/>
          </a:p>
        </p:txBody>
      </p:sp>
      <p:sp>
        <p:nvSpPr>
          <p:cNvPr id="29" name="Google Shape;29;p26"/>
          <p:cNvSpPr txBox="1"/>
          <p:nvPr/>
        </p:nvSpPr>
        <p:spPr>
          <a:xfrm>
            <a:off x="3486234"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0" name="Google Shape;30;p26"/>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pink">
  <p:cSld name="Blank_White_3_1">
    <p:bg>
      <p:bgPr>
        <a:solidFill>
          <a:srgbClr val="FFFFFF"/>
        </a:solidFill>
        <a:effectLst/>
      </p:bgPr>
    </p:bg>
    <p:spTree>
      <p:nvGrpSpPr>
        <p:cNvPr id="1" name="Shape 31"/>
        <p:cNvGrpSpPr/>
        <p:nvPr/>
      </p:nvGrpSpPr>
      <p:grpSpPr>
        <a:xfrm>
          <a:off x="0" y="0"/>
          <a:ext cx="0" cy="0"/>
          <a:chOff x="0" y="0"/>
          <a:chExt cx="0" cy="0"/>
        </a:xfrm>
      </p:grpSpPr>
      <p:sp>
        <p:nvSpPr>
          <p:cNvPr id="32" name="Google Shape;32;p27"/>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770046"/>
                </a:solidFill>
                <a:latin typeface="Montserrat Medium"/>
                <a:ea typeface="Montserrat Medium"/>
                <a:cs typeface="Montserrat Medium"/>
                <a:sym typeface="Montserrat Medium"/>
              </a:rPr>
              <a:t>Proprietary and confidential</a:t>
            </a:r>
            <a:endParaRPr sz="600" b="0" i="1" u="none" strike="noStrike" cap="none">
              <a:solidFill>
                <a:srgbClr val="770046"/>
              </a:solidFill>
              <a:latin typeface="Montserrat Medium"/>
              <a:ea typeface="Montserrat Medium"/>
              <a:cs typeface="Montserrat Medium"/>
              <a:sym typeface="Montserrat Medium"/>
            </a:endParaRPr>
          </a:p>
        </p:txBody>
      </p:sp>
      <p:pic>
        <p:nvPicPr>
          <p:cNvPr id="33" name="Google Shape;33;p27"/>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White">
    <p:bg>
      <p:bgPr>
        <a:solidFill>
          <a:schemeClr val="lt2"/>
        </a:solidFill>
        <a:effectLst/>
      </p:bgPr>
    </p:bg>
    <p:spTree>
      <p:nvGrpSpPr>
        <p:cNvPr id="1" name="Shape 34"/>
        <p:cNvGrpSpPr/>
        <p:nvPr/>
      </p:nvGrpSpPr>
      <p:grpSpPr>
        <a:xfrm>
          <a:off x="0" y="0"/>
          <a:ext cx="0" cy="0"/>
          <a:chOff x="0" y="0"/>
          <a:chExt cx="0" cy="0"/>
        </a:xfrm>
      </p:grpSpPr>
      <p:sp>
        <p:nvSpPr>
          <p:cNvPr id="35" name="Google Shape;35;p28"/>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6" name="Google Shape;36;p28"/>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9" name="Google Shape;39;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0" name="Google Shape;50;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2" name="Google Shape;5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276781" y="2010750"/>
            <a:ext cx="8070872" cy="72025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600"/>
              <a:buFont typeface="Montserrat ExtraBold"/>
              <a:buNone/>
            </a:pPr>
            <a:r>
              <a:rPr lang="en-US" sz="3200" dirty="0"/>
              <a:t>C</a:t>
            </a:r>
            <a:r>
              <a:rPr lang="en-IN" sz="3200" dirty="0" err="1"/>
              <a:t>ollections</a:t>
            </a:r>
            <a:r>
              <a:rPr lang="en-IN" sz="3200" dirty="0"/>
              <a:t> and String in Rust</a:t>
            </a:r>
            <a:endParaRPr sz="3200" dirty="0"/>
          </a:p>
        </p:txBody>
      </p:sp>
      <p:sp>
        <p:nvSpPr>
          <p:cNvPr id="91" name="Google Shape;91;p1"/>
          <p:cNvSpPr txBox="1">
            <a:spLocks noGrp="1"/>
          </p:cNvSpPr>
          <p:nvPr>
            <p:ph type="body" idx="4294967295"/>
          </p:nvPr>
        </p:nvSpPr>
        <p:spPr>
          <a:xfrm>
            <a:off x="1861350" y="37758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b="1" dirty="0">
                <a:solidFill>
                  <a:schemeClr val="accent1"/>
                </a:solidFill>
              </a:rPr>
              <a:t>Hitesh Kumar Sharma</a:t>
            </a:r>
            <a:endParaRPr b="1" dirty="0">
              <a:solidFill>
                <a:schemeClr val="accent6"/>
              </a:solidFill>
            </a:endParaRPr>
          </a:p>
        </p:txBody>
      </p:sp>
      <p:sp>
        <p:nvSpPr>
          <p:cNvPr id="92" name="Google Shape;92;p1"/>
          <p:cNvSpPr txBox="1">
            <a:spLocks noGrp="1"/>
          </p:cNvSpPr>
          <p:nvPr>
            <p:ph type="body" idx="4294967295"/>
          </p:nvPr>
        </p:nvSpPr>
        <p:spPr>
          <a:xfrm>
            <a:off x="1861350" y="40503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sz="1400" dirty="0"/>
              <a:t>Instructor, Pluralsight</a:t>
            </a:r>
            <a:endParaRPr sz="1400" dirty="0"/>
          </a:p>
          <a:p>
            <a:pPr marL="0" lvl="0" indent="0" algn="l" rtl="0">
              <a:lnSpc>
                <a:spcPct val="90000"/>
              </a:lnSpc>
              <a:spcBef>
                <a:spcPts val="0"/>
              </a:spcBef>
              <a:spcAft>
                <a:spcPts val="0"/>
              </a:spcAft>
              <a:buClr>
                <a:schemeClr val="lt1"/>
              </a:buClr>
              <a:buSzPts val="1200"/>
              <a:buNone/>
            </a:pPr>
            <a:endParaRPr sz="1400" dirty="0"/>
          </a:p>
        </p:txBody>
      </p:sp>
      <p:sp>
        <p:nvSpPr>
          <p:cNvPr id="93" name="Google Shape;93;p1"/>
          <p:cNvSpPr/>
          <p:nvPr/>
        </p:nvSpPr>
        <p:spPr>
          <a:xfrm>
            <a:off x="491125" y="3488225"/>
            <a:ext cx="1122000" cy="11091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1" descr="CTF_Display_AbstractIdeas_BL_Biometric_Reader.png"/>
          <p:cNvPicPr preferRelativeResize="0"/>
          <p:nvPr/>
        </p:nvPicPr>
        <p:blipFill rotWithShape="1">
          <a:blip r:embed="rId3">
            <a:alphaModFix/>
          </a:blip>
          <a:srcRect/>
          <a:stretch/>
        </p:blipFill>
        <p:spPr>
          <a:xfrm>
            <a:off x="491117" y="3481781"/>
            <a:ext cx="1122000" cy="112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err="1">
                <a:latin typeface="Montserrat ExtraBold"/>
              </a:rPr>
              <a:t>BTreeMap</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2" y="1191876"/>
            <a:ext cx="7800173"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t>A balanced binary tree-based map that maintains the keys in sorted order. It's useful when you need the keys to be sorted.</a:t>
            </a:r>
            <a:endParaRPr lang="en-US" altLang="en-US" dirty="0">
              <a:latin typeface="Nunito" pitchFamily="2" charset="0"/>
            </a:endParaRPr>
          </a:p>
        </p:txBody>
      </p:sp>
      <p:sp>
        <p:nvSpPr>
          <p:cNvPr id="2" name="Google Shape;145;g22c3395971c_2_1">
            <a:extLst>
              <a:ext uri="{FF2B5EF4-FFF2-40B4-BE49-F238E27FC236}">
                <a16:creationId xmlns:a16="http://schemas.microsoft.com/office/drawing/2014/main" id="{F520053D-BA57-4836-50AB-AE51E61A67DB}"/>
              </a:ext>
            </a:extLst>
          </p:cNvPr>
          <p:cNvSpPr txBox="1"/>
          <p:nvPr/>
        </p:nvSpPr>
        <p:spPr>
          <a:xfrm>
            <a:off x="671913" y="2243504"/>
            <a:ext cx="7800173" cy="1708120"/>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There are various ways programming languages implement threads, and many operating systems offer an API that languages can use to create new threads. One operating system thread is used for every one language thread in a program thanks to the 1:1 style of thread implementation used by the Rust standard library. Other threading models with different trade-offs from the 1:1 model are implemented by some crates.</a:t>
            </a:r>
            <a:endParaRPr lang="en-US" altLang="en-US" dirty="0">
              <a:latin typeface="Nunito" pitchFamily="2" charset="0"/>
            </a:endParaRPr>
          </a:p>
        </p:txBody>
      </p:sp>
    </p:spTree>
    <p:extLst>
      <p:ext uri="{BB962C8B-B14F-4D97-AF65-F5344CB8AC3E}">
        <p14:creationId xmlns:p14="http://schemas.microsoft.com/office/powerpoint/2010/main" val="365085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err="1">
                <a:latin typeface="Montserrat ExtraBold"/>
              </a:rPr>
              <a:t>BTreeMap</a:t>
            </a:r>
            <a:r>
              <a:rPr lang="en-IN" sz="2600" b="1" dirty="0">
                <a:latin typeface="Montserrat ExtraBold"/>
              </a:rPr>
              <a:t> </a:t>
            </a:r>
            <a:r>
              <a:rPr lang="en-IN" sz="1800" i="0" u="none" strike="noStrike" cap="none" dirty="0">
                <a:solidFill>
                  <a:srgbClr val="000000"/>
                </a:solidFill>
                <a:latin typeface="Montserrat ExtraBold"/>
                <a:ea typeface="Montserrat ExtraBold"/>
                <a:cs typeface="Montserrat ExtraBold"/>
                <a:sym typeface="Montserrat ExtraBold"/>
              </a:rPr>
              <a:t>(Example)</a:t>
            </a:r>
            <a:endParaRPr sz="1100"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1242646" y="1041695"/>
            <a:ext cx="6881446" cy="2308284"/>
          </a:xfrm>
          <a:prstGeom prst="rect">
            <a:avLst/>
          </a:prstGeom>
          <a:solidFill>
            <a:schemeClr val="bg2"/>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eaLnBrk="0" fontAlgn="base" hangingPunct="0">
              <a:spcBef>
                <a:spcPct val="0"/>
              </a:spcBef>
              <a:spcAft>
                <a:spcPct val="0"/>
              </a:spcAft>
              <a:buClrTx/>
              <a:defRPr sz="1200">
                <a:solidFill>
                  <a:schemeClr val="bg1"/>
                </a:solidFill>
                <a:latin typeface="Consolas" panose="020B0609020204030204" pitchFamily="49" charset="0"/>
              </a:defRPr>
            </a:lvl1pPr>
          </a:lstStyle>
          <a:p>
            <a:r>
              <a:rPr lang="en-US" dirty="0"/>
              <a:t>use std::collections::</a:t>
            </a:r>
            <a:r>
              <a:rPr lang="en-US" dirty="0" err="1"/>
              <a:t>BTreeMap</a:t>
            </a:r>
            <a:r>
              <a:rPr lang="en-US" dirty="0"/>
              <a:t>;</a:t>
            </a:r>
          </a:p>
          <a:p>
            <a:endParaRPr lang="en-US" dirty="0"/>
          </a:p>
          <a:p>
            <a:r>
              <a:rPr lang="en-US" dirty="0"/>
              <a:t>let mut </a:t>
            </a:r>
            <a:r>
              <a:rPr lang="en-US" dirty="0" err="1"/>
              <a:t>ps_btms</a:t>
            </a:r>
            <a:r>
              <a:rPr lang="en-US" dirty="0"/>
              <a:t> = </a:t>
            </a:r>
            <a:r>
              <a:rPr lang="en-US" dirty="0" err="1"/>
              <a:t>BTreeMap</a:t>
            </a:r>
            <a:r>
              <a:rPr lang="en-US" dirty="0"/>
              <a:t>::new();</a:t>
            </a:r>
          </a:p>
          <a:p>
            <a:r>
              <a:rPr lang="en-US" dirty="0" err="1"/>
              <a:t>ps_btms.insert</a:t>
            </a:r>
            <a:r>
              <a:rPr lang="en-US" dirty="0"/>
              <a:t>(“John", 10);</a:t>
            </a:r>
          </a:p>
          <a:p>
            <a:r>
              <a:rPr lang="en-US" dirty="0" err="1"/>
              <a:t>ps_btms.insert</a:t>
            </a:r>
            <a:r>
              <a:rPr lang="en-US" dirty="0"/>
              <a:t>(“Tom", 20);</a:t>
            </a:r>
          </a:p>
          <a:p>
            <a:r>
              <a:rPr lang="en-US" dirty="0" err="1"/>
              <a:t>ps_btms.insert</a:t>
            </a:r>
            <a:r>
              <a:rPr lang="en-US" dirty="0"/>
              <a:t>(“Jerry", 30);</a:t>
            </a:r>
          </a:p>
          <a:p>
            <a:r>
              <a:rPr lang="en-US" dirty="0"/>
              <a:t>if let Some(</a:t>
            </a:r>
            <a:r>
              <a:rPr lang="en-US" dirty="0" err="1"/>
              <a:t>ps_btm</a:t>
            </a:r>
            <a:r>
              <a:rPr lang="en-US" dirty="0"/>
              <a:t>) = </a:t>
            </a:r>
            <a:r>
              <a:rPr lang="en-US" dirty="0" err="1"/>
              <a:t>ps_btms.get</a:t>
            </a:r>
            <a:r>
              <a:rPr lang="en-US" dirty="0"/>
              <a:t>(“John") {</a:t>
            </a:r>
          </a:p>
          <a:p>
            <a:r>
              <a:rPr lang="en-US" dirty="0"/>
              <a:t>    </a:t>
            </a:r>
            <a:r>
              <a:rPr lang="en-US" dirty="0" err="1"/>
              <a:t>println</a:t>
            </a:r>
            <a:r>
              <a:rPr lang="en-US" dirty="0"/>
              <a:t>!(“John Record is: {}", </a:t>
            </a:r>
            <a:r>
              <a:rPr lang="en-US" dirty="0" err="1"/>
              <a:t>ps_btm</a:t>
            </a:r>
            <a:r>
              <a:rPr lang="en-US" dirty="0"/>
              <a:t> );</a:t>
            </a:r>
          </a:p>
          <a:p>
            <a:r>
              <a:rPr lang="en-US" dirty="0"/>
              <a:t>}</a:t>
            </a:r>
          </a:p>
          <a:p>
            <a:r>
              <a:rPr lang="en-US" dirty="0"/>
              <a:t>for (name, </a:t>
            </a:r>
            <a:r>
              <a:rPr lang="en-US" dirty="0" err="1"/>
              <a:t>ps_btm</a:t>
            </a:r>
            <a:r>
              <a:rPr lang="en-US" dirty="0"/>
              <a:t>) in &amp; </a:t>
            </a:r>
            <a:r>
              <a:rPr lang="en-US" dirty="0" err="1"/>
              <a:t>ps_btms</a:t>
            </a:r>
            <a:r>
              <a:rPr lang="en-US" dirty="0"/>
              <a:t> {</a:t>
            </a:r>
          </a:p>
          <a:p>
            <a:r>
              <a:rPr lang="en-US" dirty="0"/>
              <a:t>    </a:t>
            </a:r>
            <a:r>
              <a:rPr lang="en-US" dirty="0" err="1"/>
              <a:t>println</a:t>
            </a:r>
            <a:r>
              <a:rPr lang="en-US" dirty="0"/>
              <a:t>!("{}: {}", name, </a:t>
            </a:r>
            <a:r>
              <a:rPr lang="en-US" dirty="0" err="1"/>
              <a:t>ps_btm</a:t>
            </a:r>
            <a:r>
              <a:rPr lang="en-US" dirty="0"/>
              <a:t>);</a:t>
            </a:r>
          </a:p>
          <a:p>
            <a:r>
              <a:rPr lang="en-US" dirty="0"/>
              <a:t>}</a:t>
            </a:r>
          </a:p>
        </p:txBody>
      </p:sp>
      <p:sp>
        <p:nvSpPr>
          <p:cNvPr id="7" name="TextBox 6">
            <a:extLst>
              <a:ext uri="{FF2B5EF4-FFF2-40B4-BE49-F238E27FC236}">
                <a16:creationId xmlns:a16="http://schemas.microsoft.com/office/drawing/2014/main" id="{C8B9B5B6-4589-C547-A225-BEBC40AD0D7F}"/>
              </a:ext>
            </a:extLst>
          </p:cNvPr>
          <p:cNvSpPr txBox="1"/>
          <p:nvPr/>
        </p:nvSpPr>
        <p:spPr>
          <a:xfrm>
            <a:off x="1131277" y="3624751"/>
            <a:ext cx="6881446" cy="954107"/>
          </a:xfrm>
          <a:prstGeom prst="rect">
            <a:avLst/>
          </a:prstGeom>
          <a:noFill/>
        </p:spPr>
        <p:txBody>
          <a:bodyPr wrap="square">
            <a:spAutoFit/>
          </a:bodyPr>
          <a:lstStyle/>
          <a:p>
            <a:pPr algn="just"/>
            <a:r>
              <a:rPr lang="en-US" dirty="0"/>
              <a:t>In the above Example, We construct a </a:t>
            </a:r>
            <a:r>
              <a:rPr lang="en-US" dirty="0" err="1"/>
              <a:t>BTreeMap</a:t>
            </a:r>
            <a:r>
              <a:rPr lang="en-US" dirty="0"/>
              <a:t> called </a:t>
            </a:r>
            <a:r>
              <a:rPr lang="en-US" dirty="0" err="1"/>
              <a:t>ps_btms</a:t>
            </a:r>
            <a:r>
              <a:rPr lang="en-US" dirty="0"/>
              <a:t>, add key-value pairs, access a value by its key, and iterate through the key-value pairs in sorted order in this example. This illustrates how range-based queries can be run on </a:t>
            </a:r>
            <a:r>
              <a:rPr lang="en-US" dirty="0" err="1"/>
              <a:t>BTreeMap</a:t>
            </a:r>
            <a:r>
              <a:rPr lang="en-US" dirty="0"/>
              <a:t> to manage sorted collections.</a:t>
            </a:r>
            <a:endParaRPr lang="en-IN" dirty="0"/>
          </a:p>
        </p:txBody>
      </p:sp>
    </p:spTree>
    <p:extLst>
      <p:ext uri="{BB962C8B-B14F-4D97-AF65-F5344CB8AC3E}">
        <p14:creationId xmlns:p14="http://schemas.microsoft.com/office/powerpoint/2010/main" val="424783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a:buSzPts val="2600"/>
            </a:pPr>
            <a:r>
              <a:rPr lang="en-IN" sz="2600" b="1" dirty="0">
                <a:latin typeface="Montserrat ExtraBold"/>
              </a:rPr>
              <a:t>HashSet</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2" y="1191876"/>
            <a:ext cx="7800173"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t>HashSet is an unordered collection of unique values. It is useful when you want to store a unique set of items and perform set operations.</a:t>
            </a:r>
            <a:endParaRPr lang="en-US" altLang="en-US" dirty="0">
              <a:latin typeface="Nunito" pitchFamily="2" charset="0"/>
            </a:endParaRPr>
          </a:p>
        </p:txBody>
      </p:sp>
      <p:sp>
        <p:nvSpPr>
          <p:cNvPr id="3" name="Google Shape;145;g22c3395971c_2_1">
            <a:extLst>
              <a:ext uri="{FF2B5EF4-FFF2-40B4-BE49-F238E27FC236}">
                <a16:creationId xmlns:a16="http://schemas.microsoft.com/office/drawing/2014/main" id="{FBBFC04A-5F5A-13AD-8F57-C0A95C3E604C}"/>
              </a:ext>
            </a:extLst>
          </p:cNvPr>
          <p:cNvSpPr txBox="1"/>
          <p:nvPr/>
        </p:nvSpPr>
        <p:spPr>
          <a:xfrm>
            <a:off x="671911" y="2255067"/>
            <a:ext cx="7800173" cy="1638870"/>
          </a:xfrm>
          <a:prstGeom prst="rect">
            <a:avLst/>
          </a:prstGeom>
          <a:noFill/>
          <a:ln>
            <a:noFill/>
          </a:ln>
        </p:spPr>
        <p:txBody>
          <a:bodyPr spcFirstLastPara="1" wrap="square" lIns="91425" tIns="45700" rIns="91425" bIns="45700" anchor="t" anchorCtr="0">
            <a:spAutoFit/>
          </a:bodyPr>
          <a:lstStyle/>
          <a:p>
            <a:pPr algn="just">
              <a:lnSpc>
                <a:spcPct val="150000"/>
              </a:lnSpc>
            </a:pPr>
            <a:r>
              <a:rPr lang="en-US" sz="1200" b="1" dirty="0"/>
              <a:t>Acceptance Use-Case :</a:t>
            </a:r>
          </a:p>
          <a:p>
            <a:pPr algn="just">
              <a:lnSpc>
                <a:spcPct val="150000"/>
              </a:lnSpc>
            </a:pPr>
            <a:r>
              <a:rPr lang="en-US" sz="1200" dirty="0">
                <a:latin typeface="Nunito" pitchFamily="2" charset="0"/>
              </a:rPr>
              <a:t>A collection called a hash map stores key-value pairs in an unordered fashion. When you need to quickly access, insert, or remove elements using a certain key, use hash maps.</a:t>
            </a:r>
          </a:p>
          <a:p>
            <a:pPr algn="just">
              <a:lnSpc>
                <a:spcPct val="150000"/>
              </a:lnSpc>
            </a:pPr>
            <a:endParaRPr lang="en-US" sz="700" dirty="0">
              <a:latin typeface="Nunito" pitchFamily="2" charset="0"/>
            </a:endParaRPr>
          </a:p>
          <a:p>
            <a:pPr algn="just">
              <a:lnSpc>
                <a:spcPct val="150000"/>
              </a:lnSpc>
            </a:pPr>
            <a:r>
              <a:rPr lang="en-US" sz="1200" b="1" dirty="0"/>
              <a:t>Avoidance Use-Case :</a:t>
            </a:r>
          </a:p>
          <a:p>
            <a:pPr algn="just">
              <a:lnSpc>
                <a:spcPct val="150000"/>
              </a:lnSpc>
            </a:pPr>
            <a:r>
              <a:rPr lang="en-US" sz="1200" dirty="0">
                <a:latin typeface="Nunito" pitchFamily="2" charset="0"/>
              </a:rPr>
              <a:t>If you need a sorted collection or to keep the order of the items, stay away from hash maps.</a:t>
            </a:r>
            <a:endParaRPr lang="en-US" altLang="en-US" sz="1200" dirty="0">
              <a:latin typeface="Nunito" pitchFamily="2" charset="0"/>
            </a:endParaRPr>
          </a:p>
        </p:txBody>
      </p:sp>
    </p:spTree>
    <p:extLst>
      <p:ext uri="{BB962C8B-B14F-4D97-AF65-F5344CB8AC3E}">
        <p14:creationId xmlns:p14="http://schemas.microsoft.com/office/powerpoint/2010/main" val="294795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rPr>
              <a:t>HashSet </a:t>
            </a:r>
            <a:r>
              <a:rPr lang="en-IN" sz="1800" i="0" u="none" strike="noStrike" cap="none" dirty="0">
                <a:solidFill>
                  <a:srgbClr val="000000"/>
                </a:solidFill>
                <a:latin typeface="Montserrat ExtraBold"/>
                <a:ea typeface="Montserrat ExtraBold"/>
                <a:cs typeface="Montserrat ExtraBold"/>
                <a:sym typeface="Montserrat ExtraBold"/>
              </a:rPr>
              <a:t>(Example)</a:t>
            </a:r>
            <a:endParaRPr sz="1100"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1178167" y="1110651"/>
            <a:ext cx="6787663" cy="2462172"/>
          </a:xfrm>
          <a:prstGeom prst="rect">
            <a:avLst/>
          </a:prstGeom>
          <a:solidFill>
            <a:schemeClr val="bg2"/>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eaLnBrk="0" fontAlgn="base" hangingPunct="0">
              <a:spcBef>
                <a:spcPct val="0"/>
              </a:spcBef>
              <a:spcAft>
                <a:spcPct val="0"/>
              </a:spcAft>
              <a:buClrTx/>
              <a:defRPr sz="1200">
                <a:solidFill>
                  <a:schemeClr val="bg1"/>
                </a:solidFill>
                <a:latin typeface="Consolas" panose="020B0609020204030204" pitchFamily="49" charset="0"/>
              </a:defRPr>
            </a:lvl1pPr>
          </a:lstStyle>
          <a:p>
            <a:r>
              <a:rPr lang="en-US" sz="1400" dirty="0"/>
              <a:t>use std::collections::HashSet;</a:t>
            </a:r>
          </a:p>
          <a:p>
            <a:endParaRPr lang="en-US" sz="1400" dirty="0"/>
          </a:p>
          <a:p>
            <a:r>
              <a:rPr lang="en-US" sz="1400" dirty="0"/>
              <a:t>let mut shapes = HashSet::new();</a:t>
            </a:r>
          </a:p>
          <a:p>
            <a:r>
              <a:rPr lang="en-US" sz="1400" dirty="0" err="1"/>
              <a:t>shapes.insert</a:t>
            </a:r>
            <a:r>
              <a:rPr lang="en-US" sz="1400" dirty="0"/>
              <a:t>(“square");</a:t>
            </a:r>
          </a:p>
          <a:p>
            <a:r>
              <a:rPr lang="en-US" sz="1400" dirty="0" err="1"/>
              <a:t>shapes.insert</a:t>
            </a:r>
            <a:r>
              <a:rPr lang="en-US" sz="1400" dirty="0"/>
              <a:t>(“circle");</a:t>
            </a:r>
          </a:p>
          <a:p>
            <a:r>
              <a:rPr lang="en-US" sz="1400" dirty="0" err="1"/>
              <a:t>shapes.insert</a:t>
            </a:r>
            <a:r>
              <a:rPr lang="en-US" sz="1400" dirty="0"/>
              <a:t>(“rectangle");</a:t>
            </a:r>
          </a:p>
          <a:p>
            <a:r>
              <a:rPr lang="en-US" sz="1400" dirty="0"/>
              <a:t>let </a:t>
            </a:r>
            <a:r>
              <a:rPr lang="en-US" sz="1400" dirty="0" err="1"/>
              <a:t>contains_red</a:t>
            </a:r>
            <a:r>
              <a:rPr lang="en-US" sz="1400" dirty="0"/>
              <a:t> = </a:t>
            </a:r>
            <a:r>
              <a:rPr lang="en-US" sz="1400" dirty="0" err="1"/>
              <a:t>shapes.contains</a:t>
            </a:r>
            <a:r>
              <a:rPr lang="en-US" sz="1400" dirty="0"/>
              <a:t>("square");</a:t>
            </a:r>
          </a:p>
          <a:p>
            <a:r>
              <a:rPr lang="en-US" sz="1400" dirty="0" err="1"/>
              <a:t>println</a:t>
            </a:r>
            <a:r>
              <a:rPr lang="en-US" sz="1400" dirty="0"/>
              <a:t>!("Contains square? {}", contains_ square);</a:t>
            </a:r>
          </a:p>
          <a:p>
            <a:r>
              <a:rPr lang="en-US" sz="1400" dirty="0"/>
              <a:t>for shape in &amp;shapes {</a:t>
            </a:r>
          </a:p>
          <a:p>
            <a:r>
              <a:rPr lang="en-US" sz="1400" dirty="0"/>
              <a:t>    </a:t>
            </a:r>
            <a:r>
              <a:rPr lang="en-US" sz="1400" dirty="0" err="1"/>
              <a:t>println</a:t>
            </a:r>
            <a:r>
              <a:rPr lang="en-US" sz="1400" dirty="0"/>
              <a:t>!(“Shape: {}", shape);</a:t>
            </a:r>
          </a:p>
          <a:p>
            <a:r>
              <a:rPr lang="en-US" sz="1400" dirty="0"/>
              <a:t>}</a:t>
            </a:r>
          </a:p>
        </p:txBody>
      </p:sp>
      <p:sp>
        <p:nvSpPr>
          <p:cNvPr id="7" name="TextBox 6">
            <a:extLst>
              <a:ext uri="{FF2B5EF4-FFF2-40B4-BE49-F238E27FC236}">
                <a16:creationId xmlns:a16="http://schemas.microsoft.com/office/drawing/2014/main" id="{C8B9B5B6-4589-C547-A225-BEBC40AD0D7F}"/>
              </a:ext>
            </a:extLst>
          </p:cNvPr>
          <p:cNvSpPr txBox="1"/>
          <p:nvPr/>
        </p:nvSpPr>
        <p:spPr>
          <a:xfrm>
            <a:off x="1178167" y="3836722"/>
            <a:ext cx="6881446" cy="738664"/>
          </a:xfrm>
          <a:prstGeom prst="rect">
            <a:avLst/>
          </a:prstGeom>
          <a:noFill/>
        </p:spPr>
        <p:txBody>
          <a:bodyPr wrap="square">
            <a:spAutoFit/>
          </a:bodyPr>
          <a:lstStyle/>
          <a:p>
            <a:pPr algn="just"/>
            <a:r>
              <a:rPr lang="en-US" dirty="0"/>
              <a:t>In </a:t>
            </a:r>
            <a:r>
              <a:rPr lang="en-US" dirty="0" err="1"/>
              <a:t>Abovexample</a:t>
            </a:r>
            <a:r>
              <a:rPr lang="en-US" dirty="0"/>
              <a:t>, we construct a HashSet called shapes, add items to it, check to see if an element is there, and then loop through the elements. This exemplifies how efficiently HashSet can manage unique elements and carry out set operations.</a:t>
            </a:r>
            <a:endParaRPr lang="en-IN" dirty="0"/>
          </a:p>
        </p:txBody>
      </p:sp>
    </p:spTree>
    <p:extLst>
      <p:ext uri="{BB962C8B-B14F-4D97-AF65-F5344CB8AC3E}">
        <p14:creationId xmlns:p14="http://schemas.microsoft.com/office/powerpoint/2010/main" val="409715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err="1">
                <a:latin typeface="Montserrat ExtraBold"/>
              </a:rPr>
              <a:t>BTreeSet</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2" y="1191876"/>
            <a:ext cx="7800173"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t>A balanced binary tree-based map that maintains the keys in sorted order. It's useful when you need the keys to be sorted.</a:t>
            </a:r>
            <a:endParaRPr lang="en-US" altLang="en-US" dirty="0">
              <a:latin typeface="Nunito" pitchFamily="2" charset="0"/>
            </a:endParaRPr>
          </a:p>
        </p:txBody>
      </p:sp>
      <p:sp>
        <p:nvSpPr>
          <p:cNvPr id="2" name="Google Shape;145;g22c3395971c_2_1">
            <a:extLst>
              <a:ext uri="{FF2B5EF4-FFF2-40B4-BE49-F238E27FC236}">
                <a16:creationId xmlns:a16="http://schemas.microsoft.com/office/drawing/2014/main" id="{F520053D-BA57-4836-50AB-AE51E61A67DB}"/>
              </a:ext>
            </a:extLst>
          </p:cNvPr>
          <p:cNvSpPr txBox="1"/>
          <p:nvPr/>
        </p:nvSpPr>
        <p:spPr>
          <a:xfrm>
            <a:off x="671913" y="2243504"/>
            <a:ext cx="7800173" cy="1708120"/>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There are various ways programming languages implement threads, and many operating systems offer an API that languages can use to create new threads. One operating system thread is used for every one language thread in a program thanks to the 1:1 style of thread implementation used by the Rust standard library. Other threading models with different trade-offs from the 1:1 model are implemented by some crates.</a:t>
            </a:r>
            <a:endParaRPr lang="en-US" altLang="en-US" dirty="0">
              <a:latin typeface="Nunito" pitchFamily="2" charset="0"/>
            </a:endParaRPr>
          </a:p>
        </p:txBody>
      </p:sp>
    </p:spTree>
    <p:extLst>
      <p:ext uri="{BB962C8B-B14F-4D97-AF65-F5344CB8AC3E}">
        <p14:creationId xmlns:p14="http://schemas.microsoft.com/office/powerpoint/2010/main" val="216507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err="1">
                <a:latin typeface="Montserrat ExtraBold"/>
              </a:rPr>
              <a:t>BTreeSet</a:t>
            </a:r>
            <a:r>
              <a:rPr lang="en-IN" sz="2600" b="1" dirty="0">
                <a:latin typeface="Montserrat ExtraBold"/>
              </a:rPr>
              <a:t> </a:t>
            </a:r>
            <a:r>
              <a:rPr lang="en-IN" sz="1800" i="0" u="none" strike="noStrike" cap="none" dirty="0">
                <a:solidFill>
                  <a:srgbClr val="000000"/>
                </a:solidFill>
                <a:latin typeface="Montserrat ExtraBold"/>
                <a:ea typeface="Montserrat ExtraBold"/>
                <a:cs typeface="Montserrat ExtraBold"/>
                <a:sym typeface="Montserrat ExtraBold"/>
              </a:rPr>
              <a:t>(Example)</a:t>
            </a:r>
            <a:endParaRPr sz="1100"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1178168" y="1255756"/>
            <a:ext cx="6787663" cy="2031285"/>
          </a:xfrm>
          <a:prstGeom prst="rect">
            <a:avLst/>
          </a:prstGeom>
          <a:solidFill>
            <a:schemeClr val="bg2"/>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eaLnBrk="0" fontAlgn="base" hangingPunct="0">
              <a:spcBef>
                <a:spcPct val="0"/>
              </a:spcBef>
              <a:spcAft>
                <a:spcPct val="0"/>
              </a:spcAft>
              <a:buClrTx/>
              <a:defRPr sz="1200">
                <a:solidFill>
                  <a:schemeClr val="bg1"/>
                </a:solidFill>
                <a:latin typeface="Consolas" panose="020B0609020204030204" pitchFamily="49" charset="0"/>
              </a:defRPr>
            </a:lvl1pPr>
          </a:lstStyle>
          <a:p>
            <a:r>
              <a:rPr lang="en-US" sz="1400" dirty="0"/>
              <a:t>use std::collections::</a:t>
            </a:r>
            <a:r>
              <a:rPr lang="en-US" sz="1400" dirty="0" err="1"/>
              <a:t>BTreeSet</a:t>
            </a:r>
            <a:r>
              <a:rPr lang="en-US" sz="1400" dirty="0"/>
              <a:t>;</a:t>
            </a:r>
          </a:p>
          <a:p>
            <a:r>
              <a:rPr lang="en-US" sz="1400" dirty="0"/>
              <a:t>let mut books = </a:t>
            </a:r>
            <a:r>
              <a:rPr lang="en-US" sz="1400" dirty="0" err="1"/>
              <a:t>BTreeSet</a:t>
            </a:r>
            <a:r>
              <a:rPr lang="en-US" sz="1400" dirty="0"/>
              <a:t>::new();</a:t>
            </a:r>
          </a:p>
          <a:p>
            <a:r>
              <a:rPr lang="en-US" sz="1400" dirty="0" err="1"/>
              <a:t>books.insert</a:t>
            </a:r>
            <a:r>
              <a:rPr lang="en-US" sz="1400" dirty="0"/>
              <a:t>("A Dance With Dragons");</a:t>
            </a:r>
          </a:p>
          <a:p>
            <a:r>
              <a:rPr lang="en-US" sz="1400" dirty="0" err="1"/>
              <a:t>books.insert</a:t>
            </a:r>
            <a:r>
              <a:rPr lang="en-US" sz="1400" dirty="0"/>
              <a:t>("To Kill a Mockingbird");</a:t>
            </a:r>
          </a:p>
          <a:p>
            <a:r>
              <a:rPr lang="en-US" sz="1400" dirty="0" err="1"/>
              <a:t>books.insert</a:t>
            </a:r>
            <a:r>
              <a:rPr lang="en-US" sz="1400" dirty="0"/>
              <a:t>("The Odyssey");</a:t>
            </a:r>
          </a:p>
          <a:p>
            <a:r>
              <a:rPr lang="en-US" sz="1400" dirty="0" err="1"/>
              <a:t>books.insert</a:t>
            </a:r>
            <a:r>
              <a:rPr lang="en-US" sz="1400" dirty="0"/>
              <a:t>("The Great Gatsby");</a:t>
            </a:r>
          </a:p>
          <a:p>
            <a:r>
              <a:rPr lang="en-US" sz="1400" dirty="0"/>
              <a:t>for book in &amp;books {</a:t>
            </a:r>
          </a:p>
          <a:p>
            <a:r>
              <a:rPr lang="en-US" sz="1400" dirty="0"/>
              <a:t>    </a:t>
            </a:r>
            <a:r>
              <a:rPr lang="en-US" sz="1400" dirty="0" err="1"/>
              <a:t>println</a:t>
            </a:r>
            <a:r>
              <a:rPr lang="en-US" sz="1400" dirty="0"/>
              <a:t>!("{book}");</a:t>
            </a:r>
          </a:p>
          <a:p>
            <a:r>
              <a:rPr lang="en-US" sz="1400" dirty="0"/>
              <a:t>}</a:t>
            </a:r>
          </a:p>
        </p:txBody>
      </p:sp>
      <p:sp>
        <p:nvSpPr>
          <p:cNvPr id="7" name="TextBox 6">
            <a:extLst>
              <a:ext uri="{FF2B5EF4-FFF2-40B4-BE49-F238E27FC236}">
                <a16:creationId xmlns:a16="http://schemas.microsoft.com/office/drawing/2014/main" id="{C8B9B5B6-4589-C547-A225-BEBC40AD0D7F}"/>
              </a:ext>
            </a:extLst>
          </p:cNvPr>
          <p:cNvSpPr txBox="1"/>
          <p:nvPr/>
        </p:nvSpPr>
        <p:spPr>
          <a:xfrm>
            <a:off x="1084385" y="3518412"/>
            <a:ext cx="6881446" cy="738664"/>
          </a:xfrm>
          <a:prstGeom prst="rect">
            <a:avLst/>
          </a:prstGeom>
          <a:noFill/>
        </p:spPr>
        <p:txBody>
          <a:bodyPr wrap="square">
            <a:spAutoFit/>
          </a:bodyPr>
          <a:lstStyle/>
          <a:p>
            <a:pPr algn="just"/>
            <a:r>
              <a:rPr lang="en-US" dirty="0"/>
              <a:t>In </a:t>
            </a:r>
            <a:r>
              <a:rPr lang="en-US" dirty="0" err="1"/>
              <a:t>Abovexample</a:t>
            </a:r>
            <a:r>
              <a:rPr lang="en-US" dirty="0"/>
              <a:t>, we construct a </a:t>
            </a:r>
            <a:r>
              <a:rPr lang="en-US" dirty="0" err="1"/>
              <a:t>BTreeSet</a:t>
            </a:r>
            <a:r>
              <a:rPr lang="en-US" dirty="0"/>
              <a:t> called </a:t>
            </a:r>
            <a:r>
              <a:rPr lang="en-US" sz="1400" dirty="0"/>
              <a:t>books</a:t>
            </a:r>
            <a:r>
              <a:rPr lang="en-US" dirty="0"/>
              <a:t>, insert items to it, check to see if an element is there, and then loop through the elements. This exemplifies how efficiently </a:t>
            </a:r>
            <a:r>
              <a:rPr lang="en-US" dirty="0" err="1"/>
              <a:t>BTreesSet</a:t>
            </a:r>
            <a:r>
              <a:rPr lang="en-US" dirty="0"/>
              <a:t> can manage unique elements and carry out set operations.</a:t>
            </a:r>
            <a:endParaRPr lang="en-IN" dirty="0"/>
          </a:p>
        </p:txBody>
      </p:sp>
    </p:spTree>
    <p:extLst>
      <p:ext uri="{BB962C8B-B14F-4D97-AF65-F5344CB8AC3E}">
        <p14:creationId xmlns:p14="http://schemas.microsoft.com/office/powerpoint/2010/main" val="270886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71913" y="230978"/>
            <a:ext cx="6355200" cy="468600"/>
          </a:xfrm>
          <a:prstGeom prst="rect">
            <a:avLst/>
          </a:prstGeom>
          <a:noFill/>
          <a:ln>
            <a:noFill/>
          </a:ln>
        </p:spPr>
        <p:txBody>
          <a:bodyPr spcFirstLastPara="1" wrap="square" lIns="34275" tIns="34275" rIns="34275" bIns="34275" anchor="t" anchorCtr="0">
            <a:noAutofit/>
          </a:bodyPr>
          <a:lstStyle/>
          <a:p>
            <a:pPr>
              <a:buSzPts val="2600"/>
            </a:pPr>
            <a:r>
              <a:rPr lang="en-IN" sz="2600" b="1" dirty="0">
                <a:latin typeface="Montserrat ExtraBold"/>
              </a:rPr>
              <a:t>String</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1031110"/>
            <a:ext cx="7800173" cy="3647112"/>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t>The </a:t>
            </a:r>
            <a:r>
              <a:rPr lang="en-US" b="1" dirty="0">
                <a:latin typeface="Consolas" panose="020B0609020204030204" pitchFamily="49" charset="0"/>
              </a:rPr>
              <a:t>String</a:t>
            </a:r>
            <a:r>
              <a:rPr lang="en-US" dirty="0"/>
              <a:t> type is used to represent a mutable, growable, and UTF-8 encoded text. It is one of the most commonly used data types for handling textual data and is part of the Rust standard library (std::string::String). Strings in Rust are different from string literals, which are static and fixed-length.</a:t>
            </a:r>
          </a:p>
          <a:p>
            <a:pPr algn="just">
              <a:lnSpc>
                <a:spcPct val="150000"/>
              </a:lnSpc>
            </a:pPr>
            <a:endParaRPr lang="en-US" altLang="en-US" dirty="0">
              <a:latin typeface="Nunito" pitchFamily="2" charset="0"/>
            </a:endParaRPr>
          </a:p>
          <a:p>
            <a:pPr algn="just">
              <a:lnSpc>
                <a:spcPct val="150000"/>
              </a:lnSpc>
            </a:pPr>
            <a:r>
              <a:rPr lang="en-US" altLang="en-US" dirty="0">
                <a:latin typeface="Nunito" pitchFamily="2" charset="0"/>
              </a:rPr>
              <a:t>To use the String type, you need to bring it into scope with a use statement or use its fully qualified path.</a:t>
            </a:r>
          </a:p>
          <a:p>
            <a:pPr algn="just">
              <a:lnSpc>
                <a:spcPct val="150000"/>
              </a:lnSpc>
            </a:pPr>
            <a:endParaRPr lang="en-US" altLang="en-US" dirty="0">
              <a:latin typeface="Nunito" pitchFamily="2" charset="0"/>
            </a:endParaRPr>
          </a:p>
          <a:p>
            <a:pPr algn="just">
              <a:lnSpc>
                <a:spcPct val="150000"/>
              </a:lnSpc>
            </a:pPr>
            <a:r>
              <a:rPr lang="en-US" altLang="en-US" dirty="0">
                <a:latin typeface="Nunito" pitchFamily="2" charset="0"/>
              </a:rPr>
              <a:t>String is mutable and requires memory allocation. When you are dealing with string manipulation, keep in mind the ownership, borrowing, and lifetimes to avoid unnecessary memory copies and ensure safe and efficient code.</a:t>
            </a:r>
          </a:p>
        </p:txBody>
      </p:sp>
    </p:spTree>
    <p:extLst>
      <p:ext uri="{BB962C8B-B14F-4D97-AF65-F5344CB8AC3E}">
        <p14:creationId xmlns:p14="http://schemas.microsoft.com/office/powerpoint/2010/main" val="1811812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rPr>
              <a:t>String </a:t>
            </a:r>
            <a:r>
              <a:rPr lang="en-IN" sz="1800" i="0" u="none" strike="noStrike" cap="none" dirty="0">
                <a:solidFill>
                  <a:srgbClr val="000000"/>
                </a:solidFill>
                <a:latin typeface="Montserrat ExtraBold"/>
                <a:ea typeface="Montserrat ExtraBold"/>
                <a:cs typeface="Montserrat ExtraBold"/>
                <a:sym typeface="Montserrat ExtraBold"/>
              </a:rPr>
              <a:t>(Example)</a:t>
            </a:r>
            <a:endParaRPr sz="1100"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1178168" y="881157"/>
            <a:ext cx="6787663" cy="2462172"/>
          </a:xfrm>
          <a:prstGeom prst="rect">
            <a:avLst/>
          </a:prstGeom>
          <a:solidFill>
            <a:schemeClr val="bg2"/>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eaLnBrk="0" fontAlgn="base" hangingPunct="0">
              <a:spcBef>
                <a:spcPct val="0"/>
              </a:spcBef>
              <a:spcAft>
                <a:spcPct val="0"/>
              </a:spcAft>
              <a:buClrTx/>
              <a:defRPr sz="1200">
                <a:solidFill>
                  <a:schemeClr val="bg1"/>
                </a:solidFill>
                <a:latin typeface="Consolas" panose="020B0609020204030204" pitchFamily="49" charset="0"/>
              </a:defRPr>
            </a:lvl1pPr>
          </a:lstStyle>
          <a:p>
            <a:r>
              <a:rPr lang="en-US" sz="1400" dirty="0" err="1"/>
              <a:t>fn</a:t>
            </a:r>
            <a:r>
              <a:rPr lang="en-US" sz="1400" dirty="0"/>
              <a:t> main() {    </a:t>
            </a:r>
          </a:p>
          <a:p>
            <a:r>
              <a:rPr lang="en-US" sz="1400" dirty="0"/>
              <a:t>    let mut </a:t>
            </a:r>
            <a:r>
              <a:rPr lang="en-US" sz="1400" dirty="0" err="1"/>
              <a:t>my_string</a:t>
            </a:r>
            <a:r>
              <a:rPr lang="en-US" sz="1400" dirty="0"/>
              <a:t> = String::new();</a:t>
            </a:r>
          </a:p>
          <a:p>
            <a:r>
              <a:rPr lang="en-US" sz="1400" dirty="0"/>
              <a:t>    </a:t>
            </a:r>
            <a:r>
              <a:rPr lang="en-US" sz="1400" dirty="0" err="1"/>
              <a:t>my_string.push</a:t>
            </a:r>
            <a:r>
              <a:rPr lang="en-US" sz="1400" dirty="0"/>
              <a:t>('H');</a:t>
            </a:r>
          </a:p>
          <a:p>
            <a:r>
              <a:rPr lang="en-US" sz="1400" dirty="0"/>
              <a:t>    </a:t>
            </a:r>
            <a:r>
              <a:rPr lang="en-US" sz="1400" dirty="0" err="1"/>
              <a:t>my_string.push_str</a:t>
            </a:r>
            <a:r>
              <a:rPr lang="en-US" sz="1400" dirty="0"/>
              <a:t>("</a:t>
            </a:r>
            <a:r>
              <a:rPr lang="en-US" sz="1400" dirty="0" err="1"/>
              <a:t>ello</a:t>
            </a:r>
            <a:r>
              <a:rPr lang="en-US" sz="1400" dirty="0"/>
              <a:t>");</a:t>
            </a:r>
          </a:p>
          <a:p>
            <a:r>
              <a:rPr lang="en-US" sz="1400" dirty="0"/>
              <a:t>    </a:t>
            </a:r>
            <a:r>
              <a:rPr lang="en-US" sz="1400" dirty="0" err="1"/>
              <a:t>my_string</a:t>
            </a:r>
            <a:r>
              <a:rPr lang="en-US" sz="1400" dirty="0"/>
              <a:t> += ", world!";</a:t>
            </a:r>
          </a:p>
          <a:p>
            <a:r>
              <a:rPr lang="en-US" sz="1400" dirty="0"/>
              <a:t>    </a:t>
            </a:r>
            <a:r>
              <a:rPr lang="en-US" sz="1400" dirty="0" err="1"/>
              <a:t>println</a:t>
            </a:r>
            <a:r>
              <a:rPr lang="en-US" sz="1400" dirty="0"/>
              <a:t>!("{}", </a:t>
            </a:r>
            <a:r>
              <a:rPr lang="en-US" sz="1400" dirty="0" err="1"/>
              <a:t>my_string</a:t>
            </a:r>
            <a:r>
              <a:rPr lang="en-US" sz="1400" dirty="0"/>
              <a:t>);</a:t>
            </a:r>
          </a:p>
          <a:p>
            <a:r>
              <a:rPr lang="en-US" sz="1400" dirty="0"/>
              <a:t>    let length = </a:t>
            </a:r>
            <a:r>
              <a:rPr lang="en-US" sz="1400" dirty="0" err="1"/>
              <a:t>my_string.len</a:t>
            </a:r>
            <a:r>
              <a:rPr lang="en-US" sz="1400" dirty="0"/>
              <a:t>();</a:t>
            </a:r>
          </a:p>
          <a:p>
            <a:r>
              <a:rPr lang="en-US" sz="1400" dirty="0"/>
              <a:t>    </a:t>
            </a:r>
            <a:r>
              <a:rPr lang="en-US" sz="1400" dirty="0" err="1"/>
              <a:t>println</a:t>
            </a:r>
            <a:r>
              <a:rPr lang="en-US" sz="1400" dirty="0"/>
              <a:t>!("String length: {}", length);</a:t>
            </a:r>
          </a:p>
          <a:p>
            <a:r>
              <a:rPr lang="en-US" sz="1400" dirty="0"/>
              <a:t>    let </a:t>
            </a:r>
            <a:r>
              <a:rPr lang="en-US" sz="1400" dirty="0" err="1"/>
              <a:t>is_empty</a:t>
            </a:r>
            <a:r>
              <a:rPr lang="en-US" sz="1400" dirty="0"/>
              <a:t> = </a:t>
            </a:r>
            <a:r>
              <a:rPr lang="en-US" sz="1400" dirty="0" err="1"/>
              <a:t>my_string.is_empty</a:t>
            </a:r>
            <a:r>
              <a:rPr lang="en-US" sz="1400" dirty="0"/>
              <a:t>();</a:t>
            </a:r>
          </a:p>
          <a:p>
            <a:r>
              <a:rPr lang="en-US" sz="1400" dirty="0"/>
              <a:t>    </a:t>
            </a:r>
            <a:r>
              <a:rPr lang="en-US" sz="1400" dirty="0" err="1"/>
              <a:t>println</a:t>
            </a:r>
            <a:r>
              <a:rPr lang="en-US" sz="1400" dirty="0"/>
              <a:t>!("Is the string empty? {}", </a:t>
            </a:r>
            <a:r>
              <a:rPr lang="en-US" sz="1400" dirty="0" err="1"/>
              <a:t>is_empty</a:t>
            </a:r>
            <a:r>
              <a:rPr lang="en-US" sz="1400" dirty="0"/>
              <a:t>);</a:t>
            </a:r>
          </a:p>
          <a:p>
            <a:r>
              <a:rPr lang="en-US" sz="1400" dirty="0"/>
              <a:t>}</a:t>
            </a:r>
          </a:p>
        </p:txBody>
      </p:sp>
      <p:sp>
        <p:nvSpPr>
          <p:cNvPr id="7" name="TextBox 6">
            <a:extLst>
              <a:ext uri="{FF2B5EF4-FFF2-40B4-BE49-F238E27FC236}">
                <a16:creationId xmlns:a16="http://schemas.microsoft.com/office/drawing/2014/main" id="{C8B9B5B6-4589-C547-A225-BEBC40AD0D7F}"/>
              </a:ext>
            </a:extLst>
          </p:cNvPr>
          <p:cNvSpPr txBox="1"/>
          <p:nvPr/>
        </p:nvSpPr>
        <p:spPr>
          <a:xfrm>
            <a:off x="1084385" y="3518412"/>
            <a:ext cx="6881446" cy="954107"/>
          </a:xfrm>
          <a:prstGeom prst="rect">
            <a:avLst/>
          </a:prstGeom>
          <a:noFill/>
        </p:spPr>
        <p:txBody>
          <a:bodyPr wrap="square">
            <a:spAutoFit/>
          </a:bodyPr>
          <a:lstStyle/>
          <a:p>
            <a:pPr algn="just"/>
            <a:r>
              <a:rPr lang="en-US" dirty="0"/>
              <a:t>In this example, we create a String called </a:t>
            </a:r>
            <a:r>
              <a:rPr lang="en-US" dirty="0" err="1"/>
              <a:t>my_string</a:t>
            </a:r>
            <a:r>
              <a:rPr lang="en-US" dirty="0"/>
              <a:t>, add characters and strings to it using push and </a:t>
            </a:r>
            <a:r>
              <a:rPr lang="en-US" dirty="0" err="1"/>
              <a:t>push_str</a:t>
            </a:r>
            <a:r>
              <a:rPr lang="en-US" dirty="0"/>
              <a:t>, respectively. We also use the += operator for appending more data to the string. The </a:t>
            </a:r>
            <a:r>
              <a:rPr lang="en-US" dirty="0" err="1"/>
              <a:t>len</a:t>
            </a:r>
            <a:r>
              <a:rPr lang="en-US" dirty="0"/>
              <a:t> method is used to get the length of the string, and </a:t>
            </a:r>
            <a:r>
              <a:rPr lang="en-US" dirty="0" err="1"/>
              <a:t>is_empty</a:t>
            </a:r>
            <a:r>
              <a:rPr lang="en-US" dirty="0"/>
              <a:t> is used to check if the string is empty.</a:t>
            </a:r>
            <a:endParaRPr lang="en-IN" dirty="0"/>
          </a:p>
        </p:txBody>
      </p:sp>
    </p:spTree>
    <p:extLst>
      <p:ext uri="{BB962C8B-B14F-4D97-AF65-F5344CB8AC3E}">
        <p14:creationId xmlns:p14="http://schemas.microsoft.com/office/powerpoint/2010/main" val="1259587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71913" y="230978"/>
            <a:ext cx="6355200" cy="468600"/>
          </a:xfrm>
          <a:prstGeom prst="rect">
            <a:avLst/>
          </a:prstGeom>
          <a:noFill/>
          <a:ln>
            <a:noFill/>
          </a:ln>
        </p:spPr>
        <p:txBody>
          <a:bodyPr spcFirstLastPara="1" wrap="square" lIns="34275" tIns="34275" rIns="34275" bIns="34275" anchor="t" anchorCtr="0">
            <a:noAutofit/>
          </a:bodyPr>
          <a:lstStyle/>
          <a:p>
            <a:pPr>
              <a:buSzPts val="2600"/>
            </a:pPr>
            <a:r>
              <a:rPr lang="en-IN" sz="2600" b="1" dirty="0">
                <a:latin typeface="Montserrat ExtraBold"/>
              </a:rPr>
              <a:t>String Literal</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1195233"/>
            <a:ext cx="7800173" cy="2354450"/>
          </a:xfrm>
          <a:prstGeom prst="rect">
            <a:avLst/>
          </a:prstGeom>
          <a:noFill/>
          <a:ln>
            <a:noFill/>
          </a:ln>
        </p:spPr>
        <p:txBody>
          <a:bodyPr spcFirstLastPara="1" wrap="square" lIns="91425" tIns="45700" rIns="91425" bIns="45700" anchor="t" anchorCtr="0">
            <a:spAutoFit/>
          </a:bodyPr>
          <a:lstStyle/>
          <a:p>
            <a:pPr algn="just">
              <a:lnSpc>
                <a:spcPct val="150000"/>
              </a:lnSpc>
            </a:pPr>
            <a:r>
              <a:rPr lang="en-US" altLang="en-US" dirty="0">
                <a:latin typeface="Nunito" pitchFamily="2" charset="0"/>
              </a:rPr>
              <a:t>A set of characters that is hardcoded into a variable is referred to as a string literal. Let company=“Plural Sight" as an example. Module std::str contains literal strings. String slices are another name for string literals. When the value of a string is known at compile time, String literals (&amp;str) are utilized. </a:t>
            </a:r>
          </a:p>
          <a:p>
            <a:pPr algn="just">
              <a:lnSpc>
                <a:spcPct val="150000"/>
              </a:lnSpc>
            </a:pPr>
            <a:endParaRPr lang="en-US" altLang="en-US" dirty="0">
              <a:latin typeface="Nunito" pitchFamily="2" charset="0"/>
            </a:endParaRPr>
          </a:p>
          <a:p>
            <a:pPr algn="just">
              <a:lnSpc>
                <a:spcPct val="150000"/>
              </a:lnSpc>
            </a:pPr>
            <a:r>
              <a:rPr lang="en-US" altLang="en-US" dirty="0">
                <a:latin typeface="Nunito" pitchFamily="2" charset="0"/>
              </a:rPr>
              <a:t>String literals are by default static. Thus, the validity of string literals is ensured throughout the entire program.</a:t>
            </a:r>
          </a:p>
        </p:txBody>
      </p:sp>
    </p:spTree>
    <p:extLst>
      <p:ext uri="{BB962C8B-B14F-4D97-AF65-F5344CB8AC3E}">
        <p14:creationId xmlns:p14="http://schemas.microsoft.com/office/powerpoint/2010/main" val="1906436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rPr>
              <a:t>String Literal </a:t>
            </a:r>
            <a:r>
              <a:rPr lang="en-IN" sz="1800" i="0" u="none" strike="noStrike" cap="none" dirty="0">
                <a:solidFill>
                  <a:srgbClr val="000000"/>
                </a:solidFill>
                <a:latin typeface="Montserrat ExtraBold"/>
                <a:ea typeface="Montserrat ExtraBold"/>
                <a:cs typeface="Montserrat ExtraBold"/>
                <a:sym typeface="Montserrat ExtraBold"/>
              </a:rPr>
              <a:t>(Example)</a:t>
            </a:r>
            <a:endParaRPr sz="1100"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1178168" y="1206080"/>
            <a:ext cx="6787663" cy="1169511"/>
          </a:xfrm>
          <a:prstGeom prst="rect">
            <a:avLst/>
          </a:prstGeom>
          <a:solidFill>
            <a:schemeClr val="bg2"/>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eaLnBrk="0" fontAlgn="base" hangingPunct="0">
              <a:spcBef>
                <a:spcPct val="0"/>
              </a:spcBef>
              <a:spcAft>
                <a:spcPct val="0"/>
              </a:spcAft>
              <a:buClrTx/>
              <a:defRPr sz="1200">
                <a:solidFill>
                  <a:schemeClr val="bg1"/>
                </a:solidFill>
                <a:latin typeface="Consolas" panose="020B0609020204030204" pitchFamily="49" charset="0"/>
              </a:defRPr>
            </a:lvl1pPr>
          </a:lstStyle>
          <a:p>
            <a:r>
              <a:rPr lang="en-US" sz="1400" dirty="0" err="1"/>
              <a:t>fn</a:t>
            </a:r>
            <a:r>
              <a:rPr lang="en-US" sz="1400" dirty="0"/>
              <a:t> main() {</a:t>
            </a:r>
          </a:p>
          <a:p>
            <a:r>
              <a:rPr lang="en-US" sz="1400" dirty="0"/>
              <a:t>   let </a:t>
            </a:r>
            <a:r>
              <a:rPr lang="en-US" sz="1400" dirty="0" err="1"/>
              <a:t>fname</a:t>
            </a:r>
            <a:r>
              <a:rPr lang="en-US" sz="1400" dirty="0"/>
              <a:t>:&amp;str=“John";</a:t>
            </a:r>
          </a:p>
          <a:p>
            <a:r>
              <a:rPr lang="en-US" sz="1400" dirty="0"/>
              <a:t>   let </a:t>
            </a:r>
            <a:r>
              <a:rPr lang="en-US" sz="1400" dirty="0" err="1"/>
              <a:t>lname</a:t>
            </a:r>
            <a:r>
              <a:rPr lang="en-US" sz="1400" dirty="0"/>
              <a:t>:&amp;str = “Dalton";</a:t>
            </a:r>
          </a:p>
          <a:p>
            <a:r>
              <a:rPr lang="en-US" sz="1400" dirty="0"/>
              <a:t>   </a:t>
            </a:r>
            <a:r>
              <a:rPr lang="en-US" sz="1400" dirty="0" err="1"/>
              <a:t>println</a:t>
            </a:r>
            <a:r>
              <a:rPr lang="en-US" sz="1400" dirty="0"/>
              <a:t>!(“First Name: {} Last Name :{}",</a:t>
            </a:r>
            <a:r>
              <a:rPr lang="en-US" sz="1400" dirty="0" err="1"/>
              <a:t>fname,lname</a:t>
            </a:r>
            <a:r>
              <a:rPr lang="en-US" sz="1400" dirty="0"/>
              <a:t>);</a:t>
            </a:r>
          </a:p>
          <a:p>
            <a:r>
              <a:rPr lang="en-US" sz="1400" dirty="0"/>
              <a:t>}</a:t>
            </a:r>
          </a:p>
        </p:txBody>
      </p:sp>
      <p:sp>
        <p:nvSpPr>
          <p:cNvPr id="7" name="TextBox 6">
            <a:extLst>
              <a:ext uri="{FF2B5EF4-FFF2-40B4-BE49-F238E27FC236}">
                <a16:creationId xmlns:a16="http://schemas.microsoft.com/office/drawing/2014/main" id="{C8B9B5B6-4589-C547-A225-BEBC40AD0D7F}"/>
              </a:ext>
            </a:extLst>
          </p:cNvPr>
          <p:cNvSpPr txBox="1"/>
          <p:nvPr/>
        </p:nvSpPr>
        <p:spPr>
          <a:xfrm>
            <a:off x="1084385" y="2426434"/>
            <a:ext cx="6881446" cy="307777"/>
          </a:xfrm>
          <a:prstGeom prst="rect">
            <a:avLst/>
          </a:prstGeom>
          <a:noFill/>
        </p:spPr>
        <p:txBody>
          <a:bodyPr wrap="square">
            <a:spAutoFit/>
          </a:bodyPr>
          <a:lstStyle/>
          <a:p>
            <a:pPr algn="just"/>
            <a:r>
              <a:rPr lang="en-US" dirty="0">
                <a:latin typeface="Nunito" pitchFamily="2" charset="0"/>
              </a:rPr>
              <a:t>Above </a:t>
            </a:r>
            <a:r>
              <a:rPr lang="en-US" b="0" i="0" dirty="0">
                <a:solidFill>
                  <a:srgbClr val="000000"/>
                </a:solidFill>
                <a:effectLst/>
                <a:latin typeface="Nunito" pitchFamily="2" charset="0"/>
              </a:rPr>
              <a:t>example declares two string literals − </a:t>
            </a:r>
            <a:r>
              <a:rPr lang="en-US" b="0" i="1" dirty="0" err="1">
                <a:solidFill>
                  <a:srgbClr val="000000"/>
                </a:solidFill>
                <a:effectLst/>
                <a:latin typeface="Nunito" pitchFamily="2" charset="0"/>
              </a:rPr>
              <a:t>fname</a:t>
            </a:r>
            <a:r>
              <a:rPr lang="en-US" b="0" i="0" dirty="0">
                <a:solidFill>
                  <a:srgbClr val="000000"/>
                </a:solidFill>
                <a:effectLst/>
                <a:latin typeface="Nunito" pitchFamily="2" charset="0"/>
              </a:rPr>
              <a:t> and </a:t>
            </a:r>
            <a:r>
              <a:rPr lang="en-US" b="0" i="1" dirty="0" err="1">
                <a:solidFill>
                  <a:srgbClr val="000000"/>
                </a:solidFill>
                <a:effectLst/>
                <a:latin typeface="Nunito" pitchFamily="2" charset="0"/>
              </a:rPr>
              <a:t>lname</a:t>
            </a:r>
            <a:r>
              <a:rPr lang="en-US" b="0" i="0" dirty="0">
                <a:solidFill>
                  <a:srgbClr val="000000"/>
                </a:solidFill>
                <a:effectLst/>
                <a:latin typeface="Nunito" pitchFamily="2" charset="0"/>
              </a:rPr>
              <a:t>.</a:t>
            </a:r>
            <a:endParaRPr lang="en-IN" dirty="0"/>
          </a:p>
        </p:txBody>
      </p:sp>
      <p:sp>
        <p:nvSpPr>
          <p:cNvPr id="2" name="Google Shape;145;g22c3395971c_2_1">
            <a:extLst>
              <a:ext uri="{FF2B5EF4-FFF2-40B4-BE49-F238E27FC236}">
                <a16:creationId xmlns:a16="http://schemas.microsoft.com/office/drawing/2014/main" id="{BF1578D4-B34F-DB74-2C23-DEC23F70B398}"/>
              </a:ext>
            </a:extLst>
          </p:cNvPr>
          <p:cNvSpPr txBox="1"/>
          <p:nvPr/>
        </p:nvSpPr>
        <p:spPr>
          <a:xfrm>
            <a:off x="1132034" y="3092832"/>
            <a:ext cx="6787663" cy="1169511"/>
          </a:xfrm>
          <a:prstGeom prst="rect">
            <a:avLst/>
          </a:prstGeom>
          <a:solidFill>
            <a:schemeClr val="bg2"/>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eaLnBrk="0" fontAlgn="base" hangingPunct="0">
              <a:spcBef>
                <a:spcPct val="0"/>
              </a:spcBef>
              <a:spcAft>
                <a:spcPct val="0"/>
              </a:spcAft>
              <a:buClrTx/>
              <a:defRPr sz="1200">
                <a:solidFill>
                  <a:schemeClr val="bg1"/>
                </a:solidFill>
                <a:latin typeface="Consolas" panose="020B0609020204030204" pitchFamily="49" charset="0"/>
              </a:defRPr>
            </a:lvl1pPr>
          </a:lstStyle>
          <a:p>
            <a:r>
              <a:rPr lang="en-US" sz="1400" dirty="0" err="1"/>
              <a:t>fn</a:t>
            </a:r>
            <a:r>
              <a:rPr lang="en-US" sz="1400" dirty="0"/>
              <a:t> main() {</a:t>
            </a:r>
          </a:p>
          <a:p>
            <a:r>
              <a:rPr lang="en-US" sz="1400" dirty="0"/>
              <a:t>   let </a:t>
            </a:r>
            <a:r>
              <a:rPr lang="en-US" sz="1400" dirty="0" err="1"/>
              <a:t>fname</a:t>
            </a:r>
            <a:r>
              <a:rPr lang="en-US" sz="1400" dirty="0"/>
              <a:t>:&amp;str=“John";</a:t>
            </a:r>
          </a:p>
          <a:p>
            <a:r>
              <a:rPr lang="en-US" sz="1400" dirty="0"/>
              <a:t>   let </a:t>
            </a:r>
            <a:r>
              <a:rPr lang="en-US" sz="1400" dirty="0" err="1"/>
              <a:t>lname</a:t>
            </a:r>
            <a:r>
              <a:rPr lang="en-US" sz="1400" dirty="0"/>
              <a:t>:&amp;'static str = “Dalton";</a:t>
            </a:r>
          </a:p>
          <a:p>
            <a:r>
              <a:rPr lang="en-US" sz="1400" dirty="0"/>
              <a:t>   </a:t>
            </a:r>
            <a:r>
              <a:rPr lang="en-US" sz="1400" dirty="0" err="1"/>
              <a:t>println</a:t>
            </a:r>
            <a:r>
              <a:rPr lang="en-US" sz="1400" dirty="0"/>
              <a:t>!(“First Name: {} Last Name :{}",</a:t>
            </a:r>
            <a:r>
              <a:rPr lang="en-US" sz="1400" dirty="0" err="1"/>
              <a:t>fname,lname</a:t>
            </a:r>
            <a:r>
              <a:rPr lang="en-US" sz="1400" dirty="0"/>
              <a:t>);</a:t>
            </a:r>
          </a:p>
          <a:p>
            <a:r>
              <a:rPr lang="en-US" sz="1400" dirty="0"/>
              <a:t>}</a:t>
            </a:r>
          </a:p>
        </p:txBody>
      </p:sp>
      <p:sp>
        <p:nvSpPr>
          <p:cNvPr id="5" name="TextBox 4">
            <a:extLst>
              <a:ext uri="{FF2B5EF4-FFF2-40B4-BE49-F238E27FC236}">
                <a16:creationId xmlns:a16="http://schemas.microsoft.com/office/drawing/2014/main" id="{74CEE2CC-B0C8-DD69-80A2-F56E45B858F6}"/>
              </a:ext>
            </a:extLst>
          </p:cNvPr>
          <p:cNvSpPr txBox="1"/>
          <p:nvPr/>
        </p:nvSpPr>
        <p:spPr>
          <a:xfrm>
            <a:off x="1084385" y="4467075"/>
            <a:ext cx="6881446" cy="307777"/>
          </a:xfrm>
          <a:prstGeom prst="rect">
            <a:avLst/>
          </a:prstGeom>
          <a:noFill/>
        </p:spPr>
        <p:txBody>
          <a:bodyPr wrap="square">
            <a:spAutoFit/>
          </a:bodyPr>
          <a:lstStyle/>
          <a:p>
            <a:pPr algn="just"/>
            <a:r>
              <a:rPr lang="en-US" b="0" i="0" dirty="0">
                <a:solidFill>
                  <a:srgbClr val="000000"/>
                </a:solidFill>
                <a:effectLst/>
                <a:latin typeface="Nunito" pitchFamily="2" charset="0"/>
              </a:rPr>
              <a:t>We can also explicitly specify the variable as static as shown above.</a:t>
            </a:r>
            <a:endParaRPr lang="en-IN" dirty="0"/>
          </a:p>
        </p:txBody>
      </p:sp>
    </p:spTree>
    <p:extLst>
      <p:ext uri="{BB962C8B-B14F-4D97-AF65-F5344CB8AC3E}">
        <p14:creationId xmlns:p14="http://schemas.microsoft.com/office/powerpoint/2010/main" val="301644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SzPts val="2800"/>
              <a:buNone/>
            </a:pPr>
            <a:r>
              <a:rPr lang="en-IN"/>
              <a:t>Agenda</a:t>
            </a:r>
            <a:endParaRPr/>
          </a:p>
        </p:txBody>
      </p:sp>
      <p:sp>
        <p:nvSpPr>
          <p:cNvPr id="100" name="Google Shape;100;p3"/>
          <p:cNvSpPr txBox="1">
            <a:spLocks noGrp="1"/>
          </p:cNvSpPr>
          <p:nvPr>
            <p:ph type="body" idx="1"/>
          </p:nvPr>
        </p:nvSpPr>
        <p:spPr>
          <a:xfrm>
            <a:off x="3525300" y="867727"/>
            <a:ext cx="5161500" cy="2911800"/>
          </a:xfrm>
          <a:prstGeom prst="rect">
            <a:avLst/>
          </a:prstGeom>
          <a:noFill/>
          <a:ln>
            <a:noFill/>
          </a:ln>
        </p:spPr>
        <p:txBody>
          <a:bodyPr spcFirstLastPara="1" wrap="square" lIns="91425" tIns="45700" rIns="91425" bIns="45700" anchor="ctr" anchorCtr="0">
            <a:noAutofit/>
          </a:bodyPr>
          <a:lstStyle/>
          <a:p>
            <a:pPr marL="457200" lvl="0" indent="-317500" algn="l" rtl="0">
              <a:lnSpc>
                <a:spcPct val="200000"/>
              </a:lnSpc>
              <a:spcBef>
                <a:spcPts val="500"/>
              </a:spcBef>
              <a:spcAft>
                <a:spcPts val="0"/>
              </a:spcAft>
              <a:buClr>
                <a:srgbClr val="000000"/>
              </a:buClr>
              <a:buSzPts val="1400"/>
              <a:buChar char="•"/>
            </a:pPr>
            <a:r>
              <a:rPr lang="en-US" sz="1400" dirty="0">
                <a:solidFill>
                  <a:srgbClr val="000000"/>
                </a:solidFill>
                <a:latin typeface="Arial"/>
                <a:cs typeface="Arial"/>
                <a:sym typeface="Arial"/>
              </a:rPr>
              <a:t>About Collections</a:t>
            </a:r>
          </a:p>
          <a:p>
            <a:pPr marL="457200" lvl="0" indent="-317500" algn="l" rtl="0">
              <a:lnSpc>
                <a:spcPct val="200000"/>
              </a:lnSpc>
              <a:spcBef>
                <a:spcPts val="500"/>
              </a:spcBef>
              <a:spcAft>
                <a:spcPts val="0"/>
              </a:spcAft>
              <a:buClr>
                <a:srgbClr val="000000"/>
              </a:buClr>
              <a:buSzPts val="1400"/>
              <a:buChar char="•"/>
            </a:pPr>
            <a:r>
              <a:rPr lang="en-US" sz="1400" dirty="0">
                <a:solidFill>
                  <a:srgbClr val="000000"/>
                </a:solidFill>
                <a:latin typeface="Arial"/>
                <a:cs typeface="Arial"/>
                <a:sym typeface="Arial"/>
              </a:rPr>
              <a:t>Types of Collections </a:t>
            </a:r>
          </a:p>
          <a:p>
            <a:pPr marL="457200" lvl="0" indent="-317500" algn="l" rtl="0">
              <a:lnSpc>
                <a:spcPct val="200000"/>
              </a:lnSpc>
              <a:spcBef>
                <a:spcPts val="500"/>
              </a:spcBef>
              <a:spcAft>
                <a:spcPts val="0"/>
              </a:spcAft>
              <a:buClr>
                <a:srgbClr val="000000"/>
              </a:buClr>
              <a:buSzPts val="1400"/>
              <a:buChar char="•"/>
            </a:pPr>
            <a:r>
              <a:rPr lang="en-US" sz="1400" dirty="0">
                <a:solidFill>
                  <a:srgbClr val="000000"/>
                </a:solidFill>
                <a:latin typeface="Arial"/>
                <a:cs typeface="Arial"/>
                <a:sym typeface="Arial"/>
              </a:rPr>
              <a:t>Collection Examples</a:t>
            </a:r>
          </a:p>
          <a:p>
            <a:pPr marL="457200" lvl="0" indent="-317500" algn="l" rtl="0">
              <a:lnSpc>
                <a:spcPct val="200000"/>
              </a:lnSpc>
              <a:spcBef>
                <a:spcPts val="500"/>
              </a:spcBef>
              <a:spcAft>
                <a:spcPts val="0"/>
              </a:spcAft>
              <a:buClr>
                <a:srgbClr val="000000"/>
              </a:buClr>
              <a:buSzPts val="1400"/>
              <a:buChar char="•"/>
            </a:pPr>
            <a:r>
              <a:rPr lang="en-US" sz="1400" dirty="0">
                <a:solidFill>
                  <a:srgbClr val="000000"/>
                </a:solidFill>
                <a:latin typeface="Arial"/>
                <a:cs typeface="Arial"/>
                <a:sym typeface="Arial"/>
              </a:rPr>
              <a:t>About String</a:t>
            </a:r>
          </a:p>
          <a:p>
            <a:pPr marL="457200" lvl="0" indent="-317500" algn="l" rtl="0">
              <a:lnSpc>
                <a:spcPct val="200000"/>
              </a:lnSpc>
              <a:spcBef>
                <a:spcPts val="500"/>
              </a:spcBef>
              <a:spcAft>
                <a:spcPts val="0"/>
              </a:spcAft>
              <a:buClr>
                <a:srgbClr val="000000"/>
              </a:buClr>
              <a:buSzPts val="1400"/>
              <a:buChar char="•"/>
            </a:pPr>
            <a:r>
              <a:rPr lang="en-US" sz="1400" dirty="0">
                <a:solidFill>
                  <a:srgbClr val="000000"/>
                </a:solidFill>
                <a:latin typeface="Arial"/>
                <a:cs typeface="Arial"/>
                <a:sym typeface="Arial"/>
              </a:rPr>
              <a:t>String Literal</a:t>
            </a:r>
          </a:p>
          <a:p>
            <a:pPr marL="457200" lvl="0" indent="-317500" algn="l" rtl="0">
              <a:lnSpc>
                <a:spcPct val="200000"/>
              </a:lnSpc>
              <a:spcBef>
                <a:spcPts val="500"/>
              </a:spcBef>
              <a:spcAft>
                <a:spcPts val="0"/>
              </a:spcAft>
              <a:buClr>
                <a:srgbClr val="000000"/>
              </a:buClr>
              <a:buSzPts val="1400"/>
              <a:buChar char="•"/>
            </a:pPr>
            <a:r>
              <a:rPr lang="en-US" sz="1400" dirty="0">
                <a:solidFill>
                  <a:srgbClr val="000000"/>
                </a:solidFill>
                <a:latin typeface="Arial"/>
                <a:cs typeface="Arial"/>
                <a:sym typeface="Arial"/>
              </a:rPr>
              <a:t>String Object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71913" y="277870"/>
            <a:ext cx="6355200" cy="468600"/>
          </a:xfrm>
          <a:prstGeom prst="rect">
            <a:avLst/>
          </a:prstGeom>
          <a:noFill/>
          <a:ln>
            <a:noFill/>
          </a:ln>
        </p:spPr>
        <p:txBody>
          <a:bodyPr spcFirstLastPara="1" wrap="square" lIns="34275" tIns="34275" rIns="34275" bIns="34275" anchor="t" anchorCtr="0">
            <a:noAutofit/>
          </a:bodyPr>
          <a:lstStyle/>
          <a:p>
            <a:pPr>
              <a:buSzPts val="2600"/>
            </a:pPr>
            <a:r>
              <a:rPr lang="en-IN" sz="2600" b="1" dirty="0">
                <a:latin typeface="Montserrat ExtraBold"/>
              </a:rPr>
              <a:t>String Object</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995941"/>
            <a:ext cx="7800173" cy="1708120"/>
          </a:xfrm>
          <a:prstGeom prst="rect">
            <a:avLst/>
          </a:prstGeom>
          <a:noFill/>
          <a:ln>
            <a:noFill/>
          </a:ln>
        </p:spPr>
        <p:txBody>
          <a:bodyPr spcFirstLastPara="1" wrap="square" lIns="91425" tIns="45700" rIns="91425" bIns="45700" anchor="t" anchorCtr="0">
            <a:spAutoFit/>
          </a:bodyPr>
          <a:lstStyle/>
          <a:p>
            <a:pPr algn="just">
              <a:lnSpc>
                <a:spcPct val="150000"/>
              </a:lnSpc>
            </a:pPr>
            <a:r>
              <a:rPr lang="en-US" altLang="en-US" dirty="0">
                <a:latin typeface="Nunito" pitchFamily="2" charset="0"/>
              </a:rPr>
              <a:t>The string object type is not a part of the core language, in contrast to the string literal. It is designated as a public structure in pub struct String in the standard library. String is a collection that can grow. It is changeable and of type UTF-8. String values that are supplied at runtime can be represented using the String object type. In the heap, a string object is allocated. The String object type is provided in Standard Library. </a:t>
            </a:r>
          </a:p>
        </p:txBody>
      </p:sp>
      <p:sp>
        <p:nvSpPr>
          <p:cNvPr id="2" name="Rectangle 1">
            <a:extLst>
              <a:ext uri="{FF2B5EF4-FFF2-40B4-BE49-F238E27FC236}">
                <a16:creationId xmlns:a16="http://schemas.microsoft.com/office/drawing/2014/main" id="{0220EC9D-78B7-E34E-761D-C8253F2D9AC0}"/>
              </a:ext>
            </a:extLst>
          </p:cNvPr>
          <p:cNvSpPr>
            <a:spLocks noChangeArrowheads="1"/>
          </p:cNvSpPr>
          <p:nvPr/>
        </p:nvSpPr>
        <p:spPr bwMode="auto">
          <a:xfrm>
            <a:off x="762000" y="2895473"/>
            <a:ext cx="7526214" cy="1723549"/>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Nunito" pitchFamily="2"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Nunito" pitchFamily="2" charset="0"/>
              </a:rPr>
              <a:t>Syntax to create an empty string: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Consolas" panose="020B0609020204030204" pitchFamily="49" charset="0"/>
              </a:rPr>
              <a:t>String::new()</a:t>
            </a:r>
            <a:endParaRPr lang="en-US" altLang="en-US" b="1" dirty="0">
              <a:solidFill>
                <a:srgbClr val="000000"/>
              </a:solidFill>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Nunito" pitchFamily="2" charset="0"/>
              </a:rPr>
              <a:t>Syntax to create string with some default value passed as parameter to the </a:t>
            </a:r>
            <a:r>
              <a:rPr lang="en-US" b="1" i="0" dirty="0">
                <a:solidFill>
                  <a:srgbClr val="000000"/>
                </a:solidFill>
                <a:effectLst/>
                <a:latin typeface="Nunito" pitchFamily="2" charset="0"/>
              </a:rPr>
              <a:t>from()</a:t>
            </a:r>
            <a:r>
              <a:rPr lang="en-US" b="0" i="0" dirty="0">
                <a:solidFill>
                  <a:srgbClr val="000000"/>
                </a:solidFill>
                <a:effectLst/>
                <a:latin typeface="Nunito" pitchFamily="2" charset="0"/>
              </a:rPr>
              <a:t> method:</a:t>
            </a:r>
            <a:endParaRPr lang="en-US" altLang="en-US" dirty="0">
              <a:solidFill>
                <a:srgbClr val="000000"/>
              </a:solidFill>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Consolas" panose="020B0609020204030204" pitchFamily="49" charset="0"/>
              </a:rPr>
              <a:t>String::from()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01290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rPr>
              <a:t>String Literal </a:t>
            </a:r>
            <a:r>
              <a:rPr lang="en-IN" sz="1800" i="0" u="none" strike="noStrike" cap="none" dirty="0">
                <a:solidFill>
                  <a:srgbClr val="000000"/>
                </a:solidFill>
                <a:latin typeface="Montserrat ExtraBold"/>
                <a:ea typeface="Montserrat ExtraBold"/>
                <a:cs typeface="Montserrat ExtraBold"/>
                <a:sym typeface="Montserrat ExtraBold"/>
              </a:rPr>
              <a:t>(Example)</a:t>
            </a:r>
            <a:endParaRPr sz="1100"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1225059" y="1405373"/>
            <a:ext cx="6787663" cy="2031285"/>
          </a:xfrm>
          <a:prstGeom prst="rect">
            <a:avLst/>
          </a:prstGeom>
          <a:solidFill>
            <a:schemeClr val="bg2"/>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eaLnBrk="0" fontAlgn="base" hangingPunct="0">
              <a:spcBef>
                <a:spcPct val="0"/>
              </a:spcBef>
              <a:spcAft>
                <a:spcPct val="0"/>
              </a:spcAft>
              <a:buClrTx/>
              <a:defRPr sz="1200">
                <a:solidFill>
                  <a:schemeClr val="bg1"/>
                </a:solidFill>
                <a:latin typeface="Consolas" panose="020B0609020204030204" pitchFamily="49" charset="0"/>
              </a:defRPr>
            </a:lvl1pPr>
          </a:lstStyle>
          <a:p>
            <a:pPr>
              <a:lnSpc>
                <a:spcPct val="150000"/>
              </a:lnSpc>
            </a:pPr>
            <a:r>
              <a:rPr lang="en-US" sz="1400" dirty="0" err="1"/>
              <a:t>fn</a:t>
            </a:r>
            <a:r>
              <a:rPr lang="en-US" sz="1400" dirty="0"/>
              <a:t> main(){</a:t>
            </a:r>
          </a:p>
          <a:p>
            <a:pPr>
              <a:lnSpc>
                <a:spcPct val="150000"/>
              </a:lnSpc>
            </a:pPr>
            <a:r>
              <a:rPr lang="en-US" sz="1400" dirty="0"/>
              <a:t>   let </a:t>
            </a:r>
            <a:r>
              <a:rPr lang="en-US" sz="1400" dirty="0" err="1"/>
              <a:t>ps_empty_string</a:t>
            </a:r>
            <a:r>
              <a:rPr lang="en-US" sz="1400" dirty="0"/>
              <a:t>  = String::new();</a:t>
            </a:r>
          </a:p>
          <a:p>
            <a:pPr>
              <a:lnSpc>
                <a:spcPct val="150000"/>
              </a:lnSpc>
            </a:pPr>
            <a:r>
              <a:rPr lang="en-US" sz="1400" dirty="0"/>
              <a:t>   </a:t>
            </a:r>
            <a:r>
              <a:rPr lang="en-US" sz="1400" dirty="0" err="1"/>
              <a:t>println</a:t>
            </a:r>
            <a:r>
              <a:rPr lang="en-US" sz="1400" dirty="0"/>
              <a:t>!("length is {}",</a:t>
            </a:r>
            <a:r>
              <a:rPr lang="en-US" sz="1400" dirty="0" err="1"/>
              <a:t>ps_empty_string</a:t>
            </a:r>
            <a:r>
              <a:rPr lang="en-US" sz="1400" dirty="0"/>
              <a:t> .</a:t>
            </a:r>
            <a:r>
              <a:rPr lang="en-US" sz="1400" dirty="0" err="1"/>
              <a:t>len</a:t>
            </a:r>
            <a:r>
              <a:rPr lang="en-US" sz="1400" dirty="0"/>
              <a:t>());</a:t>
            </a:r>
          </a:p>
          <a:p>
            <a:pPr>
              <a:lnSpc>
                <a:spcPct val="150000"/>
              </a:lnSpc>
            </a:pPr>
            <a:r>
              <a:rPr lang="en-US" sz="1400" dirty="0"/>
              <a:t>   let </a:t>
            </a:r>
            <a:r>
              <a:rPr lang="en-US" sz="1400" dirty="0" err="1"/>
              <a:t>ps_content_string</a:t>
            </a:r>
            <a:r>
              <a:rPr lang="en-US" sz="1400" dirty="0"/>
              <a:t> = String::from(“</a:t>
            </a:r>
            <a:r>
              <a:rPr lang="en-US" sz="1400" dirty="0" err="1"/>
              <a:t>PluralSight</a:t>
            </a:r>
            <a:r>
              <a:rPr lang="en-US" sz="1400" dirty="0"/>
              <a:t>");</a:t>
            </a:r>
          </a:p>
          <a:p>
            <a:pPr>
              <a:lnSpc>
                <a:spcPct val="150000"/>
              </a:lnSpc>
            </a:pPr>
            <a:r>
              <a:rPr lang="en-US" sz="1400" dirty="0"/>
              <a:t>   </a:t>
            </a:r>
            <a:r>
              <a:rPr lang="en-US" sz="1400" dirty="0" err="1"/>
              <a:t>println</a:t>
            </a:r>
            <a:r>
              <a:rPr lang="en-US" sz="1400" dirty="0"/>
              <a:t>!("length is {}",</a:t>
            </a:r>
            <a:r>
              <a:rPr lang="en-US" sz="1400" dirty="0" err="1"/>
              <a:t>ps_content_string.len</a:t>
            </a:r>
            <a:r>
              <a:rPr lang="en-US" sz="1400" dirty="0"/>
              <a:t>());</a:t>
            </a:r>
          </a:p>
          <a:p>
            <a:pPr>
              <a:lnSpc>
                <a:spcPct val="150000"/>
              </a:lnSpc>
            </a:pPr>
            <a:r>
              <a:rPr lang="en-US" sz="1400" dirty="0"/>
              <a:t>}</a:t>
            </a:r>
          </a:p>
        </p:txBody>
      </p:sp>
      <p:sp>
        <p:nvSpPr>
          <p:cNvPr id="5" name="TextBox 4">
            <a:extLst>
              <a:ext uri="{FF2B5EF4-FFF2-40B4-BE49-F238E27FC236}">
                <a16:creationId xmlns:a16="http://schemas.microsoft.com/office/drawing/2014/main" id="{74CEE2CC-B0C8-DD69-80A2-F56E45B858F6}"/>
              </a:ext>
            </a:extLst>
          </p:cNvPr>
          <p:cNvSpPr txBox="1"/>
          <p:nvPr/>
        </p:nvSpPr>
        <p:spPr>
          <a:xfrm>
            <a:off x="1178167" y="3612736"/>
            <a:ext cx="6881446" cy="523220"/>
          </a:xfrm>
          <a:prstGeom prst="rect">
            <a:avLst/>
          </a:prstGeom>
          <a:noFill/>
        </p:spPr>
        <p:txBody>
          <a:bodyPr wrap="square">
            <a:spAutoFit/>
          </a:bodyPr>
          <a:lstStyle/>
          <a:p>
            <a:pPr algn="just"/>
            <a:r>
              <a:rPr lang="en-US" b="0" i="0" dirty="0">
                <a:solidFill>
                  <a:srgbClr val="000000"/>
                </a:solidFill>
                <a:effectLst/>
                <a:latin typeface="+mj-lt"/>
              </a:rPr>
              <a:t>The above example creates two strings, an empty string object using the </a:t>
            </a:r>
            <a:r>
              <a:rPr lang="en-US" b="0" i="1" dirty="0">
                <a:solidFill>
                  <a:srgbClr val="000000"/>
                </a:solidFill>
                <a:effectLst/>
                <a:latin typeface="+mj-lt"/>
              </a:rPr>
              <a:t>new</a:t>
            </a:r>
            <a:r>
              <a:rPr lang="en-US" b="0" i="0" dirty="0">
                <a:solidFill>
                  <a:srgbClr val="000000"/>
                </a:solidFill>
                <a:effectLst/>
                <a:latin typeface="+mj-lt"/>
              </a:rPr>
              <a:t> method and a string object from string literal using the </a:t>
            </a:r>
            <a:r>
              <a:rPr lang="en-US" b="0" i="1" dirty="0">
                <a:solidFill>
                  <a:srgbClr val="000000"/>
                </a:solidFill>
                <a:effectLst/>
                <a:latin typeface="+mj-lt"/>
              </a:rPr>
              <a:t>from</a:t>
            </a:r>
            <a:r>
              <a:rPr lang="en-US" b="0" i="0" dirty="0">
                <a:solidFill>
                  <a:srgbClr val="000000"/>
                </a:solidFill>
                <a:effectLst/>
                <a:latin typeface="+mj-lt"/>
              </a:rPr>
              <a:t> method.</a:t>
            </a:r>
            <a:endParaRPr lang="en-IN" dirty="0">
              <a:latin typeface="+mj-lt"/>
            </a:endParaRPr>
          </a:p>
        </p:txBody>
      </p:sp>
    </p:spTree>
    <p:extLst>
      <p:ext uri="{BB962C8B-B14F-4D97-AF65-F5344CB8AC3E}">
        <p14:creationId xmlns:p14="http://schemas.microsoft.com/office/powerpoint/2010/main" val="1343645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6"/>
        <p:cNvGrpSpPr/>
        <p:nvPr/>
      </p:nvGrpSpPr>
      <p:grpSpPr>
        <a:xfrm>
          <a:off x="0" y="0"/>
          <a:ext cx="0" cy="0"/>
          <a:chOff x="0" y="0"/>
          <a:chExt cx="0" cy="0"/>
        </a:xfrm>
      </p:grpSpPr>
      <p:sp>
        <p:nvSpPr>
          <p:cNvPr id="157" name="Google Shape;157;p22"/>
          <p:cNvSpPr txBox="1"/>
          <p:nvPr/>
        </p:nvSpPr>
        <p:spPr>
          <a:xfrm>
            <a:off x="3469968" y="2257650"/>
            <a:ext cx="2204064" cy="3141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IN" sz="2000" b="1" i="0" u="none" strike="noStrike" cap="none">
                <a:solidFill>
                  <a:schemeClr val="dk1"/>
                </a:solidFill>
                <a:latin typeface="Montserrat ExtraBold"/>
                <a:ea typeface="Montserrat ExtraBold"/>
                <a:cs typeface="Montserrat ExtraBold"/>
                <a:sym typeface="Montserrat ExtraBold"/>
              </a:rPr>
              <a:t>End of Module</a:t>
            </a:r>
            <a:endParaRPr sz="3300" b="1" i="0" u="none" strike="noStrike" cap="none">
              <a:solidFill>
                <a:schemeClr val="dk1"/>
              </a:solidFill>
              <a:latin typeface="Montserrat ExtraBold"/>
              <a:ea typeface="Montserrat ExtraBold"/>
              <a:cs typeface="Montserrat ExtraBold"/>
              <a:sym typeface="Montserrat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Collection</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1" y="1148341"/>
            <a:ext cx="7800173" cy="1638870"/>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A systems programming language called Rust is renowned for its speed, dependability, and robust memory safety guarantees. Rust's collection types, which offer effective and secure ways to handle and manipulate data, are one of its fundamental characteristics. </a:t>
            </a:r>
          </a:p>
          <a:p>
            <a:pPr algn="just">
              <a:lnSpc>
                <a:spcPct val="150000"/>
              </a:lnSpc>
            </a:pPr>
            <a:endParaRPr lang="en-US" sz="1000" b="1" dirty="0">
              <a:latin typeface="Nunito" pitchFamily="2" charset="0"/>
            </a:endParaRPr>
          </a:p>
          <a:p>
            <a:pPr algn="just">
              <a:lnSpc>
                <a:spcPct val="150000"/>
              </a:lnSpc>
            </a:pPr>
            <a:r>
              <a:rPr lang="en-US" b="1" dirty="0"/>
              <a:t>Rust’s collections can be grouped into following four categories:</a:t>
            </a:r>
            <a:endParaRPr lang="en-US" altLang="en-US" b="1" dirty="0">
              <a:latin typeface="Nunito" pitchFamily="2" charset="0"/>
            </a:endParaRPr>
          </a:p>
        </p:txBody>
      </p:sp>
      <p:graphicFrame>
        <p:nvGraphicFramePr>
          <p:cNvPr id="6" name="Table 5">
            <a:extLst>
              <a:ext uri="{FF2B5EF4-FFF2-40B4-BE49-F238E27FC236}">
                <a16:creationId xmlns:a16="http://schemas.microsoft.com/office/drawing/2014/main" id="{84CFBBA2-E0FB-2839-168F-7767FCFFF6B5}"/>
              </a:ext>
            </a:extLst>
          </p:cNvPr>
          <p:cNvGraphicFramePr>
            <a:graphicFrameLocks noGrp="1"/>
          </p:cNvGraphicFramePr>
          <p:nvPr>
            <p:extLst>
              <p:ext uri="{D42A27DB-BD31-4B8C-83A1-F6EECF244321}">
                <p14:modId xmlns:p14="http://schemas.microsoft.com/office/powerpoint/2010/main" val="3351336783"/>
              </p:ext>
            </p:extLst>
          </p:nvPr>
        </p:nvGraphicFramePr>
        <p:xfrm>
          <a:off x="1248998" y="2926258"/>
          <a:ext cx="6096000" cy="14833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676427098"/>
                    </a:ext>
                  </a:extLst>
                </a:gridCol>
                <a:gridCol w="1524000">
                  <a:extLst>
                    <a:ext uri="{9D8B030D-6E8A-4147-A177-3AD203B41FA5}">
                      <a16:colId xmlns:a16="http://schemas.microsoft.com/office/drawing/2014/main" val="3448701810"/>
                    </a:ext>
                  </a:extLst>
                </a:gridCol>
                <a:gridCol w="1524000">
                  <a:extLst>
                    <a:ext uri="{9D8B030D-6E8A-4147-A177-3AD203B41FA5}">
                      <a16:colId xmlns:a16="http://schemas.microsoft.com/office/drawing/2014/main" val="627330891"/>
                    </a:ext>
                  </a:extLst>
                </a:gridCol>
                <a:gridCol w="1524000">
                  <a:extLst>
                    <a:ext uri="{9D8B030D-6E8A-4147-A177-3AD203B41FA5}">
                      <a16:colId xmlns:a16="http://schemas.microsoft.com/office/drawing/2014/main" val="4280693362"/>
                    </a:ext>
                  </a:extLst>
                </a:gridCol>
              </a:tblGrid>
              <a:tr h="370840">
                <a:tc>
                  <a:txBody>
                    <a:bodyPr/>
                    <a:lstStyle/>
                    <a:p>
                      <a:pPr algn="ctr"/>
                      <a:r>
                        <a:rPr lang="en-US" sz="1600" b="1" dirty="0"/>
                        <a:t>Sequence</a:t>
                      </a:r>
                      <a:endParaRPr lang="en-IN" sz="1600" b="1" dirty="0"/>
                    </a:p>
                  </a:txBody>
                  <a:tcPr>
                    <a:solidFill>
                      <a:schemeClr val="bg1">
                        <a:lumMod val="85000"/>
                      </a:schemeClr>
                    </a:solidFill>
                  </a:tcPr>
                </a:tc>
                <a:tc>
                  <a:txBody>
                    <a:bodyPr/>
                    <a:lstStyle/>
                    <a:p>
                      <a:pPr algn="ctr"/>
                      <a:r>
                        <a:rPr lang="en-US" sz="1600" b="1" dirty="0"/>
                        <a:t>Map</a:t>
                      </a:r>
                      <a:endParaRPr lang="en-IN" sz="1600" b="1" dirty="0"/>
                    </a:p>
                  </a:txBody>
                  <a:tcPr>
                    <a:solidFill>
                      <a:schemeClr val="bg1">
                        <a:lumMod val="85000"/>
                      </a:schemeClr>
                    </a:solidFill>
                  </a:tcPr>
                </a:tc>
                <a:tc>
                  <a:txBody>
                    <a:bodyPr/>
                    <a:lstStyle/>
                    <a:p>
                      <a:pPr algn="ctr"/>
                      <a:r>
                        <a:rPr lang="en-US" sz="1600" b="1" dirty="0"/>
                        <a:t>Sets</a:t>
                      </a:r>
                      <a:endParaRPr lang="en-IN" sz="1600" b="1" dirty="0"/>
                    </a:p>
                  </a:txBody>
                  <a:tcPr>
                    <a:solidFill>
                      <a:schemeClr val="bg1">
                        <a:lumMod val="85000"/>
                      </a:schemeClr>
                    </a:solidFill>
                  </a:tcPr>
                </a:tc>
                <a:tc>
                  <a:txBody>
                    <a:bodyPr/>
                    <a:lstStyle/>
                    <a:p>
                      <a:pPr algn="ctr"/>
                      <a:r>
                        <a:rPr lang="en-US" sz="1600" b="1" dirty="0" err="1"/>
                        <a:t>Misc</a:t>
                      </a:r>
                      <a:endParaRPr lang="en-IN" sz="1600" b="1" dirty="0"/>
                    </a:p>
                  </a:txBody>
                  <a:tcPr>
                    <a:solidFill>
                      <a:schemeClr val="bg1">
                        <a:lumMod val="85000"/>
                      </a:schemeClr>
                    </a:solidFill>
                  </a:tcPr>
                </a:tc>
                <a:extLst>
                  <a:ext uri="{0D108BD9-81ED-4DB2-BD59-A6C34878D82A}">
                    <a16:rowId xmlns:a16="http://schemas.microsoft.com/office/drawing/2014/main" val="3591637389"/>
                  </a:ext>
                </a:extLst>
              </a:tr>
              <a:tr h="370840">
                <a:tc>
                  <a:txBody>
                    <a:bodyPr/>
                    <a:lstStyle/>
                    <a:p>
                      <a:pPr algn="ctr"/>
                      <a:r>
                        <a:rPr lang="en-IN" dirty="0" err="1"/>
                        <a:t>Vec</a:t>
                      </a:r>
                      <a:endParaRPr lang="en-IN" dirty="0"/>
                    </a:p>
                  </a:txBody>
                  <a:tcPr/>
                </a:tc>
                <a:tc>
                  <a:txBody>
                    <a:bodyPr/>
                    <a:lstStyle/>
                    <a:p>
                      <a:pPr algn="ctr"/>
                      <a:r>
                        <a:rPr lang="en-IN" dirty="0"/>
                        <a:t>HashMap</a:t>
                      </a:r>
                    </a:p>
                  </a:txBody>
                  <a:tcPr/>
                </a:tc>
                <a:tc>
                  <a:txBody>
                    <a:bodyPr/>
                    <a:lstStyle/>
                    <a:p>
                      <a:pPr algn="ctr"/>
                      <a:r>
                        <a:rPr lang="en-IN" dirty="0"/>
                        <a:t>HashSet</a:t>
                      </a:r>
                    </a:p>
                  </a:txBody>
                  <a:tcPr/>
                </a:tc>
                <a:tc>
                  <a:txBody>
                    <a:bodyPr/>
                    <a:lstStyle/>
                    <a:p>
                      <a:pPr algn="ctr"/>
                      <a:r>
                        <a:rPr lang="en-IN" dirty="0" err="1"/>
                        <a:t>BinaryHeap</a:t>
                      </a:r>
                      <a:endParaRPr lang="en-IN" dirty="0"/>
                    </a:p>
                  </a:txBody>
                  <a:tcPr/>
                </a:tc>
                <a:extLst>
                  <a:ext uri="{0D108BD9-81ED-4DB2-BD59-A6C34878D82A}">
                    <a16:rowId xmlns:a16="http://schemas.microsoft.com/office/drawing/2014/main" val="1629254001"/>
                  </a:ext>
                </a:extLst>
              </a:tr>
              <a:tr h="370840">
                <a:tc>
                  <a:txBody>
                    <a:bodyPr/>
                    <a:lstStyle/>
                    <a:p>
                      <a:pPr algn="ctr"/>
                      <a:r>
                        <a:rPr lang="en-IN" dirty="0" err="1"/>
                        <a:t>VecDeque</a:t>
                      </a:r>
                      <a:endParaRPr lang="en-IN" dirty="0"/>
                    </a:p>
                  </a:txBody>
                  <a:tcPr/>
                </a:tc>
                <a:tc>
                  <a:txBody>
                    <a:bodyPr/>
                    <a:lstStyle/>
                    <a:p>
                      <a:pPr algn="ctr"/>
                      <a:r>
                        <a:rPr lang="en-IN" dirty="0" err="1"/>
                        <a:t>BTreeMap</a:t>
                      </a:r>
                      <a:endParaRPr lang="en-IN" dirty="0"/>
                    </a:p>
                  </a:txBody>
                  <a:tcPr/>
                </a:tc>
                <a:tc>
                  <a:txBody>
                    <a:bodyPr/>
                    <a:lstStyle/>
                    <a:p>
                      <a:pPr algn="ctr"/>
                      <a:r>
                        <a:rPr lang="en-IN" dirty="0" err="1"/>
                        <a:t>BTreeSet</a:t>
                      </a:r>
                      <a:endParaRPr lang="en-IN" dirty="0"/>
                    </a:p>
                  </a:txBody>
                  <a:tcPr/>
                </a:tc>
                <a:tc>
                  <a:txBody>
                    <a:bodyPr/>
                    <a:lstStyle/>
                    <a:p>
                      <a:pPr algn="ctr"/>
                      <a:endParaRPr lang="en-IN" dirty="0"/>
                    </a:p>
                  </a:txBody>
                  <a:tcPr/>
                </a:tc>
                <a:extLst>
                  <a:ext uri="{0D108BD9-81ED-4DB2-BD59-A6C34878D82A}">
                    <a16:rowId xmlns:a16="http://schemas.microsoft.com/office/drawing/2014/main" val="2873653003"/>
                  </a:ext>
                </a:extLst>
              </a:tr>
              <a:tr h="370840">
                <a:tc>
                  <a:txBody>
                    <a:bodyPr/>
                    <a:lstStyle/>
                    <a:p>
                      <a:pPr algn="ctr"/>
                      <a:r>
                        <a:rPr lang="en-IN" dirty="0"/>
                        <a:t>LinkedList</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1329084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i="0" u="none" strike="noStrike" cap="none" dirty="0" err="1">
                <a:solidFill>
                  <a:srgbClr val="000000"/>
                </a:solidFill>
                <a:latin typeface="Montserrat ExtraBold"/>
                <a:ea typeface="Montserrat ExtraBold"/>
                <a:cs typeface="Montserrat ExtraBold"/>
                <a:sym typeface="Montserrat ExtraBold"/>
              </a:rPr>
              <a:t>Vec</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0" y="1088756"/>
            <a:ext cx="7800173"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t>A dynamic array or vector that allows you to store a variable number of elements of the same type. Vectors are analogous to arrays in other programming languages but with more flexibility.</a:t>
            </a:r>
            <a:endParaRPr lang="en-US" altLang="en-US" dirty="0">
              <a:latin typeface="Nunito" pitchFamily="2" charset="0"/>
            </a:endParaRPr>
          </a:p>
        </p:txBody>
      </p:sp>
      <p:sp>
        <p:nvSpPr>
          <p:cNvPr id="2" name="Google Shape;145;g22c3395971c_2_1">
            <a:extLst>
              <a:ext uri="{FF2B5EF4-FFF2-40B4-BE49-F238E27FC236}">
                <a16:creationId xmlns:a16="http://schemas.microsoft.com/office/drawing/2014/main" id="{F520053D-BA57-4836-50AB-AE51E61A67DB}"/>
              </a:ext>
            </a:extLst>
          </p:cNvPr>
          <p:cNvSpPr txBox="1"/>
          <p:nvPr/>
        </p:nvSpPr>
        <p:spPr>
          <a:xfrm>
            <a:off x="515280" y="2210060"/>
            <a:ext cx="7800173" cy="2031285"/>
          </a:xfrm>
          <a:prstGeom prst="rect">
            <a:avLst/>
          </a:prstGeom>
          <a:noFill/>
          <a:ln>
            <a:noFill/>
          </a:ln>
        </p:spPr>
        <p:txBody>
          <a:bodyPr spcFirstLastPara="1" wrap="square" lIns="91425" tIns="45700" rIns="91425" bIns="45700" anchor="t" anchorCtr="0">
            <a:spAutoFit/>
          </a:bodyPr>
          <a:lstStyle/>
          <a:p>
            <a:pPr algn="just">
              <a:lnSpc>
                <a:spcPct val="150000"/>
              </a:lnSpc>
            </a:pPr>
            <a:r>
              <a:rPr lang="en-US" sz="1200" b="1" dirty="0">
                <a:latin typeface="+mj-lt"/>
              </a:rPr>
              <a:t>Acceptance Use-Case:</a:t>
            </a:r>
          </a:p>
          <a:p>
            <a:pPr algn="just">
              <a:lnSpc>
                <a:spcPct val="150000"/>
              </a:lnSpc>
            </a:pPr>
            <a:r>
              <a:rPr lang="en-US" sz="1200" dirty="0" err="1">
                <a:latin typeface="+mj-lt"/>
              </a:rPr>
              <a:t>Vec</a:t>
            </a:r>
            <a:r>
              <a:rPr lang="en-US" sz="1200" dirty="0">
                <a:latin typeface="+mj-lt"/>
              </a:rPr>
              <a:t> is a growable array type, which enables runtime size changes. When you require a dynamic array with quick random access and when the sequence of the elements matters, you should use a </a:t>
            </a:r>
            <a:r>
              <a:rPr lang="en-US" sz="1200" dirty="0" err="1">
                <a:latin typeface="+mj-lt"/>
              </a:rPr>
              <a:t>Vec</a:t>
            </a:r>
            <a:r>
              <a:rPr lang="en-US" sz="1200" dirty="0">
                <a:latin typeface="+mj-lt"/>
              </a:rPr>
              <a:t>.</a:t>
            </a:r>
          </a:p>
          <a:p>
            <a:pPr algn="just">
              <a:lnSpc>
                <a:spcPct val="150000"/>
              </a:lnSpc>
            </a:pPr>
            <a:endParaRPr lang="en-US" sz="900" dirty="0">
              <a:latin typeface="+mj-lt"/>
            </a:endParaRPr>
          </a:p>
          <a:p>
            <a:pPr algn="just">
              <a:lnSpc>
                <a:spcPct val="150000"/>
              </a:lnSpc>
            </a:pPr>
            <a:r>
              <a:rPr lang="en-US" sz="1200" b="1" dirty="0"/>
              <a:t>Avoidance Use-Case :</a:t>
            </a:r>
          </a:p>
          <a:p>
            <a:pPr algn="just">
              <a:lnSpc>
                <a:spcPct val="150000"/>
              </a:lnSpc>
            </a:pPr>
            <a:r>
              <a:rPr lang="en-US" sz="1200" dirty="0">
                <a:latin typeface="+mj-lt"/>
              </a:rPr>
              <a:t>If you require a fixed-size array or a collection with constant-time insertions or deletions at any location, we should avoid using </a:t>
            </a:r>
            <a:r>
              <a:rPr lang="en-US" sz="1200" dirty="0" err="1">
                <a:latin typeface="+mj-lt"/>
              </a:rPr>
              <a:t>Vec</a:t>
            </a:r>
            <a:r>
              <a:rPr lang="en-US" sz="1200" dirty="0">
                <a:latin typeface="+mj-lt"/>
              </a:rPr>
              <a:t>.</a:t>
            </a:r>
          </a:p>
        </p:txBody>
      </p:sp>
    </p:spTree>
    <p:extLst>
      <p:ext uri="{BB962C8B-B14F-4D97-AF65-F5344CB8AC3E}">
        <p14:creationId xmlns:p14="http://schemas.microsoft.com/office/powerpoint/2010/main" val="58048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i="0" u="none" strike="noStrike" cap="none" dirty="0" err="1">
                <a:solidFill>
                  <a:srgbClr val="000000"/>
                </a:solidFill>
                <a:latin typeface="Montserrat ExtraBold"/>
                <a:ea typeface="Montserrat ExtraBold"/>
                <a:cs typeface="Montserrat ExtraBold"/>
                <a:sym typeface="Montserrat ExtraBold"/>
              </a:rPr>
              <a:t>Vec</a:t>
            </a:r>
            <a:r>
              <a:rPr lang="en-IN" sz="2600" b="1" i="0" u="none" strike="noStrike" cap="none" dirty="0">
                <a:solidFill>
                  <a:srgbClr val="000000"/>
                </a:solidFill>
                <a:latin typeface="Montserrat ExtraBold"/>
                <a:ea typeface="Montserrat ExtraBold"/>
                <a:cs typeface="Montserrat ExtraBold"/>
                <a:sym typeface="Montserrat ExtraBold"/>
              </a:rPr>
              <a:t> </a:t>
            </a:r>
            <a:r>
              <a:rPr lang="en-IN" sz="1800" i="0" u="none" strike="noStrike" cap="none" dirty="0">
                <a:solidFill>
                  <a:srgbClr val="000000"/>
                </a:solidFill>
                <a:latin typeface="Montserrat ExtraBold"/>
                <a:ea typeface="Montserrat ExtraBold"/>
                <a:cs typeface="Montserrat ExtraBold"/>
                <a:sym typeface="Montserrat ExtraBold"/>
              </a:rPr>
              <a:t>(Example)</a:t>
            </a:r>
            <a:endParaRPr sz="1100"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1131277" y="946366"/>
            <a:ext cx="6881446" cy="2677616"/>
          </a:xfrm>
          <a:prstGeom prst="rect">
            <a:avLst/>
          </a:prstGeom>
          <a:solidFill>
            <a:schemeClr val="bg2"/>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eaLnBrk="0" fontAlgn="base" hangingPunct="0">
              <a:spcBef>
                <a:spcPct val="0"/>
              </a:spcBef>
              <a:spcAft>
                <a:spcPct val="0"/>
              </a:spcAft>
              <a:buClrTx/>
              <a:defRPr sz="1200">
                <a:solidFill>
                  <a:schemeClr val="bg1"/>
                </a:solidFill>
                <a:latin typeface="Consolas" panose="020B0609020204030204" pitchFamily="49" charset="0"/>
              </a:defRPr>
            </a:lvl1pPr>
          </a:lstStyle>
          <a:p>
            <a:r>
              <a:rPr lang="en-US" dirty="0" err="1"/>
              <a:t>fn</a:t>
            </a:r>
            <a:r>
              <a:rPr lang="en-US" dirty="0"/>
              <a:t> main() {</a:t>
            </a:r>
          </a:p>
          <a:p>
            <a:r>
              <a:rPr lang="en-US" dirty="0"/>
              <a:t>    // Create an empty vector to store integers</a:t>
            </a:r>
          </a:p>
          <a:p>
            <a:r>
              <a:rPr lang="en-US" dirty="0"/>
              <a:t>    let mut numbers: </a:t>
            </a:r>
            <a:r>
              <a:rPr lang="en-US" dirty="0" err="1"/>
              <a:t>Vec</a:t>
            </a:r>
            <a:r>
              <a:rPr lang="en-US" dirty="0"/>
              <a:t>&lt;i32&gt; = </a:t>
            </a:r>
            <a:r>
              <a:rPr lang="en-US" dirty="0" err="1"/>
              <a:t>Vec</a:t>
            </a:r>
            <a:r>
              <a:rPr lang="en-US" dirty="0"/>
              <a:t>::new();</a:t>
            </a:r>
          </a:p>
          <a:p>
            <a:r>
              <a:rPr lang="en-US" dirty="0"/>
              <a:t>    // Add elements to the vector</a:t>
            </a:r>
          </a:p>
          <a:p>
            <a:r>
              <a:rPr lang="en-US" dirty="0"/>
              <a:t>    </a:t>
            </a:r>
            <a:r>
              <a:rPr lang="en-US" dirty="0" err="1"/>
              <a:t>numbers.push</a:t>
            </a:r>
            <a:r>
              <a:rPr lang="en-US" dirty="0"/>
              <a:t>(10);</a:t>
            </a:r>
          </a:p>
          <a:p>
            <a:r>
              <a:rPr lang="en-US" dirty="0"/>
              <a:t>    </a:t>
            </a:r>
            <a:r>
              <a:rPr lang="en-US" dirty="0" err="1"/>
              <a:t>numbers.push</a:t>
            </a:r>
            <a:r>
              <a:rPr lang="en-US" dirty="0"/>
              <a:t>(20);</a:t>
            </a:r>
          </a:p>
          <a:p>
            <a:r>
              <a:rPr lang="en-US" dirty="0"/>
              <a:t>    </a:t>
            </a:r>
            <a:r>
              <a:rPr lang="en-US" dirty="0" err="1"/>
              <a:t>numbers.push</a:t>
            </a:r>
            <a:r>
              <a:rPr lang="en-US" dirty="0"/>
              <a:t>(30);</a:t>
            </a:r>
          </a:p>
          <a:p>
            <a:r>
              <a:rPr lang="en-US" dirty="0"/>
              <a:t>    // Access elements in the vector</a:t>
            </a:r>
          </a:p>
          <a:p>
            <a:r>
              <a:rPr lang="en-US" dirty="0"/>
              <a:t>    </a:t>
            </a:r>
            <a:r>
              <a:rPr lang="en-US" dirty="0" err="1"/>
              <a:t>println</a:t>
            </a:r>
            <a:r>
              <a:rPr lang="en-US" dirty="0"/>
              <a:t>!("Vector: {:?}", numbers);</a:t>
            </a:r>
          </a:p>
          <a:p>
            <a:r>
              <a:rPr lang="en-US" dirty="0"/>
              <a:t>    // Access individual elements by index</a:t>
            </a:r>
          </a:p>
          <a:p>
            <a:r>
              <a:rPr lang="en-US" dirty="0"/>
              <a:t>    let </a:t>
            </a:r>
            <a:r>
              <a:rPr lang="en-US" dirty="0" err="1"/>
              <a:t>first_number</a:t>
            </a:r>
            <a:r>
              <a:rPr lang="en-US" dirty="0"/>
              <a:t> = numbers[0];</a:t>
            </a:r>
          </a:p>
          <a:p>
            <a:r>
              <a:rPr lang="en-US" dirty="0"/>
              <a:t>    let </a:t>
            </a:r>
            <a:r>
              <a:rPr lang="en-US" dirty="0" err="1"/>
              <a:t>second_number</a:t>
            </a:r>
            <a:r>
              <a:rPr lang="en-US" dirty="0"/>
              <a:t> = numbers[1];</a:t>
            </a:r>
          </a:p>
          <a:p>
            <a:r>
              <a:rPr lang="en-US" dirty="0"/>
              <a:t>    </a:t>
            </a:r>
            <a:r>
              <a:rPr lang="en-US" dirty="0" err="1"/>
              <a:t>println</a:t>
            </a:r>
            <a:r>
              <a:rPr lang="en-US" dirty="0"/>
              <a:t>!("First number: {}", </a:t>
            </a:r>
            <a:r>
              <a:rPr lang="en-US" dirty="0" err="1"/>
              <a:t>first_number</a:t>
            </a:r>
            <a:r>
              <a:rPr lang="en-US" dirty="0"/>
              <a:t>);</a:t>
            </a:r>
          </a:p>
          <a:p>
            <a:r>
              <a:rPr lang="en-US" dirty="0"/>
              <a:t>    </a:t>
            </a:r>
            <a:r>
              <a:rPr lang="en-US" dirty="0" err="1"/>
              <a:t>println</a:t>
            </a:r>
            <a:r>
              <a:rPr lang="en-US" dirty="0"/>
              <a:t>!("Second number: {}", </a:t>
            </a:r>
            <a:r>
              <a:rPr lang="en-US" dirty="0" err="1"/>
              <a:t>second_number</a:t>
            </a:r>
            <a:r>
              <a:rPr lang="en-US" dirty="0"/>
              <a:t>);</a:t>
            </a:r>
          </a:p>
        </p:txBody>
      </p:sp>
      <p:sp>
        <p:nvSpPr>
          <p:cNvPr id="7" name="TextBox 6">
            <a:extLst>
              <a:ext uri="{FF2B5EF4-FFF2-40B4-BE49-F238E27FC236}">
                <a16:creationId xmlns:a16="http://schemas.microsoft.com/office/drawing/2014/main" id="{C8B9B5B6-4589-C547-A225-BEBC40AD0D7F}"/>
              </a:ext>
            </a:extLst>
          </p:cNvPr>
          <p:cNvSpPr txBox="1"/>
          <p:nvPr/>
        </p:nvSpPr>
        <p:spPr>
          <a:xfrm>
            <a:off x="1066800" y="3864273"/>
            <a:ext cx="7010400" cy="738664"/>
          </a:xfrm>
          <a:prstGeom prst="rect">
            <a:avLst/>
          </a:prstGeom>
          <a:noFill/>
        </p:spPr>
        <p:txBody>
          <a:bodyPr wrap="square">
            <a:spAutoFit/>
          </a:bodyPr>
          <a:lstStyle/>
          <a:p>
            <a:pPr algn="just"/>
            <a:r>
              <a:rPr lang="en-IN" dirty="0"/>
              <a:t>In this example, we create a vector called numbers to store i32 (32-bit integer) elements. We add three elements (10, 20, and 30) to the vector using the push method. Then, we access and print the vector, individual elements</a:t>
            </a:r>
          </a:p>
        </p:txBody>
      </p:sp>
    </p:spTree>
    <p:extLst>
      <p:ext uri="{BB962C8B-B14F-4D97-AF65-F5344CB8AC3E}">
        <p14:creationId xmlns:p14="http://schemas.microsoft.com/office/powerpoint/2010/main" val="12662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err="1">
                <a:latin typeface="Montserrat ExtraBold"/>
              </a:rPr>
              <a:t>LinkedSet</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2" y="1191876"/>
            <a:ext cx="7800173"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t>LinkedList is a doubly-linked list that allows you to efficiently insert and remove elements at the beginning or end of the list.</a:t>
            </a:r>
            <a:endParaRPr lang="en-US" altLang="en-US" dirty="0">
              <a:latin typeface="Nunito" pitchFamily="2" charset="0"/>
            </a:endParaRPr>
          </a:p>
        </p:txBody>
      </p:sp>
      <p:sp>
        <p:nvSpPr>
          <p:cNvPr id="2" name="Google Shape;145;g22c3395971c_2_1">
            <a:extLst>
              <a:ext uri="{FF2B5EF4-FFF2-40B4-BE49-F238E27FC236}">
                <a16:creationId xmlns:a16="http://schemas.microsoft.com/office/drawing/2014/main" id="{F520053D-BA57-4836-50AB-AE51E61A67DB}"/>
              </a:ext>
            </a:extLst>
          </p:cNvPr>
          <p:cNvSpPr txBox="1"/>
          <p:nvPr/>
        </p:nvSpPr>
        <p:spPr>
          <a:xfrm>
            <a:off x="671911" y="2188406"/>
            <a:ext cx="7800173" cy="2308284"/>
          </a:xfrm>
          <a:prstGeom prst="rect">
            <a:avLst/>
          </a:prstGeom>
          <a:noFill/>
          <a:ln>
            <a:noFill/>
          </a:ln>
        </p:spPr>
        <p:txBody>
          <a:bodyPr spcFirstLastPara="1" wrap="square" lIns="91425" tIns="45700" rIns="91425" bIns="45700" anchor="t" anchorCtr="0">
            <a:spAutoFit/>
          </a:bodyPr>
          <a:lstStyle/>
          <a:p>
            <a:pPr algn="just">
              <a:lnSpc>
                <a:spcPct val="150000"/>
              </a:lnSpc>
            </a:pPr>
            <a:r>
              <a:rPr lang="en-US" sz="1200" b="1" dirty="0"/>
              <a:t>Acceptance Use-Case:</a:t>
            </a:r>
          </a:p>
          <a:p>
            <a:pPr algn="just">
              <a:lnSpc>
                <a:spcPct val="150000"/>
              </a:lnSpc>
            </a:pPr>
            <a:r>
              <a:rPr lang="en-US" sz="1200" dirty="0"/>
              <a:t>A doubly-linked list, LinkedList offers constant-time insertions and removals at the list's beginning and end. When you require a collection with quick insertions and deletions on both ends, or when you have numerous elements and need to reduce reallocation costs, use LinkedList.</a:t>
            </a:r>
          </a:p>
          <a:p>
            <a:pPr algn="just">
              <a:lnSpc>
                <a:spcPct val="150000"/>
              </a:lnSpc>
            </a:pPr>
            <a:endParaRPr lang="en-US" sz="1200" dirty="0"/>
          </a:p>
          <a:p>
            <a:pPr algn="just">
              <a:lnSpc>
                <a:spcPct val="150000"/>
              </a:lnSpc>
            </a:pPr>
            <a:r>
              <a:rPr lang="en-US" sz="1200" b="1" dirty="0"/>
              <a:t>Avoidance Use-Case :</a:t>
            </a:r>
          </a:p>
          <a:p>
            <a:pPr algn="just">
              <a:lnSpc>
                <a:spcPct val="150000"/>
              </a:lnSpc>
            </a:pPr>
            <a:r>
              <a:rPr lang="en-US" sz="1200" dirty="0"/>
              <a:t>Avoid using LinkedList if you need a collection with quick random access because traversing the list is required to access elements by index.</a:t>
            </a:r>
          </a:p>
        </p:txBody>
      </p:sp>
    </p:spTree>
    <p:extLst>
      <p:ext uri="{BB962C8B-B14F-4D97-AF65-F5344CB8AC3E}">
        <p14:creationId xmlns:p14="http://schemas.microsoft.com/office/powerpoint/2010/main" val="3368552831"/>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err="1">
                <a:latin typeface="Montserrat ExtraBold"/>
              </a:rPr>
              <a:t>LinkedSet</a:t>
            </a:r>
            <a:r>
              <a:rPr lang="en-IN" sz="2600" b="1" i="0" u="none" strike="noStrike" cap="none" dirty="0">
                <a:solidFill>
                  <a:srgbClr val="000000"/>
                </a:solidFill>
                <a:latin typeface="Montserrat ExtraBold"/>
                <a:ea typeface="Montserrat ExtraBold"/>
                <a:cs typeface="Montserrat ExtraBold"/>
                <a:sym typeface="Montserrat ExtraBold"/>
              </a:rPr>
              <a:t> </a:t>
            </a:r>
            <a:r>
              <a:rPr lang="en-IN" sz="1800" i="0" u="none" strike="noStrike" cap="none" dirty="0">
                <a:solidFill>
                  <a:srgbClr val="000000"/>
                </a:solidFill>
                <a:latin typeface="Montserrat ExtraBold"/>
                <a:ea typeface="Montserrat ExtraBold"/>
                <a:cs typeface="Montserrat ExtraBold"/>
                <a:sym typeface="Montserrat ExtraBold"/>
              </a:rPr>
              <a:t>(Example)</a:t>
            </a:r>
            <a:endParaRPr sz="1100"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1348154" y="1131032"/>
            <a:ext cx="6881446" cy="2462172"/>
          </a:xfrm>
          <a:prstGeom prst="rect">
            <a:avLst/>
          </a:prstGeom>
          <a:solidFill>
            <a:schemeClr val="bg2"/>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eaLnBrk="0" fontAlgn="base" hangingPunct="0">
              <a:spcBef>
                <a:spcPct val="0"/>
              </a:spcBef>
              <a:spcAft>
                <a:spcPct val="0"/>
              </a:spcAft>
              <a:buClrTx/>
              <a:defRPr sz="1200">
                <a:solidFill>
                  <a:schemeClr val="bg1"/>
                </a:solidFill>
                <a:latin typeface="Consolas" panose="020B0609020204030204" pitchFamily="49" charset="0"/>
              </a:defRPr>
            </a:lvl1pPr>
          </a:lstStyle>
          <a:p>
            <a:r>
              <a:rPr lang="en-US" sz="1400" dirty="0"/>
              <a:t>use std::collections::LinkedList;</a:t>
            </a:r>
          </a:p>
          <a:p>
            <a:endParaRPr lang="en-US" sz="1400" dirty="0"/>
          </a:p>
          <a:p>
            <a:r>
              <a:rPr lang="en-US" sz="1400" dirty="0"/>
              <a:t>let mut </a:t>
            </a:r>
            <a:r>
              <a:rPr lang="en-US" sz="1400" dirty="0" err="1"/>
              <a:t>PL_LSets</a:t>
            </a:r>
            <a:r>
              <a:rPr lang="en-US" sz="1400" dirty="0"/>
              <a:t> = LinkedList::new();</a:t>
            </a:r>
          </a:p>
          <a:p>
            <a:r>
              <a:rPr lang="en-US" sz="1400" dirty="0" err="1"/>
              <a:t>PL_LSets.push_back</a:t>
            </a:r>
            <a:r>
              <a:rPr lang="en-US" sz="1400" dirty="0"/>
              <a:t>(“John");</a:t>
            </a:r>
          </a:p>
          <a:p>
            <a:r>
              <a:rPr lang="en-US" sz="1400" dirty="0" err="1"/>
              <a:t>PL_LSets.push_back</a:t>
            </a:r>
            <a:r>
              <a:rPr lang="en-US" sz="1400" dirty="0"/>
              <a:t>(“Tom");</a:t>
            </a:r>
          </a:p>
          <a:p>
            <a:r>
              <a:rPr lang="en-US" sz="1400" dirty="0" err="1"/>
              <a:t>PL_LSets.push_front</a:t>
            </a:r>
            <a:r>
              <a:rPr lang="en-US" sz="1400" dirty="0"/>
              <a:t>(“Jerry");</a:t>
            </a:r>
          </a:p>
          <a:p>
            <a:r>
              <a:rPr lang="en-US" sz="1400" dirty="0"/>
              <a:t>let first = </a:t>
            </a:r>
            <a:r>
              <a:rPr lang="en-US" sz="1400" dirty="0" err="1"/>
              <a:t>PL_LSets.pop_front</a:t>
            </a:r>
            <a:r>
              <a:rPr lang="en-US" sz="1400" dirty="0"/>
              <a:t>().unwrap();</a:t>
            </a:r>
          </a:p>
          <a:p>
            <a:r>
              <a:rPr lang="en-US" sz="1400" dirty="0" err="1"/>
              <a:t>println</a:t>
            </a:r>
            <a:r>
              <a:rPr lang="en-US" sz="1400" dirty="0"/>
              <a:t>!("First removed: {}", first);</a:t>
            </a:r>
          </a:p>
          <a:p>
            <a:r>
              <a:rPr lang="en-US" sz="1400" dirty="0"/>
              <a:t>for </a:t>
            </a:r>
            <a:r>
              <a:rPr lang="en-US" sz="1400" dirty="0" err="1"/>
              <a:t>PL_LSet</a:t>
            </a:r>
            <a:r>
              <a:rPr lang="en-US" sz="1400" dirty="0"/>
              <a:t> in &amp;</a:t>
            </a:r>
            <a:r>
              <a:rPr lang="en-US" sz="1400" dirty="0" err="1"/>
              <a:t>PL_LSets</a:t>
            </a:r>
            <a:r>
              <a:rPr lang="en-US" sz="1400" dirty="0"/>
              <a:t> {</a:t>
            </a:r>
          </a:p>
          <a:p>
            <a:r>
              <a:rPr lang="en-US" sz="1400" dirty="0"/>
              <a:t>    </a:t>
            </a:r>
            <a:r>
              <a:rPr lang="en-US" sz="1400" dirty="0" err="1"/>
              <a:t>println</a:t>
            </a:r>
            <a:r>
              <a:rPr lang="en-US" sz="1400" dirty="0"/>
              <a:t>!("</a:t>
            </a:r>
            <a:r>
              <a:rPr lang="en-US" sz="1400" dirty="0" err="1"/>
              <a:t>PL_LSet</a:t>
            </a:r>
            <a:r>
              <a:rPr lang="en-US" sz="1400" dirty="0"/>
              <a:t>: {}", </a:t>
            </a:r>
            <a:r>
              <a:rPr lang="en-US" sz="1400" dirty="0" err="1"/>
              <a:t>PL_LSet</a:t>
            </a:r>
            <a:r>
              <a:rPr lang="en-US" sz="1400" dirty="0"/>
              <a:t>);</a:t>
            </a:r>
          </a:p>
          <a:p>
            <a:r>
              <a:rPr lang="en-US" sz="1400" dirty="0"/>
              <a:t>}</a:t>
            </a:r>
          </a:p>
        </p:txBody>
      </p:sp>
      <p:sp>
        <p:nvSpPr>
          <p:cNvPr id="7" name="TextBox 6">
            <a:extLst>
              <a:ext uri="{FF2B5EF4-FFF2-40B4-BE49-F238E27FC236}">
                <a16:creationId xmlns:a16="http://schemas.microsoft.com/office/drawing/2014/main" id="{C8B9B5B6-4589-C547-A225-BEBC40AD0D7F}"/>
              </a:ext>
            </a:extLst>
          </p:cNvPr>
          <p:cNvSpPr txBox="1"/>
          <p:nvPr/>
        </p:nvSpPr>
        <p:spPr>
          <a:xfrm>
            <a:off x="1348154" y="3818982"/>
            <a:ext cx="6881446" cy="738664"/>
          </a:xfrm>
          <a:prstGeom prst="rect">
            <a:avLst/>
          </a:prstGeom>
          <a:noFill/>
        </p:spPr>
        <p:txBody>
          <a:bodyPr wrap="square">
            <a:spAutoFit/>
          </a:bodyPr>
          <a:lstStyle/>
          <a:p>
            <a:pPr algn="just"/>
            <a:r>
              <a:rPr lang="en-US" dirty="0"/>
              <a:t>In this example, we create a LinkedList called </a:t>
            </a:r>
            <a:r>
              <a:rPr lang="en-US" dirty="0" err="1"/>
              <a:t>PL_LSet</a:t>
            </a:r>
            <a:r>
              <a:rPr lang="en-US" dirty="0"/>
              <a:t>, add elements to it, remove elements, and iterate through the elements. This demonstrates how LinkedList can efficiently manage insertions and deletions at both ends of the list.</a:t>
            </a:r>
            <a:endParaRPr lang="en-IN" dirty="0"/>
          </a:p>
        </p:txBody>
      </p:sp>
    </p:spTree>
    <p:extLst>
      <p:ext uri="{BB962C8B-B14F-4D97-AF65-F5344CB8AC3E}">
        <p14:creationId xmlns:p14="http://schemas.microsoft.com/office/powerpoint/2010/main" val="23822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rPr>
              <a:t>HashMap</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2" y="1191876"/>
            <a:ext cx="7800173"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t>A hash map is an unordered collection of key-value pairs, where each key must be unique. It provides fast lookup, insertion, and deletion of elements based on the keys.</a:t>
            </a:r>
            <a:endParaRPr lang="en-US" altLang="en-US" dirty="0">
              <a:latin typeface="Nunito" pitchFamily="2" charset="0"/>
            </a:endParaRPr>
          </a:p>
        </p:txBody>
      </p:sp>
      <p:sp>
        <p:nvSpPr>
          <p:cNvPr id="2" name="Google Shape;145;g22c3395971c_2_1">
            <a:extLst>
              <a:ext uri="{FF2B5EF4-FFF2-40B4-BE49-F238E27FC236}">
                <a16:creationId xmlns:a16="http://schemas.microsoft.com/office/drawing/2014/main" id="{F520053D-BA57-4836-50AB-AE51E61A67DB}"/>
              </a:ext>
            </a:extLst>
          </p:cNvPr>
          <p:cNvSpPr txBox="1"/>
          <p:nvPr/>
        </p:nvSpPr>
        <p:spPr>
          <a:xfrm>
            <a:off x="671911" y="2255067"/>
            <a:ext cx="7800173" cy="1915869"/>
          </a:xfrm>
          <a:prstGeom prst="rect">
            <a:avLst/>
          </a:prstGeom>
          <a:noFill/>
          <a:ln>
            <a:noFill/>
          </a:ln>
        </p:spPr>
        <p:txBody>
          <a:bodyPr spcFirstLastPara="1" wrap="square" lIns="91425" tIns="45700" rIns="91425" bIns="45700" anchor="t" anchorCtr="0">
            <a:spAutoFit/>
          </a:bodyPr>
          <a:lstStyle/>
          <a:p>
            <a:pPr algn="just">
              <a:lnSpc>
                <a:spcPct val="150000"/>
              </a:lnSpc>
            </a:pPr>
            <a:r>
              <a:rPr lang="en-US" sz="1200" b="1" dirty="0"/>
              <a:t>Acceptance Use-Case :</a:t>
            </a:r>
          </a:p>
          <a:p>
            <a:pPr algn="just">
              <a:lnSpc>
                <a:spcPct val="150000"/>
              </a:lnSpc>
            </a:pPr>
            <a:r>
              <a:rPr lang="en-US" sz="1200" dirty="0">
                <a:latin typeface="Nunito" pitchFamily="2" charset="0"/>
              </a:rPr>
              <a:t>An unordered collection called a hash set is used to store distinct elements. When you need to quickly verify an element's existence, establish uniqueness, or carry out set operations like union and intersection, use hash sets.</a:t>
            </a:r>
          </a:p>
          <a:p>
            <a:pPr algn="just">
              <a:lnSpc>
                <a:spcPct val="150000"/>
              </a:lnSpc>
            </a:pPr>
            <a:endParaRPr lang="en-US" sz="700" dirty="0">
              <a:latin typeface="Nunito" pitchFamily="2" charset="0"/>
            </a:endParaRPr>
          </a:p>
          <a:p>
            <a:pPr algn="just">
              <a:lnSpc>
                <a:spcPct val="150000"/>
              </a:lnSpc>
            </a:pPr>
            <a:r>
              <a:rPr lang="en-US" sz="1200" b="1" dirty="0"/>
              <a:t>Avoidance Use-Case :</a:t>
            </a:r>
          </a:p>
          <a:p>
            <a:pPr algn="just">
              <a:lnSpc>
                <a:spcPct val="150000"/>
              </a:lnSpc>
            </a:pPr>
            <a:r>
              <a:rPr lang="en-US" sz="1200" dirty="0">
                <a:latin typeface="Nunito" pitchFamily="2" charset="0"/>
              </a:rPr>
              <a:t>If you need a collection with key-value pairs or the order of the elements to be maintained, stay away from hash sets.</a:t>
            </a:r>
            <a:endParaRPr lang="en-US" altLang="en-US" sz="1200" dirty="0">
              <a:latin typeface="Nunito" pitchFamily="2" charset="0"/>
            </a:endParaRPr>
          </a:p>
        </p:txBody>
      </p:sp>
    </p:spTree>
    <p:extLst>
      <p:ext uri="{BB962C8B-B14F-4D97-AF65-F5344CB8AC3E}">
        <p14:creationId xmlns:p14="http://schemas.microsoft.com/office/powerpoint/2010/main" val="27825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rPr>
              <a:t>HashMap </a:t>
            </a:r>
            <a:r>
              <a:rPr lang="en-IN" sz="1800" i="0" u="none" strike="noStrike" cap="none" dirty="0">
                <a:solidFill>
                  <a:srgbClr val="000000"/>
                </a:solidFill>
                <a:latin typeface="Montserrat ExtraBold"/>
                <a:ea typeface="Montserrat ExtraBold"/>
                <a:cs typeface="Montserrat ExtraBold"/>
                <a:sym typeface="Montserrat ExtraBold"/>
              </a:rPr>
              <a:t>(Example)</a:t>
            </a:r>
            <a:endParaRPr sz="1100"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1242646" y="1041695"/>
            <a:ext cx="6881446" cy="2062063"/>
          </a:xfrm>
          <a:prstGeom prst="rect">
            <a:avLst/>
          </a:prstGeom>
          <a:solidFill>
            <a:schemeClr val="bg2"/>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eaLnBrk="0" fontAlgn="base" hangingPunct="0">
              <a:spcBef>
                <a:spcPct val="0"/>
              </a:spcBef>
              <a:spcAft>
                <a:spcPct val="0"/>
              </a:spcAft>
              <a:buClrTx/>
              <a:defRPr sz="1200">
                <a:solidFill>
                  <a:schemeClr val="bg1"/>
                </a:solidFill>
                <a:latin typeface="Consolas" panose="020B0609020204030204" pitchFamily="49" charset="0"/>
              </a:defRPr>
            </a:lvl1pPr>
          </a:lstStyle>
          <a:p>
            <a:r>
              <a:rPr lang="en-US" sz="1600" dirty="0"/>
              <a:t> use std::collections::HashMap;</a:t>
            </a:r>
          </a:p>
          <a:p>
            <a:endParaRPr lang="en-US" sz="1600" dirty="0"/>
          </a:p>
          <a:p>
            <a:r>
              <a:rPr lang="en-US" sz="1600" dirty="0"/>
              <a:t>    let mut Cricket = HashMap::new();</a:t>
            </a:r>
          </a:p>
          <a:p>
            <a:r>
              <a:rPr lang="en-US" sz="1600" dirty="0"/>
              <a:t>    </a:t>
            </a:r>
            <a:r>
              <a:rPr lang="en-US" sz="1600" dirty="0" err="1"/>
              <a:t>scores.insert</a:t>
            </a:r>
            <a:r>
              <a:rPr lang="en-US" sz="1600" dirty="0"/>
              <a:t>(String::from(“Bat"), 2000);</a:t>
            </a:r>
          </a:p>
          <a:p>
            <a:r>
              <a:rPr lang="en-US" sz="1600" dirty="0"/>
              <a:t>    </a:t>
            </a:r>
            <a:r>
              <a:rPr lang="en-US" sz="1600" dirty="0" err="1"/>
              <a:t>scores.insert</a:t>
            </a:r>
            <a:r>
              <a:rPr lang="en-US" sz="1600" dirty="0"/>
              <a:t>(String::from(“Ball"), 200);</a:t>
            </a:r>
          </a:p>
          <a:p>
            <a:r>
              <a:rPr lang="en-US" sz="1600" dirty="0"/>
              <a:t>    for (key, value) in &amp; Cricket {</a:t>
            </a:r>
          </a:p>
          <a:p>
            <a:r>
              <a:rPr lang="en-US" sz="1600" dirty="0"/>
              <a:t>        </a:t>
            </a:r>
            <a:r>
              <a:rPr lang="en-US" sz="1600" dirty="0" err="1"/>
              <a:t>println</a:t>
            </a:r>
            <a:r>
              <a:rPr lang="en-US" sz="1600" dirty="0"/>
              <a:t>!("{key}: {value}");</a:t>
            </a:r>
          </a:p>
          <a:p>
            <a:r>
              <a:rPr lang="en-US" sz="1600" dirty="0"/>
              <a:t>    }</a:t>
            </a:r>
          </a:p>
        </p:txBody>
      </p:sp>
      <p:sp>
        <p:nvSpPr>
          <p:cNvPr id="7" name="TextBox 6">
            <a:extLst>
              <a:ext uri="{FF2B5EF4-FFF2-40B4-BE49-F238E27FC236}">
                <a16:creationId xmlns:a16="http://schemas.microsoft.com/office/drawing/2014/main" id="{C8B9B5B6-4589-C547-A225-BEBC40AD0D7F}"/>
              </a:ext>
            </a:extLst>
          </p:cNvPr>
          <p:cNvSpPr txBox="1"/>
          <p:nvPr/>
        </p:nvSpPr>
        <p:spPr>
          <a:xfrm>
            <a:off x="1488831" y="3439378"/>
            <a:ext cx="6881446" cy="954107"/>
          </a:xfrm>
          <a:prstGeom prst="rect">
            <a:avLst/>
          </a:prstGeom>
          <a:noFill/>
        </p:spPr>
        <p:txBody>
          <a:bodyPr wrap="square">
            <a:spAutoFit/>
          </a:bodyPr>
          <a:lstStyle/>
          <a:p>
            <a:pPr algn="just"/>
            <a:r>
              <a:rPr lang="en-US" dirty="0"/>
              <a:t>This code will print each pair in an arbitrary order:</a:t>
            </a:r>
          </a:p>
          <a:p>
            <a:pPr algn="just"/>
            <a:endParaRPr lang="en-US" dirty="0"/>
          </a:p>
          <a:p>
            <a:pPr algn="just"/>
            <a:r>
              <a:rPr lang="en-US" dirty="0"/>
              <a:t>Bat: 2000</a:t>
            </a:r>
          </a:p>
          <a:p>
            <a:pPr algn="just"/>
            <a:r>
              <a:rPr lang="en-US" dirty="0"/>
              <a:t>Blue: 200</a:t>
            </a:r>
            <a:endParaRPr lang="en-IN" dirty="0"/>
          </a:p>
        </p:txBody>
      </p:sp>
    </p:spTree>
    <p:extLst>
      <p:ext uri="{BB962C8B-B14F-4D97-AF65-F5344CB8AC3E}">
        <p14:creationId xmlns:p14="http://schemas.microsoft.com/office/powerpoint/2010/main" val="31828154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5352</TotalTime>
  <Words>2191</Words>
  <Application>Microsoft Office PowerPoint</Application>
  <PresentationFormat>On-screen Show (16:9)</PresentationFormat>
  <Paragraphs>197</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Montserrat ExtraBold</vt:lpstr>
      <vt:lpstr>Montserrat SemiBold</vt:lpstr>
      <vt:lpstr>Arial</vt:lpstr>
      <vt:lpstr>Montserrat Black</vt:lpstr>
      <vt:lpstr>Montserrat</vt:lpstr>
      <vt:lpstr>Nunito</vt:lpstr>
      <vt:lpstr>Consolas</vt:lpstr>
      <vt:lpstr>Montserrat Medium</vt:lpstr>
      <vt:lpstr>Calibri</vt:lpstr>
      <vt:lpstr>Simple Light</vt:lpstr>
      <vt:lpstr>Collections and String in Rust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Multimedia using Kotlin</dc:title>
  <dc:creator>Hitesh Kumar Sharma</dc:creator>
  <cp:lastModifiedBy>Dr. Hitesh Kumar Sharma</cp:lastModifiedBy>
  <cp:revision>111</cp:revision>
  <dcterms:modified xsi:type="dcterms:W3CDTF">2023-07-20T16:56:59Z</dcterms:modified>
</cp:coreProperties>
</file>