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352" r:id="rId5"/>
    <p:sldId id="336" r:id="rId6"/>
    <p:sldId id="348" r:id="rId7"/>
    <p:sldId id="350" r:id="rId8"/>
    <p:sldId id="351" r:id="rId9"/>
    <p:sldId id="349" r:id="rId10"/>
    <p:sldId id="353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Black" panose="00000A00000000000000" pitchFamily="2" charset="0"/>
      <p:bold r:id="rId26"/>
      <p:boldItalic r:id="rId27"/>
    </p:embeddedFont>
    <p:embeddedFont>
      <p:font typeface="Montserrat ExtraBold" panose="00000900000000000000" pitchFamily="2" charset="0"/>
      <p:bold r:id="rId28"/>
      <p:boldItalic r:id="rId29"/>
    </p:embeddedFont>
    <p:embeddedFont>
      <p:font typeface="Montserrat Medium" panose="00000600000000000000" pitchFamily="2" charset="0"/>
      <p:regular r:id="rId30"/>
      <p:bold r:id="rId31"/>
      <p:italic r:id="rId32"/>
      <p:boldItalic r:id="rId33"/>
    </p:embeddedFont>
    <p:embeddedFont>
      <p:font typeface="Montserrat SemiBold" panose="000007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hl2CH8pD03qmBKMULrI1TvxAJK+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udit Khetan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7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6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lang="en-I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lang="en-IN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-I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 Adjust title to fit your course.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746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Montserrat"/>
              <a:buChar char="●"/>
            </a:pPr>
            <a:r>
              <a:rPr lang="en-IN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To help you visualize this service, here is an example timeline.</a:t>
            </a:r>
            <a:endParaRPr>
              <a:solidFill>
                <a:srgbClr val="4040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77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18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951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160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64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02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Blank_Black_2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/>
        </p:nvSpPr>
        <p:spPr>
          <a:xfrm>
            <a:off x="0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IN" sz="600" b="0" i="1" u="none" strike="noStrike" cap="none">
                <a:solidFill>
                  <a:srgbClr val="8E93C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sz="600" b="0" i="1" u="none" strike="noStrike" cap="none">
              <a:solidFill>
                <a:srgbClr val="8E93C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4"/>
          <p:cNvSpPr txBox="1">
            <a:spLocks noGrp="1"/>
          </p:cNvSpPr>
          <p:nvPr>
            <p:ph type="title"/>
          </p:nvPr>
        </p:nvSpPr>
        <p:spPr>
          <a:xfrm>
            <a:off x="440082" y="1961515"/>
            <a:ext cx="66039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 ExtraBold"/>
              <a:buNone/>
              <a:defRPr sz="56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subTitle" idx="1"/>
          </p:nvPr>
        </p:nvSpPr>
        <p:spPr>
          <a:xfrm>
            <a:off x="491123" y="2762089"/>
            <a:ext cx="4656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 SemiBold"/>
              <a:buNone/>
              <a:defRPr sz="1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4"/>
          <p:cNvSpPr/>
          <p:nvPr/>
        </p:nvSpPr>
        <p:spPr>
          <a:xfrm>
            <a:off x="541075" y="3523425"/>
            <a:ext cx="1066800" cy="1066800"/>
          </a:xfrm>
          <a:prstGeom prst="ellipse">
            <a:avLst/>
          </a:prstGeom>
          <a:solidFill>
            <a:srgbClr val="B1B5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4"/>
          <p:cNvSpPr txBox="1"/>
          <p:nvPr/>
        </p:nvSpPr>
        <p:spPr>
          <a:xfrm>
            <a:off x="797376" y="3733575"/>
            <a:ext cx="64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393B6B"/>
                </a:solidFill>
                <a:latin typeface="Montserrat"/>
                <a:ea typeface="Montserrat"/>
                <a:cs typeface="Montserrat"/>
                <a:sym typeface="Montserrat"/>
              </a:rPr>
              <a:t>Insert </a:t>
            </a:r>
            <a:endParaRPr sz="1000" b="0" i="0" u="none" strike="noStrike" cap="none">
              <a:solidFill>
                <a:srgbClr val="393B6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393B6B"/>
                </a:solidFill>
                <a:latin typeface="Montserrat"/>
                <a:ea typeface="Montserrat"/>
                <a:cs typeface="Montserrat"/>
                <a:sym typeface="Montserrat"/>
              </a:rPr>
              <a:t>photo </a:t>
            </a:r>
            <a:endParaRPr sz="1000" b="0" i="0" u="none" strike="noStrike" cap="none">
              <a:solidFill>
                <a:srgbClr val="393B6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393B6B"/>
                </a:solidFill>
                <a:latin typeface="Montserrat"/>
                <a:ea typeface="Montserrat"/>
                <a:cs typeface="Montserrat"/>
                <a:sym typeface="Montserrat"/>
              </a:rPr>
              <a:t>here</a:t>
            </a:r>
            <a:endParaRPr sz="1000" b="0" i="0" u="none" strike="noStrike" cap="none">
              <a:solidFill>
                <a:srgbClr val="393B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3">
            <a:alphaModFix/>
          </a:blip>
          <a:srcRect t="-12451" b="-12439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TITLE_2_1_1_2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c3395971c_0_20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Black"/>
              <a:buNone/>
              <a:defRPr sz="2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g22c3395971c_0_203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marL="274320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6pPr>
            <a:lvl7pPr marL="320040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7pPr>
            <a:lvl8pPr marL="365760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8pPr>
            <a:lvl9pPr marL="411480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g22c3395971c_0_203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marL="274320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6pPr>
            <a:lvl7pPr marL="320040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7pPr>
            <a:lvl8pPr marL="365760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8pPr>
            <a:lvl9pPr marL="411480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g22c3395971c_0_203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marL="274320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6pPr>
            <a:lvl7pPr marL="320040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7pPr>
            <a:lvl8pPr marL="365760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8pPr>
            <a:lvl9pPr marL="411480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  <a:defRPr sz="1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g22c3395971c_0_203"/>
          <p:cNvSpPr/>
          <p:nvPr/>
        </p:nvSpPr>
        <p:spPr>
          <a:xfrm flipH="1">
            <a:off x="382800" y="381350"/>
            <a:ext cx="88374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2c3395971c_0_203"/>
          <p:cNvSpPr/>
          <p:nvPr/>
        </p:nvSpPr>
        <p:spPr>
          <a:xfrm rot="5400000">
            <a:off x="115550" y="648650"/>
            <a:ext cx="6486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2c3395971c_0_203"/>
          <p:cNvSpPr/>
          <p:nvPr/>
        </p:nvSpPr>
        <p:spPr>
          <a:xfrm>
            <a:off x="-76200" y="915950"/>
            <a:ext cx="5730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4">
  <p:cSld name="Content_2_Columns_Pink_2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913200" y="1342525"/>
            <a:ext cx="7289100" cy="3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▫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795241" y="336681"/>
            <a:ext cx="788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ExtraBold"/>
              <a:buNone/>
              <a:defRPr sz="25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/>
          <p:nvPr/>
        </p:nvSpPr>
        <p:spPr>
          <a:xfrm>
            <a:off x="0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IN" sz="600" b="0" i="1" u="none" strike="noStrike" cap="none">
                <a:solidFill>
                  <a:srgbClr val="8E93C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sz="600" b="0" i="1" u="none" strike="noStrike" cap="none">
              <a:solidFill>
                <a:srgbClr val="8E93C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2" name="Google Shape;22;p25"/>
          <p:cNvPicPr preferRelativeResize="0"/>
          <p:nvPr/>
        </p:nvPicPr>
        <p:blipFill rotWithShape="1">
          <a:blip r:embed="rId3">
            <a:alphaModFix/>
          </a:blip>
          <a:srcRect t="-12451" b="-12439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5"/>
          <p:cNvSpPr/>
          <p:nvPr/>
        </p:nvSpPr>
        <p:spPr>
          <a:xfrm rot="5400000">
            <a:off x="177750" y="219225"/>
            <a:ext cx="402600" cy="7581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2">
  <p:cSld name="1_Side_Callout_Pink"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" y="0"/>
            <a:ext cx="347163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457200" y="2323627"/>
            <a:ext cx="218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1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1"/>
          </p:nvPr>
        </p:nvSpPr>
        <p:spPr>
          <a:xfrm>
            <a:off x="3644630" y="11158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◦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▫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ubTitle" idx="2"/>
          </p:nvPr>
        </p:nvSpPr>
        <p:spPr>
          <a:xfrm>
            <a:off x="561975" y="2914650"/>
            <a:ext cx="2076300" cy="16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SemiBold"/>
              <a:buNone/>
              <a:defRPr sz="13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9" name="Google Shape;29;p26"/>
          <p:cNvSpPr txBox="1"/>
          <p:nvPr/>
        </p:nvSpPr>
        <p:spPr>
          <a:xfrm>
            <a:off x="3486234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IN" sz="600" b="0" i="1" u="none" strike="noStrike" cap="none">
                <a:solidFill>
                  <a:srgbClr val="8E93C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sz="600" b="0" i="1" u="none" strike="noStrike" cap="none">
              <a:solidFill>
                <a:srgbClr val="8E93C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0" name="Google Shape;30;p26"/>
          <p:cNvPicPr preferRelativeResize="0"/>
          <p:nvPr/>
        </p:nvPicPr>
        <p:blipFill rotWithShape="1">
          <a:blip r:embed="rId3">
            <a:alphaModFix/>
          </a:blip>
          <a:srcRect t="-12451" b="-12439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-pink">
  <p:cSld name="Blank_White_3_1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/>
        </p:nvSpPr>
        <p:spPr>
          <a:xfrm>
            <a:off x="0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IN" sz="600" b="0" i="1" u="none" strike="noStrike" cap="none">
                <a:solidFill>
                  <a:srgbClr val="77004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sz="600" b="0" i="1" u="none" strike="noStrike" cap="none">
              <a:solidFill>
                <a:srgbClr val="77004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3" name="Google Shape;33;p27"/>
          <p:cNvPicPr preferRelativeResize="0"/>
          <p:nvPr/>
        </p:nvPicPr>
        <p:blipFill rotWithShape="1">
          <a:blip r:embed="rId2">
            <a:alphaModFix/>
          </a:blip>
          <a:srcRect t="-12451" b="-12439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White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/>
        </p:nvSpPr>
        <p:spPr>
          <a:xfrm>
            <a:off x="0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IN" sz="600" b="0" i="1" u="none" strike="noStrike" cap="none">
                <a:solidFill>
                  <a:srgbClr val="8E93C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sz="600" b="0" i="1" u="none" strike="noStrike" cap="none">
              <a:solidFill>
                <a:srgbClr val="8E93C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6" name="Google Shape;36;p28"/>
          <p:cNvPicPr preferRelativeResize="0"/>
          <p:nvPr/>
        </p:nvPicPr>
        <p:blipFill rotWithShape="1">
          <a:blip r:embed="rId2">
            <a:alphaModFix/>
          </a:blip>
          <a:srcRect t="-12451" b="-12439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title"/>
          </p:nvPr>
        </p:nvSpPr>
        <p:spPr>
          <a:xfrm>
            <a:off x="276781" y="1609008"/>
            <a:ext cx="8070872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 ExtraBold"/>
              <a:buNone/>
            </a:pPr>
            <a:r>
              <a:rPr lang="en-US" sz="3200" dirty="0"/>
              <a:t>Testing &amp; Debugging </a:t>
            </a:r>
            <a:endParaRPr sz="3200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body" idx="4294967295"/>
          </p:nvPr>
        </p:nvSpPr>
        <p:spPr>
          <a:xfrm>
            <a:off x="1861350" y="3775882"/>
            <a:ext cx="43398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IN" b="1" dirty="0">
                <a:solidFill>
                  <a:schemeClr val="accent1"/>
                </a:solidFill>
              </a:rPr>
              <a:t>Hitesh Kumar Sharma</a:t>
            </a:r>
            <a:endParaRPr b="1" dirty="0">
              <a:solidFill>
                <a:schemeClr val="accent6"/>
              </a:solidFill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body" idx="4294967295"/>
          </p:nvPr>
        </p:nvSpPr>
        <p:spPr>
          <a:xfrm>
            <a:off x="1861350" y="4050382"/>
            <a:ext cx="43398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IN" sz="1400" dirty="0"/>
              <a:t>Instructor, Pluralsight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sz="1400" dirty="0"/>
          </a:p>
        </p:txBody>
      </p:sp>
      <p:sp>
        <p:nvSpPr>
          <p:cNvPr id="93" name="Google Shape;93;p1"/>
          <p:cNvSpPr/>
          <p:nvPr/>
        </p:nvSpPr>
        <p:spPr>
          <a:xfrm>
            <a:off x="491125" y="3488225"/>
            <a:ext cx="1122000" cy="1109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 descr="CTF_Display_AbstractIdeas_BL_Biometric_Read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117" y="3481781"/>
            <a:ext cx="1122000" cy="11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1" y="237475"/>
            <a:ext cx="63552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IN" sz="2600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Best Practices</a:t>
            </a:r>
            <a:endParaRPr sz="1100" b="1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671913" y="802091"/>
            <a:ext cx="7800173" cy="375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i="0" dirty="0">
                <a:solidFill>
                  <a:srgbClr val="242424"/>
                </a:solidFill>
                <a:effectLst/>
                <a:latin typeface="+mj-lt"/>
              </a:rPr>
              <a:t>There are a few best practices to remember when testing and debugging Rust code:</a:t>
            </a:r>
          </a:p>
          <a:p>
            <a:pPr marL="171450" lvl="1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424"/>
                </a:solidFill>
                <a:effectLst/>
                <a:latin typeface="+mj-lt"/>
              </a:rPr>
              <a:t>As much of your code as you can should have tests. By doing so, you can confirm that your code is operating properly and identify any early regressions.</a:t>
            </a:r>
          </a:p>
          <a:p>
            <a:pPr marL="171450" lvl="1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424"/>
                </a:solidFill>
                <a:effectLst/>
                <a:latin typeface="+mj-lt"/>
              </a:rPr>
              <a:t>To make sure that your code is operating as intended, use the assert! and other testing macros.</a:t>
            </a:r>
          </a:p>
          <a:p>
            <a:pPr marL="171450" lvl="1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424"/>
                </a:solidFill>
                <a:effectLst/>
                <a:latin typeface="+mj-lt"/>
              </a:rPr>
              <a:t>Print out debug output using the </a:t>
            </a:r>
            <a:r>
              <a:rPr lang="en-US" i="0" dirty="0" err="1">
                <a:solidFill>
                  <a:srgbClr val="242424"/>
                </a:solidFill>
                <a:effectLst/>
                <a:latin typeface="+mj-lt"/>
              </a:rPr>
              <a:t>println</a:t>
            </a:r>
            <a:r>
              <a:rPr lang="en-US" i="0" dirty="0">
                <a:solidFill>
                  <a:srgbClr val="242424"/>
                </a:solidFill>
                <a:effectLst/>
                <a:latin typeface="+mj-lt"/>
              </a:rPr>
              <a:t>! and </a:t>
            </a:r>
            <a:r>
              <a:rPr lang="en-US" i="0" dirty="0" err="1">
                <a:solidFill>
                  <a:srgbClr val="242424"/>
                </a:solidFill>
                <a:effectLst/>
                <a:latin typeface="+mj-lt"/>
              </a:rPr>
              <a:t>eprintln</a:t>
            </a:r>
            <a:r>
              <a:rPr lang="en-US" i="0" dirty="0">
                <a:solidFill>
                  <a:srgbClr val="242424"/>
                </a:solidFill>
                <a:effectLst/>
                <a:latin typeface="+mj-lt"/>
              </a:rPr>
              <a:t>! macros to find problems in your code.</a:t>
            </a:r>
          </a:p>
          <a:p>
            <a:pPr marL="171450" lvl="1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424"/>
                </a:solidFill>
                <a:effectLst/>
                <a:latin typeface="+mj-lt"/>
              </a:rPr>
              <a:t>To locate and correct None values, use the unwrap function on Option values.</a:t>
            </a:r>
          </a:p>
          <a:p>
            <a:pPr algn="just"/>
            <a:endParaRPr lang="en-US" i="0" dirty="0">
              <a:solidFill>
                <a:srgbClr val="242424"/>
              </a:solidFill>
              <a:effectLst/>
              <a:latin typeface="+mj-lt"/>
            </a:endParaRPr>
          </a:p>
          <a:p>
            <a:pPr algn="just"/>
            <a:r>
              <a:rPr lang="en-US" i="0" dirty="0">
                <a:solidFill>
                  <a:srgbClr val="242424"/>
                </a:solidFill>
                <a:effectLst/>
                <a:latin typeface="+mj-lt"/>
              </a:rPr>
              <a:t>You may successfully test and debug your Rust code and make sure it is operating properly by adhering to these best practices.</a:t>
            </a:r>
            <a:endParaRPr lang="en-US" dirty="0">
              <a:solidFill>
                <a:srgbClr val="24242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852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3469968" y="2257650"/>
            <a:ext cx="2204064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End of Module</a:t>
            </a:r>
            <a:endParaRPr sz="3300" b="1" i="0" u="none" strike="noStrike" cap="non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457200" y="2323627"/>
            <a:ext cx="218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3525300" y="867727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Testing Rust Code</a:t>
            </a:r>
          </a:p>
          <a:p>
            <a:pPr algn="l">
              <a:lnSpc>
                <a:spcPct val="200000"/>
              </a:lnSpc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Debugging Rust Code</a:t>
            </a:r>
          </a:p>
          <a:p>
            <a:pPr algn="l">
              <a:lnSpc>
                <a:spcPct val="200000"/>
              </a:lnSpc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Best Practices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1" y="237475"/>
            <a:ext cx="63552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IN" sz="2600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Testing Rust Code</a:t>
            </a:r>
            <a:endParaRPr sz="1100" b="1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515281" y="1335910"/>
            <a:ext cx="7800173" cy="290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Programming language Rust is statically typed and well-known for its concurrency, speed, and memory safety. To make sure your Rust code is operating as intended, test and debug it like you would with any language.</a:t>
            </a:r>
          </a:p>
          <a:p>
            <a:pPr algn="just">
              <a:lnSpc>
                <a:spcPct val="150000"/>
              </a:lnSpc>
            </a:pPr>
            <a:endParaRPr lang="en-US" sz="1000" dirty="0">
              <a:solidFill>
                <a:srgbClr val="242424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242424"/>
                </a:solidFill>
                <a:latin typeface="+mj-lt"/>
              </a:rPr>
              <a:t>One of the most important tools for testing Rust code is the assert! macro. This macro takes a </a:t>
            </a:r>
            <a:r>
              <a:rPr lang="en-US" dirty="0" err="1">
                <a:solidFill>
                  <a:srgbClr val="242424"/>
                </a:solidFill>
                <a:latin typeface="+mj-lt"/>
              </a:rPr>
              <a:t>boolean</a:t>
            </a:r>
            <a:r>
              <a:rPr lang="en-US" dirty="0">
                <a:solidFill>
                  <a:srgbClr val="242424"/>
                </a:solidFill>
                <a:latin typeface="+mj-lt"/>
              </a:rPr>
              <a:t> expression and panics if the expression is false.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242424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242424"/>
                </a:solidFill>
                <a:latin typeface="+mj-lt"/>
              </a:rPr>
              <a:t>Rust has a robust testing framework integrated into its standard library. Unit tests and integration tests can be written using the #[test] attribute and executed using the cargo test command.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1" y="237475"/>
            <a:ext cx="63552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IN" sz="2600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Testing Rust Code Steps</a:t>
            </a:r>
            <a:endParaRPr sz="1100" b="1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515281" y="1335910"/>
            <a:ext cx="7800173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Rust has a robust testing framework integrated into its standard library. Unit tests and integration tests can be written using the </a:t>
            </a:r>
            <a:r>
              <a:rPr lang="en-US" b="1" dirty="0">
                <a:solidFill>
                  <a:srgbClr val="242424"/>
                </a:solidFill>
                <a:latin typeface="Consolas" panose="020B0609020204030204" pitchFamily="49" charset="0"/>
              </a:rPr>
              <a:t>#[test] 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attribute and executed using the </a:t>
            </a:r>
            <a:r>
              <a:rPr lang="en-US" b="1" dirty="0">
                <a:solidFill>
                  <a:srgbClr val="242424"/>
                </a:solidFill>
                <a:latin typeface="Consolas" panose="020B0609020204030204" pitchFamily="49" charset="0"/>
              </a:rPr>
              <a:t>cargo test 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command. To create tests, follow these steps: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+mj-lt"/>
              </a:rPr>
              <a:t>Add</a:t>
            </a:r>
            <a:r>
              <a:rPr lang="en-US" b="1" dirty="0">
                <a:solidFill>
                  <a:srgbClr val="242424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242424"/>
                </a:solidFill>
                <a:latin typeface="Consolas" panose="020B0609020204030204" pitchFamily="49" charset="0"/>
              </a:rPr>
              <a:t>#[test] </a:t>
            </a:r>
            <a:r>
              <a:rPr lang="en-US" dirty="0">
                <a:solidFill>
                  <a:srgbClr val="242424"/>
                </a:solidFill>
                <a:latin typeface="+mj-lt"/>
              </a:rPr>
              <a:t>attribute above the function you want to test.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+mj-lt"/>
              </a:rPr>
              <a:t>Write test cases inside the function, using assertions like </a:t>
            </a:r>
            <a:r>
              <a:rPr lang="en-US" b="1" dirty="0" err="1">
                <a:solidFill>
                  <a:srgbClr val="242424"/>
                </a:solidFill>
                <a:latin typeface="Consolas" panose="020B0609020204030204" pitchFamily="49" charset="0"/>
              </a:rPr>
              <a:t>assert_eq</a:t>
            </a:r>
            <a:r>
              <a:rPr lang="en-US" b="1" dirty="0">
                <a:solidFill>
                  <a:srgbClr val="242424"/>
                </a:solidFill>
                <a:latin typeface="Consolas" panose="020B0609020204030204" pitchFamily="49" charset="0"/>
              </a:rPr>
              <a:t>!, </a:t>
            </a:r>
            <a:r>
              <a:rPr lang="en-US" b="1" dirty="0" err="1">
                <a:solidFill>
                  <a:srgbClr val="242424"/>
                </a:solidFill>
                <a:latin typeface="Consolas" panose="020B0609020204030204" pitchFamily="49" charset="0"/>
              </a:rPr>
              <a:t>assert_ne</a:t>
            </a:r>
            <a:r>
              <a:rPr lang="en-US" b="1" dirty="0">
                <a:solidFill>
                  <a:srgbClr val="242424"/>
                </a:solidFill>
                <a:latin typeface="Consolas" panose="020B0609020204030204" pitchFamily="49" charset="0"/>
              </a:rPr>
              <a:t>!, </a:t>
            </a:r>
            <a:r>
              <a:rPr lang="en-US" dirty="0">
                <a:solidFill>
                  <a:srgbClr val="242424"/>
                </a:solidFill>
                <a:latin typeface="+mj-lt"/>
              </a:rPr>
              <a:t>etc., to check expected outcomes.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+mj-lt"/>
              </a:rPr>
              <a:t>Run tests using </a:t>
            </a:r>
            <a:r>
              <a:rPr lang="en-US" b="1" dirty="0">
                <a:solidFill>
                  <a:srgbClr val="242424"/>
                </a:solidFill>
                <a:latin typeface="Consolas" panose="020B0609020204030204" pitchFamily="49" charset="0"/>
              </a:rPr>
              <a:t>cargo test.</a:t>
            </a:r>
          </a:p>
          <a:p>
            <a:pPr algn="just">
              <a:lnSpc>
                <a:spcPct val="150000"/>
              </a:lnSpc>
            </a:pPr>
            <a:endParaRPr lang="en-US" b="0" i="0" dirty="0">
              <a:solidFill>
                <a:srgbClr val="2424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206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1" y="237475"/>
            <a:ext cx="63552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IN" sz="2600" b="1" i="0" u="none" strike="noStrike" cap="none" dirty="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Testing </a:t>
            </a:r>
            <a:r>
              <a:rPr lang="en-IN" sz="1800" i="0" u="none" strike="noStrike" cap="none" dirty="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(Example)</a:t>
            </a:r>
            <a:endParaRPr sz="1100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1131277" y="1133935"/>
            <a:ext cx="6881446" cy="2246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buClrTx/>
              <a:defRPr sz="12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400" dirty="0"/>
              <a:t>// Function to be tested</a:t>
            </a:r>
          </a:p>
          <a:p>
            <a:r>
              <a:rPr lang="en-US" sz="1400" dirty="0"/>
              <a:t>pub </a:t>
            </a:r>
            <a:r>
              <a:rPr lang="en-US" sz="1400" dirty="0" err="1"/>
              <a:t>fn</a:t>
            </a:r>
            <a:r>
              <a:rPr lang="en-US" sz="1400" dirty="0"/>
              <a:t> add(a: i32, b: i32) -&gt; i32 {</a:t>
            </a:r>
          </a:p>
          <a:p>
            <a:r>
              <a:rPr lang="en-US" sz="1400" dirty="0"/>
              <a:t>    a + b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// Test function</a:t>
            </a:r>
          </a:p>
          <a:p>
            <a:r>
              <a:rPr lang="en-US" sz="1400" dirty="0"/>
              <a:t>#[test]</a:t>
            </a:r>
          </a:p>
          <a:p>
            <a:r>
              <a:rPr lang="en-US" sz="1400" dirty="0" err="1"/>
              <a:t>fn</a:t>
            </a:r>
            <a:r>
              <a:rPr lang="en-US" sz="1400" dirty="0"/>
              <a:t> </a:t>
            </a:r>
            <a:r>
              <a:rPr lang="en-US" sz="1400" dirty="0" err="1"/>
              <a:t>test_add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assert_eq</a:t>
            </a:r>
            <a:r>
              <a:rPr lang="en-US" sz="1400" dirty="0"/>
              <a:t>!(add(2, 3), 5);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assert_eq</a:t>
            </a:r>
            <a:r>
              <a:rPr lang="en-US" sz="1400" dirty="0"/>
              <a:t>!(add(-5, 10), 5);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9B5B6-4589-C547-A225-BEBC40AD0D7F}"/>
              </a:ext>
            </a:extLst>
          </p:cNvPr>
          <p:cNvSpPr txBox="1"/>
          <p:nvPr/>
        </p:nvSpPr>
        <p:spPr>
          <a:xfrm>
            <a:off x="1066800" y="3442243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run tests, execute the following command in the project directory:</a:t>
            </a:r>
          </a:p>
          <a:p>
            <a:pPr algn="just"/>
            <a:endParaRPr lang="en-IN" dirty="0"/>
          </a:p>
        </p:txBody>
      </p:sp>
      <p:sp>
        <p:nvSpPr>
          <p:cNvPr id="2" name="Google Shape;145;g22c3395971c_2_1">
            <a:extLst>
              <a:ext uri="{FF2B5EF4-FFF2-40B4-BE49-F238E27FC236}">
                <a16:creationId xmlns:a16="http://schemas.microsoft.com/office/drawing/2014/main" id="{1AB71592-291E-AE0C-862A-B01DD030972A}"/>
              </a:ext>
            </a:extLst>
          </p:cNvPr>
          <p:cNvSpPr txBox="1"/>
          <p:nvPr/>
        </p:nvSpPr>
        <p:spPr>
          <a:xfrm>
            <a:off x="1131277" y="4150153"/>
            <a:ext cx="6881446" cy="3385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buClrTx/>
              <a:defRPr sz="12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pPr algn="just"/>
            <a:r>
              <a:rPr lang="en-US" sz="1600" dirty="0"/>
              <a:t>cargo test</a:t>
            </a:r>
          </a:p>
        </p:txBody>
      </p:sp>
    </p:spTree>
    <p:extLst>
      <p:ext uri="{BB962C8B-B14F-4D97-AF65-F5344CB8AC3E}">
        <p14:creationId xmlns:p14="http://schemas.microsoft.com/office/powerpoint/2010/main" val="12662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1" y="237475"/>
            <a:ext cx="63552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IN" sz="2600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Debugging Rust Code</a:t>
            </a:r>
            <a:endParaRPr sz="1100" b="1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515281" y="1335910"/>
            <a:ext cx="7800173" cy="226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The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println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! macro is the most used tool for debugging Rust programs. You can print output to the console with this macro just like you would with print! in other languages.</a:t>
            </a:r>
          </a:p>
          <a:p>
            <a:pPr algn="just">
              <a:lnSpc>
                <a:spcPct val="150000"/>
              </a:lnSpc>
            </a:pPr>
            <a:endParaRPr lang="en-US" sz="1000" dirty="0">
              <a:solidFill>
                <a:srgbClr val="242424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242424"/>
                </a:solidFill>
                <a:latin typeface="+mj-lt"/>
              </a:rPr>
              <a:t>The unwrap method on Option values is another helpful tool for debugging Rust programs. If the Option is Some, this function returns the inner value; if the Option is None, it panics. Because it makes it simple to identify the locations where None values are generated, this might be helpful for debugging.</a:t>
            </a:r>
          </a:p>
        </p:txBody>
      </p:sp>
    </p:spTree>
    <p:extLst>
      <p:ext uri="{BB962C8B-B14F-4D97-AF65-F5344CB8AC3E}">
        <p14:creationId xmlns:p14="http://schemas.microsoft.com/office/powerpoint/2010/main" val="370244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1" y="237475"/>
            <a:ext cx="63552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IN" sz="2600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Debugging tools in Rust</a:t>
            </a:r>
            <a:endParaRPr sz="1100" b="1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671913" y="1046044"/>
            <a:ext cx="7800173" cy="364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+mj-lt"/>
              </a:rPr>
              <a:t>Rust provides several debugging tools and techniques to help identify and resolve issues in the code: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+mj-lt"/>
              </a:rPr>
              <a:t>Print Debugging: Use </a:t>
            </a:r>
            <a:r>
              <a:rPr lang="en-US" b="1" dirty="0" err="1">
                <a:solidFill>
                  <a:srgbClr val="242424"/>
                </a:solidFill>
                <a:latin typeface="+mj-lt"/>
              </a:rPr>
              <a:t>println</a:t>
            </a:r>
            <a:r>
              <a:rPr lang="en-US" b="1" dirty="0">
                <a:solidFill>
                  <a:srgbClr val="242424"/>
                </a:solidFill>
                <a:latin typeface="+mj-lt"/>
              </a:rPr>
              <a:t>! or </a:t>
            </a:r>
            <a:r>
              <a:rPr lang="en-US" b="1" dirty="0" err="1">
                <a:solidFill>
                  <a:srgbClr val="242424"/>
                </a:solidFill>
                <a:latin typeface="+mj-lt"/>
              </a:rPr>
              <a:t>eprintln</a:t>
            </a:r>
            <a:r>
              <a:rPr lang="en-US" b="1" dirty="0">
                <a:solidFill>
                  <a:srgbClr val="242424"/>
                </a:solidFill>
                <a:latin typeface="+mj-lt"/>
              </a:rPr>
              <a:t>! </a:t>
            </a:r>
            <a:r>
              <a:rPr lang="en-US" dirty="0">
                <a:solidFill>
                  <a:srgbClr val="242424"/>
                </a:solidFill>
                <a:latin typeface="+mj-lt"/>
              </a:rPr>
              <a:t>macros to print values to the console for debugging purposes.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+mj-lt"/>
              </a:rPr>
              <a:t>Debugging with </a:t>
            </a:r>
            <a:r>
              <a:rPr lang="en-US" b="1" dirty="0" err="1">
                <a:solidFill>
                  <a:srgbClr val="242424"/>
                </a:solidFill>
                <a:latin typeface="+mj-lt"/>
              </a:rPr>
              <a:t>dbg</a:t>
            </a:r>
            <a:r>
              <a:rPr lang="en-US" b="1" dirty="0">
                <a:solidFill>
                  <a:srgbClr val="242424"/>
                </a:solidFill>
                <a:latin typeface="+mj-lt"/>
              </a:rPr>
              <a:t>! Macro:</a:t>
            </a:r>
            <a:r>
              <a:rPr lang="en-US" dirty="0">
                <a:solidFill>
                  <a:srgbClr val="242424"/>
                </a:solidFill>
                <a:latin typeface="+mj-lt"/>
              </a:rPr>
              <a:t> The </a:t>
            </a:r>
            <a:r>
              <a:rPr lang="en-US" dirty="0" err="1">
                <a:solidFill>
                  <a:srgbClr val="242424"/>
                </a:solidFill>
                <a:latin typeface="+mj-lt"/>
              </a:rPr>
              <a:t>dbg</a:t>
            </a:r>
            <a:r>
              <a:rPr lang="en-US" dirty="0">
                <a:solidFill>
                  <a:srgbClr val="242424"/>
                </a:solidFill>
                <a:latin typeface="+mj-lt"/>
              </a:rPr>
              <a:t>! macro allows you to quickly print a value along with its location in the code. It is especially useful for quick debugging.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42424"/>
                </a:solidFill>
                <a:latin typeface="+mj-lt"/>
              </a:rPr>
              <a:t>Rust Debugger (GDB): </a:t>
            </a:r>
            <a:r>
              <a:rPr lang="en-US" dirty="0">
                <a:solidFill>
                  <a:srgbClr val="242424"/>
                </a:solidFill>
                <a:latin typeface="+mj-lt"/>
              </a:rPr>
              <a:t>Rust integrates well with the GNU Debugger (GDB). You can use rust-</a:t>
            </a:r>
            <a:r>
              <a:rPr lang="en-US" dirty="0" err="1">
                <a:solidFill>
                  <a:srgbClr val="242424"/>
                </a:solidFill>
                <a:latin typeface="+mj-lt"/>
              </a:rPr>
              <a:t>gdb</a:t>
            </a:r>
            <a:r>
              <a:rPr lang="en-US" dirty="0">
                <a:solidFill>
                  <a:srgbClr val="242424"/>
                </a:solidFill>
                <a:latin typeface="+mj-lt"/>
              </a:rPr>
              <a:t> to debug your programs.</a:t>
            </a:r>
          </a:p>
          <a:p>
            <a:pPr algn="just">
              <a:lnSpc>
                <a:spcPct val="150000"/>
              </a:lnSpc>
            </a:pPr>
            <a:endParaRPr lang="en-US" b="1" i="0" dirty="0">
              <a:solidFill>
                <a:srgbClr val="2424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789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1" y="237475"/>
            <a:ext cx="63552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IN" sz="2600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Debugging tools in Rust </a:t>
            </a:r>
            <a:r>
              <a:rPr lang="en-IN" sz="1800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(contd..)</a:t>
            </a:r>
            <a:endParaRPr sz="1100" b="1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671913" y="1151552"/>
            <a:ext cx="7800173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+mj-lt"/>
              </a:rPr>
              <a:t>Visual Studio Code (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+mj-lt"/>
              </a:rPr>
              <a:t>VSCode</a:t>
            </a:r>
            <a:r>
              <a:rPr lang="en-US" b="1" i="0" dirty="0">
                <a:solidFill>
                  <a:srgbClr val="242424"/>
                </a:solidFill>
                <a:effectLst/>
                <a:latin typeface="+mj-lt"/>
              </a:rPr>
              <a:t>) Debugger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: Use the Rust extension for Visual Studio Code, which supports debugging Rust code.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+mj-lt"/>
              </a:rPr>
              <a:t>Rust Analyzer: 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IDEs like IntelliJ Rust and Visual Studio Code with the Rust Analyzer extension offer in-depth language-aware code analysis, which can help identify potential issues.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+mj-lt"/>
              </a:rPr>
              <a:t>Logging: 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The log crate allows you to add logging to your application, enabling you to examine program behavior during execution.</a:t>
            </a:r>
            <a:endParaRPr lang="en-US" dirty="0">
              <a:solidFill>
                <a:srgbClr val="24242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483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515281" y="237475"/>
            <a:ext cx="63552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 Black"/>
              <a:buNone/>
            </a:pPr>
            <a:r>
              <a:rPr lang="en-IN" sz="2600" b="1" i="0" u="none" strike="noStrike" cap="none" dirty="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Debugging </a:t>
            </a:r>
            <a:r>
              <a:rPr lang="en-IN" sz="1800" i="0" u="none" strike="noStrike" cap="none" dirty="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(Example)</a:t>
            </a:r>
            <a:endParaRPr sz="1100" i="0" u="none" strike="noStrike" cap="none" dirty="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145;g22c3395971c_2_1">
            <a:extLst>
              <a:ext uri="{FF2B5EF4-FFF2-40B4-BE49-F238E27FC236}">
                <a16:creationId xmlns:a16="http://schemas.microsoft.com/office/drawing/2014/main" id="{758A1DBB-10F8-8AC8-C3B5-8C45255299BD}"/>
              </a:ext>
            </a:extLst>
          </p:cNvPr>
          <p:cNvSpPr txBox="1"/>
          <p:nvPr/>
        </p:nvSpPr>
        <p:spPr>
          <a:xfrm>
            <a:off x="1131277" y="1280070"/>
            <a:ext cx="6881446" cy="11695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buClrTx/>
              <a:defRPr sz="12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400" dirty="0" err="1"/>
              <a:t>fn</a:t>
            </a:r>
            <a:r>
              <a:rPr lang="en-US" sz="1400" dirty="0"/>
              <a:t> add(x: i32, y: i32) -&gt; i32 {</a:t>
            </a:r>
          </a:p>
          <a:p>
            <a:r>
              <a:rPr lang="en-US" sz="1400" dirty="0"/>
              <a:t>    let result = x + y;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println</a:t>
            </a:r>
            <a:r>
              <a:rPr lang="en-US" sz="1400" dirty="0"/>
              <a:t>!("{} + {} = {}", x, y, result);</a:t>
            </a:r>
          </a:p>
          <a:p>
            <a:r>
              <a:rPr lang="en-US" sz="1400" dirty="0"/>
              <a:t>    result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9B5B6-4589-C547-A225-BEBC40AD0D7F}"/>
              </a:ext>
            </a:extLst>
          </p:cNvPr>
          <p:cNvSpPr txBox="1"/>
          <p:nvPr/>
        </p:nvSpPr>
        <p:spPr>
          <a:xfrm>
            <a:off x="1066800" y="2571750"/>
            <a:ext cx="7010400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+mj-lt"/>
              </a:rPr>
              <a:t>The </a:t>
            </a:r>
            <a:r>
              <a:rPr lang="en-US" dirty="0" err="1">
                <a:solidFill>
                  <a:srgbClr val="242424"/>
                </a:solidFill>
                <a:latin typeface="+mj-lt"/>
              </a:rPr>
              <a:t>eprintln</a:t>
            </a:r>
            <a:r>
              <a:rPr lang="en-US" dirty="0">
                <a:solidFill>
                  <a:srgbClr val="242424"/>
                </a:solidFill>
                <a:latin typeface="+mj-lt"/>
              </a:rPr>
              <a:t>! macro can also be used to print output to the standard error stream. If you wish to distinguish between debug output and regular output, this can be helpful.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8F379-577A-3D7C-2930-3643F154818F}"/>
              </a:ext>
            </a:extLst>
          </p:cNvPr>
          <p:cNvSpPr txBox="1"/>
          <p:nvPr/>
        </p:nvSpPr>
        <p:spPr>
          <a:xfrm>
            <a:off x="1066800" y="3524458"/>
            <a:ext cx="7010400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+mj-lt"/>
              </a:rPr>
              <a:t>Remember to remove or comment out debug statements (</a:t>
            </a:r>
            <a:r>
              <a:rPr lang="en-US" dirty="0" err="1">
                <a:solidFill>
                  <a:srgbClr val="242424"/>
                </a:solidFill>
                <a:latin typeface="+mj-lt"/>
              </a:rPr>
              <a:t>println</a:t>
            </a:r>
            <a:r>
              <a:rPr lang="en-US" dirty="0">
                <a:solidFill>
                  <a:srgbClr val="242424"/>
                </a:solidFill>
                <a:latin typeface="+mj-lt"/>
              </a:rPr>
              <a:t>!, </a:t>
            </a:r>
            <a:r>
              <a:rPr lang="en-US" dirty="0" err="1">
                <a:solidFill>
                  <a:srgbClr val="242424"/>
                </a:solidFill>
                <a:latin typeface="+mj-lt"/>
              </a:rPr>
              <a:t>dbg</a:t>
            </a:r>
            <a:r>
              <a:rPr lang="en-US" dirty="0">
                <a:solidFill>
                  <a:srgbClr val="242424"/>
                </a:solidFill>
                <a:latin typeface="+mj-lt"/>
              </a:rPr>
              <a:t>!, etc.) before releasing your code to production. With the help of Rust's testing framework and debugging tools, you can confidently develop robust and reliable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087159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</TotalTime>
  <Words>844</Words>
  <Application>Microsoft Office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Montserrat Black</vt:lpstr>
      <vt:lpstr>Montserrat</vt:lpstr>
      <vt:lpstr>Montserrat ExtraBold</vt:lpstr>
      <vt:lpstr>Söhne</vt:lpstr>
      <vt:lpstr>Consolas</vt:lpstr>
      <vt:lpstr>Montserrat Medium</vt:lpstr>
      <vt:lpstr>Calibri</vt:lpstr>
      <vt:lpstr>Montserrat SemiBold</vt:lpstr>
      <vt:lpstr>Simple Light</vt:lpstr>
      <vt:lpstr>Testing &amp; Debugging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Multimedia using Kotlin</dc:title>
  <dc:creator>Hitesh Kumar Sharma</dc:creator>
  <cp:lastModifiedBy>Dr. Hitesh Kumar Sharma</cp:lastModifiedBy>
  <cp:revision>116</cp:revision>
  <dcterms:modified xsi:type="dcterms:W3CDTF">2023-07-20T18:28:17Z</dcterms:modified>
</cp:coreProperties>
</file>