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354" r:id="rId5"/>
    <p:sldId id="355" r:id="rId6"/>
    <p:sldId id="356" r:id="rId7"/>
    <p:sldId id="359" r:id="rId8"/>
    <p:sldId id="358" r:id="rId9"/>
    <p:sldId id="360" r:id="rId10"/>
    <p:sldId id="357" r:id="rId11"/>
    <p:sldId id="362" r:id="rId12"/>
    <p:sldId id="363" r:id="rId13"/>
    <p:sldId id="361"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Black" panose="00000A00000000000000" pitchFamily="2" charset="0"/>
      <p:bold r:id="rId28"/>
      <p:boldItalic r:id="rId29"/>
    </p:embeddedFont>
    <p:embeddedFont>
      <p:font typeface="Montserrat ExtraBold" panose="00000900000000000000" pitchFamily="2" charset="0"/>
      <p:bold r:id="rId30"/>
      <p:boldItalic r:id="rId31"/>
    </p:embeddedFont>
    <p:embeddedFont>
      <p:font typeface="Montserrat Medium" panose="00000600000000000000" pitchFamily="2" charset="0"/>
      <p:regular r:id="rId32"/>
      <p:bold r:id="rId33"/>
      <p:italic r:id="rId34"/>
      <p:boldItalic r:id="rId35"/>
    </p:embeddedFont>
    <p:embeddedFont>
      <p:font typeface="Montserrat SemiBold" panose="000007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67" Type="http://schemas.openxmlformats.org/officeDocument/2006/relationships/tableStyles" Target="tableStyles.xml"/><Relationship Id="rId20" Type="http://schemas.openxmlformats.org/officeDocument/2006/relationships/font" Target="fonts/font5.fntdata"/><Relationship Id="rId6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343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0227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903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498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97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746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824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05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983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397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ust-lang.org/learn/get-started"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276781" y="1609007"/>
            <a:ext cx="8070872" cy="149760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US" sz="3200" dirty="0"/>
              <a:t>Macro System</a:t>
            </a:r>
            <a:br>
              <a:rPr lang="en-US" sz="3200" dirty="0"/>
            </a:br>
            <a:r>
              <a:rPr lang="en-US" sz="3200" dirty="0" err="1"/>
              <a:t>WebAssembley</a:t>
            </a:r>
            <a:r>
              <a:rPr lang="en-US" sz="3200"/>
              <a:t> </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err="1">
                <a:latin typeface="Montserrat ExtraBold"/>
              </a:rPr>
              <a:t>WebAssembly</a:t>
            </a:r>
            <a:r>
              <a:rPr lang="en-US" sz="2600" b="1" dirty="0">
                <a:latin typeface="Montserrat ExtraBold"/>
              </a:rPr>
              <a:t> in Rust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156469"/>
            <a:ext cx="7800173" cy="3323946"/>
          </a:xfrm>
          <a:prstGeom prst="rect">
            <a:avLst/>
          </a:prstGeom>
          <a:noFill/>
          <a:ln>
            <a:noFill/>
          </a:ln>
        </p:spPr>
        <p:txBody>
          <a:bodyPr spcFirstLastPara="1" wrap="square" lIns="91425" tIns="45700" rIns="91425" bIns="45700" anchor="t" anchorCtr="0">
            <a:spAutoFit/>
          </a:bodyPr>
          <a:lstStyle/>
          <a:p>
            <a:pPr algn="just">
              <a:lnSpc>
                <a:spcPct val="150000"/>
              </a:lnSpc>
            </a:pPr>
            <a:r>
              <a:rPr lang="en-US" b="0" i="0" dirty="0" err="1">
                <a:solidFill>
                  <a:schemeClr val="tx1"/>
                </a:solidFill>
                <a:effectLst/>
                <a:latin typeface="+mj-lt"/>
              </a:rPr>
              <a:t>WebAssembly</a:t>
            </a:r>
            <a:r>
              <a:rPr lang="en-US" b="0" i="0" dirty="0">
                <a:solidFill>
                  <a:schemeClr val="tx1"/>
                </a:solidFill>
                <a:effectLst/>
                <a:latin typeface="+mj-lt"/>
              </a:rPr>
              <a:t> (</a:t>
            </a:r>
            <a:r>
              <a:rPr lang="en-US" b="0" i="0" dirty="0" err="1">
                <a:solidFill>
                  <a:schemeClr val="tx1"/>
                </a:solidFill>
                <a:effectLst/>
                <a:latin typeface="+mj-lt"/>
              </a:rPr>
              <a:t>Wasm</a:t>
            </a:r>
            <a:r>
              <a:rPr lang="en-US" b="0" i="0" dirty="0">
                <a:solidFill>
                  <a:schemeClr val="tx1"/>
                </a:solidFill>
                <a:effectLst/>
                <a:latin typeface="+mj-lt"/>
              </a:rPr>
              <a:t>) is a binary instruction format designed to run at near-native speed in web browsers. It allows you to execute code written in different programming languages in a secure and efficient manner directly within the browser environment. Rust is one of the programming languages that can be compiled to </a:t>
            </a:r>
            <a:r>
              <a:rPr lang="en-US" b="0" i="0" dirty="0" err="1">
                <a:solidFill>
                  <a:schemeClr val="tx1"/>
                </a:solidFill>
                <a:effectLst/>
                <a:latin typeface="+mj-lt"/>
              </a:rPr>
              <a:t>WebAssembly</a:t>
            </a:r>
            <a:r>
              <a:rPr lang="en-US" b="0" i="0" dirty="0">
                <a:solidFill>
                  <a:schemeClr val="tx1"/>
                </a:solidFill>
                <a:effectLst/>
                <a:latin typeface="+mj-lt"/>
              </a:rPr>
              <a:t>, allowing developers to write high-performance and safe code for the web.</a:t>
            </a:r>
          </a:p>
          <a:p>
            <a:pPr algn="just">
              <a:lnSpc>
                <a:spcPct val="150000"/>
              </a:lnSpc>
            </a:pPr>
            <a:endParaRPr lang="en-US" dirty="0">
              <a:solidFill>
                <a:schemeClr val="tx1"/>
              </a:solidFill>
              <a:latin typeface="+mj-lt"/>
            </a:endParaRPr>
          </a:p>
          <a:p>
            <a:pPr algn="just">
              <a:lnSpc>
                <a:spcPct val="150000"/>
              </a:lnSpc>
            </a:pPr>
            <a:r>
              <a:rPr lang="en-US" dirty="0">
                <a:solidFill>
                  <a:schemeClr val="tx1"/>
                </a:solidFill>
                <a:latin typeface="+mj-lt"/>
              </a:rPr>
              <a:t>To work with </a:t>
            </a:r>
            <a:r>
              <a:rPr lang="en-US" dirty="0" err="1">
                <a:solidFill>
                  <a:schemeClr val="tx1"/>
                </a:solidFill>
                <a:latin typeface="+mj-lt"/>
              </a:rPr>
              <a:t>WebAssembly</a:t>
            </a:r>
            <a:r>
              <a:rPr lang="en-US" dirty="0">
                <a:solidFill>
                  <a:schemeClr val="tx1"/>
                </a:solidFill>
                <a:latin typeface="+mj-lt"/>
              </a:rPr>
              <a:t> in Rust, you'll use the wasm32-unknown-unknown target, which is a target that doesn't rely on any underlying operating system or browser-specific APIs. It enables Rust code to be compiled to a </a:t>
            </a:r>
            <a:r>
              <a:rPr lang="en-US" dirty="0" err="1">
                <a:solidFill>
                  <a:schemeClr val="tx1"/>
                </a:solidFill>
                <a:latin typeface="+mj-lt"/>
              </a:rPr>
              <a:t>WebAssembly</a:t>
            </a:r>
            <a:r>
              <a:rPr lang="en-US" dirty="0">
                <a:solidFill>
                  <a:schemeClr val="tx1"/>
                </a:solidFill>
                <a:latin typeface="+mj-lt"/>
              </a:rPr>
              <a:t> binary. Here's how you can get started with </a:t>
            </a:r>
            <a:r>
              <a:rPr lang="en-US" dirty="0" err="1">
                <a:solidFill>
                  <a:schemeClr val="tx1"/>
                </a:solidFill>
                <a:latin typeface="+mj-lt"/>
              </a:rPr>
              <a:t>WebAssembly</a:t>
            </a:r>
            <a:r>
              <a:rPr lang="en-US" dirty="0">
                <a:solidFill>
                  <a:schemeClr val="tx1"/>
                </a:solidFill>
                <a:latin typeface="+mj-lt"/>
              </a:rPr>
              <a:t> in Rust:</a:t>
            </a:r>
          </a:p>
        </p:txBody>
      </p:sp>
    </p:spTree>
    <p:extLst>
      <p:ext uri="{BB962C8B-B14F-4D97-AF65-F5344CB8AC3E}">
        <p14:creationId xmlns:p14="http://schemas.microsoft.com/office/powerpoint/2010/main" val="292965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Working of </a:t>
            </a:r>
            <a:r>
              <a:rPr lang="en-US" sz="2600" b="1" dirty="0" err="1">
                <a:latin typeface="Montserrat ExtraBold"/>
              </a:rPr>
              <a:t>WebAssembly</a:t>
            </a:r>
            <a:r>
              <a:rPr lang="en-US" sz="2600" b="1" dirty="0">
                <a:latin typeface="Montserrat ExtraBold"/>
              </a:rPr>
              <a:t> in Rust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179916"/>
            <a:ext cx="7800173" cy="3000781"/>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b="1" i="0" dirty="0">
                <a:solidFill>
                  <a:schemeClr val="tx1"/>
                </a:solidFill>
                <a:effectLst/>
                <a:latin typeface="+mj-lt"/>
              </a:rPr>
              <a:t>Rust to </a:t>
            </a:r>
            <a:r>
              <a:rPr lang="en-US" b="1" i="0" dirty="0" err="1">
                <a:solidFill>
                  <a:schemeClr val="tx1"/>
                </a:solidFill>
                <a:effectLst/>
                <a:latin typeface="+mj-lt"/>
              </a:rPr>
              <a:t>WebAssembly</a:t>
            </a:r>
            <a:r>
              <a:rPr lang="en-US" b="1" i="0" dirty="0">
                <a:solidFill>
                  <a:schemeClr val="tx1"/>
                </a:solidFill>
                <a:effectLst/>
                <a:latin typeface="+mj-lt"/>
              </a:rPr>
              <a:t> Compilation: </a:t>
            </a:r>
            <a:r>
              <a:rPr lang="en-US" b="0" i="0" dirty="0">
                <a:solidFill>
                  <a:schemeClr val="tx1"/>
                </a:solidFill>
                <a:effectLst/>
                <a:latin typeface="+mj-lt"/>
              </a:rPr>
              <a:t>Rust code can be compiled to </a:t>
            </a:r>
            <a:r>
              <a:rPr lang="en-US" b="0" i="0" dirty="0" err="1">
                <a:solidFill>
                  <a:schemeClr val="tx1"/>
                </a:solidFill>
                <a:effectLst/>
                <a:latin typeface="+mj-lt"/>
              </a:rPr>
              <a:t>WebAssembly</a:t>
            </a:r>
            <a:r>
              <a:rPr lang="en-US" b="0" i="0" dirty="0">
                <a:solidFill>
                  <a:schemeClr val="tx1"/>
                </a:solidFill>
                <a:effectLst/>
                <a:latin typeface="+mj-lt"/>
              </a:rPr>
              <a:t> using the wasm32-unknown-unknown target. This target ensures that Rust code is compiled without any dependencies on the underlying operating system or browser-specific APIs, making it suitable for running in various environments, including web browsers.</a:t>
            </a:r>
          </a:p>
          <a:p>
            <a:pPr marL="285750" indent="-285750" algn="just">
              <a:lnSpc>
                <a:spcPct val="150000"/>
              </a:lnSpc>
              <a:buFont typeface="Arial" panose="020B0604020202020204" pitchFamily="34" charset="0"/>
              <a:buChar char="•"/>
            </a:pPr>
            <a:endParaRPr lang="en-US" b="0" i="0" dirty="0">
              <a:solidFill>
                <a:schemeClr val="tx1"/>
              </a:solidFill>
              <a:effectLst/>
              <a:latin typeface="+mj-lt"/>
            </a:endParaRPr>
          </a:p>
          <a:p>
            <a:pPr marL="285750" indent="-285750" algn="just">
              <a:lnSpc>
                <a:spcPct val="150000"/>
              </a:lnSpc>
              <a:buFont typeface="Arial" panose="020B0604020202020204" pitchFamily="34" charset="0"/>
              <a:buChar char="•"/>
            </a:pPr>
            <a:r>
              <a:rPr lang="en-US" b="1" i="0" dirty="0">
                <a:solidFill>
                  <a:schemeClr val="tx1"/>
                </a:solidFill>
                <a:effectLst/>
                <a:latin typeface="+mj-lt"/>
              </a:rPr>
              <a:t>JavaScript Integration: </a:t>
            </a:r>
            <a:r>
              <a:rPr lang="en-US" b="0" i="0" dirty="0">
                <a:solidFill>
                  <a:schemeClr val="tx1"/>
                </a:solidFill>
                <a:effectLst/>
                <a:latin typeface="+mj-lt"/>
              </a:rPr>
              <a:t>Once the Rust code is compiled to </a:t>
            </a:r>
            <a:r>
              <a:rPr lang="en-US" b="0" i="0" dirty="0" err="1">
                <a:solidFill>
                  <a:schemeClr val="tx1"/>
                </a:solidFill>
                <a:effectLst/>
                <a:latin typeface="+mj-lt"/>
              </a:rPr>
              <a:t>WebAssembly</a:t>
            </a:r>
            <a:r>
              <a:rPr lang="en-US" b="0" i="0" dirty="0">
                <a:solidFill>
                  <a:schemeClr val="tx1"/>
                </a:solidFill>
                <a:effectLst/>
                <a:latin typeface="+mj-lt"/>
              </a:rPr>
              <a:t>, it can be loaded and executed in a web page using JavaScript. JavaScript code can interact with </a:t>
            </a:r>
            <a:r>
              <a:rPr lang="en-US" b="0" i="0" dirty="0" err="1">
                <a:solidFill>
                  <a:schemeClr val="tx1"/>
                </a:solidFill>
                <a:effectLst/>
                <a:latin typeface="+mj-lt"/>
              </a:rPr>
              <a:t>WebAssembly</a:t>
            </a:r>
            <a:r>
              <a:rPr lang="en-US" b="0" i="0" dirty="0">
                <a:solidFill>
                  <a:schemeClr val="tx1"/>
                </a:solidFill>
                <a:effectLst/>
                <a:latin typeface="+mj-lt"/>
              </a:rPr>
              <a:t> modules through JavaScript APIs, allowing seamless integration with existing web applications and libraries.</a:t>
            </a:r>
          </a:p>
        </p:txBody>
      </p:sp>
    </p:spTree>
    <p:extLst>
      <p:ext uri="{BB962C8B-B14F-4D97-AF65-F5344CB8AC3E}">
        <p14:creationId xmlns:p14="http://schemas.microsoft.com/office/powerpoint/2010/main" val="257675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8054288"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Working of </a:t>
            </a:r>
            <a:r>
              <a:rPr lang="en-US" sz="2600" b="1" dirty="0" err="1">
                <a:latin typeface="Montserrat ExtraBold"/>
              </a:rPr>
              <a:t>WebAssembly</a:t>
            </a:r>
            <a:r>
              <a:rPr lang="en-US" sz="2600" b="1" dirty="0">
                <a:latin typeface="Montserrat ExtraBold"/>
              </a:rPr>
              <a:t> in Rust (Contd.)</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071359"/>
            <a:ext cx="7800173" cy="300078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lnSpc>
                <a:spcPct val="150000"/>
              </a:lnSpc>
              <a:buFont typeface="Arial" panose="020B0604020202020204" pitchFamily="34" charset="0"/>
              <a:buChar char="•"/>
              <a:defRPr b="1">
                <a:solidFill>
                  <a:schemeClr val="tx1"/>
                </a:solidFill>
                <a:effectLst/>
                <a:latin typeface="+mj-lt"/>
              </a:defRPr>
            </a:lvl1pPr>
          </a:lstStyle>
          <a:p>
            <a:pPr marL="0" indent="0">
              <a:buNone/>
            </a:pPr>
            <a:r>
              <a:rPr lang="en-US" b="0" dirty="0"/>
              <a:t>3. Performance and Safety: Rust's focus on performance and safety carries over to </a:t>
            </a:r>
            <a:r>
              <a:rPr lang="en-US" b="0" dirty="0" err="1"/>
              <a:t>WebAssembly</a:t>
            </a:r>
            <a:r>
              <a:rPr lang="en-US" b="0" dirty="0"/>
              <a:t>. </a:t>
            </a:r>
            <a:r>
              <a:rPr lang="en-US" b="0" dirty="0" err="1"/>
              <a:t>WebAssembly</a:t>
            </a:r>
            <a:r>
              <a:rPr lang="en-US" b="0" dirty="0"/>
              <a:t> provides a sandboxed environment with predictable performance characteristics, and Rust's memory safety guarantees remain in effect, ensuring that </a:t>
            </a:r>
            <a:r>
              <a:rPr lang="en-US" b="0" dirty="0" err="1"/>
              <a:t>WebAssembly</a:t>
            </a:r>
            <a:r>
              <a:rPr lang="en-US" b="0" dirty="0"/>
              <a:t> modules are safe and secure.</a:t>
            </a:r>
          </a:p>
          <a:p>
            <a:pPr marL="0" indent="0">
              <a:buNone/>
            </a:pPr>
            <a:endParaRPr lang="en-US" b="0" dirty="0"/>
          </a:p>
          <a:p>
            <a:pPr marL="0" indent="0">
              <a:buNone/>
            </a:pPr>
            <a:r>
              <a:rPr lang="en-US" b="0" dirty="0"/>
              <a:t>4. Use Cases: </a:t>
            </a:r>
            <a:r>
              <a:rPr lang="en-US" b="0" dirty="0" err="1"/>
              <a:t>WebAssembly</a:t>
            </a:r>
            <a:r>
              <a:rPr lang="en-US" b="0" dirty="0"/>
              <a:t> in Rust opens up various possibilities for web development. It can be used to build performance-critical components, such as real-time graphics, audio processing, video decoding, and more. Additionally, </a:t>
            </a:r>
            <a:r>
              <a:rPr lang="en-US" b="0" dirty="0" err="1"/>
              <a:t>WebAssembly</a:t>
            </a:r>
            <a:r>
              <a:rPr lang="en-US" b="0" dirty="0"/>
              <a:t> allows developers to port existing Rust applications to the web, enabling code reuse and cross-platform compatibility.</a:t>
            </a:r>
          </a:p>
        </p:txBody>
      </p:sp>
    </p:spTree>
    <p:extLst>
      <p:ext uri="{BB962C8B-B14F-4D97-AF65-F5344CB8AC3E}">
        <p14:creationId xmlns:p14="http://schemas.microsoft.com/office/powerpoint/2010/main" val="254371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0" y="237475"/>
            <a:ext cx="7515027"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Tools Required for </a:t>
            </a:r>
            <a:r>
              <a:rPr lang="en-US" sz="2600" b="1" dirty="0" err="1">
                <a:latin typeface="Montserrat ExtraBold"/>
              </a:rPr>
              <a:t>WebAssembly</a:t>
            </a:r>
            <a:r>
              <a:rPr lang="en-US" sz="2600" b="1" dirty="0">
                <a:latin typeface="Montserrat ExtraBold"/>
              </a:rPr>
              <a:t> in Rust</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156469"/>
            <a:ext cx="7800173" cy="2677616"/>
          </a:xfrm>
          <a:prstGeom prst="rect">
            <a:avLst/>
          </a:prstGeom>
          <a:noFill/>
          <a:ln>
            <a:noFill/>
          </a:ln>
        </p:spPr>
        <p:txBody>
          <a:bodyPr spcFirstLastPara="1" wrap="square" lIns="91425" tIns="45700" rIns="91425" bIns="45700" anchor="t" anchorCtr="0">
            <a:spAutoFit/>
          </a:bodyPr>
          <a:lstStyle/>
          <a:p>
            <a:pPr algn="just">
              <a:lnSpc>
                <a:spcPct val="150000"/>
              </a:lnSpc>
            </a:pPr>
            <a:r>
              <a:rPr lang="en-US" b="0" i="0" dirty="0">
                <a:solidFill>
                  <a:schemeClr val="tx1"/>
                </a:solidFill>
                <a:effectLst/>
                <a:latin typeface="+mj-lt"/>
              </a:rPr>
              <a:t>Install the required tools:</a:t>
            </a:r>
          </a:p>
          <a:p>
            <a:pPr algn="just">
              <a:lnSpc>
                <a:spcPct val="150000"/>
              </a:lnSpc>
            </a:pPr>
            <a:endParaRPr lang="en-US" b="0" i="0" dirty="0">
              <a:solidFill>
                <a:schemeClr val="tx1"/>
              </a:solidFill>
              <a:effectLst/>
              <a:latin typeface="+mj-lt"/>
            </a:endParaRPr>
          </a:p>
          <a:p>
            <a:pPr marL="342900" indent="-342900" algn="just">
              <a:lnSpc>
                <a:spcPct val="150000"/>
              </a:lnSpc>
              <a:buFont typeface="+mj-lt"/>
              <a:buAutoNum type="arabicPeriod"/>
            </a:pPr>
            <a:r>
              <a:rPr lang="en-US" b="0" i="0" dirty="0">
                <a:solidFill>
                  <a:schemeClr val="tx1"/>
                </a:solidFill>
                <a:effectLst/>
                <a:latin typeface="+mj-lt"/>
              </a:rPr>
              <a:t>Install Rust: If you don't have Rust installed, you can download and install it from the official website (</a:t>
            </a:r>
            <a:r>
              <a:rPr lang="en-US" b="0" i="0" dirty="0">
                <a:solidFill>
                  <a:schemeClr val="tx1"/>
                </a:solidFill>
                <a:effectLst/>
                <a:latin typeface="+mj-lt"/>
                <a:hlinkClick r:id="rId3">
                  <a:extLst>
                    <a:ext uri="{A12FA001-AC4F-418D-AE19-62706E023703}">
                      <ahyp:hlinkClr xmlns:ahyp="http://schemas.microsoft.com/office/drawing/2018/hyperlinkcolor" val="tx"/>
                    </a:ext>
                  </a:extLst>
                </a:hlinkClick>
              </a:rPr>
              <a:t>https://www.rust-lang.org/learn/get-started</a:t>
            </a:r>
            <a:r>
              <a:rPr lang="en-US" b="0" i="0" dirty="0">
                <a:solidFill>
                  <a:schemeClr val="tx1"/>
                </a:solidFill>
                <a:effectLst/>
                <a:latin typeface="+mj-lt"/>
              </a:rPr>
              <a:t>).</a:t>
            </a:r>
          </a:p>
          <a:p>
            <a:pPr algn="just">
              <a:lnSpc>
                <a:spcPct val="150000"/>
              </a:lnSpc>
            </a:pPr>
            <a:endParaRPr lang="en-US" b="0" i="0" dirty="0">
              <a:solidFill>
                <a:schemeClr val="tx1"/>
              </a:solidFill>
              <a:effectLst/>
              <a:latin typeface="+mj-lt"/>
            </a:endParaRPr>
          </a:p>
          <a:p>
            <a:pPr marL="342900" indent="-342900" algn="just">
              <a:lnSpc>
                <a:spcPct val="150000"/>
              </a:lnSpc>
              <a:buFont typeface="+mj-lt"/>
              <a:buAutoNum type="arabicPeriod"/>
            </a:pPr>
            <a:r>
              <a:rPr lang="en-US" b="0" i="0" dirty="0">
                <a:solidFill>
                  <a:schemeClr val="tx1"/>
                </a:solidFill>
                <a:effectLst/>
                <a:latin typeface="+mj-lt"/>
              </a:rPr>
              <a:t>Install </a:t>
            </a:r>
            <a:r>
              <a:rPr lang="en-US" b="0" i="0" dirty="0" err="1">
                <a:solidFill>
                  <a:schemeClr val="tx1"/>
                </a:solidFill>
                <a:effectLst/>
                <a:latin typeface="+mj-lt"/>
              </a:rPr>
              <a:t>wasm</a:t>
            </a:r>
            <a:r>
              <a:rPr lang="en-US" b="0" i="0" dirty="0">
                <a:solidFill>
                  <a:schemeClr val="tx1"/>
                </a:solidFill>
                <a:effectLst/>
                <a:latin typeface="+mj-lt"/>
              </a:rPr>
              <a:t>-pack: </a:t>
            </a:r>
            <a:r>
              <a:rPr lang="en-US" b="0" i="0" dirty="0" err="1">
                <a:solidFill>
                  <a:schemeClr val="tx1"/>
                </a:solidFill>
                <a:effectLst/>
                <a:latin typeface="+mj-lt"/>
              </a:rPr>
              <a:t>wasm</a:t>
            </a:r>
            <a:r>
              <a:rPr lang="en-US" b="0" i="0" dirty="0">
                <a:solidFill>
                  <a:schemeClr val="tx1"/>
                </a:solidFill>
                <a:effectLst/>
                <a:latin typeface="+mj-lt"/>
              </a:rPr>
              <a:t>-pack is a command-line tool that helps you build and package Rust-generated </a:t>
            </a:r>
            <a:r>
              <a:rPr lang="en-US" b="0" i="0" dirty="0" err="1">
                <a:solidFill>
                  <a:schemeClr val="tx1"/>
                </a:solidFill>
                <a:effectLst/>
                <a:latin typeface="+mj-lt"/>
              </a:rPr>
              <a:t>WebAssembly</a:t>
            </a:r>
            <a:r>
              <a:rPr lang="en-US" b="0" i="0" dirty="0">
                <a:solidFill>
                  <a:schemeClr val="tx1"/>
                </a:solidFill>
                <a:effectLst/>
                <a:latin typeface="+mj-lt"/>
              </a:rPr>
              <a:t> projects. You can install it by following the instructions at https://rustwasm.github.io/wasm-pack/installer/.</a:t>
            </a:r>
            <a:endParaRPr lang="en-US" dirty="0">
              <a:solidFill>
                <a:schemeClr val="tx1"/>
              </a:solidFill>
              <a:latin typeface="+mj-lt"/>
            </a:endParaRPr>
          </a:p>
        </p:txBody>
      </p:sp>
    </p:spTree>
    <p:extLst>
      <p:ext uri="{BB962C8B-B14F-4D97-AF65-F5344CB8AC3E}">
        <p14:creationId xmlns:p14="http://schemas.microsoft.com/office/powerpoint/2010/main" val="269991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525300" y="867727"/>
            <a:ext cx="5161500" cy="2911800"/>
          </a:xfrm>
          <a:prstGeom prst="rect">
            <a:avLst/>
          </a:prstGeom>
          <a:noFill/>
          <a:ln>
            <a:noFill/>
          </a:ln>
        </p:spPr>
        <p:txBody>
          <a:bodyPr spcFirstLastPara="1" wrap="square" lIns="91425" tIns="45700" rIns="91425" bIns="45700" anchor="ctr" anchorCtr="0">
            <a:noAutofit/>
          </a:bodyPr>
          <a:lstStyle/>
          <a:p>
            <a:pPr algn="l">
              <a:lnSpc>
                <a:spcPct val="200000"/>
              </a:lnSpc>
            </a:pPr>
            <a:r>
              <a:rPr lang="en-IN" sz="1600" b="1" dirty="0">
                <a:solidFill>
                  <a:srgbClr val="000000"/>
                </a:solidFill>
                <a:latin typeface="Arial"/>
                <a:cs typeface="Arial"/>
              </a:rPr>
              <a:t>Macro </a:t>
            </a:r>
          </a:p>
          <a:p>
            <a:pPr algn="l">
              <a:lnSpc>
                <a:spcPct val="200000"/>
              </a:lnSpc>
            </a:pPr>
            <a:r>
              <a:rPr lang="en-IN" sz="1600" b="1" dirty="0">
                <a:solidFill>
                  <a:srgbClr val="000000"/>
                </a:solidFill>
                <a:latin typeface="Arial"/>
                <a:cs typeface="Arial"/>
              </a:rPr>
              <a:t>Types of Macro </a:t>
            </a:r>
          </a:p>
          <a:p>
            <a:pPr algn="l">
              <a:lnSpc>
                <a:spcPct val="200000"/>
              </a:lnSpc>
            </a:pPr>
            <a:r>
              <a:rPr lang="en-IN" sz="1600" b="1" dirty="0" err="1">
                <a:solidFill>
                  <a:srgbClr val="000000"/>
                </a:solidFill>
                <a:latin typeface="Arial"/>
                <a:cs typeface="Arial"/>
              </a:rPr>
              <a:t>WebAssembly</a:t>
            </a:r>
            <a:endParaRPr lang="en-IN" sz="1600" b="1" dirty="0">
              <a:solidFill>
                <a:srgbClr val="000000"/>
              </a:solidFill>
              <a:latin typeface="Arial"/>
              <a:cs typeface="Arial"/>
            </a:endParaRPr>
          </a:p>
          <a:p>
            <a:pPr algn="l">
              <a:lnSpc>
                <a:spcPct val="200000"/>
              </a:lnSpc>
            </a:pPr>
            <a:r>
              <a:rPr lang="en-IN" sz="1600" b="1" dirty="0">
                <a:solidFill>
                  <a:srgbClr val="000000"/>
                </a:solidFill>
                <a:latin typeface="Arial"/>
                <a:cs typeface="Arial"/>
              </a:rPr>
              <a:t>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Macro in Rust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007664"/>
            <a:ext cx="7800173" cy="3323946"/>
          </a:xfrm>
          <a:prstGeom prst="rect">
            <a:avLst/>
          </a:prstGeom>
          <a:noFill/>
          <a:ln>
            <a:noFill/>
          </a:ln>
        </p:spPr>
        <p:txBody>
          <a:bodyPr spcFirstLastPara="1" wrap="square" lIns="91425" tIns="45700" rIns="91425" bIns="45700" anchor="t" anchorCtr="0">
            <a:spAutoFit/>
          </a:bodyPr>
          <a:lstStyle/>
          <a:p>
            <a:pPr algn="just">
              <a:lnSpc>
                <a:spcPct val="150000"/>
              </a:lnSpc>
            </a:pPr>
            <a:endParaRPr lang="en-US" b="0" i="0" dirty="0">
              <a:solidFill>
                <a:srgbClr val="242424"/>
              </a:solidFill>
              <a:effectLst/>
              <a:latin typeface="+mj-lt"/>
            </a:endParaRPr>
          </a:p>
          <a:p>
            <a:pPr marL="285750" indent="-285750" algn="just">
              <a:lnSpc>
                <a:spcPct val="150000"/>
              </a:lnSpc>
              <a:buFont typeface="Arial" panose="020B0604020202020204" pitchFamily="34" charset="0"/>
              <a:buChar char="•"/>
            </a:pPr>
            <a:r>
              <a:rPr lang="en-US" b="0" i="0" dirty="0">
                <a:solidFill>
                  <a:srgbClr val="242424"/>
                </a:solidFill>
                <a:effectLst/>
                <a:latin typeface="+mj-lt"/>
              </a:rPr>
              <a:t>Macros provide functionality similar to functions but without the runtime cost. There is some compile-time cost, however, since macros are expanded during compile time.</a:t>
            </a:r>
          </a:p>
          <a:p>
            <a:pPr marL="285750" indent="-285750" algn="just">
              <a:lnSpc>
                <a:spcPct val="150000"/>
              </a:lnSpc>
              <a:buFont typeface="Arial" panose="020B0604020202020204" pitchFamily="34" charset="0"/>
              <a:buChar char="•"/>
            </a:pPr>
            <a:endParaRPr lang="en-US" b="0" i="0" dirty="0">
              <a:solidFill>
                <a:srgbClr val="242424"/>
              </a:solidFill>
              <a:effectLst/>
              <a:latin typeface="+mj-lt"/>
            </a:endParaRPr>
          </a:p>
          <a:p>
            <a:pPr marL="285750" indent="-285750" algn="just">
              <a:lnSpc>
                <a:spcPct val="150000"/>
              </a:lnSpc>
              <a:buFont typeface="Arial" panose="020B0604020202020204" pitchFamily="34" charset="0"/>
              <a:buChar char="•"/>
            </a:pPr>
            <a:r>
              <a:rPr lang="en-US" b="0" i="0" dirty="0">
                <a:solidFill>
                  <a:srgbClr val="242424"/>
                </a:solidFill>
                <a:effectLst/>
                <a:latin typeface="+mj-lt"/>
              </a:rPr>
              <a:t>The macros in Rust are extremely dissimilar from the ones in C. Unlike C macros, which are used for text substitution, rust macros are applied to the token tree.</a:t>
            </a:r>
          </a:p>
          <a:p>
            <a:pPr marL="285750" indent="-285750" algn="just">
              <a:lnSpc>
                <a:spcPct val="150000"/>
              </a:lnSpc>
              <a:buFont typeface="Arial" panose="020B0604020202020204" pitchFamily="34" charset="0"/>
              <a:buChar char="•"/>
            </a:pPr>
            <a:endParaRPr lang="en-US" dirty="0">
              <a:solidFill>
                <a:srgbClr val="242424"/>
              </a:solidFill>
              <a:latin typeface="+mj-lt"/>
            </a:endParaRPr>
          </a:p>
          <a:p>
            <a:pPr marL="285750" indent="-285750" algn="just">
              <a:lnSpc>
                <a:spcPct val="150000"/>
              </a:lnSpc>
              <a:buFont typeface="Arial" panose="020B0604020202020204" pitchFamily="34" charset="0"/>
              <a:buChar char="•"/>
            </a:pPr>
            <a:r>
              <a:rPr lang="en-US" b="0" i="0" dirty="0">
                <a:solidFill>
                  <a:srgbClr val="242424"/>
                </a:solidFill>
                <a:effectLst/>
                <a:latin typeface="+mj-lt"/>
              </a:rPr>
              <a:t>Macros are well supported in Rust. Using macros, you can perform metaprogramming, which is the act of writing code that writes other code.</a:t>
            </a:r>
          </a:p>
          <a:p>
            <a:pPr algn="just">
              <a:lnSpc>
                <a:spcPct val="150000"/>
              </a:lnSpc>
            </a:pPr>
            <a:endParaRPr lang="en-US" dirty="0">
              <a:solidFill>
                <a:srgbClr val="242424"/>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i="0" u="none" strike="noStrike" cap="none" dirty="0">
                <a:solidFill>
                  <a:srgbClr val="000000"/>
                </a:solidFill>
                <a:latin typeface="Montserrat ExtraBold"/>
                <a:ea typeface="Montserrat ExtraBold"/>
                <a:cs typeface="Montserrat ExtraBold"/>
                <a:sym typeface="Montserrat ExtraBold"/>
              </a:rPr>
              <a:t>T</a:t>
            </a:r>
            <a:r>
              <a:rPr lang="en-IN" sz="2600" b="1" i="0" u="none" strike="noStrike" cap="none" dirty="0" err="1">
                <a:solidFill>
                  <a:srgbClr val="000000"/>
                </a:solidFill>
                <a:latin typeface="Montserrat ExtraBold"/>
                <a:ea typeface="Montserrat ExtraBold"/>
                <a:cs typeface="Montserrat ExtraBold"/>
                <a:sym typeface="Montserrat ExtraBold"/>
              </a:rPr>
              <a:t>ypes</a:t>
            </a:r>
            <a:r>
              <a:rPr lang="en-IN" sz="2600" b="1" i="0" u="none" strike="noStrike" cap="none" dirty="0">
                <a:solidFill>
                  <a:srgbClr val="000000"/>
                </a:solidFill>
                <a:latin typeface="Montserrat ExtraBold"/>
                <a:ea typeface="Montserrat ExtraBold"/>
                <a:cs typeface="Montserrat ExtraBold"/>
                <a:sym typeface="Montserrat ExtraBold"/>
              </a:rPr>
              <a:t> of Macro</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312464"/>
            <a:ext cx="7800173" cy="3000781"/>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242424"/>
                </a:solidFill>
                <a:latin typeface="+mj-lt"/>
              </a:rPr>
              <a:t>Rust has two types of Macro:-</a:t>
            </a:r>
          </a:p>
          <a:p>
            <a:pPr algn="just">
              <a:lnSpc>
                <a:spcPct val="150000"/>
              </a:lnSpc>
            </a:pPr>
            <a:endParaRPr lang="en-US" dirty="0">
              <a:solidFill>
                <a:srgbClr val="242424"/>
              </a:solidFill>
              <a:latin typeface="+mj-lt"/>
            </a:endParaRPr>
          </a:p>
          <a:p>
            <a:pPr algn="just">
              <a:lnSpc>
                <a:spcPct val="150000"/>
              </a:lnSpc>
            </a:pPr>
            <a:r>
              <a:rPr lang="en-US" b="1" dirty="0">
                <a:solidFill>
                  <a:srgbClr val="242424"/>
                </a:solidFill>
                <a:latin typeface="+mj-lt"/>
              </a:rPr>
              <a:t>Declarative Macros: </a:t>
            </a:r>
            <a:r>
              <a:rPr lang="en-US" dirty="0">
                <a:solidFill>
                  <a:srgbClr val="242424"/>
                </a:solidFill>
                <a:latin typeface="+mj-lt"/>
              </a:rPr>
              <a:t>Declarative macros allow you create expressions that operate on the inputs you supply in the form of Rust code, just like a match expression does. It generates code to replace the macro invocation using the code you supply. 	</a:t>
            </a:r>
          </a:p>
          <a:p>
            <a:pPr algn="just">
              <a:lnSpc>
                <a:spcPct val="150000"/>
              </a:lnSpc>
            </a:pPr>
            <a:endParaRPr lang="en-US" dirty="0">
              <a:solidFill>
                <a:srgbClr val="242424"/>
              </a:solidFill>
              <a:latin typeface="+mj-lt"/>
            </a:endParaRPr>
          </a:p>
          <a:p>
            <a:pPr algn="just">
              <a:lnSpc>
                <a:spcPct val="150000"/>
              </a:lnSpc>
            </a:pPr>
            <a:r>
              <a:rPr lang="en-US" b="1" dirty="0">
                <a:solidFill>
                  <a:srgbClr val="242424"/>
                </a:solidFill>
                <a:latin typeface="+mj-lt"/>
              </a:rPr>
              <a:t>Procedural Macros: </a:t>
            </a:r>
            <a:r>
              <a:rPr lang="en-US" dirty="0">
                <a:solidFill>
                  <a:srgbClr val="242424"/>
                </a:solidFill>
                <a:latin typeface="+mj-lt"/>
              </a:rPr>
              <a:t>You can manipulate the given Rust code's abstract syntax tree (AST) by using procedural macros. A proc macro is a function that connects two </a:t>
            </a:r>
            <a:r>
              <a:rPr lang="en-US" dirty="0" err="1">
                <a:solidFill>
                  <a:srgbClr val="242424"/>
                </a:solidFill>
                <a:latin typeface="+mj-lt"/>
              </a:rPr>
              <a:t>TokenStreams</a:t>
            </a:r>
            <a:r>
              <a:rPr lang="en-US" dirty="0">
                <a:solidFill>
                  <a:srgbClr val="242424"/>
                </a:solidFill>
                <a:latin typeface="+mj-lt"/>
              </a:rPr>
              <a:t>, where the output takes the place of the macro invocation.</a:t>
            </a:r>
          </a:p>
        </p:txBody>
      </p:sp>
    </p:spTree>
    <p:extLst>
      <p:ext uri="{BB962C8B-B14F-4D97-AF65-F5344CB8AC3E}">
        <p14:creationId xmlns:p14="http://schemas.microsoft.com/office/powerpoint/2010/main" val="242378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Declarative Macros</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2" y="980623"/>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242424"/>
                </a:solidFill>
                <a:latin typeface="+mj-lt"/>
              </a:rPr>
              <a:t>Declarative macros in Rust are defined using the </a:t>
            </a:r>
            <a:r>
              <a:rPr lang="en-US" dirty="0" err="1">
                <a:solidFill>
                  <a:srgbClr val="242424"/>
                </a:solidFill>
                <a:latin typeface="+mj-lt"/>
              </a:rPr>
              <a:t>macro_rules</a:t>
            </a:r>
            <a:r>
              <a:rPr lang="en-US" dirty="0">
                <a:solidFill>
                  <a:srgbClr val="242424"/>
                </a:solidFill>
                <a:latin typeface="+mj-lt"/>
              </a:rPr>
              <a:t>! macro. They follow the pattern-matching approach, where you define patterns and their corresponding replacement code. The basic syntax of a declarative macro is as follows:</a:t>
            </a:r>
          </a:p>
        </p:txBody>
      </p:sp>
      <p:sp>
        <p:nvSpPr>
          <p:cNvPr id="5" name="TextBox 4">
            <a:extLst>
              <a:ext uri="{FF2B5EF4-FFF2-40B4-BE49-F238E27FC236}">
                <a16:creationId xmlns:a16="http://schemas.microsoft.com/office/drawing/2014/main" id="{C7334094-522D-228A-EAB1-31D849469A04}"/>
              </a:ext>
            </a:extLst>
          </p:cNvPr>
          <p:cNvSpPr txBox="1"/>
          <p:nvPr/>
        </p:nvSpPr>
        <p:spPr>
          <a:xfrm>
            <a:off x="789141" y="2134261"/>
            <a:ext cx="3782857" cy="1785104"/>
          </a:xfrm>
          <a:prstGeom prst="rect">
            <a:avLst/>
          </a:prstGeom>
          <a:solidFill>
            <a:schemeClr val="tx1"/>
          </a:solidFill>
        </p:spPr>
        <p:txBody>
          <a:bodyPr wrap="square">
            <a:spAutoFit/>
          </a:bodyPr>
          <a:lstStyle/>
          <a:p>
            <a:r>
              <a:rPr lang="en-IN" sz="1200" dirty="0" err="1">
                <a:solidFill>
                  <a:schemeClr val="bg1"/>
                </a:solidFill>
                <a:latin typeface="Consolas" panose="020B0609020204030204" pitchFamily="49" charset="0"/>
              </a:rPr>
              <a:t>macro_rules</a:t>
            </a:r>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macro_name</a:t>
            </a:r>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 pattern1 ) =&gt; {</a:t>
            </a:r>
          </a:p>
          <a:p>
            <a:r>
              <a:rPr lang="en-IN" sz="1200" dirty="0">
                <a:solidFill>
                  <a:schemeClr val="bg1"/>
                </a:solidFill>
                <a:latin typeface="Consolas" panose="020B0609020204030204" pitchFamily="49" charset="0"/>
              </a:rPr>
              <a:t>        // Replacement code for pattern1</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 pattern2 ) =&gt; {</a:t>
            </a:r>
          </a:p>
          <a:p>
            <a:r>
              <a:rPr lang="en-IN" sz="1200" dirty="0">
                <a:solidFill>
                  <a:schemeClr val="bg1"/>
                </a:solidFill>
                <a:latin typeface="Consolas" panose="020B0609020204030204" pitchFamily="49" charset="0"/>
              </a:rPr>
              <a:t>        // Replacement code for pattern2</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 More patterns and replacements...</a:t>
            </a:r>
          </a:p>
          <a:p>
            <a:r>
              <a:rPr lang="en-IN" sz="1200" dirty="0">
                <a:solidFill>
                  <a:schemeClr val="bg1"/>
                </a:solidFill>
                <a:latin typeface="Consolas" panose="020B0609020204030204" pitchFamily="49" charset="0"/>
              </a:rPr>
              <a:t>}</a:t>
            </a:r>
          </a:p>
        </p:txBody>
      </p:sp>
      <p:sp>
        <p:nvSpPr>
          <p:cNvPr id="8" name="TextBox 7">
            <a:extLst>
              <a:ext uri="{FF2B5EF4-FFF2-40B4-BE49-F238E27FC236}">
                <a16:creationId xmlns:a16="http://schemas.microsoft.com/office/drawing/2014/main" id="{464145FC-5181-AF48-E6B0-274632878880}"/>
              </a:ext>
            </a:extLst>
          </p:cNvPr>
          <p:cNvSpPr txBox="1"/>
          <p:nvPr/>
        </p:nvSpPr>
        <p:spPr>
          <a:xfrm>
            <a:off x="4794738" y="2134261"/>
            <a:ext cx="3915508" cy="2314544"/>
          </a:xfrm>
          <a:prstGeom prst="rect">
            <a:avLst/>
          </a:prstGeom>
          <a:noFill/>
          <a:ln>
            <a:solidFill>
              <a:schemeClr val="tx1"/>
            </a:solidFill>
          </a:ln>
        </p:spPr>
        <p:txBody>
          <a:bodyPr wrap="square">
            <a:spAutoFit/>
          </a:bodyPr>
          <a:lstStyle/>
          <a:p>
            <a:pPr marL="285750" indent="-285750">
              <a:lnSpc>
                <a:spcPct val="150000"/>
              </a:lnSpc>
              <a:buFont typeface="Arial" panose="020B0604020202020204" pitchFamily="34" charset="0"/>
              <a:buChar char="•"/>
            </a:pPr>
            <a:r>
              <a:rPr lang="en-IN" dirty="0">
                <a:solidFill>
                  <a:srgbClr val="242424"/>
                </a:solidFill>
                <a:latin typeface="+mj-lt"/>
              </a:rPr>
              <a:t>The </a:t>
            </a:r>
            <a:r>
              <a:rPr lang="en-IN" dirty="0" err="1">
                <a:solidFill>
                  <a:srgbClr val="242424"/>
                </a:solidFill>
                <a:latin typeface="+mj-lt"/>
              </a:rPr>
              <a:t>macro_rules</a:t>
            </a:r>
            <a:r>
              <a:rPr lang="en-IN" dirty="0">
                <a:solidFill>
                  <a:srgbClr val="242424"/>
                </a:solidFill>
                <a:latin typeface="+mj-lt"/>
              </a:rPr>
              <a:t>! keyword indicates the start of a macro definition.</a:t>
            </a:r>
          </a:p>
          <a:p>
            <a:pPr marL="285750" indent="-285750">
              <a:lnSpc>
                <a:spcPct val="150000"/>
              </a:lnSpc>
              <a:buFont typeface="Arial" panose="020B0604020202020204" pitchFamily="34" charset="0"/>
              <a:buChar char="•"/>
            </a:pPr>
            <a:r>
              <a:rPr lang="en-IN" dirty="0" err="1">
                <a:solidFill>
                  <a:srgbClr val="242424"/>
                </a:solidFill>
                <a:latin typeface="+mj-lt"/>
              </a:rPr>
              <a:t>macro_name</a:t>
            </a:r>
            <a:r>
              <a:rPr lang="en-IN" dirty="0">
                <a:solidFill>
                  <a:srgbClr val="242424"/>
                </a:solidFill>
                <a:latin typeface="+mj-lt"/>
              </a:rPr>
              <a:t> is the name of the macro you want to define.</a:t>
            </a:r>
          </a:p>
          <a:p>
            <a:pPr marL="285750" indent="-285750">
              <a:lnSpc>
                <a:spcPct val="150000"/>
              </a:lnSpc>
              <a:buFont typeface="Arial" panose="020B0604020202020204" pitchFamily="34" charset="0"/>
              <a:buChar char="•"/>
            </a:pPr>
            <a:r>
              <a:rPr lang="en-IN" dirty="0">
                <a:solidFill>
                  <a:srgbClr val="242424"/>
                </a:solidFill>
                <a:latin typeface="+mj-lt"/>
              </a:rPr>
              <a:t>Each pattern is enclosed in parentheses ( ).</a:t>
            </a:r>
          </a:p>
          <a:p>
            <a:pPr marL="285750" indent="-285750">
              <a:lnSpc>
                <a:spcPct val="150000"/>
              </a:lnSpc>
              <a:buFont typeface="Arial" panose="020B0604020202020204" pitchFamily="34" charset="0"/>
              <a:buChar char="•"/>
            </a:pPr>
            <a:r>
              <a:rPr lang="en-IN" dirty="0">
                <a:solidFill>
                  <a:srgbClr val="242424"/>
                </a:solidFill>
                <a:latin typeface="+mj-lt"/>
              </a:rPr>
              <a:t>After the =&gt;, you write the replacement code for the matched pattern.</a:t>
            </a:r>
          </a:p>
        </p:txBody>
      </p:sp>
    </p:spTree>
    <p:extLst>
      <p:ext uri="{BB962C8B-B14F-4D97-AF65-F5344CB8AC3E}">
        <p14:creationId xmlns:p14="http://schemas.microsoft.com/office/powerpoint/2010/main" val="261318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Declarative Macros </a:t>
            </a:r>
            <a:r>
              <a:rPr lang="en-US" sz="2000" b="1" dirty="0">
                <a:latin typeface="Montserrat ExtraBold"/>
              </a:rPr>
              <a:t>(Example)</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1" y="909467"/>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242424"/>
                </a:solidFill>
                <a:latin typeface="+mj-lt"/>
              </a:rPr>
              <a:t>In this example, a simple declarative macro called greet, which will generate a simple greeting message with a name provided as an argument.</a:t>
            </a:r>
          </a:p>
        </p:txBody>
      </p:sp>
      <p:sp>
        <p:nvSpPr>
          <p:cNvPr id="5" name="TextBox 4">
            <a:extLst>
              <a:ext uri="{FF2B5EF4-FFF2-40B4-BE49-F238E27FC236}">
                <a16:creationId xmlns:a16="http://schemas.microsoft.com/office/drawing/2014/main" id="{C7334094-522D-228A-EAB1-31D849469A04}"/>
              </a:ext>
            </a:extLst>
          </p:cNvPr>
          <p:cNvSpPr txBox="1"/>
          <p:nvPr/>
        </p:nvSpPr>
        <p:spPr>
          <a:xfrm>
            <a:off x="789140" y="1762555"/>
            <a:ext cx="3782857" cy="1015663"/>
          </a:xfrm>
          <a:prstGeom prst="rect">
            <a:avLst/>
          </a:prstGeom>
          <a:solidFill>
            <a:schemeClr val="tx1"/>
          </a:solidFill>
        </p:spPr>
        <p:txBody>
          <a:bodyPr wrap="square">
            <a:spAutoFit/>
          </a:bodyPr>
          <a:lstStyle/>
          <a:p>
            <a:r>
              <a:rPr lang="en-IN" sz="1200" dirty="0" err="1">
                <a:solidFill>
                  <a:schemeClr val="bg1"/>
                </a:solidFill>
                <a:latin typeface="Consolas" panose="020B0609020204030204" pitchFamily="49" charset="0"/>
              </a:rPr>
              <a:t>macro_rules</a:t>
            </a:r>
            <a:r>
              <a:rPr lang="en-IN" sz="1200" dirty="0">
                <a:solidFill>
                  <a:schemeClr val="bg1"/>
                </a:solidFill>
                <a:latin typeface="Consolas" panose="020B0609020204030204" pitchFamily="49" charset="0"/>
              </a:rPr>
              <a:t>! greet {</a:t>
            </a:r>
          </a:p>
          <a:p>
            <a:r>
              <a:rPr lang="en-IN" sz="1200" dirty="0">
                <a:solidFill>
                  <a:schemeClr val="bg1"/>
                </a:solidFill>
                <a:latin typeface="Consolas" panose="020B0609020204030204" pitchFamily="49" charset="0"/>
              </a:rPr>
              <a:t>    ( $</a:t>
            </a:r>
            <a:r>
              <a:rPr lang="en-IN" sz="1200" dirty="0" err="1">
                <a:solidFill>
                  <a:schemeClr val="bg1"/>
                </a:solidFill>
                <a:latin typeface="Consolas" panose="020B0609020204030204" pitchFamily="49" charset="0"/>
              </a:rPr>
              <a:t>name:expr</a:t>
            </a:r>
            <a:r>
              <a:rPr lang="en-IN" sz="1200" dirty="0">
                <a:solidFill>
                  <a:schemeClr val="bg1"/>
                </a:solidFill>
                <a:latin typeface="Consolas" panose="020B0609020204030204" pitchFamily="49" charset="0"/>
              </a:rPr>
              <a:t> ) =&gt; {</a:t>
            </a:r>
          </a:p>
          <a:p>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println</a:t>
            </a:r>
            <a:r>
              <a:rPr lang="en-IN" sz="1200" dirty="0">
                <a:solidFill>
                  <a:schemeClr val="bg1"/>
                </a:solidFill>
                <a:latin typeface="Consolas" panose="020B0609020204030204" pitchFamily="49" charset="0"/>
              </a:rPr>
              <a:t>!("Hello, {}!", $name);</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a:t>
            </a:r>
          </a:p>
        </p:txBody>
      </p:sp>
      <p:sp>
        <p:nvSpPr>
          <p:cNvPr id="8" name="TextBox 7">
            <a:extLst>
              <a:ext uri="{FF2B5EF4-FFF2-40B4-BE49-F238E27FC236}">
                <a16:creationId xmlns:a16="http://schemas.microsoft.com/office/drawing/2014/main" id="{464145FC-5181-AF48-E6B0-274632878880}"/>
              </a:ext>
            </a:extLst>
          </p:cNvPr>
          <p:cNvSpPr txBox="1"/>
          <p:nvPr/>
        </p:nvSpPr>
        <p:spPr>
          <a:xfrm>
            <a:off x="4912727" y="1719246"/>
            <a:ext cx="3915508" cy="2637710"/>
          </a:xfrm>
          <a:prstGeom prst="rect">
            <a:avLst/>
          </a:prstGeom>
          <a:noFill/>
          <a:ln>
            <a:solidFill>
              <a:schemeClr val="tx1"/>
            </a:solidFill>
          </a:ln>
        </p:spPr>
        <p:txBody>
          <a:bodyPr wrap="square">
            <a:spAutoFit/>
          </a:bodyPr>
          <a:lstStyle/>
          <a:p>
            <a:pPr>
              <a:lnSpc>
                <a:spcPct val="150000"/>
              </a:lnSpc>
            </a:pPr>
            <a:r>
              <a:rPr lang="en-US" dirty="0">
                <a:solidFill>
                  <a:srgbClr val="242424"/>
                </a:solidFill>
                <a:latin typeface="+mj-lt"/>
              </a:rPr>
              <a:t>In this example:</a:t>
            </a:r>
          </a:p>
          <a:p>
            <a:pPr marL="285750" indent="-285750">
              <a:lnSpc>
                <a:spcPct val="150000"/>
              </a:lnSpc>
              <a:buFont typeface="Arial" panose="020B0604020202020204" pitchFamily="34" charset="0"/>
              <a:buChar char="•"/>
            </a:pPr>
            <a:r>
              <a:rPr lang="en-US" dirty="0">
                <a:solidFill>
                  <a:srgbClr val="242424"/>
                </a:solidFill>
                <a:latin typeface="+mj-lt"/>
              </a:rPr>
              <a:t>The macro is named greet.</a:t>
            </a:r>
          </a:p>
          <a:p>
            <a:pPr marL="285750" indent="-285750">
              <a:lnSpc>
                <a:spcPct val="150000"/>
              </a:lnSpc>
              <a:buFont typeface="Arial" panose="020B0604020202020204" pitchFamily="34" charset="0"/>
              <a:buChar char="•"/>
            </a:pPr>
            <a:r>
              <a:rPr lang="en-US" dirty="0">
                <a:solidFill>
                  <a:srgbClr val="242424"/>
                </a:solidFill>
                <a:latin typeface="+mj-lt"/>
              </a:rPr>
              <a:t>The pattern ( $</a:t>
            </a:r>
            <a:r>
              <a:rPr lang="en-US" dirty="0" err="1">
                <a:solidFill>
                  <a:srgbClr val="242424"/>
                </a:solidFill>
                <a:latin typeface="+mj-lt"/>
              </a:rPr>
              <a:t>name:expr</a:t>
            </a:r>
            <a:r>
              <a:rPr lang="en-US" dirty="0">
                <a:solidFill>
                  <a:srgbClr val="242424"/>
                </a:solidFill>
                <a:latin typeface="+mj-lt"/>
              </a:rPr>
              <a:t> ) matches an expression (denoted by expr) and binds it to the variable $name.</a:t>
            </a:r>
          </a:p>
          <a:p>
            <a:pPr marL="285750" indent="-285750">
              <a:lnSpc>
                <a:spcPct val="150000"/>
              </a:lnSpc>
              <a:buFont typeface="Arial" panose="020B0604020202020204" pitchFamily="34" charset="0"/>
              <a:buChar char="•"/>
            </a:pPr>
            <a:r>
              <a:rPr lang="en-US" dirty="0">
                <a:solidFill>
                  <a:srgbClr val="242424"/>
                </a:solidFill>
                <a:latin typeface="+mj-lt"/>
              </a:rPr>
              <a:t>The replacement code </a:t>
            </a:r>
            <a:r>
              <a:rPr lang="en-US" dirty="0" err="1">
                <a:solidFill>
                  <a:srgbClr val="242424"/>
                </a:solidFill>
                <a:latin typeface="+mj-lt"/>
              </a:rPr>
              <a:t>println</a:t>
            </a:r>
            <a:r>
              <a:rPr lang="en-US" dirty="0">
                <a:solidFill>
                  <a:srgbClr val="242424"/>
                </a:solidFill>
                <a:latin typeface="+mj-lt"/>
              </a:rPr>
              <a:t>!("Hello, {}!", $name); will be executed when the macro is invoked with a valid pattern.</a:t>
            </a:r>
            <a:endParaRPr lang="en-IN" dirty="0">
              <a:solidFill>
                <a:srgbClr val="242424"/>
              </a:solidFill>
              <a:latin typeface="+mj-lt"/>
            </a:endParaRPr>
          </a:p>
        </p:txBody>
      </p:sp>
      <p:sp>
        <p:nvSpPr>
          <p:cNvPr id="6" name="TextBox 5">
            <a:extLst>
              <a:ext uri="{FF2B5EF4-FFF2-40B4-BE49-F238E27FC236}">
                <a16:creationId xmlns:a16="http://schemas.microsoft.com/office/drawing/2014/main" id="{FA871721-2111-9CDB-0113-E5A23FF615E0}"/>
              </a:ext>
            </a:extLst>
          </p:cNvPr>
          <p:cNvSpPr txBox="1"/>
          <p:nvPr/>
        </p:nvSpPr>
        <p:spPr>
          <a:xfrm>
            <a:off x="789139" y="3557940"/>
            <a:ext cx="3782857" cy="830997"/>
          </a:xfrm>
          <a:prstGeom prst="rect">
            <a:avLst/>
          </a:prstGeom>
          <a:solidFill>
            <a:schemeClr val="tx1"/>
          </a:solidFill>
        </p:spPr>
        <p:txBody>
          <a:bodyPr wrap="square">
            <a:spAutoFit/>
          </a:bodyPr>
          <a:lstStyle/>
          <a:p>
            <a:r>
              <a:rPr lang="en-US" sz="1200" dirty="0" err="1">
                <a:solidFill>
                  <a:schemeClr val="bg1"/>
                </a:solidFill>
                <a:latin typeface="Consolas" panose="020B0609020204030204" pitchFamily="49" charset="0"/>
              </a:rPr>
              <a:t>fn</a:t>
            </a:r>
            <a:r>
              <a:rPr lang="en-US" sz="1200" dirty="0">
                <a:solidFill>
                  <a:schemeClr val="bg1"/>
                </a:solidFill>
                <a:latin typeface="Consolas" panose="020B0609020204030204" pitchFamily="49" charset="0"/>
              </a:rPr>
              <a:t> main() {</a:t>
            </a:r>
          </a:p>
          <a:p>
            <a:r>
              <a:rPr lang="en-US" sz="1200" dirty="0">
                <a:solidFill>
                  <a:schemeClr val="bg1"/>
                </a:solidFill>
                <a:latin typeface="Consolas" panose="020B0609020204030204" pitchFamily="49" charset="0"/>
              </a:rPr>
              <a:t>    greet!("Alice");</a:t>
            </a:r>
          </a:p>
          <a:p>
            <a:r>
              <a:rPr lang="en-US" sz="1200" dirty="0">
                <a:solidFill>
                  <a:schemeClr val="bg1"/>
                </a:solidFill>
                <a:latin typeface="Consolas" panose="020B0609020204030204" pitchFamily="49" charset="0"/>
              </a:rPr>
              <a:t>    greet!("Bob");</a:t>
            </a:r>
          </a:p>
          <a:p>
            <a:r>
              <a:rPr lang="en-US" sz="1200" dirty="0">
                <a:solidFill>
                  <a:schemeClr val="bg1"/>
                </a:solidFill>
                <a:latin typeface="Consolas" panose="020B0609020204030204" pitchFamily="49" charset="0"/>
              </a:rPr>
              <a:t>}</a:t>
            </a:r>
          </a:p>
        </p:txBody>
      </p:sp>
      <p:sp>
        <p:nvSpPr>
          <p:cNvPr id="10" name="TextBox 9">
            <a:extLst>
              <a:ext uri="{FF2B5EF4-FFF2-40B4-BE49-F238E27FC236}">
                <a16:creationId xmlns:a16="http://schemas.microsoft.com/office/drawing/2014/main" id="{9C2B1EDB-5603-4801-66D1-8EF2AAADFFC4}"/>
              </a:ext>
            </a:extLst>
          </p:cNvPr>
          <p:cNvSpPr txBox="1"/>
          <p:nvPr/>
        </p:nvSpPr>
        <p:spPr>
          <a:xfrm>
            <a:off x="729770" y="2798747"/>
            <a:ext cx="3842227" cy="738664"/>
          </a:xfrm>
          <a:prstGeom prst="rect">
            <a:avLst/>
          </a:prstGeom>
          <a:noFill/>
        </p:spPr>
        <p:txBody>
          <a:bodyPr wrap="square">
            <a:spAutoFit/>
          </a:bodyPr>
          <a:lstStyle/>
          <a:p>
            <a:r>
              <a:rPr lang="en-IN" dirty="0"/>
              <a:t>To use the greet macro, you call it with an argument that matches the defined pattern. For example:</a:t>
            </a:r>
          </a:p>
        </p:txBody>
      </p:sp>
    </p:spTree>
    <p:extLst>
      <p:ext uri="{BB962C8B-B14F-4D97-AF65-F5344CB8AC3E}">
        <p14:creationId xmlns:p14="http://schemas.microsoft.com/office/powerpoint/2010/main" val="111492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Procedural Macros (contd..)</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935748"/>
            <a:ext cx="7800173" cy="3323946"/>
          </a:xfrm>
          <a:prstGeom prst="rect">
            <a:avLst/>
          </a:prstGeom>
          <a:noFill/>
          <a:ln>
            <a:noFill/>
          </a:ln>
        </p:spPr>
        <p:txBody>
          <a:bodyPr spcFirstLastPara="1" wrap="square" lIns="91425" tIns="45700" rIns="91425" bIns="45700" anchor="t" anchorCtr="0">
            <a:spAutoFit/>
          </a:bodyPr>
          <a:lstStyle/>
          <a:p>
            <a:pPr algn="just">
              <a:lnSpc>
                <a:spcPct val="150000"/>
              </a:lnSpc>
            </a:pPr>
            <a:r>
              <a:rPr lang="en-US" b="1" dirty="0">
                <a:solidFill>
                  <a:srgbClr val="242424"/>
                </a:solidFill>
                <a:latin typeface="+mj-lt"/>
              </a:rPr>
              <a:t>There are three kinds of procedural macros in Rust:</a:t>
            </a:r>
          </a:p>
          <a:p>
            <a:pPr algn="just">
              <a:lnSpc>
                <a:spcPct val="150000"/>
              </a:lnSpc>
            </a:pPr>
            <a:endParaRPr lang="en-US" dirty="0">
              <a:solidFill>
                <a:srgbClr val="242424"/>
              </a:solidFill>
              <a:latin typeface="+mj-lt"/>
            </a:endParaRPr>
          </a:p>
          <a:p>
            <a:pPr marL="342900" indent="-342900" algn="just">
              <a:lnSpc>
                <a:spcPct val="150000"/>
              </a:lnSpc>
              <a:buFont typeface="+mj-lt"/>
              <a:buAutoNum type="arabicPeriod"/>
            </a:pPr>
            <a:r>
              <a:rPr lang="en-US" b="1" dirty="0">
                <a:solidFill>
                  <a:srgbClr val="242424"/>
                </a:solidFill>
                <a:latin typeface="+mj-lt"/>
              </a:rPr>
              <a:t>Custom Attribute Macros: </a:t>
            </a:r>
            <a:r>
              <a:rPr lang="en-US" dirty="0">
                <a:solidFill>
                  <a:srgbClr val="242424"/>
                </a:solidFill>
                <a:latin typeface="+mj-lt"/>
              </a:rPr>
              <a:t>These macros define new attributes that you can apply to items in your code. The procedural macro will process the code corresponding to the attributed item and generate new code based on the attribute's behavior.</a:t>
            </a:r>
          </a:p>
          <a:p>
            <a:pPr marL="342900" indent="-342900" algn="just">
              <a:lnSpc>
                <a:spcPct val="150000"/>
              </a:lnSpc>
              <a:buFont typeface="+mj-lt"/>
              <a:buAutoNum type="arabicPeriod"/>
            </a:pPr>
            <a:r>
              <a:rPr lang="en-US" b="1" dirty="0">
                <a:solidFill>
                  <a:srgbClr val="242424"/>
                </a:solidFill>
                <a:latin typeface="+mj-lt"/>
              </a:rPr>
              <a:t>Derive Macros: </a:t>
            </a:r>
            <a:r>
              <a:rPr lang="en-US" dirty="0">
                <a:solidFill>
                  <a:srgbClr val="242424"/>
                </a:solidFill>
                <a:latin typeface="+mj-lt"/>
              </a:rPr>
              <a:t>Derive macros automatically implement traits for user-defined data structures. For example, you can use #[derive(Debug)] to automatically generate the Debug trait implementation for your structs.</a:t>
            </a:r>
          </a:p>
          <a:p>
            <a:pPr marL="342900" indent="-342900" algn="just">
              <a:lnSpc>
                <a:spcPct val="150000"/>
              </a:lnSpc>
              <a:buFont typeface="+mj-lt"/>
              <a:buAutoNum type="arabicPeriod"/>
            </a:pPr>
            <a:r>
              <a:rPr lang="en-US" b="1" dirty="0">
                <a:solidFill>
                  <a:srgbClr val="242424"/>
                </a:solidFill>
                <a:latin typeface="+mj-lt"/>
              </a:rPr>
              <a:t>Function-Like Macros: </a:t>
            </a:r>
            <a:r>
              <a:rPr lang="en-US" dirty="0">
                <a:solidFill>
                  <a:srgbClr val="242424"/>
                </a:solidFill>
                <a:latin typeface="+mj-lt"/>
              </a:rPr>
              <a:t>These macros take input tokens, perform transformations, and produce new tokens that are then used as part of the code.</a:t>
            </a:r>
          </a:p>
        </p:txBody>
      </p:sp>
    </p:spTree>
    <p:extLst>
      <p:ext uri="{BB962C8B-B14F-4D97-AF65-F5344CB8AC3E}">
        <p14:creationId xmlns:p14="http://schemas.microsoft.com/office/powerpoint/2010/main" val="30813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Procedural Macros </a:t>
            </a:r>
            <a:r>
              <a:rPr lang="en-US" sz="2000" b="1" dirty="0">
                <a:latin typeface="Montserrat ExtraBold"/>
              </a:rPr>
              <a:t>(Example)</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0" y="706075"/>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242424"/>
                </a:solidFill>
                <a:latin typeface="+mj-lt"/>
              </a:rPr>
              <a:t>Here's a simple example of a procedural macro crate that implements a custom derive macro to automatically implement a simple Show trait for structs:</a:t>
            </a:r>
          </a:p>
        </p:txBody>
      </p:sp>
      <p:sp>
        <p:nvSpPr>
          <p:cNvPr id="5" name="TextBox 4">
            <a:extLst>
              <a:ext uri="{FF2B5EF4-FFF2-40B4-BE49-F238E27FC236}">
                <a16:creationId xmlns:a16="http://schemas.microsoft.com/office/drawing/2014/main" id="{C7334094-522D-228A-EAB1-31D849469A04}"/>
              </a:ext>
            </a:extLst>
          </p:cNvPr>
          <p:cNvSpPr txBox="1"/>
          <p:nvPr/>
        </p:nvSpPr>
        <p:spPr>
          <a:xfrm>
            <a:off x="847750" y="1489705"/>
            <a:ext cx="3782857" cy="3416320"/>
          </a:xfrm>
          <a:prstGeom prst="rect">
            <a:avLst/>
          </a:prstGeom>
          <a:solidFill>
            <a:schemeClr val="tx1"/>
          </a:solidFill>
        </p:spPr>
        <p:txBody>
          <a:bodyPr wrap="square">
            <a:spAutoFit/>
          </a:bodyPr>
          <a:lstStyle/>
          <a:p>
            <a:r>
              <a:rPr lang="en-IN" sz="1200" dirty="0">
                <a:solidFill>
                  <a:schemeClr val="bg1"/>
                </a:solidFill>
                <a:latin typeface="Consolas" panose="020B0609020204030204" pitchFamily="49" charset="0"/>
              </a:rPr>
              <a:t>// my_derive/src/lib.rs</a:t>
            </a:r>
          </a:p>
          <a:p>
            <a:r>
              <a:rPr lang="en-IN" sz="1200" dirty="0">
                <a:solidFill>
                  <a:schemeClr val="bg1"/>
                </a:solidFill>
                <a:latin typeface="Consolas" panose="020B0609020204030204" pitchFamily="49" charset="0"/>
              </a:rPr>
              <a:t>extern crate </a:t>
            </a:r>
            <a:r>
              <a:rPr lang="en-IN" sz="1200" dirty="0" err="1">
                <a:solidFill>
                  <a:schemeClr val="bg1"/>
                </a:solidFill>
                <a:latin typeface="Consolas" panose="020B0609020204030204" pitchFamily="49" charset="0"/>
              </a:rPr>
              <a:t>proc_macro</a:t>
            </a:r>
            <a:r>
              <a:rPr lang="en-IN" sz="1200" dirty="0">
                <a:solidFill>
                  <a:schemeClr val="bg1"/>
                </a:solidFill>
                <a:latin typeface="Consolas" panose="020B0609020204030204" pitchFamily="49" charset="0"/>
              </a:rPr>
              <a:t>;</a:t>
            </a:r>
          </a:p>
          <a:p>
            <a:endParaRPr lang="en-IN" sz="1200" dirty="0">
              <a:solidFill>
                <a:schemeClr val="bg1"/>
              </a:solidFill>
              <a:latin typeface="Consolas" panose="020B0609020204030204" pitchFamily="49" charset="0"/>
            </a:endParaRPr>
          </a:p>
          <a:p>
            <a:r>
              <a:rPr lang="en-IN" sz="1200" dirty="0">
                <a:solidFill>
                  <a:schemeClr val="bg1"/>
                </a:solidFill>
                <a:latin typeface="Consolas" panose="020B0609020204030204" pitchFamily="49" charset="0"/>
              </a:rPr>
              <a:t>use </a:t>
            </a:r>
            <a:r>
              <a:rPr lang="en-IN" sz="1200" dirty="0" err="1">
                <a:solidFill>
                  <a:schemeClr val="bg1"/>
                </a:solidFill>
                <a:latin typeface="Consolas" panose="020B0609020204030204" pitchFamily="49" charset="0"/>
              </a:rPr>
              <a:t>proc_macro</a:t>
            </a:r>
            <a:r>
              <a:rPr lang="en-IN" sz="1200" dirty="0">
                <a:solidFill>
                  <a:schemeClr val="bg1"/>
                </a:solidFill>
                <a:latin typeface="Consolas" panose="020B0609020204030204" pitchFamily="49" charset="0"/>
              </a:rPr>
              <a:t>::</a:t>
            </a:r>
            <a:r>
              <a:rPr lang="en-IN" sz="1200" dirty="0" err="1">
                <a:solidFill>
                  <a:schemeClr val="bg1"/>
                </a:solidFill>
                <a:latin typeface="Consolas" panose="020B0609020204030204" pitchFamily="49" charset="0"/>
              </a:rPr>
              <a:t>TokenStream</a:t>
            </a:r>
            <a:r>
              <a:rPr lang="en-IN" sz="1200" dirty="0">
                <a:solidFill>
                  <a:schemeClr val="bg1"/>
                </a:solidFill>
                <a:latin typeface="Consolas" panose="020B0609020204030204" pitchFamily="49" charset="0"/>
              </a:rPr>
              <a:t>;</a:t>
            </a:r>
          </a:p>
          <a:p>
            <a:r>
              <a:rPr lang="en-IN" sz="1200" dirty="0">
                <a:solidFill>
                  <a:schemeClr val="bg1"/>
                </a:solidFill>
                <a:latin typeface="Consolas" panose="020B0609020204030204" pitchFamily="49" charset="0"/>
              </a:rPr>
              <a:t>use quote::quote;</a:t>
            </a:r>
          </a:p>
          <a:p>
            <a:r>
              <a:rPr lang="en-IN" sz="1200" dirty="0">
                <a:solidFill>
                  <a:schemeClr val="bg1"/>
                </a:solidFill>
                <a:latin typeface="Consolas" panose="020B0609020204030204" pitchFamily="49" charset="0"/>
              </a:rPr>
              <a:t>use </a:t>
            </a:r>
            <a:r>
              <a:rPr lang="en-IN" sz="1200" dirty="0" err="1">
                <a:solidFill>
                  <a:schemeClr val="bg1"/>
                </a:solidFill>
                <a:latin typeface="Consolas" panose="020B0609020204030204" pitchFamily="49" charset="0"/>
              </a:rPr>
              <a:t>syn</a:t>
            </a:r>
            <a:r>
              <a:rPr lang="en-IN" sz="1200" dirty="0">
                <a:solidFill>
                  <a:schemeClr val="bg1"/>
                </a:solidFill>
                <a:latin typeface="Consolas" panose="020B0609020204030204" pitchFamily="49" charset="0"/>
              </a:rPr>
              <a:t>::{</a:t>
            </a:r>
            <a:r>
              <a:rPr lang="en-IN" sz="1200" dirty="0" err="1">
                <a:solidFill>
                  <a:schemeClr val="bg1"/>
                </a:solidFill>
                <a:latin typeface="Consolas" panose="020B0609020204030204" pitchFamily="49" charset="0"/>
              </a:rPr>
              <a:t>parse_macro_input</a:t>
            </a:r>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DeriveInput</a:t>
            </a:r>
            <a:r>
              <a:rPr lang="en-IN" sz="1200" dirty="0">
                <a:solidFill>
                  <a:schemeClr val="bg1"/>
                </a:solidFill>
                <a:latin typeface="Consolas" panose="020B0609020204030204" pitchFamily="49" charset="0"/>
              </a:rPr>
              <a:t>};</a:t>
            </a:r>
          </a:p>
          <a:p>
            <a:endParaRPr lang="en-IN" sz="1200" dirty="0">
              <a:solidFill>
                <a:schemeClr val="bg1"/>
              </a:solidFill>
              <a:latin typeface="Consolas" panose="020B0609020204030204" pitchFamily="49" charset="0"/>
            </a:endParaRPr>
          </a:p>
          <a:p>
            <a:r>
              <a:rPr lang="en-IN" sz="1200" dirty="0">
                <a:solidFill>
                  <a:schemeClr val="bg1"/>
                </a:solidFill>
                <a:latin typeface="Consolas" panose="020B0609020204030204" pitchFamily="49" charset="0"/>
              </a:rPr>
              <a:t>#[proc_macro_derive(Show)]</a:t>
            </a:r>
          </a:p>
          <a:p>
            <a:r>
              <a:rPr lang="en-IN" sz="1200" dirty="0">
                <a:solidFill>
                  <a:schemeClr val="bg1"/>
                </a:solidFill>
                <a:latin typeface="Consolas" panose="020B0609020204030204" pitchFamily="49" charset="0"/>
              </a:rPr>
              <a:t>pub </a:t>
            </a:r>
            <a:r>
              <a:rPr lang="en-IN" sz="1200" dirty="0" err="1">
                <a:solidFill>
                  <a:schemeClr val="bg1"/>
                </a:solidFill>
                <a:latin typeface="Consolas" panose="020B0609020204030204" pitchFamily="49" charset="0"/>
              </a:rPr>
              <a:t>fn</a:t>
            </a:r>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show_derive</a:t>
            </a:r>
            <a:r>
              <a:rPr lang="en-IN" sz="1200" dirty="0">
                <a:solidFill>
                  <a:schemeClr val="bg1"/>
                </a:solidFill>
                <a:latin typeface="Consolas" panose="020B0609020204030204" pitchFamily="49" charset="0"/>
              </a:rPr>
              <a:t>(input: </a:t>
            </a:r>
            <a:r>
              <a:rPr lang="en-IN" sz="1200" dirty="0" err="1">
                <a:solidFill>
                  <a:schemeClr val="bg1"/>
                </a:solidFill>
                <a:latin typeface="Consolas" panose="020B0609020204030204" pitchFamily="49" charset="0"/>
              </a:rPr>
              <a:t>TokenStream</a:t>
            </a:r>
            <a:r>
              <a:rPr lang="en-IN" sz="1200" dirty="0">
                <a:solidFill>
                  <a:schemeClr val="bg1"/>
                </a:solidFill>
                <a:latin typeface="Consolas" panose="020B0609020204030204" pitchFamily="49" charset="0"/>
              </a:rPr>
              <a:t>) -&gt; </a:t>
            </a:r>
            <a:r>
              <a:rPr lang="en-IN" sz="1200" dirty="0" err="1">
                <a:solidFill>
                  <a:schemeClr val="bg1"/>
                </a:solidFill>
                <a:latin typeface="Consolas" panose="020B0609020204030204" pitchFamily="49" charset="0"/>
              </a:rPr>
              <a:t>TokenStream</a:t>
            </a:r>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 Parse the input tokens into a syntax tree</a:t>
            </a:r>
          </a:p>
          <a:p>
            <a:r>
              <a:rPr lang="en-IN" sz="1200" dirty="0">
                <a:solidFill>
                  <a:schemeClr val="bg1"/>
                </a:solidFill>
                <a:latin typeface="Consolas" panose="020B0609020204030204" pitchFamily="49" charset="0"/>
              </a:rPr>
              <a:t>    let </a:t>
            </a:r>
            <a:r>
              <a:rPr lang="en-IN" sz="1200" dirty="0" err="1">
                <a:solidFill>
                  <a:schemeClr val="bg1"/>
                </a:solidFill>
                <a:latin typeface="Consolas" panose="020B0609020204030204" pitchFamily="49" charset="0"/>
              </a:rPr>
              <a:t>ast</a:t>
            </a:r>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DeriveInput</a:t>
            </a:r>
            <a:r>
              <a:rPr lang="en-IN" sz="1200" dirty="0">
                <a:solidFill>
                  <a:schemeClr val="bg1"/>
                </a:solidFill>
                <a:latin typeface="Consolas" panose="020B0609020204030204" pitchFamily="49" charset="0"/>
              </a:rPr>
              <a:t> = </a:t>
            </a:r>
            <a:r>
              <a:rPr lang="en-IN" sz="1200" dirty="0" err="1">
                <a:solidFill>
                  <a:schemeClr val="bg1"/>
                </a:solidFill>
                <a:latin typeface="Consolas" panose="020B0609020204030204" pitchFamily="49" charset="0"/>
              </a:rPr>
              <a:t>parse_macro_input</a:t>
            </a:r>
            <a:r>
              <a:rPr lang="en-IN" sz="1200" dirty="0">
                <a:solidFill>
                  <a:schemeClr val="bg1"/>
                </a:solidFill>
                <a:latin typeface="Consolas" panose="020B0609020204030204" pitchFamily="49" charset="0"/>
              </a:rPr>
              <a:t>!(input);</a:t>
            </a:r>
          </a:p>
          <a:p>
            <a:endParaRPr lang="en-IN" sz="1200" dirty="0">
              <a:solidFill>
                <a:schemeClr val="bg1"/>
              </a:solidFill>
              <a:latin typeface="Consolas" panose="020B0609020204030204" pitchFamily="49" charset="0"/>
            </a:endParaRPr>
          </a:p>
          <a:p>
            <a:r>
              <a:rPr lang="en-IN" sz="1200" dirty="0">
                <a:solidFill>
                  <a:schemeClr val="bg1"/>
                </a:solidFill>
                <a:latin typeface="Consolas" panose="020B0609020204030204" pitchFamily="49" charset="0"/>
              </a:rPr>
              <a:t>// Get the name of the struct being derived for</a:t>
            </a:r>
          </a:p>
          <a:p>
            <a:r>
              <a:rPr lang="en-IN" sz="1200" dirty="0">
                <a:solidFill>
                  <a:schemeClr val="bg1"/>
                </a:solidFill>
                <a:latin typeface="Consolas" panose="020B0609020204030204" pitchFamily="49" charset="0"/>
              </a:rPr>
              <a:t>    let name = &amp;</a:t>
            </a:r>
            <a:r>
              <a:rPr lang="en-IN" sz="1200" dirty="0" err="1">
                <a:solidFill>
                  <a:schemeClr val="bg1"/>
                </a:solidFill>
                <a:latin typeface="Consolas" panose="020B0609020204030204" pitchFamily="49" charset="0"/>
              </a:rPr>
              <a:t>ast.ident</a:t>
            </a:r>
            <a:r>
              <a:rPr lang="en-IN" sz="1200" dirty="0">
                <a:solidFill>
                  <a:schemeClr val="bg1"/>
                </a:solidFill>
                <a:latin typeface="Consolas" panose="020B0609020204030204" pitchFamily="49" charset="0"/>
              </a:rPr>
              <a:t>; </a:t>
            </a:r>
          </a:p>
        </p:txBody>
      </p:sp>
      <p:sp>
        <p:nvSpPr>
          <p:cNvPr id="3" name="TextBox 2">
            <a:extLst>
              <a:ext uri="{FF2B5EF4-FFF2-40B4-BE49-F238E27FC236}">
                <a16:creationId xmlns:a16="http://schemas.microsoft.com/office/drawing/2014/main" id="{2604B5F0-F4A0-6F6E-0AC8-0B311E9C0BFC}"/>
              </a:ext>
            </a:extLst>
          </p:cNvPr>
          <p:cNvSpPr txBox="1"/>
          <p:nvPr/>
        </p:nvSpPr>
        <p:spPr>
          <a:xfrm>
            <a:off x="4979052" y="1489705"/>
            <a:ext cx="3782857" cy="3416320"/>
          </a:xfrm>
          <a:prstGeom prst="rect">
            <a:avLst/>
          </a:prstGeom>
          <a:solidFill>
            <a:schemeClr val="tx1"/>
          </a:solidFill>
        </p:spPr>
        <p:txBody>
          <a:bodyPr wrap="square">
            <a:spAutoFit/>
          </a:bodyPr>
          <a:lstStyle/>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 Generate the output code implementing the Show trait</a:t>
            </a:r>
          </a:p>
          <a:p>
            <a:r>
              <a:rPr lang="en-IN" sz="1200" dirty="0">
                <a:solidFill>
                  <a:schemeClr val="bg1"/>
                </a:solidFill>
                <a:latin typeface="Consolas" panose="020B0609020204030204" pitchFamily="49" charset="0"/>
              </a:rPr>
              <a:t>    let expanded = quote! {</a:t>
            </a:r>
          </a:p>
          <a:p>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impl</a:t>
            </a:r>
            <a:r>
              <a:rPr lang="en-IN" sz="1200" dirty="0">
                <a:solidFill>
                  <a:schemeClr val="bg1"/>
                </a:solidFill>
                <a:latin typeface="Consolas" panose="020B0609020204030204" pitchFamily="49" charset="0"/>
              </a:rPr>
              <a:t> Show for #name {</a:t>
            </a:r>
          </a:p>
          <a:p>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fn</a:t>
            </a:r>
            <a:r>
              <a:rPr lang="en-IN" sz="1200" dirty="0">
                <a:solidFill>
                  <a:schemeClr val="bg1"/>
                </a:solidFill>
                <a:latin typeface="Consolas" panose="020B0609020204030204" pitchFamily="49" charset="0"/>
              </a:rPr>
              <a:t> show(&amp;self) -&gt; String {</a:t>
            </a:r>
          </a:p>
          <a:p>
            <a:r>
              <a:rPr lang="en-IN" sz="1200" dirty="0">
                <a:solidFill>
                  <a:schemeClr val="bg1"/>
                </a:solidFill>
                <a:latin typeface="Consolas" panose="020B0609020204030204" pitchFamily="49" charset="0"/>
              </a:rPr>
              <a:t>                format!("{:?}", self)</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a:t>
            </a:r>
          </a:p>
          <a:p>
            <a:r>
              <a:rPr lang="en-IN" sz="1200" dirty="0">
                <a:solidFill>
                  <a:schemeClr val="bg1"/>
                </a:solidFill>
                <a:latin typeface="Consolas" panose="020B0609020204030204" pitchFamily="49" charset="0"/>
              </a:rPr>
              <a:t>    };</a:t>
            </a:r>
          </a:p>
          <a:p>
            <a:endParaRPr lang="en-IN" sz="1200" dirty="0">
              <a:solidFill>
                <a:schemeClr val="bg1"/>
              </a:solidFill>
              <a:latin typeface="Consolas" panose="020B0609020204030204" pitchFamily="49" charset="0"/>
            </a:endParaRPr>
          </a:p>
          <a:p>
            <a:r>
              <a:rPr lang="en-IN" sz="1200" dirty="0">
                <a:solidFill>
                  <a:schemeClr val="bg1"/>
                </a:solidFill>
                <a:latin typeface="Consolas" panose="020B0609020204030204" pitchFamily="49" charset="0"/>
              </a:rPr>
              <a:t>    // Return the generated code as a token stream</a:t>
            </a:r>
          </a:p>
          <a:p>
            <a:r>
              <a:rPr lang="en-IN" sz="1200" dirty="0">
                <a:solidFill>
                  <a:schemeClr val="bg1"/>
                </a:solidFill>
                <a:latin typeface="Consolas" panose="020B0609020204030204" pitchFamily="49" charset="0"/>
              </a:rPr>
              <a:t>    </a:t>
            </a:r>
            <a:r>
              <a:rPr lang="en-IN" sz="1200" dirty="0" err="1">
                <a:solidFill>
                  <a:schemeClr val="bg1"/>
                </a:solidFill>
                <a:latin typeface="Consolas" panose="020B0609020204030204" pitchFamily="49" charset="0"/>
              </a:rPr>
              <a:t>TokenStream</a:t>
            </a:r>
            <a:r>
              <a:rPr lang="en-IN" sz="1200" dirty="0">
                <a:solidFill>
                  <a:schemeClr val="bg1"/>
                </a:solidFill>
                <a:latin typeface="Consolas" panose="020B0609020204030204" pitchFamily="49" charset="0"/>
              </a:rPr>
              <a:t>::from(expanded)</a:t>
            </a:r>
          </a:p>
          <a:p>
            <a:r>
              <a:rPr lang="en-IN" sz="1200" dirty="0">
                <a:solidFill>
                  <a:schemeClr val="bg1"/>
                </a:solidFill>
                <a:latin typeface="Consolas" panose="020B0609020204030204" pitchFamily="49" charset="0"/>
              </a:rPr>
              <a:t>}</a:t>
            </a:r>
          </a:p>
          <a:p>
            <a:endParaRPr lang="en-IN" sz="1200" dirty="0">
              <a:solidFill>
                <a:schemeClr val="bg1"/>
              </a:solidFill>
              <a:latin typeface="Consolas" panose="020B0609020204030204" pitchFamily="49" charset="0"/>
            </a:endParaRPr>
          </a:p>
          <a:p>
            <a:endParaRPr lang="en-IN" sz="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87935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dirty="0">
                <a:latin typeface="Montserrat ExtraBold"/>
              </a:rPr>
              <a:t>Procedural Macros </a:t>
            </a:r>
            <a:r>
              <a:rPr lang="en-US" sz="2000" b="1" dirty="0">
                <a:latin typeface="Montserrat ExtraBold"/>
              </a:rPr>
              <a:t>(Example) (contd..)</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0" y="706075"/>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242424"/>
                </a:solidFill>
                <a:latin typeface="+mj-lt"/>
              </a:rPr>
              <a:t>With this procedural macro crate, users can now apply the #[derive(Show)] attribute to their structs, and the Show trait implementation will be automatically generated:</a:t>
            </a:r>
          </a:p>
        </p:txBody>
      </p:sp>
      <p:sp>
        <p:nvSpPr>
          <p:cNvPr id="5" name="TextBox 4">
            <a:extLst>
              <a:ext uri="{FF2B5EF4-FFF2-40B4-BE49-F238E27FC236}">
                <a16:creationId xmlns:a16="http://schemas.microsoft.com/office/drawing/2014/main" id="{C7334094-522D-228A-EAB1-31D849469A04}"/>
              </a:ext>
            </a:extLst>
          </p:cNvPr>
          <p:cNvSpPr txBox="1"/>
          <p:nvPr/>
        </p:nvSpPr>
        <p:spPr>
          <a:xfrm>
            <a:off x="789139" y="1674371"/>
            <a:ext cx="3782857" cy="3231654"/>
          </a:xfrm>
          <a:prstGeom prst="rect">
            <a:avLst/>
          </a:prstGeom>
          <a:solidFill>
            <a:schemeClr val="tx1"/>
          </a:solidFill>
        </p:spPr>
        <p:txBody>
          <a:bodyPr wrap="square">
            <a:spAutoFit/>
          </a:bodyPr>
          <a:lstStyle/>
          <a:p>
            <a:r>
              <a:rPr lang="en-US" sz="1200" dirty="0">
                <a:solidFill>
                  <a:schemeClr val="bg1"/>
                </a:solidFill>
                <a:latin typeface="Consolas" panose="020B0609020204030204" pitchFamily="49" charset="0"/>
              </a:rPr>
              <a:t>// In user's code</a:t>
            </a:r>
          </a:p>
          <a:p>
            <a:r>
              <a:rPr lang="en-US" sz="1200" dirty="0">
                <a:solidFill>
                  <a:schemeClr val="bg1"/>
                </a:solidFill>
                <a:latin typeface="Consolas" panose="020B0609020204030204" pitchFamily="49" charset="0"/>
              </a:rPr>
              <a:t>use </a:t>
            </a:r>
            <a:r>
              <a:rPr lang="en-US" sz="1200" dirty="0" err="1">
                <a:solidFill>
                  <a:schemeClr val="bg1"/>
                </a:solidFill>
                <a:latin typeface="Consolas" panose="020B0609020204030204" pitchFamily="49" charset="0"/>
              </a:rPr>
              <a:t>my_derive</a:t>
            </a:r>
            <a:r>
              <a:rPr lang="en-US" sz="1200" dirty="0">
                <a:solidFill>
                  <a:schemeClr val="bg1"/>
                </a:solidFill>
                <a:latin typeface="Consolas" panose="020B0609020204030204" pitchFamily="49" charset="0"/>
              </a:rPr>
              <a:t>::Show;</a:t>
            </a:r>
          </a:p>
          <a:p>
            <a:endParaRPr lang="en-US" sz="1200" dirty="0">
              <a:solidFill>
                <a:schemeClr val="bg1"/>
              </a:solidFill>
              <a:latin typeface="Consolas" panose="020B0609020204030204" pitchFamily="49" charset="0"/>
            </a:endParaRPr>
          </a:p>
          <a:p>
            <a:r>
              <a:rPr lang="en-US" sz="1200" dirty="0">
                <a:solidFill>
                  <a:schemeClr val="bg1"/>
                </a:solidFill>
                <a:latin typeface="Consolas" panose="020B0609020204030204" pitchFamily="49" charset="0"/>
              </a:rPr>
              <a:t>#[derive(Show)]</a:t>
            </a:r>
          </a:p>
          <a:p>
            <a:r>
              <a:rPr lang="en-US" sz="1200" dirty="0">
                <a:solidFill>
                  <a:schemeClr val="bg1"/>
                </a:solidFill>
                <a:latin typeface="Consolas" panose="020B0609020204030204" pitchFamily="49" charset="0"/>
              </a:rPr>
              <a:t>struct </a:t>
            </a:r>
            <a:r>
              <a:rPr lang="en-US" sz="1200" dirty="0" err="1">
                <a:solidFill>
                  <a:schemeClr val="bg1"/>
                </a:solidFill>
                <a:latin typeface="Consolas" panose="020B0609020204030204" pitchFamily="49" charset="0"/>
              </a:rPr>
              <a:t>MyStruct</a:t>
            </a:r>
            <a:r>
              <a:rPr lang="en-US" sz="1200" dirty="0">
                <a:solidFill>
                  <a:schemeClr val="bg1"/>
                </a:solidFill>
                <a:latin typeface="Consolas" panose="020B0609020204030204" pitchFamily="49" charset="0"/>
              </a:rPr>
              <a:t> {</a:t>
            </a:r>
          </a:p>
          <a:p>
            <a:r>
              <a:rPr lang="en-US" sz="1200" dirty="0">
                <a:solidFill>
                  <a:schemeClr val="bg1"/>
                </a:solidFill>
                <a:latin typeface="Consolas" panose="020B0609020204030204" pitchFamily="49" charset="0"/>
              </a:rPr>
              <a:t>    field1: i32,</a:t>
            </a:r>
          </a:p>
          <a:p>
            <a:r>
              <a:rPr lang="en-US" sz="1200" dirty="0">
                <a:solidFill>
                  <a:schemeClr val="bg1"/>
                </a:solidFill>
                <a:latin typeface="Consolas" panose="020B0609020204030204" pitchFamily="49" charset="0"/>
              </a:rPr>
              <a:t>    field2: String,</a:t>
            </a:r>
          </a:p>
          <a:p>
            <a:r>
              <a:rPr lang="en-US" sz="1200" dirty="0">
                <a:solidFill>
                  <a:schemeClr val="bg1"/>
                </a:solidFill>
                <a:latin typeface="Consolas" panose="020B0609020204030204" pitchFamily="49" charset="0"/>
              </a:rPr>
              <a:t>}</a:t>
            </a:r>
          </a:p>
          <a:p>
            <a:endParaRPr lang="en-US" sz="1200" dirty="0">
              <a:solidFill>
                <a:schemeClr val="bg1"/>
              </a:solidFill>
              <a:latin typeface="Consolas" panose="020B0609020204030204" pitchFamily="49" charset="0"/>
            </a:endParaRPr>
          </a:p>
          <a:p>
            <a:r>
              <a:rPr lang="en-US" sz="1200" dirty="0" err="1">
                <a:solidFill>
                  <a:schemeClr val="bg1"/>
                </a:solidFill>
                <a:latin typeface="Consolas" panose="020B0609020204030204" pitchFamily="49" charset="0"/>
              </a:rPr>
              <a:t>fn</a:t>
            </a:r>
            <a:r>
              <a:rPr lang="en-US" sz="1200" dirty="0">
                <a:solidFill>
                  <a:schemeClr val="bg1"/>
                </a:solidFill>
                <a:latin typeface="Consolas" panose="020B0609020204030204" pitchFamily="49" charset="0"/>
              </a:rPr>
              <a:t> main() {</a:t>
            </a:r>
          </a:p>
          <a:p>
            <a:r>
              <a:rPr lang="en-US" sz="1200" dirty="0">
                <a:solidFill>
                  <a:schemeClr val="bg1"/>
                </a:solidFill>
                <a:latin typeface="Consolas" panose="020B0609020204030204" pitchFamily="49" charset="0"/>
              </a:rPr>
              <a:t>    let </a:t>
            </a:r>
            <a:r>
              <a:rPr lang="en-US" sz="1200" dirty="0" err="1">
                <a:solidFill>
                  <a:schemeClr val="bg1"/>
                </a:solidFill>
                <a:latin typeface="Consolas" panose="020B0609020204030204" pitchFamily="49" charset="0"/>
              </a:rPr>
              <a:t>my_struct</a:t>
            </a:r>
            <a:r>
              <a:rPr lang="en-US" sz="1200" dirty="0">
                <a:solidFill>
                  <a:schemeClr val="bg1"/>
                </a:solidFill>
                <a:latin typeface="Consolas" panose="020B0609020204030204" pitchFamily="49" charset="0"/>
              </a:rPr>
              <a:t> = </a:t>
            </a:r>
            <a:r>
              <a:rPr lang="en-US" sz="1200" dirty="0" err="1">
                <a:solidFill>
                  <a:schemeClr val="bg1"/>
                </a:solidFill>
                <a:latin typeface="Consolas" panose="020B0609020204030204" pitchFamily="49" charset="0"/>
              </a:rPr>
              <a:t>MyStruct</a:t>
            </a:r>
            <a:r>
              <a:rPr lang="en-US" sz="1200" dirty="0">
                <a:solidFill>
                  <a:schemeClr val="bg1"/>
                </a:solidFill>
                <a:latin typeface="Consolas" panose="020B0609020204030204" pitchFamily="49" charset="0"/>
              </a:rPr>
              <a:t> {</a:t>
            </a:r>
          </a:p>
          <a:p>
            <a:r>
              <a:rPr lang="en-US" sz="1200" dirty="0">
                <a:solidFill>
                  <a:schemeClr val="bg1"/>
                </a:solidFill>
                <a:latin typeface="Consolas" panose="020B0609020204030204" pitchFamily="49" charset="0"/>
              </a:rPr>
              <a:t>        field1: 42,</a:t>
            </a:r>
          </a:p>
          <a:p>
            <a:r>
              <a:rPr lang="en-US" sz="1200" dirty="0">
                <a:solidFill>
                  <a:schemeClr val="bg1"/>
                </a:solidFill>
                <a:latin typeface="Consolas" panose="020B0609020204030204" pitchFamily="49" charset="0"/>
              </a:rPr>
              <a:t>        field2: "Hello, Rust!".</a:t>
            </a:r>
            <a:r>
              <a:rPr lang="en-US" sz="1200" dirty="0" err="1">
                <a:solidFill>
                  <a:schemeClr val="bg1"/>
                </a:solidFill>
                <a:latin typeface="Consolas" panose="020B0609020204030204" pitchFamily="49" charset="0"/>
              </a:rPr>
              <a:t>to_string</a:t>
            </a:r>
            <a:r>
              <a:rPr lang="en-US" sz="1200" dirty="0">
                <a:solidFill>
                  <a:schemeClr val="bg1"/>
                </a:solidFill>
                <a:latin typeface="Consolas" panose="020B0609020204030204" pitchFamily="49" charset="0"/>
              </a:rPr>
              <a:t>(),</a:t>
            </a:r>
          </a:p>
          <a:p>
            <a:r>
              <a:rPr lang="en-US" sz="1200" dirty="0">
                <a:solidFill>
                  <a:schemeClr val="bg1"/>
                </a:solidFill>
                <a:latin typeface="Consolas" panose="020B0609020204030204" pitchFamily="49" charset="0"/>
              </a:rPr>
              <a:t>    };</a:t>
            </a:r>
          </a:p>
          <a:p>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println</a:t>
            </a:r>
            <a:r>
              <a:rPr lang="en-US" sz="1200" dirty="0">
                <a:solidFill>
                  <a:schemeClr val="bg1"/>
                </a:solidFill>
                <a:latin typeface="Consolas" panose="020B0609020204030204" pitchFamily="49" charset="0"/>
              </a:rPr>
              <a:t>!("{}", </a:t>
            </a:r>
            <a:r>
              <a:rPr lang="en-US" sz="1200" dirty="0" err="1">
                <a:solidFill>
                  <a:schemeClr val="bg1"/>
                </a:solidFill>
                <a:latin typeface="Consolas" panose="020B0609020204030204" pitchFamily="49" charset="0"/>
              </a:rPr>
              <a:t>my_struct.show</a:t>
            </a:r>
            <a:r>
              <a:rPr lang="en-US" sz="1200" dirty="0">
                <a:solidFill>
                  <a:schemeClr val="bg1"/>
                </a:solidFill>
                <a:latin typeface="Consolas" panose="020B0609020204030204" pitchFamily="49" charset="0"/>
              </a:rPr>
              <a:t>());</a:t>
            </a:r>
          </a:p>
          <a:p>
            <a:r>
              <a:rPr lang="en-US" sz="1200" dirty="0">
                <a:solidFill>
                  <a:schemeClr val="bg1"/>
                </a:solidFill>
                <a:latin typeface="Consolas" panose="020B0609020204030204" pitchFamily="49" charset="0"/>
              </a:rPr>
              <a:t>}</a:t>
            </a:r>
          </a:p>
        </p:txBody>
      </p:sp>
      <p:sp>
        <p:nvSpPr>
          <p:cNvPr id="8" name="TextBox 7">
            <a:extLst>
              <a:ext uri="{FF2B5EF4-FFF2-40B4-BE49-F238E27FC236}">
                <a16:creationId xmlns:a16="http://schemas.microsoft.com/office/drawing/2014/main" id="{DDEED0C8-8B46-DB1B-0663-434E8913554A}"/>
              </a:ext>
            </a:extLst>
          </p:cNvPr>
          <p:cNvSpPr txBox="1"/>
          <p:nvPr/>
        </p:nvSpPr>
        <p:spPr>
          <a:xfrm>
            <a:off x="4867945" y="2180040"/>
            <a:ext cx="4005072" cy="1668214"/>
          </a:xfrm>
          <a:prstGeom prst="rect">
            <a:avLst/>
          </a:prstGeom>
          <a:noFill/>
          <a:ln>
            <a:solidFill>
              <a:schemeClr val="tx1"/>
            </a:solidFill>
          </a:ln>
        </p:spPr>
        <p:txBody>
          <a:bodyPr wrap="square">
            <a:spAutoFit/>
          </a:bodyPr>
          <a:lstStyle/>
          <a:p>
            <a:pPr algn="just">
              <a:lnSpc>
                <a:spcPct val="150000"/>
              </a:lnSpc>
            </a:pPr>
            <a:r>
              <a:rPr lang="en-IN" dirty="0"/>
              <a:t>When the user's code is compiled, the procedural macro will automatically generate the Show trait implementation for the </a:t>
            </a:r>
            <a:r>
              <a:rPr lang="en-IN" dirty="0" err="1"/>
              <a:t>MyStruct</a:t>
            </a:r>
            <a:r>
              <a:rPr lang="en-IN" dirty="0"/>
              <a:t> type, and the show() method can be called on instances of </a:t>
            </a:r>
            <a:r>
              <a:rPr lang="en-IN" dirty="0" err="1"/>
              <a:t>MyStruct</a:t>
            </a:r>
            <a:r>
              <a:rPr lang="en-IN" dirty="0"/>
              <a:t>.</a:t>
            </a:r>
          </a:p>
        </p:txBody>
      </p:sp>
    </p:spTree>
    <p:extLst>
      <p:ext uri="{BB962C8B-B14F-4D97-AF65-F5344CB8AC3E}">
        <p14:creationId xmlns:p14="http://schemas.microsoft.com/office/powerpoint/2010/main" val="41147164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5413</TotalTime>
  <Words>1386</Words>
  <Application>Microsoft Office PowerPoint</Application>
  <PresentationFormat>On-screen Show (16:9)</PresentationFormat>
  <Paragraphs>127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Montserrat ExtraBold</vt:lpstr>
      <vt:lpstr>Consolas</vt:lpstr>
      <vt:lpstr>Calibri</vt:lpstr>
      <vt:lpstr>Arial</vt:lpstr>
      <vt:lpstr>Montserrat</vt:lpstr>
      <vt:lpstr>Montserrat Black</vt:lpstr>
      <vt:lpstr>Montserrat Medium</vt:lpstr>
      <vt:lpstr>Montserrat SemiBold</vt:lpstr>
      <vt:lpstr>Simple Light</vt:lpstr>
      <vt:lpstr>Macro System WebAssembley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126</cp:revision>
  <dcterms:modified xsi:type="dcterms:W3CDTF">2023-07-22T20:24:02Z</dcterms:modified>
</cp:coreProperties>
</file>