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67" r:id="rId4"/>
    <p:sldId id="354" r:id="rId5"/>
    <p:sldId id="364" r:id="rId6"/>
    <p:sldId id="365" r:id="rId7"/>
    <p:sldId id="366" r:id="rId8"/>
    <p:sldId id="258" r:id="rId9"/>
    <p:sldId id="368" r:id="rId10"/>
    <p:sldId id="369" r:id="rId11"/>
    <p:sldId id="370" r:id="rId12"/>
    <p:sldId id="371" r:id="rId13"/>
    <p:sldId id="372" r:id="rId14"/>
    <p:sldId id="373" r:id="rId15"/>
    <p:sldId id="26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  <p:embeddedFont>
      <p:font typeface="Montserrat ExtraBold" panose="00000900000000000000" pitchFamily="2" charset="0"/>
      <p:bold r:id="rId32"/>
      <p:boldItalic r:id="rId33"/>
    </p:embeddedFont>
    <p:embeddedFont>
      <p:font typeface="Montserrat Medium" panose="00000600000000000000" pitchFamily="2" charset="0"/>
      <p:regular r:id="rId34"/>
      <p:bold r:id="rId35"/>
      <p:italic r:id="rId36"/>
      <p:boldItalic r:id="rId37"/>
    </p:embeddedFont>
    <p:embeddedFont>
      <p:font typeface="Montserrat SemiBold" panose="000007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l2CH8pD03qmBKMULrI1TvxAJ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dit Khet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67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6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1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3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40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984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07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Montserrat"/>
              <a:buChar char="●"/>
            </a:pPr>
            <a:r>
              <a:rPr lang="en-IN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To help you visualize this service, here is an example timeline.</a:t>
            </a:r>
            <a:endParaRPr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5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7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8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01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7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8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Blank_Black_2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440082" y="1961515"/>
            <a:ext cx="66039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  <a:defRPr sz="56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491123" y="2762089"/>
            <a:ext cx="4656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 SemiBold"/>
              <a:buNone/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/>
          <p:nvPr/>
        </p:nvSpPr>
        <p:spPr>
          <a:xfrm>
            <a:off x="541075" y="3523425"/>
            <a:ext cx="1066800" cy="1066800"/>
          </a:xfrm>
          <a:prstGeom prst="ellipse">
            <a:avLst/>
          </a:prstGeom>
          <a:solidFill>
            <a:srgbClr val="B1B5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/>
        </p:nvSpPr>
        <p:spPr>
          <a:xfrm>
            <a:off x="797376" y="3733575"/>
            <a:ext cx="6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Insert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photo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here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3395971c_0_20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Black"/>
              <a:buNone/>
              <a:defRPr sz="2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g22c3395971c_0_203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g22c3395971c_0_203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2c3395971c_0_203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22c3395971c_0_203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2c3395971c_0_203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2c3395971c_0_203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4">
  <p:cSld name="Content_2_Columns_Pink_2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913200" y="1342525"/>
            <a:ext cx="7289100" cy="3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▫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795241" y="336681"/>
            <a:ext cx="788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25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5"/>
          <p:cNvSpPr/>
          <p:nvPr/>
        </p:nvSpPr>
        <p:spPr>
          <a:xfrm rot="5400000">
            <a:off x="177750" y="219225"/>
            <a:ext cx="402600" cy="758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2">
  <p:cSld name="1_Side_Callout_Pink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" y="0"/>
            <a:ext cx="347163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644630" y="11158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▫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2"/>
          </p:nvPr>
        </p:nvSpPr>
        <p:spPr>
          <a:xfrm>
            <a:off x="561975" y="2914650"/>
            <a:ext cx="20763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SemiBold"/>
              <a:buNone/>
              <a:defRPr sz="13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9" name="Google Shape;29;p26"/>
          <p:cNvSpPr txBox="1"/>
          <p:nvPr/>
        </p:nvSpPr>
        <p:spPr>
          <a:xfrm>
            <a:off x="3486234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" name="Google Shape;30;p26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pink">
  <p:cSld name="Blank_White_3_1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7700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7700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276781" y="1609007"/>
            <a:ext cx="8070872" cy="149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</a:pPr>
            <a:r>
              <a:rPr lang="en-US" sz="3200" dirty="0"/>
              <a:t>Performance </a:t>
            </a:r>
            <a:br>
              <a:rPr lang="en-US" sz="3200" dirty="0"/>
            </a:br>
            <a:r>
              <a:rPr lang="en-US" sz="3200" dirty="0"/>
              <a:t>Mutability</a:t>
            </a:r>
            <a:br>
              <a:rPr lang="en-US" sz="3200" dirty="0"/>
            </a:br>
            <a:r>
              <a:rPr lang="en-US" sz="3200" dirty="0"/>
              <a:t>C/FFI</a:t>
            </a:r>
            <a:endParaRPr sz="32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294967295"/>
          </p:nvPr>
        </p:nvSpPr>
        <p:spPr>
          <a:xfrm>
            <a:off x="1861350" y="37758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b="1" dirty="0">
                <a:solidFill>
                  <a:schemeClr val="accent1"/>
                </a:solidFill>
              </a:rPr>
              <a:t>Hitesh Kumar Sharma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4294967295"/>
          </p:nvPr>
        </p:nvSpPr>
        <p:spPr>
          <a:xfrm>
            <a:off x="1861350" y="40503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sz="1400" dirty="0"/>
              <a:t>Instructor, Pluralsight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400" dirty="0"/>
          </a:p>
        </p:txBody>
      </p:sp>
      <p:sp>
        <p:nvSpPr>
          <p:cNvPr id="93" name="Google Shape;93;p1"/>
          <p:cNvSpPr/>
          <p:nvPr/>
        </p:nvSpPr>
        <p:spPr>
          <a:xfrm>
            <a:off x="491125" y="3488225"/>
            <a:ext cx="1122000" cy="1109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CTF_Display_AbstractIdeas_BL_Biometric_Read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17" y="3481781"/>
            <a:ext cx="1122000" cy="1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Benefits of Mutability in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81" y="1174998"/>
            <a:ext cx="780017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Mutability in Rust is explicit and controlled, helping to prevent unexpected modifications to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It allows you to optimize performance by reusing memory locations for mutable variables when needed.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The combination of immutability by default and mutability when explicitly required helps Rust guarantee memory safety and reduce bugs related to shared mutable state.</a:t>
            </a:r>
          </a:p>
          <a:p>
            <a:pPr algn="just">
              <a:lnSpc>
                <a:spcPct val="150000"/>
              </a:lnSpc>
            </a:pPr>
            <a:endParaRPr lang="en-US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i="0" dirty="0">
                <a:effectLst/>
                <a:latin typeface="+mj-lt"/>
              </a:rPr>
              <a:t>Overall, mutability in Rust provides a balance between safety and flexibility, making Rust code both safe and efficient. It encourages a disciplined approach to handling data, leading to more reliable and maintainable programs.</a:t>
            </a:r>
            <a:endParaRPr lang="en-US" dirty="0">
              <a:solidFill>
                <a:srgbClr val="242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77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C/FFI in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81" y="1168972"/>
            <a:ext cx="7800173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C/FFI (C Foreign Function Interface) in Rust programming refers to the capability of Rust to interface with code written in the C programming language. This allows Rust programs to call functions defined in C libraries and vice versa. C/FFI is essential for interoperability between Rust and existing C codebases, enabling developers to reuse C libraries or integrate Rust code into existing C projects.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Rust provides native support for C/FFI through its std::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ffi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module and foreign function interfaces provided by the Rust compiler. Here's how C/FFI works in Rust:</a:t>
            </a:r>
          </a:p>
        </p:txBody>
      </p:sp>
    </p:spTree>
    <p:extLst>
      <p:ext uri="{BB962C8B-B14F-4D97-AF65-F5344CB8AC3E}">
        <p14:creationId xmlns:p14="http://schemas.microsoft.com/office/powerpoint/2010/main" val="279152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Rust Function Interface for C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269320" y="1379988"/>
            <a:ext cx="3447119" cy="3000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Rust functions that are meant to be called from C code need to be marked with the extern keyword, indicating they are foreign functions.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The function signature must use the C-compatible ABI (Application Binary Interface). This ensures that Rust and C can correctly interact with each other's function calls.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E21CE-0695-111C-82FB-DBA37E7F71AB}"/>
              </a:ext>
            </a:extLst>
          </p:cNvPr>
          <p:cNvSpPr txBox="1"/>
          <p:nvPr/>
        </p:nvSpPr>
        <p:spPr>
          <a:xfrm>
            <a:off x="3997569" y="1879252"/>
            <a:ext cx="4982308" cy="160043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Copied!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#[no_mangle]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pub extern "C"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rust_function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(arg1: i32, arg2: i32) -&gt; i32 {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   // Function implementation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   arg1 + arg2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51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Linking Rust with C Libraries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269320" y="1379988"/>
            <a:ext cx="3447119" cy="3000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To use a C library in Rust, you need to specify its name using the #[link] attribute. This tells the Rust compiler to link the Rust code with the C library during the final linking phase.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Additionally, you need to include the necessary C header files to provide Rust with the function prototypes and types defined in the C library.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E21CE-0695-111C-82FB-DBA37E7F71AB}"/>
              </a:ext>
            </a:extLst>
          </p:cNvPr>
          <p:cNvSpPr txBox="1"/>
          <p:nvPr/>
        </p:nvSpPr>
        <p:spPr>
          <a:xfrm>
            <a:off x="3997569" y="1879252"/>
            <a:ext cx="4982308" cy="95410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#[link(name = "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myclib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")]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extern "C" {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c_function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(arg1: i32, arg2: i32) -&gt; i32;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55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Calling C Function from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245762" y="1348357"/>
            <a:ext cx="3447119" cy="106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Once the C library is linked, you can call C functions from Rust as if they were regular Rust functions.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E21CE-0695-111C-82FB-DBA37E7F71AB}"/>
              </a:ext>
            </a:extLst>
          </p:cNvPr>
          <p:cNvSpPr txBox="1"/>
          <p:nvPr/>
        </p:nvSpPr>
        <p:spPr>
          <a:xfrm>
            <a:off x="3915930" y="1294475"/>
            <a:ext cx="4982308" cy="116955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   let result = unsafe {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c_function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(10, 20) };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!("Result from C function: {}", result);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2D0A8-24DB-E394-7F20-19734774950A}"/>
              </a:ext>
            </a:extLst>
          </p:cNvPr>
          <p:cNvSpPr txBox="1"/>
          <p:nvPr/>
        </p:nvSpPr>
        <p:spPr>
          <a:xfrm>
            <a:off x="515281" y="2784675"/>
            <a:ext cx="8382957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C/FFI in Rust is powerful and straightforward, allowing Rust code to interoperate seamlessly with existing C codebases and libraries. This capability enables developers to leverage Rust's safety and performance advantages while benefiting from the rich ecosystem of established C libraries. However, because of the inherent dangers of working with raw pointers and C data types, C/FFI in Rust requires explicit use of the unsafe keyword to indicate potential unsafe code blocks. Care should be taken to ensure proper handling of memory safety when working with C code in Rust.</a:t>
            </a:r>
          </a:p>
        </p:txBody>
      </p:sp>
    </p:spTree>
    <p:extLst>
      <p:ext uri="{BB962C8B-B14F-4D97-AF65-F5344CB8AC3E}">
        <p14:creationId xmlns:p14="http://schemas.microsoft.com/office/powerpoint/2010/main" val="217322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3469968" y="2257650"/>
            <a:ext cx="2204064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End of Module</a:t>
            </a:r>
            <a:endParaRPr sz="3300" b="1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525300" y="867727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1600" b="1" dirty="0">
                <a:solidFill>
                  <a:srgbClr val="000000"/>
                </a:solidFill>
                <a:latin typeface="Arial"/>
                <a:cs typeface="Arial"/>
              </a:rPr>
              <a:t>Performance </a:t>
            </a:r>
          </a:p>
          <a:p>
            <a:pPr algn="l">
              <a:lnSpc>
                <a:spcPct val="200000"/>
              </a:lnSpc>
            </a:pPr>
            <a:r>
              <a:rPr lang="en-IN" sz="1600" b="1" dirty="0">
                <a:solidFill>
                  <a:srgbClr val="000000"/>
                </a:solidFill>
                <a:latin typeface="Arial"/>
                <a:cs typeface="Arial"/>
              </a:rPr>
              <a:t>Key factors for Performance in RUST</a:t>
            </a:r>
          </a:p>
          <a:p>
            <a:pPr algn="l">
              <a:lnSpc>
                <a:spcPct val="200000"/>
              </a:lnSpc>
            </a:pPr>
            <a:r>
              <a:rPr lang="en-IN" sz="1600" b="1" dirty="0" err="1">
                <a:solidFill>
                  <a:srgbClr val="000000"/>
                </a:solidFill>
                <a:latin typeface="Arial"/>
                <a:cs typeface="Arial"/>
              </a:rPr>
              <a:t>WebAssembly</a:t>
            </a:r>
            <a:endParaRPr lang="en-IN" sz="16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ct val="200000"/>
              </a:lnSpc>
            </a:pPr>
            <a:r>
              <a:rPr lang="en-IN" sz="1600" b="1" dirty="0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Performance in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671913" y="1242124"/>
            <a:ext cx="780017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Performance is a key strength of Rust programming, making it an excellent choice for various performance-critical applications and systems. Rust's performance is achieved through a combination of language design choices, strict memory safety guarantees, and efficient code generation by the LLVM-based compiler. Here are some key factors that contribute to the performance in Rust programming:</a:t>
            </a:r>
            <a:endParaRPr lang="en-US" dirty="0">
              <a:solidFill>
                <a:srgbClr val="242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39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0" y="237475"/>
            <a:ext cx="7800173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factors for Performance in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79" y="1315967"/>
            <a:ext cx="7800173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Memory Safety and Ownership Model: Rust's ownership model and strict borrow checker ensure memory safety without relying on garbage collection. The compiler enforces rules that prevent data races, null pointer dereferences, and other common memory-related bugs, leading to more reliable and predictable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Zero-Cost Abstractions: Rust provides high-level abstractions without incurring runtime overhead. Abstractions like 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enums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, generics, and closures are compiled to efficient machine code, resulting in performance similar to that of hand-written low-level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Control over Memory Layout: Rust allows developers to have fine-grained control over memory layout, enabling efficient data structures and minimizing memory overhead. This includes using #[repr] attributes for explicit representations, optimizing struct padding, and utilizing fixed-size arrays.</a:t>
            </a:r>
          </a:p>
        </p:txBody>
      </p:sp>
    </p:spTree>
    <p:extLst>
      <p:ext uri="{BB962C8B-B14F-4D97-AF65-F5344CB8AC3E}">
        <p14:creationId xmlns:p14="http://schemas.microsoft.com/office/powerpoint/2010/main" val="242378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0" y="237475"/>
            <a:ext cx="8488043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factors for Performance in Rust (contd.)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79" y="1315967"/>
            <a:ext cx="7800173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No Garbage Collector: Unlike some high-level languages, Rust does not employ a garbage collector for automatic memory management. Instead, it uses its ownership and borrowing model to ensure memory safety, eliminating the overhead of garbage collection and reducing runtime pauses.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Minimal Runtime and Small Binary Size: Rust has a minimal runtime, and the standard library (std) is designed to be compact and efficient. This results in smaller binary sizes and faster startup times for Rust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Compiler Optimizations: Rust's LLVM-based compiler (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rustc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) applies a wide range of optimizations, such as inlining, constant folding, loop unrolling, and more, to generate highly optimized machine code.</a:t>
            </a:r>
          </a:p>
        </p:txBody>
      </p:sp>
    </p:spTree>
    <p:extLst>
      <p:ext uri="{BB962C8B-B14F-4D97-AF65-F5344CB8AC3E}">
        <p14:creationId xmlns:p14="http://schemas.microsoft.com/office/powerpoint/2010/main" val="140307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0" y="237475"/>
            <a:ext cx="8488043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factors for Performance in Rust (contd.)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79" y="1315967"/>
            <a:ext cx="7800173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Predictable Performance: Rust's design philosophy emphasizes determinism and control over system-level details, allowing developers to write code with predictable performance characteristics. This is crucial for real-time applications and systems where performance guarantees are essential.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Concurrent and Parallel Programming: Rust provides robust concurrency support, with lightweight threads (std::thread) and asynchronous programming (async/await) using libraries like 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tokio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 and async-std. This enables efficient use of multiple CPU cores for concurrent and parallel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Unsafe Blocks: Rust allows the use of unsafe blocks when necessary to bypass certain safety checks for performance-critical code. However, using unsafe should be done with caution and only when it is essential for performance gains.</a:t>
            </a:r>
          </a:p>
        </p:txBody>
      </p:sp>
    </p:spTree>
    <p:extLst>
      <p:ext uri="{BB962C8B-B14F-4D97-AF65-F5344CB8AC3E}">
        <p14:creationId xmlns:p14="http://schemas.microsoft.com/office/powerpoint/2010/main" val="196427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0" y="237475"/>
            <a:ext cx="8488043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factors for Performance in Rust (contd.)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79" y="1315967"/>
            <a:ext cx="780017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High-Performance Ecosystem: Rust's ecosystem offers numerous high-performance libraries and frameworks, designed for specific performance-intensive use cases, such as </a:t>
            </a:r>
            <a:r>
              <a:rPr lang="en-US" i="0" dirty="0" err="1">
                <a:solidFill>
                  <a:srgbClr val="374151"/>
                </a:solidFill>
                <a:effectLst/>
                <a:latin typeface="+mj-lt"/>
              </a:rPr>
              <a:t>Tokio</a:t>
            </a: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 for asynchronous I/O and </a:t>
            </a:r>
            <a:r>
              <a:rPr lang="en-US" i="0" dirty="0" err="1">
                <a:solidFill>
                  <a:srgbClr val="374151"/>
                </a:solidFill>
                <a:effectLst/>
                <a:latin typeface="+mj-lt"/>
              </a:rPr>
              <a:t>Actix</a:t>
            </a: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 for high-throughput web applications.</a:t>
            </a:r>
          </a:p>
          <a:p>
            <a:pPr algn="l">
              <a:lnSpc>
                <a:spcPct val="200000"/>
              </a:lnSpc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Overall, Rust's performance capabilities, combined with its safety guarantees, make it a compelling choice for a wide range of applications, including system-level programming, networking, game development, real-time applications, and more. Rust enables developers to write efficient and safe code without compromising on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4707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Mutability in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81" y="1168972"/>
            <a:ext cx="7800173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j-lt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utability is a fundamental concept that governs how variables and data can be modified after they are declared. Rust has a strict and powerful mutability model that ensures memory safety and prevents common programming errors related to mutable data.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+mj-lt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In Rust, variables are immutable by default, which means once a value is assigned to a variable, you cannot change it. To make a variable mutable, you need to use the mut keyword before the variable name.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Rules Mutability in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81" y="1168972"/>
            <a:ext cx="7800173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Immutable by Default: </a:t>
            </a:r>
            <a:r>
              <a:rPr lang="en-US" i="0" dirty="0">
                <a:effectLst/>
                <a:latin typeface="+mj-lt"/>
              </a:rPr>
              <a:t>Variables in Rust are immutable by default. Once a value is assigned to an immutable variable, it cannot be changed.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Mutable Variables: </a:t>
            </a:r>
            <a:r>
              <a:rPr lang="en-US" i="0" dirty="0">
                <a:effectLst/>
                <a:latin typeface="+mj-lt"/>
              </a:rPr>
              <a:t>You can explicitly declare a variable as mutable using the mut keyword. Mutable variables allow you to change their values.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Shadowing: </a:t>
            </a:r>
            <a:r>
              <a:rPr lang="en-US" i="0" dirty="0">
                <a:effectLst/>
                <a:latin typeface="+mj-lt"/>
              </a:rPr>
              <a:t>You can use variable shadowing to reassign a new value to an immutable variable. This creates a new variable with the same name, effectively hiding the previous variable.</a:t>
            </a:r>
            <a:endParaRPr lang="en-US" dirty="0">
              <a:solidFill>
                <a:srgbClr val="242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427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</TotalTime>
  <Words>1359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Consolas</vt:lpstr>
      <vt:lpstr>Calibri</vt:lpstr>
      <vt:lpstr>Montserrat</vt:lpstr>
      <vt:lpstr>Arial</vt:lpstr>
      <vt:lpstr>Montserrat Black</vt:lpstr>
      <vt:lpstr>Montserrat ExtraBold</vt:lpstr>
      <vt:lpstr>Montserrat SemiBold</vt:lpstr>
      <vt:lpstr>Montserrat Medium</vt:lpstr>
      <vt:lpstr>Simple Light</vt:lpstr>
      <vt:lpstr>Performance  Mutability C/FFI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Multimedia using Kotlin</dc:title>
  <dc:creator>Hitesh Kumar Sharma</dc:creator>
  <cp:lastModifiedBy>Dr. Hitesh Kumar Sharma</cp:lastModifiedBy>
  <cp:revision>131</cp:revision>
  <dcterms:modified xsi:type="dcterms:W3CDTF">2023-07-23T19:33:57Z</dcterms:modified>
</cp:coreProperties>
</file>