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AE92CEA-E570-8243-96CC-D8E0236705D8}"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247760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E92CEA-E570-8243-96CC-D8E0236705D8}"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207012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E92CEA-E570-8243-96CC-D8E0236705D8}"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A8699-BAAC-9043-A2AA-EEA37C6A1FB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3701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E92CEA-E570-8243-96CC-D8E0236705D8}"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29889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E92CEA-E570-8243-96CC-D8E0236705D8}"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A8699-BAAC-9043-A2AA-EEA37C6A1FB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3772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E92CEA-E570-8243-96CC-D8E0236705D8}"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2174318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E92CEA-E570-8243-96CC-D8E0236705D8}"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209354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E92CEA-E570-8243-96CC-D8E0236705D8}"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260323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E92CEA-E570-8243-96CC-D8E0236705D8}"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1867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E92CEA-E570-8243-96CC-D8E0236705D8}"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426495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AE92CEA-E570-8243-96CC-D8E0236705D8}"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3356102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AE92CEA-E570-8243-96CC-D8E0236705D8}" type="datetimeFigureOut">
              <a:rPr lang="en-US" smtClean="0"/>
              <a:t>5/12/23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405833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AE92CEA-E570-8243-96CC-D8E0236705D8}" type="datetimeFigureOut">
              <a:rPr lang="en-US" smtClean="0"/>
              <a:t>5/12/23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320084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92CEA-E570-8243-96CC-D8E0236705D8}" type="datetimeFigureOut">
              <a:rPr lang="en-US" smtClean="0"/>
              <a:t>5/12/23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3992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AE92CEA-E570-8243-96CC-D8E0236705D8}"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135487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AE92CEA-E570-8243-96CC-D8E0236705D8}"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A8699-BAAC-9043-A2AA-EEA37C6A1FB5}" type="slidenum">
              <a:rPr lang="en-US" smtClean="0"/>
              <a:t>‹#›</a:t>
            </a:fld>
            <a:endParaRPr lang="en-US"/>
          </a:p>
        </p:txBody>
      </p:sp>
    </p:spTree>
    <p:extLst>
      <p:ext uri="{BB962C8B-B14F-4D97-AF65-F5344CB8AC3E}">
        <p14:creationId xmlns:p14="http://schemas.microsoft.com/office/powerpoint/2010/main" val="197835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E92CEA-E570-8243-96CC-D8E0236705D8}" type="datetimeFigureOut">
              <a:rPr lang="en-US" smtClean="0"/>
              <a:t>5/12/23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6A8699-BAAC-9043-A2AA-EEA37C6A1FB5}" type="slidenum">
              <a:rPr lang="en-US" smtClean="0"/>
              <a:t>‹#›</a:t>
            </a:fld>
            <a:endParaRPr lang="en-US"/>
          </a:p>
        </p:txBody>
      </p:sp>
    </p:spTree>
    <p:extLst>
      <p:ext uri="{BB962C8B-B14F-4D97-AF65-F5344CB8AC3E}">
        <p14:creationId xmlns:p14="http://schemas.microsoft.com/office/powerpoint/2010/main" val="2387215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9E5D-1792-30BD-4244-30B04D9675FF}"/>
              </a:ext>
            </a:extLst>
          </p:cNvPr>
          <p:cNvSpPr>
            <a:spLocks noGrp="1"/>
          </p:cNvSpPr>
          <p:nvPr>
            <p:ph type="ctrTitle"/>
          </p:nvPr>
        </p:nvSpPr>
        <p:spPr/>
        <p:txBody>
          <a:bodyPr/>
          <a:lstStyle/>
          <a:p>
            <a:r>
              <a:rPr lang="en-US" dirty="0"/>
              <a:t>Business Agility &amp; Cloud Computing</a:t>
            </a:r>
          </a:p>
        </p:txBody>
      </p:sp>
      <p:sp>
        <p:nvSpPr>
          <p:cNvPr id="3" name="Subtitle 2">
            <a:extLst>
              <a:ext uri="{FF2B5EF4-FFF2-40B4-BE49-F238E27FC236}">
                <a16:creationId xmlns:a16="http://schemas.microsoft.com/office/drawing/2014/main" id="{0E5889B7-768D-773C-385A-4ECDA5B97C4C}"/>
              </a:ext>
            </a:extLst>
          </p:cNvPr>
          <p:cNvSpPr>
            <a:spLocks noGrp="1"/>
          </p:cNvSpPr>
          <p:nvPr>
            <p:ph type="subTitle" idx="1"/>
          </p:nvPr>
        </p:nvSpPr>
        <p:spPr/>
        <p:txBody>
          <a:bodyPr/>
          <a:lstStyle/>
          <a:p>
            <a:r>
              <a:rPr lang="en-US" dirty="0"/>
              <a:t>Abhirup Khanna</a:t>
            </a:r>
          </a:p>
        </p:txBody>
      </p:sp>
    </p:spTree>
    <p:extLst>
      <p:ext uri="{BB962C8B-B14F-4D97-AF65-F5344CB8AC3E}">
        <p14:creationId xmlns:p14="http://schemas.microsoft.com/office/powerpoint/2010/main" val="254298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75C1-C98D-6998-6DF4-E32A18BAF102}"/>
              </a:ext>
            </a:extLst>
          </p:cNvPr>
          <p:cNvSpPr>
            <a:spLocks noGrp="1"/>
          </p:cNvSpPr>
          <p:nvPr>
            <p:ph type="title"/>
          </p:nvPr>
        </p:nvSpPr>
        <p:spPr/>
        <p:txBody>
          <a:bodyPr/>
          <a:lstStyle/>
          <a:p>
            <a:r>
              <a:rPr lang="en-US" dirty="0"/>
              <a:t>Real World Examples</a:t>
            </a:r>
          </a:p>
        </p:txBody>
      </p:sp>
      <p:sp>
        <p:nvSpPr>
          <p:cNvPr id="3" name="Content Placeholder 2">
            <a:extLst>
              <a:ext uri="{FF2B5EF4-FFF2-40B4-BE49-F238E27FC236}">
                <a16:creationId xmlns:a16="http://schemas.microsoft.com/office/drawing/2014/main" id="{35CF18EB-4F4F-15CF-F6D4-0A97E2A0F7BA}"/>
              </a:ext>
            </a:extLst>
          </p:cNvPr>
          <p:cNvSpPr>
            <a:spLocks noGrp="1"/>
          </p:cNvSpPr>
          <p:nvPr>
            <p:ph idx="1"/>
          </p:nvPr>
        </p:nvSpPr>
        <p:spPr/>
        <p:txBody>
          <a:bodyPr>
            <a:normAutofit fontScale="92500" lnSpcReduction="20000"/>
          </a:bodyPr>
          <a:lstStyle/>
          <a:p>
            <a:r>
              <a:rPr lang="en-US" dirty="0"/>
              <a:t>Unilever: Unilever, a global consumer goods company, was facing challenges with its IT infrastructure, which was fragmented and difficult to manage. </a:t>
            </a:r>
          </a:p>
          <a:p>
            <a:endParaRPr lang="en-US" dirty="0"/>
          </a:p>
          <a:p>
            <a:r>
              <a:rPr lang="en-US" dirty="0"/>
              <a:t>By moving its IT operations to the cloud, Unilever was able to streamline its operations and gain greater visibility into its IT environment. </a:t>
            </a:r>
          </a:p>
          <a:p>
            <a:endParaRPr lang="en-US" dirty="0"/>
          </a:p>
          <a:p>
            <a:r>
              <a:rPr lang="en-US" dirty="0"/>
              <a:t>This has allowed the company to respond more quickly to changing market conditions and implement new initiatives more rapidly, resulting in increased business agility. </a:t>
            </a:r>
          </a:p>
          <a:p>
            <a:endParaRPr lang="en-US" dirty="0"/>
          </a:p>
          <a:p>
            <a:r>
              <a:rPr lang="en-US" dirty="0"/>
              <a:t>Additionally, Unilever has been able to reduce its IT costs significantly by leveraging cloud computing.</a:t>
            </a:r>
            <a:br>
              <a:rPr lang="en-US" dirty="0"/>
            </a:br>
            <a:endParaRPr lang="en-US" dirty="0"/>
          </a:p>
        </p:txBody>
      </p:sp>
    </p:spTree>
    <p:extLst>
      <p:ext uri="{BB962C8B-B14F-4D97-AF65-F5344CB8AC3E}">
        <p14:creationId xmlns:p14="http://schemas.microsoft.com/office/powerpoint/2010/main" val="203491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CFD6-C4A4-D72E-7F97-0E37C1E686B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CB0836E-B856-C47C-C46A-BDA8F040991F}"/>
              </a:ext>
            </a:extLst>
          </p:cNvPr>
          <p:cNvSpPr>
            <a:spLocks noGrp="1"/>
          </p:cNvSpPr>
          <p:nvPr>
            <p:ph idx="1"/>
          </p:nvPr>
        </p:nvSpPr>
        <p:spPr/>
        <p:txBody>
          <a:bodyPr/>
          <a:lstStyle/>
          <a:p>
            <a:pPr algn="just"/>
            <a:r>
              <a:rPr lang="en-US" dirty="0"/>
              <a:t>Business agility and cloud computing are two concepts that are closely related to each other. </a:t>
            </a:r>
          </a:p>
          <a:p>
            <a:pPr algn="just"/>
            <a:endParaRPr lang="en-US" dirty="0"/>
          </a:p>
          <a:p>
            <a:pPr algn="just"/>
            <a:r>
              <a:rPr lang="en-US" dirty="0"/>
              <a:t>In simple terms, business agility refers to the ability of a business to adapt quickly to changing circumstances and market conditions. </a:t>
            </a:r>
          </a:p>
          <a:p>
            <a:pPr algn="just"/>
            <a:endParaRPr lang="en-US" dirty="0"/>
          </a:p>
          <a:p>
            <a:pPr algn="just"/>
            <a:r>
              <a:rPr lang="en-US" dirty="0"/>
              <a:t>Cloud computing, on the other hand, is a technology that enables businesses to access computing resources on demand over the internet, without having to invest in their own IT infrastructure.</a:t>
            </a:r>
          </a:p>
        </p:txBody>
      </p:sp>
    </p:spTree>
    <p:extLst>
      <p:ext uri="{BB962C8B-B14F-4D97-AF65-F5344CB8AC3E}">
        <p14:creationId xmlns:p14="http://schemas.microsoft.com/office/powerpoint/2010/main" val="297371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4408-51F6-09B5-1A88-E90DA80890B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2127211-2EC6-A3EF-272E-98B8DF3A709B}"/>
              </a:ext>
            </a:extLst>
          </p:cNvPr>
          <p:cNvSpPr>
            <a:spLocks noGrp="1"/>
          </p:cNvSpPr>
          <p:nvPr>
            <p:ph idx="1"/>
          </p:nvPr>
        </p:nvSpPr>
        <p:spPr/>
        <p:txBody>
          <a:bodyPr/>
          <a:lstStyle/>
          <a:p>
            <a:pPr algn="just"/>
            <a:r>
              <a:rPr lang="en-US" dirty="0"/>
              <a:t>The use of cloud computing can greatly enhance a business's agility by providing it with the flexibility to scale its IT resources up or down as needed. </a:t>
            </a:r>
          </a:p>
          <a:p>
            <a:pPr algn="just"/>
            <a:endParaRPr lang="en-US" dirty="0"/>
          </a:p>
          <a:p>
            <a:pPr algn="just"/>
            <a:r>
              <a:rPr lang="en-US" dirty="0"/>
              <a:t>This can be especially important in industries that experience rapid fluctuations in demand or have unpredictable workloads. </a:t>
            </a:r>
          </a:p>
          <a:p>
            <a:pPr algn="just"/>
            <a:endParaRPr lang="en-US" dirty="0"/>
          </a:p>
          <a:p>
            <a:pPr algn="just"/>
            <a:r>
              <a:rPr lang="en-US" dirty="0"/>
              <a:t>By leveraging cloud computing, businesses can quickly provision the resources they need to respond to changing market conditions, and then de-provision them just as easily when they are no longer needed.</a:t>
            </a:r>
          </a:p>
        </p:txBody>
      </p:sp>
    </p:spTree>
    <p:extLst>
      <p:ext uri="{BB962C8B-B14F-4D97-AF65-F5344CB8AC3E}">
        <p14:creationId xmlns:p14="http://schemas.microsoft.com/office/powerpoint/2010/main" val="178833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7278-A3B9-D967-1602-852796B187AF}"/>
              </a:ext>
            </a:extLst>
          </p:cNvPr>
          <p:cNvSpPr>
            <a:spLocks noGrp="1"/>
          </p:cNvSpPr>
          <p:nvPr>
            <p:ph type="title"/>
          </p:nvPr>
        </p:nvSpPr>
        <p:spPr/>
        <p:txBody>
          <a:bodyPr/>
          <a:lstStyle/>
          <a:p>
            <a:r>
              <a:rPr lang="en-US" dirty="0"/>
              <a:t>Cloud for Business Agility</a:t>
            </a:r>
          </a:p>
        </p:txBody>
      </p:sp>
      <p:sp>
        <p:nvSpPr>
          <p:cNvPr id="3" name="Content Placeholder 2">
            <a:extLst>
              <a:ext uri="{FF2B5EF4-FFF2-40B4-BE49-F238E27FC236}">
                <a16:creationId xmlns:a16="http://schemas.microsoft.com/office/drawing/2014/main" id="{BD3A458A-9838-0296-944B-33CBE9D1BFAD}"/>
              </a:ext>
            </a:extLst>
          </p:cNvPr>
          <p:cNvSpPr>
            <a:spLocks noGrp="1"/>
          </p:cNvSpPr>
          <p:nvPr>
            <p:ph idx="1"/>
          </p:nvPr>
        </p:nvSpPr>
        <p:spPr/>
        <p:txBody>
          <a:bodyPr/>
          <a:lstStyle/>
          <a:p>
            <a:pPr algn="just"/>
            <a:r>
              <a:rPr lang="en-US" dirty="0"/>
              <a:t>Scalability: Cloud computing enables businesses to easily scale up or down their IT resources as needed, allowing them to quickly respond to changes in demand and workload.</a:t>
            </a:r>
          </a:p>
          <a:p>
            <a:pPr algn="just"/>
            <a:endParaRPr lang="en-US" dirty="0"/>
          </a:p>
          <a:p>
            <a:pPr algn="just"/>
            <a:r>
              <a:rPr lang="en-US" dirty="0"/>
              <a:t>Flexibility: Cloud computing provides businesses with the flexibility to access their data and applications from anywhere, at any time, from any device, enabling remote work and increased productivity.</a:t>
            </a:r>
          </a:p>
          <a:p>
            <a:pPr algn="just"/>
            <a:endParaRPr lang="en-US" dirty="0"/>
          </a:p>
          <a:p>
            <a:pPr algn="just"/>
            <a:r>
              <a:rPr lang="en-US" dirty="0"/>
              <a:t>Cost-effectiveness: Cloud computing can reduce IT infrastructure costs by eliminating the need for businesses to invest in and maintain their own hardware and software.</a:t>
            </a:r>
          </a:p>
          <a:p>
            <a:pPr algn="just"/>
            <a:endParaRPr lang="en-US" dirty="0"/>
          </a:p>
        </p:txBody>
      </p:sp>
    </p:spTree>
    <p:extLst>
      <p:ext uri="{BB962C8B-B14F-4D97-AF65-F5344CB8AC3E}">
        <p14:creationId xmlns:p14="http://schemas.microsoft.com/office/powerpoint/2010/main" val="340113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F1BC-75BF-9A85-53B2-8F7733361D04}"/>
              </a:ext>
            </a:extLst>
          </p:cNvPr>
          <p:cNvSpPr>
            <a:spLocks noGrp="1"/>
          </p:cNvSpPr>
          <p:nvPr>
            <p:ph type="title"/>
          </p:nvPr>
        </p:nvSpPr>
        <p:spPr/>
        <p:txBody>
          <a:bodyPr/>
          <a:lstStyle/>
          <a:p>
            <a:r>
              <a:rPr lang="en-US" dirty="0"/>
              <a:t>Cloud for Business Agility</a:t>
            </a:r>
          </a:p>
        </p:txBody>
      </p:sp>
      <p:sp>
        <p:nvSpPr>
          <p:cNvPr id="3" name="Content Placeholder 2">
            <a:extLst>
              <a:ext uri="{FF2B5EF4-FFF2-40B4-BE49-F238E27FC236}">
                <a16:creationId xmlns:a16="http://schemas.microsoft.com/office/drawing/2014/main" id="{D08E7E85-0875-0DF9-3CF4-7BBCA578CDA5}"/>
              </a:ext>
            </a:extLst>
          </p:cNvPr>
          <p:cNvSpPr>
            <a:spLocks noGrp="1"/>
          </p:cNvSpPr>
          <p:nvPr>
            <p:ph idx="1"/>
          </p:nvPr>
        </p:nvSpPr>
        <p:spPr/>
        <p:txBody>
          <a:bodyPr/>
          <a:lstStyle/>
          <a:p>
            <a:pPr algn="just"/>
            <a:r>
              <a:rPr lang="en-US" dirty="0"/>
              <a:t>Speed of deployment: Cloud computing allows businesses to quickly deploy new applications and services without the need for time-consuming hardware or software installations.</a:t>
            </a:r>
          </a:p>
          <a:p>
            <a:pPr algn="just"/>
            <a:endParaRPr lang="en-US" dirty="0"/>
          </a:p>
          <a:p>
            <a:pPr algn="just"/>
            <a:r>
              <a:rPr lang="en-US" dirty="0"/>
              <a:t>Improved collaboration: Cloud computing provides businesses with the ability to collaborate on projects in real-time, regardless of location, increasing productivity and efficiency.</a:t>
            </a:r>
          </a:p>
          <a:p>
            <a:pPr algn="just"/>
            <a:endParaRPr lang="en-US" dirty="0"/>
          </a:p>
        </p:txBody>
      </p:sp>
    </p:spTree>
    <p:extLst>
      <p:ext uri="{BB962C8B-B14F-4D97-AF65-F5344CB8AC3E}">
        <p14:creationId xmlns:p14="http://schemas.microsoft.com/office/powerpoint/2010/main" val="294737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6F1D-545D-962B-EDA5-C90C4855EB8C}"/>
              </a:ext>
            </a:extLst>
          </p:cNvPr>
          <p:cNvSpPr>
            <a:spLocks noGrp="1"/>
          </p:cNvSpPr>
          <p:nvPr>
            <p:ph type="title"/>
          </p:nvPr>
        </p:nvSpPr>
        <p:spPr/>
        <p:txBody>
          <a:bodyPr/>
          <a:lstStyle/>
          <a:p>
            <a:r>
              <a:rPr lang="en-US" dirty="0"/>
              <a:t>Cloud for Business Agility</a:t>
            </a:r>
          </a:p>
        </p:txBody>
      </p:sp>
      <p:sp>
        <p:nvSpPr>
          <p:cNvPr id="3" name="Content Placeholder 2">
            <a:extLst>
              <a:ext uri="{FF2B5EF4-FFF2-40B4-BE49-F238E27FC236}">
                <a16:creationId xmlns:a16="http://schemas.microsoft.com/office/drawing/2014/main" id="{C7433409-2860-AEC2-B99A-89730A81A756}"/>
              </a:ext>
            </a:extLst>
          </p:cNvPr>
          <p:cNvSpPr>
            <a:spLocks noGrp="1"/>
          </p:cNvSpPr>
          <p:nvPr>
            <p:ph idx="1"/>
          </p:nvPr>
        </p:nvSpPr>
        <p:spPr/>
        <p:txBody>
          <a:bodyPr/>
          <a:lstStyle/>
          <a:p>
            <a:pPr algn="just"/>
            <a:r>
              <a:rPr lang="en-US" dirty="0"/>
              <a:t>Enhanced data security: Cloud computing offers robust security measures, including encryption, multi-factor authentication, and access controls, that can help businesses safeguard their data and comply with regulations.</a:t>
            </a:r>
          </a:p>
          <a:p>
            <a:pPr algn="just"/>
            <a:endParaRPr lang="en-US" dirty="0"/>
          </a:p>
          <a:p>
            <a:pPr algn="just"/>
            <a:r>
              <a:rPr lang="en-US" dirty="0"/>
              <a:t>Disaster recovery and business continuity: Cloud computing can help businesses recover from disasters and disruptions quickly by providing offsite data backups and failover capabilities.</a:t>
            </a:r>
          </a:p>
          <a:p>
            <a:pPr algn="just"/>
            <a:endParaRPr lang="en-US" dirty="0"/>
          </a:p>
        </p:txBody>
      </p:sp>
    </p:spTree>
    <p:extLst>
      <p:ext uri="{BB962C8B-B14F-4D97-AF65-F5344CB8AC3E}">
        <p14:creationId xmlns:p14="http://schemas.microsoft.com/office/powerpoint/2010/main" val="283168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174E-C46B-CFBE-262C-50B9BF7292A9}"/>
              </a:ext>
            </a:extLst>
          </p:cNvPr>
          <p:cNvSpPr>
            <a:spLocks noGrp="1"/>
          </p:cNvSpPr>
          <p:nvPr>
            <p:ph type="title"/>
          </p:nvPr>
        </p:nvSpPr>
        <p:spPr/>
        <p:txBody>
          <a:bodyPr/>
          <a:lstStyle/>
          <a:p>
            <a:r>
              <a:rPr lang="en-US" dirty="0"/>
              <a:t>Cloud for Business Agility</a:t>
            </a:r>
          </a:p>
        </p:txBody>
      </p:sp>
      <p:sp>
        <p:nvSpPr>
          <p:cNvPr id="3" name="Content Placeholder 2">
            <a:extLst>
              <a:ext uri="{FF2B5EF4-FFF2-40B4-BE49-F238E27FC236}">
                <a16:creationId xmlns:a16="http://schemas.microsoft.com/office/drawing/2014/main" id="{7940C56B-4F34-3908-AC24-9BBAE430D9B9}"/>
              </a:ext>
            </a:extLst>
          </p:cNvPr>
          <p:cNvSpPr>
            <a:spLocks noGrp="1"/>
          </p:cNvSpPr>
          <p:nvPr>
            <p:ph idx="1"/>
          </p:nvPr>
        </p:nvSpPr>
        <p:spPr/>
        <p:txBody>
          <a:bodyPr/>
          <a:lstStyle/>
          <a:p>
            <a:pPr algn="just"/>
            <a:r>
              <a:rPr lang="en-US" dirty="0"/>
              <a:t>Innovation and experimentation: Cloud computing allows businesses to experiment with new technologies and applications without the need for large capital investments, enabling them to innovate more rapidly.</a:t>
            </a:r>
          </a:p>
          <a:p>
            <a:pPr algn="just"/>
            <a:endParaRPr lang="en-US" dirty="0"/>
          </a:p>
          <a:p>
            <a:pPr algn="just"/>
            <a:r>
              <a:rPr lang="en-US" dirty="0"/>
              <a:t>Competitive advantage: Cloud computing can help businesses stay ahead of their competitors by providing them with the agility and flexibility to respond to changing market conditions quickly.</a:t>
            </a:r>
          </a:p>
          <a:p>
            <a:pPr algn="just"/>
            <a:endParaRPr lang="en-US" dirty="0"/>
          </a:p>
        </p:txBody>
      </p:sp>
    </p:spTree>
    <p:extLst>
      <p:ext uri="{BB962C8B-B14F-4D97-AF65-F5344CB8AC3E}">
        <p14:creationId xmlns:p14="http://schemas.microsoft.com/office/powerpoint/2010/main" val="67234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60DC-3805-0AF6-F729-316C7F279657}"/>
              </a:ext>
            </a:extLst>
          </p:cNvPr>
          <p:cNvSpPr>
            <a:spLocks noGrp="1"/>
          </p:cNvSpPr>
          <p:nvPr>
            <p:ph type="title"/>
          </p:nvPr>
        </p:nvSpPr>
        <p:spPr/>
        <p:txBody>
          <a:bodyPr/>
          <a:lstStyle/>
          <a:p>
            <a:r>
              <a:rPr lang="en-US" dirty="0"/>
              <a:t>Real World Examples</a:t>
            </a:r>
          </a:p>
        </p:txBody>
      </p:sp>
      <p:sp>
        <p:nvSpPr>
          <p:cNvPr id="3" name="Content Placeholder 2">
            <a:extLst>
              <a:ext uri="{FF2B5EF4-FFF2-40B4-BE49-F238E27FC236}">
                <a16:creationId xmlns:a16="http://schemas.microsoft.com/office/drawing/2014/main" id="{D21BD776-DD06-EEE0-A23A-1C1370E76D10}"/>
              </a:ext>
            </a:extLst>
          </p:cNvPr>
          <p:cNvSpPr>
            <a:spLocks noGrp="1"/>
          </p:cNvSpPr>
          <p:nvPr>
            <p:ph idx="1"/>
          </p:nvPr>
        </p:nvSpPr>
        <p:spPr/>
        <p:txBody>
          <a:bodyPr/>
          <a:lstStyle/>
          <a:p>
            <a:pPr algn="just"/>
            <a:r>
              <a:rPr lang="en-US" dirty="0"/>
              <a:t>Airbnb: As a fast-growing startup, Airbnb was facing challenges with scaling its IT infrastructure to meet the demands of its rapidly expanding user base. </a:t>
            </a:r>
          </a:p>
          <a:p>
            <a:pPr algn="just"/>
            <a:endParaRPr lang="en-US" dirty="0"/>
          </a:p>
          <a:p>
            <a:pPr algn="just"/>
            <a:r>
              <a:rPr lang="en-US" dirty="0"/>
              <a:t>By leveraging cloud computing, Airbnb was able to quickly scale its IT resources up or down as needed, allowing the company to respond to changing market conditions and meet the needs of its users. The company has credited its use of cloud computing as a key factor in its success.</a:t>
            </a:r>
          </a:p>
          <a:p>
            <a:pPr algn="just"/>
            <a:endParaRPr lang="en-US" dirty="0"/>
          </a:p>
        </p:txBody>
      </p:sp>
    </p:spTree>
    <p:extLst>
      <p:ext uri="{BB962C8B-B14F-4D97-AF65-F5344CB8AC3E}">
        <p14:creationId xmlns:p14="http://schemas.microsoft.com/office/powerpoint/2010/main" val="368283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0B11-6C61-92CE-9492-D77FABFFA630}"/>
              </a:ext>
            </a:extLst>
          </p:cNvPr>
          <p:cNvSpPr>
            <a:spLocks noGrp="1"/>
          </p:cNvSpPr>
          <p:nvPr>
            <p:ph type="title"/>
          </p:nvPr>
        </p:nvSpPr>
        <p:spPr/>
        <p:txBody>
          <a:bodyPr/>
          <a:lstStyle/>
          <a:p>
            <a:r>
              <a:rPr lang="en-US" dirty="0"/>
              <a:t>Real World Examples</a:t>
            </a:r>
          </a:p>
        </p:txBody>
      </p:sp>
      <p:sp>
        <p:nvSpPr>
          <p:cNvPr id="3" name="Content Placeholder 2">
            <a:extLst>
              <a:ext uri="{FF2B5EF4-FFF2-40B4-BE49-F238E27FC236}">
                <a16:creationId xmlns:a16="http://schemas.microsoft.com/office/drawing/2014/main" id="{2C9D480E-3174-1845-6147-689369445182}"/>
              </a:ext>
            </a:extLst>
          </p:cNvPr>
          <p:cNvSpPr>
            <a:spLocks noGrp="1"/>
          </p:cNvSpPr>
          <p:nvPr>
            <p:ph idx="1"/>
          </p:nvPr>
        </p:nvSpPr>
        <p:spPr/>
        <p:txBody>
          <a:bodyPr/>
          <a:lstStyle/>
          <a:p>
            <a:pPr algn="just"/>
            <a:r>
              <a:rPr lang="en-US" dirty="0"/>
              <a:t>Netflix: Netflix is a prime example of a company that has leveraged cloud computing to achieve business agility. </a:t>
            </a:r>
          </a:p>
          <a:p>
            <a:pPr algn="just"/>
            <a:endParaRPr lang="en-US" dirty="0"/>
          </a:p>
          <a:p>
            <a:pPr algn="just"/>
            <a:r>
              <a:rPr lang="en-US" dirty="0"/>
              <a:t>By moving its streaming service to the cloud, Netflix was able to quickly scale its infrastructure to meet the demands of its users, resulting in a significant increase in its subscriber base. The company's use of cloud computing has also allowed it to innovate more rapidly and launch new features and services quickly.</a:t>
            </a:r>
          </a:p>
          <a:p>
            <a:pPr algn="just"/>
            <a:endParaRPr lang="en-US" dirty="0"/>
          </a:p>
        </p:txBody>
      </p:sp>
    </p:spTree>
    <p:extLst>
      <p:ext uri="{BB962C8B-B14F-4D97-AF65-F5344CB8AC3E}">
        <p14:creationId xmlns:p14="http://schemas.microsoft.com/office/powerpoint/2010/main" val="16428729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{59A8D90C-0560-2D4C-81B6-8BE955F92CA3}tf10001060</Template>
  <TotalTime>9</TotalTime>
  <Words>698</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Business Agility &amp; Cloud Computing</vt:lpstr>
      <vt:lpstr>Introduction</vt:lpstr>
      <vt:lpstr>Introduction</vt:lpstr>
      <vt:lpstr>Cloud for Business Agility</vt:lpstr>
      <vt:lpstr>Cloud for Business Agility</vt:lpstr>
      <vt:lpstr>Cloud for Business Agility</vt:lpstr>
      <vt:lpstr>Cloud for Business Agility</vt:lpstr>
      <vt:lpstr>Real World Examples</vt:lpstr>
      <vt:lpstr>Real World Examples</vt:lpstr>
      <vt:lpstr>Real World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Agility &amp; Cloud Computing</dc:title>
  <dc:creator>Abhirup Khanna</dc:creator>
  <cp:lastModifiedBy>Abhirup Khanna</cp:lastModifiedBy>
  <cp:revision>4</cp:revision>
  <dcterms:created xsi:type="dcterms:W3CDTF">2023-05-12T16:32:47Z</dcterms:created>
  <dcterms:modified xsi:type="dcterms:W3CDTF">2023-05-12T16:42:39Z</dcterms:modified>
</cp:coreProperties>
</file>