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3" r:id="rId7"/>
    <p:sldId id="264" r:id="rId8"/>
    <p:sldId id="265" r:id="rId9"/>
    <p:sldId id="266" r:id="rId10"/>
    <p:sldId id="261" r:id="rId11"/>
    <p:sldId id="267" r:id="rId12"/>
    <p:sldId id="268" r:id="rId13"/>
    <p:sldId id="260"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32490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321742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346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47697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79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3327969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69988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413955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742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B09E5C-0EC5-9548-BC37-4AE7E5C4B5FE}"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7445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5B09E5C-0EC5-9548-BC37-4AE7E5C4B5FE}"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19180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5B09E5C-0EC5-9548-BC37-4AE7E5C4B5FE}" type="datetimeFigureOut">
              <a:rPr lang="en-US" smtClean="0"/>
              <a:t>5/12/23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292356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5B09E5C-0EC5-9548-BC37-4AE7E5C4B5FE}" type="datetimeFigureOut">
              <a:rPr lang="en-US" smtClean="0"/>
              <a:t>5/12/23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50753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09E5C-0EC5-9548-BC37-4AE7E5C4B5FE}" type="datetimeFigureOut">
              <a:rPr lang="en-US" smtClean="0"/>
              <a:t>5/12/23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52846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5B09E5C-0EC5-9548-BC37-4AE7E5C4B5FE}"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334078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B09E5C-0EC5-9548-BC37-4AE7E5C4B5FE}"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64ED-9EFB-9D47-9FEE-5543896DC715}" type="slidenum">
              <a:rPr lang="en-US" smtClean="0"/>
              <a:t>‹#›</a:t>
            </a:fld>
            <a:endParaRPr lang="en-US"/>
          </a:p>
        </p:txBody>
      </p:sp>
    </p:spTree>
    <p:extLst>
      <p:ext uri="{BB962C8B-B14F-4D97-AF65-F5344CB8AC3E}">
        <p14:creationId xmlns:p14="http://schemas.microsoft.com/office/powerpoint/2010/main" val="178811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B09E5C-0EC5-9548-BC37-4AE7E5C4B5FE}" type="datetimeFigureOut">
              <a:rPr lang="en-US" smtClean="0"/>
              <a:t>5/12/23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1B64ED-9EFB-9D47-9FEE-5543896DC715}" type="slidenum">
              <a:rPr lang="en-US" smtClean="0"/>
              <a:t>‹#›</a:t>
            </a:fld>
            <a:endParaRPr lang="en-US"/>
          </a:p>
        </p:txBody>
      </p:sp>
    </p:spTree>
    <p:extLst>
      <p:ext uri="{BB962C8B-B14F-4D97-AF65-F5344CB8AC3E}">
        <p14:creationId xmlns:p14="http://schemas.microsoft.com/office/powerpoint/2010/main" val="317882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73A8-A031-6BA3-28C6-30E7BA98C1F8}"/>
              </a:ext>
            </a:extLst>
          </p:cNvPr>
          <p:cNvSpPr>
            <a:spLocks noGrp="1"/>
          </p:cNvSpPr>
          <p:nvPr>
            <p:ph type="ctrTitle"/>
          </p:nvPr>
        </p:nvSpPr>
        <p:spPr/>
        <p:txBody>
          <a:bodyPr/>
          <a:lstStyle/>
          <a:p>
            <a:r>
              <a:rPr lang="en-US" dirty="0"/>
              <a:t>Cloud Storage &amp; Compute</a:t>
            </a:r>
          </a:p>
        </p:txBody>
      </p:sp>
      <p:sp>
        <p:nvSpPr>
          <p:cNvPr id="3" name="Subtitle 2">
            <a:extLst>
              <a:ext uri="{FF2B5EF4-FFF2-40B4-BE49-F238E27FC236}">
                <a16:creationId xmlns:a16="http://schemas.microsoft.com/office/drawing/2014/main" id="{DD88DD6B-8AF6-327D-1337-C9AD33A4DB52}"/>
              </a:ext>
            </a:extLst>
          </p:cNvPr>
          <p:cNvSpPr>
            <a:spLocks noGrp="1"/>
          </p:cNvSpPr>
          <p:nvPr>
            <p:ph type="subTitle" idx="1"/>
          </p:nvPr>
        </p:nvSpPr>
        <p:spPr/>
        <p:txBody>
          <a:bodyPr/>
          <a:lstStyle/>
          <a:p>
            <a:r>
              <a:rPr lang="en-US" dirty="0"/>
              <a:t>Abhirup Khanna</a:t>
            </a:r>
          </a:p>
        </p:txBody>
      </p:sp>
    </p:spTree>
    <p:extLst>
      <p:ext uri="{BB962C8B-B14F-4D97-AF65-F5344CB8AC3E}">
        <p14:creationId xmlns:p14="http://schemas.microsoft.com/office/powerpoint/2010/main" val="238367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D065-0838-4CD8-286D-C1F4F02458C6}"/>
              </a:ext>
            </a:extLst>
          </p:cNvPr>
          <p:cNvSpPr>
            <a:spLocks noGrp="1"/>
          </p:cNvSpPr>
          <p:nvPr>
            <p:ph type="title"/>
          </p:nvPr>
        </p:nvSpPr>
        <p:spPr/>
        <p:txBody>
          <a:bodyPr/>
          <a:lstStyle/>
          <a:p>
            <a:r>
              <a:rPr lang="en-US" dirty="0"/>
              <a:t>Use cases of Cloud Storage Services</a:t>
            </a:r>
          </a:p>
        </p:txBody>
      </p:sp>
      <p:sp>
        <p:nvSpPr>
          <p:cNvPr id="3" name="Content Placeholder 2">
            <a:extLst>
              <a:ext uri="{FF2B5EF4-FFF2-40B4-BE49-F238E27FC236}">
                <a16:creationId xmlns:a16="http://schemas.microsoft.com/office/drawing/2014/main" id="{84394E09-BE0D-906D-240E-4DD1EAF49D91}"/>
              </a:ext>
            </a:extLst>
          </p:cNvPr>
          <p:cNvSpPr>
            <a:spLocks noGrp="1"/>
          </p:cNvSpPr>
          <p:nvPr>
            <p:ph idx="1"/>
          </p:nvPr>
        </p:nvSpPr>
        <p:spPr/>
        <p:txBody>
          <a:bodyPr/>
          <a:lstStyle/>
          <a:p>
            <a:pPr algn="just"/>
            <a:r>
              <a:rPr lang="en-US" dirty="0"/>
              <a:t>Backup and disaster recovery: Many businesses use cloud storage services to back up their data and applications, ensuring that they can quickly recover from disasters such as hardware failures or cyber attacks. Cloud storage services offer businesses an affordable and scalable way to store their backups securely.</a:t>
            </a:r>
          </a:p>
          <a:p>
            <a:pPr algn="just"/>
            <a:endParaRPr lang="en-US" dirty="0"/>
          </a:p>
          <a:p>
            <a:pPr algn="just"/>
            <a:r>
              <a:rPr lang="en-US" dirty="0"/>
              <a:t>File sharing and collaboration: Cloud storage services allow businesses to share files and collaborate on projects securely and efficiently. Team members can access files from anywhere and collaborate in real-time, streamlining workflows and improving productivity.</a:t>
            </a:r>
          </a:p>
          <a:p>
            <a:pPr algn="just"/>
            <a:endParaRPr lang="en-US" dirty="0"/>
          </a:p>
        </p:txBody>
      </p:sp>
    </p:spTree>
    <p:extLst>
      <p:ext uri="{BB962C8B-B14F-4D97-AF65-F5344CB8AC3E}">
        <p14:creationId xmlns:p14="http://schemas.microsoft.com/office/powerpoint/2010/main" val="365976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B6AA-C392-FC3C-7EC8-1F5EC847A271}"/>
              </a:ext>
            </a:extLst>
          </p:cNvPr>
          <p:cNvSpPr>
            <a:spLocks noGrp="1"/>
          </p:cNvSpPr>
          <p:nvPr>
            <p:ph type="title"/>
          </p:nvPr>
        </p:nvSpPr>
        <p:spPr/>
        <p:txBody>
          <a:bodyPr/>
          <a:lstStyle/>
          <a:p>
            <a:r>
              <a:rPr lang="en-US" dirty="0"/>
              <a:t>Use cases of Cloud Storage Services</a:t>
            </a:r>
          </a:p>
        </p:txBody>
      </p:sp>
      <p:sp>
        <p:nvSpPr>
          <p:cNvPr id="3" name="Content Placeholder 2">
            <a:extLst>
              <a:ext uri="{FF2B5EF4-FFF2-40B4-BE49-F238E27FC236}">
                <a16:creationId xmlns:a16="http://schemas.microsoft.com/office/drawing/2014/main" id="{9042C2FB-0FDE-2E67-5BDE-5AE7943866C3}"/>
              </a:ext>
            </a:extLst>
          </p:cNvPr>
          <p:cNvSpPr>
            <a:spLocks noGrp="1"/>
          </p:cNvSpPr>
          <p:nvPr>
            <p:ph idx="1"/>
          </p:nvPr>
        </p:nvSpPr>
        <p:spPr/>
        <p:txBody>
          <a:bodyPr/>
          <a:lstStyle/>
          <a:p>
            <a:pPr algn="just"/>
            <a:r>
              <a:rPr lang="en-US" dirty="0"/>
              <a:t>Application storage: Cloud storage services are often used to store data for applications and web services. Cloud storage services offer businesses a flexible and scalable way to store their application data, enabling them to quickly scale up or down to meet demand.</a:t>
            </a:r>
          </a:p>
          <a:p>
            <a:pPr algn="just"/>
            <a:endParaRPr lang="en-US" dirty="0"/>
          </a:p>
          <a:p>
            <a:pPr algn="just"/>
            <a:r>
              <a:rPr lang="en-US" dirty="0"/>
              <a:t>Media storage and delivery: Cloud storage services are often used to store and deliver media files, such as videos and images. Businesses can use cloud storage services to store large media files and then stream them to users over the internet, without needing to invest in their own infrastructure.</a:t>
            </a:r>
          </a:p>
          <a:p>
            <a:pPr algn="just"/>
            <a:endParaRPr lang="en-US" dirty="0"/>
          </a:p>
        </p:txBody>
      </p:sp>
    </p:spTree>
    <p:extLst>
      <p:ext uri="{BB962C8B-B14F-4D97-AF65-F5344CB8AC3E}">
        <p14:creationId xmlns:p14="http://schemas.microsoft.com/office/powerpoint/2010/main" val="345804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FA2-6C88-0545-625E-C0237CB3FC74}"/>
              </a:ext>
            </a:extLst>
          </p:cNvPr>
          <p:cNvSpPr>
            <a:spLocks noGrp="1"/>
          </p:cNvSpPr>
          <p:nvPr>
            <p:ph type="title"/>
          </p:nvPr>
        </p:nvSpPr>
        <p:spPr/>
        <p:txBody>
          <a:bodyPr/>
          <a:lstStyle/>
          <a:p>
            <a:r>
              <a:rPr lang="en-US" dirty="0"/>
              <a:t>Use cases of Cloud Storage Services</a:t>
            </a:r>
          </a:p>
        </p:txBody>
      </p:sp>
      <p:sp>
        <p:nvSpPr>
          <p:cNvPr id="3" name="Content Placeholder 2">
            <a:extLst>
              <a:ext uri="{FF2B5EF4-FFF2-40B4-BE49-F238E27FC236}">
                <a16:creationId xmlns:a16="http://schemas.microsoft.com/office/drawing/2014/main" id="{4ADFB6F5-43E7-404F-EA1B-43647742BF0E}"/>
              </a:ext>
            </a:extLst>
          </p:cNvPr>
          <p:cNvSpPr>
            <a:spLocks noGrp="1"/>
          </p:cNvSpPr>
          <p:nvPr>
            <p:ph idx="1"/>
          </p:nvPr>
        </p:nvSpPr>
        <p:spPr/>
        <p:txBody>
          <a:bodyPr/>
          <a:lstStyle/>
          <a:p>
            <a:pPr algn="just"/>
            <a:r>
              <a:rPr lang="en-US" dirty="0"/>
              <a:t>Data archiving: Cloud storage services are often used for long-term data archiving, enabling businesses to store data that is rarely accessed in a cost-effective way. Cloud storage services offer businesses a way to store large amounts of data for extended periods of time, without needing to manage their own data centers.</a:t>
            </a:r>
          </a:p>
          <a:p>
            <a:pPr algn="just"/>
            <a:endParaRPr lang="en-US" dirty="0"/>
          </a:p>
        </p:txBody>
      </p:sp>
    </p:spTree>
    <p:extLst>
      <p:ext uri="{BB962C8B-B14F-4D97-AF65-F5344CB8AC3E}">
        <p14:creationId xmlns:p14="http://schemas.microsoft.com/office/powerpoint/2010/main" val="407217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1EB4-3F14-9C18-B180-80788BBE5F3F}"/>
              </a:ext>
            </a:extLst>
          </p:cNvPr>
          <p:cNvSpPr>
            <a:spLocks noGrp="1"/>
          </p:cNvSpPr>
          <p:nvPr>
            <p:ph type="title"/>
          </p:nvPr>
        </p:nvSpPr>
        <p:spPr/>
        <p:txBody>
          <a:bodyPr/>
          <a:lstStyle/>
          <a:p>
            <a:r>
              <a:rPr lang="en-US" dirty="0"/>
              <a:t>Cloud Compute Services</a:t>
            </a:r>
          </a:p>
        </p:txBody>
      </p:sp>
      <p:sp>
        <p:nvSpPr>
          <p:cNvPr id="3" name="Content Placeholder 2">
            <a:extLst>
              <a:ext uri="{FF2B5EF4-FFF2-40B4-BE49-F238E27FC236}">
                <a16:creationId xmlns:a16="http://schemas.microsoft.com/office/drawing/2014/main" id="{F0A77234-8C8F-352A-F0A5-003E84A8D635}"/>
              </a:ext>
            </a:extLst>
          </p:cNvPr>
          <p:cNvSpPr>
            <a:spLocks noGrp="1"/>
          </p:cNvSpPr>
          <p:nvPr>
            <p:ph idx="1"/>
          </p:nvPr>
        </p:nvSpPr>
        <p:spPr/>
        <p:txBody>
          <a:bodyPr/>
          <a:lstStyle/>
          <a:p>
            <a:pPr algn="just"/>
            <a:r>
              <a:rPr lang="en-US" dirty="0"/>
              <a:t>Compute services: Cloud compute services provide businesses with access to computing resources, such as virtual machines, servers, and containers, over the internet. </a:t>
            </a:r>
          </a:p>
          <a:p>
            <a:pPr algn="just"/>
            <a:endParaRPr lang="en-US" dirty="0"/>
          </a:p>
          <a:p>
            <a:pPr algn="just"/>
            <a:r>
              <a:rPr lang="en-US" dirty="0"/>
              <a:t>With cloud compute services, businesses can run their applications and workloads in the cloud, without having to invest in their own IT infrastructure.</a:t>
            </a:r>
          </a:p>
          <a:p>
            <a:pPr algn="just"/>
            <a:endParaRPr lang="en-US" dirty="0"/>
          </a:p>
          <a:p>
            <a:pPr algn="just"/>
            <a:r>
              <a:rPr lang="en-US" dirty="0"/>
              <a:t>Cloud compute services are offered on a pay-per-use basis, allowing businesses to scale their computing resources up or down as needed.</a:t>
            </a:r>
          </a:p>
        </p:txBody>
      </p:sp>
    </p:spTree>
    <p:extLst>
      <p:ext uri="{BB962C8B-B14F-4D97-AF65-F5344CB8AC3E}">
        <p14:creationId xmlns:p14="http://schemas.microsoft.com/office/powerpoint/2010/main" val="350604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A0E0-9B0E-F6C9-EB34-A1D445B4930D}"/>
              </a:ext>
            </a:extLst>
          </p:cNvPr>
          <p:cNvSpPr>
            <a:spLocks noGrp="1"/>
          </p:cNvSpPr>
          <p:nvPr>
            <p:ph type="title"/>
          </p:nvPr>
        </p:nvSpPr>
        <p:spPr/>
        <p:txBody>
          <a:bodyPr/>
          <a:lstStyle/>
          <a:p>
            <a:r>
              <a:rPr lang="en-US" dirty="0"/>
              <a:t>Features of Cloud Compute Services</a:t>
            </a:r>
          </a:p>
        </p:txBody>
      </p:sp>
      <p:sp>
        <p:nvSpPr>
          <p:cNvPr id="3" name="Content Placeholder 2">
            <a:extLst>
              <a:ext uri="{FF2B5EF4-FFF2-40B4-BE49-F238E27FC236}">
                <a16:creationId xmlns:a16="http://schemas.microsoft.com/office/drawing/2014/main" id="{8F24AA2B-C0E2-0B7C-A179-C592DE15EEF6}"/>
              </a:ext>
            </a:extLst>
          </p:cNvPr>
          <p:cNvSpPr>
            <a:spLocks noGrp="1"/>
          </p:cNvSpPr>
          <p:nvPr>
            <p:ph idx="1"/>
          </p:nvPr>
        </p:nvSpPr>
        <p:spPr/>
        <p:txBody>
          <a:bodyPr/>
          <a:lstStyle/>
          <a:p>
            <a:pPr algn="just"/>
            <a:r>
              <a:rPr lang="en-US" dirty="0"/>
              <a:t>Scalability: Cloud compute services offer businesses the ability to quickly scale their computing resources up or down to meet changing demands. This means businesses can easily adjust the amount of computing power they need without having to invest in additional hardware.</a:t>
            </a:r>
          </a:p>
          <a:p>
            <a:pPr algn="just"/>
            <a:endParaRPr lang="en-US" dirty="0"/>
          </a:p>
          <a:p>
            <a:pPr algn="just"/>
            <a:r>
              <a:rPr lang="en-US" dirty="0"/>
              <a:t>Flexibility: Cloud compute services offer businesses the flexibility to run their applications and services on a variety of operating systems and platforms. This allows businesses to use the tools and technologies they are most comfortable with, without having to worry about compatibility issues.</a:t>
            </a:r>
          </a:p>
          <a:p>
            <a:pPr algn="just"/>
            <a:endParaRPr lang="en-US" dirty="0"/>
          </a:p>
        </p:txBody>
      </p:sp>
    </p:spTree>
    <p:extLst>
      <p:ext uri="{BB962C8B-B14F-4D97-AF65-F5344CB8AC3E}">
        <p14:creationId xmlns:p14="http://schemas.microsoft.com/office/powerpoint/2010/main" val="247577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9820-06B5-D58A-B2A8-B0466102DBED}"/>
              </a:ext>
            </a:extLst>
          </p:cNvPr>
          <p:cNvSpPr>
            <a:spLocks noGrp="1"/>
          </p:cNvSpPr>
          <p:nvPr>
            <p:ph type="title"/>
          </p:nvPr>
        </p:nvSpPr>
        <p:spPr/>
        <p:txBody>
          <a:bodyPr/>
          <a:lstStyle/>
          <a:p>
            <a:r>
              <a:rPr lang="en-US" dirty="0"/>
              <a:t>Features of Cloud Compute Services</a:t>
            </a:r>
          </a:p>
        </p:txBody>
      </p:sp>
      <p:sp>
        <p:nvSpPr>
          <p:cNvPr id="3" name="Content Placeholder 2">
            <a:extLst>
              <a:ext uri="{FF2B5EF4-FFF2-40B4-BE49-F238E27FC236}">
                <a16:creationId xmlns:a16="http://schemas.microsoft.com/office/drawing/2014/main" id="{8E9B8CD7-060C-8A21-67E3-1CC41345014D}"/>
              </a:ext>
            </a:extLst>
          </p:cNvPr>
          <p:cNvSpPr>
            <a:spLocks noGrp="1"/>
          </p:cNvSpPr>
          <p:nvPr>
            <p:ph idx="1"/>
          </p:nvPr>
        </p:nvSpPr>
        <p:spPr/>
        <p:txBody>
          <a:bodyPr/>
          <a:lstStyle/>
          <a:p>
            <a:pPr algn="just"/>
            <a:r>
              <a:rPr lang="en-US" dirty="0"/>
              <a:t>Security: Cloud compute services offer businesses a high level of security for their computing resources. Cloud providers typically have robust security protocols in place to protect against cyber attacks and data breaches.</a:t>
            </a:r>
          </a:p>
          <a:p>
            <a:pPr algn="just"/>
            <a:endParaRPr lang="en-US" dirty="0"/>
          </a:p>
          <a:p>
            <a:pPr algn="just"/>
            <a:r>
              <a:rPr lang="en-US" dirty="0"/>
              <a:t>Cost-effectiveness: Cloud compute services are often more cost-effective than traditional on-premises computing solutions. With cloud compute services, businesses only pay for the resources they use, and they can easily adjust their usage to stay within their budget.</a:t>
            </a:r>
          </a:p>
          <a:p>
            <a:pPr algn="just"/>
            <a:endParaRPr lang="en-US" dirty="0"/>
          </a:p>
        </p:txBody>
      </p:sp>
    </p:spTree>
    <p:extLst>
      <p:ext uri="{BB962C8B-B14F-4D97-AF65-F5344CB8AC3E}">
        <p14:creationId xmlns:p14="http://schemas.microsoft.com/office/powerpoint/2010/main" val="409548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4D36-8F31-E8D3-DB1E-30DD811368A1}"/>
              </a:ext>
            </a:extLst>
          </p:cNvPr>
          <p:cNvSpPr>
            <a:spLocks noGrp="1"/>
          </p:cNvSpPr>
          <p:nvPr>
            <p:ph type="title"/>
          </p:nvPr>
        </p:nvSpPr>
        <p:spPr/>
        <p:txBody>
          <a:bodyPr/>
          <a:lstStyle/>
          <a:p>
            <a:r>
              <a:rPr lang="en-US" dirty="0"/>
              <a:t>Features of Cloud Compute Services</a:t>
            </a:r>
          </a:p>
        </p:txBody>
      </p:sp>
      <p:sp>
        <p:nvSpPr>
          <p:cNvPr id="3" name="Content Placeholder 2">
            <a:extLst>
              <a:ext uri="{FF2B5EF4-FFF2-40B4-BE49-F238E27FC236}">
                <a16:creationId xmlns:a16="http://schemas.microsoft.com/office/drawing/2014/main" id="{216DA4ED-37B0-890F-3FA4-C578537AAE3E}"/>
              </a:ext>
            </a:extLst>
          </p:cNvPr>
          <p:cNvSpPr>
            <a:spLocks noGrp="1"/>
          </p:cNvSpPr>
          <p:nvPr>
            <p:ph idx="1"/>
          </p:nvPr>
        </p:nvSpPr>
        <p:spPr/>
        <p:txBody>
          <a:bodyPr/>
          <a:lstStyle/>
          <a:p>
            <a:pPr algn="just"/>
            <a:r>
              <a:rPr lang="en-US" dirty="0"/>
              <a:t>Automation: Cloud compute services offer businesses a range of automation tools that can help streamline their workflows and improve efficiency. These tools can automate tasks like software updates, backups, and scaling, freeing up staff to focus on more strategic work.</a:t>
            </a:r>
          </a:p>
          <a:p>
            <a:pPr algn="just"/>
            <a:endParaRPr lang="en-US" dirty="0"/>
          </a:p>
        </p:txBody>
      </p:sp>
    </p:spTree>
    <p:extLst>
      <p:ext uri="{BB962C8B-B14F-4D97-AF65-F5344CB8AC3E}">
        <p14:creationId xmlns:p14="http://schemas.microsoft.com/office/powerpoint/2010/main" val="139457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807A-BECE-9780-CDE4-B5BB2B6210B7}"/>
              </a:ext>
            </a:extLst>
          </p:cNvPr>
          <p:cNvSpPr>
            <a:spLocks noGrp="1"/>
          </p:cNvSpPr>
          <p:nvPr>
            <p:ph type="title"/>
          </p:nvPr>
        </p:nvSpPr>
        <p:spPr/>
        <p:txBody>
          <a:bodyPr/>
          <a:lstStyle/>
          <a:p>
            <a:r>
              <a:rPr lang="en-US" dirty="0"/>
              <a:t>Examples of Cloud Compute Services</a:t>
            </a:r>
          </a:p>
        </p:txBody>
      </p:sp>
      <p:sp>
        <p:nvSpPr>
          <p:cNvPr id="3" name="Content Placeholder 2">
            <a:extLst>
              <a:ext uri="{FF2B5EF4-FFF2-40B4-BE49-F238E27FC236}">
                <a16:creationId xmlns:a16="http://schemas.microsoft.com/office/drawing/2014/main" id="{FCADA557-DF57-01E4-33B9-43B6943F9F92}"/>
              </a:ext>
            </a:extLst>
          </p:cNvPr>
          <p:cNvSpPr>
            <a:spLocks noGrp="1"/>
          </p:cNvSpPr>
          <p:nvPr>
            <p:ph idx="1"/>
          </p:nvPr>
        </p:nvSpPr>
        <p:spPr/>
        <p:txBody>
          <a:bodyPr/>
          <a:lstStyle/>
          <a:p>
            <a:pPr algn="just"/>
            <a:r>
              <a:rPr lang="en-US" dirty="0"/>
              <a:t>Amazon Elastic Compute Cloud (EC2): Amazon EC2 is a popular cloud compute service that provides businesses with resizable compute capacity in the cloud. With EC2, businesses can launch virtual machines, configure security groups, and scale their computing resources up or down as needed.</a:t>
            </a:r>
          </a:p>
          <a:p>
            <a:pPr algn="just"/>
            <a:endParaRPr lang="en-US" dirty="0"/>
          </a:p>
          <a:p>
            <a:pPr algn="just"/>
            <a:r>
              <a:rPr lang="en-US" dirty="0"/>
              <a:t>AWS Lambda: AWS Lambda is a serverless computing platform that allows businesses to run code without needing to manage servers. With Lambda, businesses can run code in response to events, such as changes in data or user activity.</a:t>
            </a:r>
          </a:p>
        </p:txBody>
      </p:sp>
    </p:spTree>
    <p:extLst>
      <p:ext uri="{BB962C8B-B14F-4D97-AF65-F5344CB8AC3E}">
        <p14:creationId xmlns:p14="http://schemas.microsoft.com/office/powerpoint/2010/main" val="14344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0A12-1F78-9469-E089-0CE2188DBC35}"/>
              </a:ext>
            </a:extLst>
          </p:cNvPr>
          <p:cNvSpPr>
            <a:spLocks noGrp="1"/>
          </p:cNvSpPr>
          <p:nvPr>
            <p:ph type="title"/>
          </p:nvPr>
        </p:nvSpPr>
        <p:spPr/>
        <p:txBody>
          <a:bodyPr/>
          <a:lstStyle/>
          <a:p>
            <a:r>
              <a:rPr lang="en-US" dirty="0"/>
              <a:t>Examples of Cloud Compute Services</a:t>
            </a:r>
          </a:p>
        </p:txBody>
      </p:sp>
      <p:sp>
        <p:nvSpPr>
          <p:cNvPr id="3" name="Content Placeholder 2">
            <a:extLst>
              <a:ext uri="{FF2B5EF4-FFF2-40B4-BE49-F238E27FC236}">
                <a16:creationId xmlns:a16="http://schemas.microsoft.com/office/drawing/2014/main" id="{E5E81CDB-5F97-B705-AEFC-557F37767A08}"/>
              </a:ext>
            </a:extLst>
          </p:cNvPr>
          <p:cNvSpPr>
            <a:spLocks noGrp="1"/>
          </p:cNvSpPr>
          <p:nvPr>
            <p:ph idx="1"/>
          </p:nvPr>
        </p:nvSpPr>
        <p:spPr/>
        <p:txBody>
          <a:bodyPr/>
          <a:lstStyle/>
          <a:p>
            <a:pPr algn="just"/>
            <a:r>
              <a:rPr lang="en-US" dirty="0"/>
              <a:t>Google Cloud Platform Compute Engine: Google Cloud Platform Compute Engine is a cloud compute service that provides businesses with virtual machines and container instances. Compute Engine offers businesses a high level of control over their computing resources, with features like custom machine types and automatic scaling.</a:t>
            </a:r>
          </a:p>
          <a:p>
            <a:pPr algn="just"/>
            <a:endParaRPr lang="en-US" dirty="0"/>
          </a:p>
          <a:p>
            <a:pPr algn="just"/>
            <a:r>
              <a:rPr lang="en-US" dirty="0"/>
              <a:t>Google Cloud Functions: Google Cloud Functions is a serverless computing platform that allows businesses to run code in response to events. With Cloud Functions, businesses can create functions that respond to events from Google Cloud services like Cloud Storage or Cloud Pub/Sub.</a:t>
            </a:r>
          </a:p>
          <a:p>
            <a:pPr algn="just"/>
            <a:endParaRPr lang="en-US" dirty="0"/>
          </a:p>
        </p:txBody>
      </p:sp>
    </p:spTree>
    <p:extLst>
      <p:ext uri="{BB962C8B-B14F-4D97-AF65-F5344CB8AC3E}">
        <p14:creationId xmlns:p14="http://schemas.microsoft.com/office/powerpoint/2010/main" val="197549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5B46-5AC8-813C-DADF-110B271D73F4}"/>
              </a:ext>
            </a:extLst>
          </p:cNvPr>
          <p:cNvSpPr>
            <a:spLocks noGrp="1"/>
          </p:cNvSpPr>
          <p:nvPr>
            <p:ph type="title"/>
          </p:nvPr>
        </p:nvSpPr>
        <p:spPr/>
        <p:txBody>
          <a:bodyPr/>
          <a:lstStyle/>
          <a:p>
            <a:r>
              <a:rPr lang="en-US"/>
              <a:t>Examples of Cloud Compute Services</a:t>
            </a:r>
          </a:p>
        </p:txBody>
      </p:sp>
      <p:sp>
        <p:nvSpPr>
          <p:cNvPr id="3" name="Content Placeholder 2">
            <a:extLst>
              <a:ext uri="{FF2B5EF4-FFF2-40B4-BE49-F238E27FC236}">
                <a16:creationId xmlns:a16="http://schemas.microsoft.com/office/drawing/2014/main" id="{AF63AE20-F349-4C36-1EE4-49E24E56EE57}"/>
              </a:ext>
            </a:extLst>
          </p:cNvPr>
          <p:cNvSpPr>
            <a:spLocks noGrp="1"/>
          </p:cNvSpPr>
          <p:nvPr>
            <p:ph idx="1"/>
          </p:nvPr>
        </p:nvSpPr>
        <p:spPr/>
        <p:txBody>
          <a:bodyPr/>
          <a:lstStyle/>
          <a:p>
            <a:pPr algn="just"/>
            <a:r>
              <a:rPr lang="en-US" dirty="0"/>
              <a:t>Microsoft Azure Virtual Machines: Azure Virtual Machines provide businesses with on-demand computing resources in the cloud. Businesses can choose from a range of pre-configured virtual machine images, or create their own custom images.</a:t>
            </a:r>
          </a:p>
          <a:p>
            <a:pPr algn="just"/>
            <a:endParaRPr lang="en-US" dirty="0"/>
          </a:p>
        </p:txBody>
      </p:sp>
    </p:spTree>
    <p:extLst>
      <p:ext uri="{BB962C8B-B14F-4D97-AF65-F5344CB8AC3E}">
        <p14:creationId xmlns:p14="http://schemas.microsoft.com/office/powerpoint/2010/main" val="108792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8FBB-1059-4201-684A-4EA16E7721A4}"/>
              </a:ext>
            </a:extLst>
          </p:cNvPr>
          <p:cNvSpPr>
            <a:spLocks noGrp="1"/>
          </p:cNvSpPr>
          <p:nvPr>
            <p:ph type="title"/>
          </p:nvPr>
        </p:nvSpPr>
        <p:spPr/>
        <p:txBody>
          <a:bodyPr/>
          <a:lstStyle/>
          <a:p>
            <a:r>
              <a:rPr lang="en-US" dirty="0"/>
              <a:t>Cloud Storage Services</a:t>
            </a:r>
          </a:p>
        </p:txBody>
      </p:sp>
      <p:sp>
        <p:nvSpPr>
          <p:cNvPr id="3" name="Content Placeholder 2">
            <a:extLst>
              <a:ext uri="{FF2B5EF4-FFF2-40B4-BE49-F238E27FC236}">
                <a16:creationId xmlns:a16="http://schemas.microsoft.com/office/drawing/2014/main" id="{62D220EF-FEDC-938F-EEAA-E66D66BC7073}"/>
              </a:ext>
            </a:extLst>
          </p:cNvPr>
          <p:cNvSpPr>
            <a:spLocks noGrp="1"/>
          </p:cNvSpPr>
          <p:nvPr>
            <p:ph idx="1"/>
          </p:nvPr>
        </p:nvSpPr>
        <p:spPr/>
        <p:txBody>
          <a:bodyPr/>
          <a:lstStyle/>
          <a:p>
            <a:pPr algn="just"/>
            <a:r>
              <a:rPr lang="en-US" dirty="0"/>
              <a:t>Cloud storage: Cloud storage is a service that allows businesses to store and access data over the internet. </a:t>
            </a:r>
          </a:p>
          <a:p>
            <a:pPr algn="just"/>
            <a:endParaRPr lang="en-US" dirty="0"/>
          </a:p>
          <a:p>
            <a:pPr algn="just"/>
            <a:r>
              <a:rPr lang="en-US" dirty="0"/>
              <a:t>Instead of storing data on local hard drives or servers, businesses can store their data in the cloud, where it can be accessed from anywhere, at any time. </a:t>
            </a:r>
          </a:p>
          <a:p>
            <a:pPr algn="just"/>
            <a:endParaRPr lang="en-US" dirty="0"/>
          </a:p>
          <a:p>
            <a:pPr algn="just"/>
            <a:r>
              <a:rPr lang="en-US" dirty="0"/>
              <a:t>Cloud storage services are typically offered on a pay-per-use basis, making it easy for businesses to scale their storage needs up or down as needed.</a:t>
            </a:r>
          </a:p>
          <a:p>
            <a:pPr algn="just"/>
            <a:endParaRPr lang="en-US" dirty="0"/>
          </a:p>
        </p:txBody>
      </p:sp>
    </p:spTree>
    <p:extLst>
      <p:ext uri="{BB962C8B-B14F-4D97-AF65-F5344CB8AC3E}">
        <p14:creationId xmlns:p14="http://schemas.microsoft.com/office/powerpoint/2010/main" val="62870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25FA-A71B-6FFD-D6AC-D38E8EA975C8}"/>
              </a:ext>
            </a:extLst>
          </p:cNvPr>
          <p:cNvSpPr>
            <a:spLocks noGrp="1"/>
          </p:cNvSpPr>
          <p:nvPr>
            <p:ph type="title"/>
          </p:nvPr>
        </p:nvSpPr>
        <p:spPr/>
        <p:txBody>
          <a:bodyPr/>
          <a:lstStyle/>
          <a:p>
            <a:r>
              <a:rPr lang="en-US" dirty="0"/>
              <a:t>Cloud Storage Services</a:t>
            </a:r>
          </a:p>
        </p:txBody>
      </p:sp>
      <p:sp>
        <p:nvSpPr>
          <p:cNvPr id="3" name="Content Placeholder 2">
            <a:extLst>
              <a:ext uri="{FF2B5EF4-FFF2-40B4-BE49-F238E27FC236}">
                <a16:creationId xmlns:a16="http://schemas.microsoft.com/office/drawing/2014/main" id="{95644F5B-189F-0D53-27BA-C60F888570A4}"/>
              </a:ext>
            </a:extLst>
          </p:cNvPr>
          <p:cNvSpPr>
            <a:spLocks noGrp="1"/>
          </p:cNvSpPr>
          <p:nvPr>
            <p:ph idx="1"/>
          </p:nvPr>
        </p:nvSpPr>
        <p:spPr/>
        <p:txBody>
          <a:bodyPr/>
          <a:lstStyle/>
          <a:p>
            <a:pPr algn="just"/>
            <a:r>
              <a:rPr lang="en-US" dirty="0"/>
              <a:t>When a business uses a cloud storage service, their data is stored in the cloud provider's data center, which can be located anywhere in the world. The business can then access their data from anywhere, at any time, using an internet-connected device.</a:t>
            </a:r>
          </a:p>
          <a:p>
            <a:pPr algn="just"/>
            <a:endParaRPr lang="en-US" dirty="0"/>
          </a:p>
          <a:p>
            <a:pPr algn="just"/>
            <a:r>
              <a:rPr lang="en-US" dirty="0"/>
              <a:t>Some examples of cloud storage services include Amazon S3, Google Cloud Storage, and Microsoft Azure Storage. </a:t>
            </a:r>
          </a:p>
          <a:p>
            <a:pPr algn="just"/>
            <a:endParaRPr lang="en-US" dirty="0"/>
          </a:p>
        </p:txBody>
      </p:sp>
    </p:spTree>
    <p:extLst>
      <p:ext uri="{BB962C8B-B14F-4D97-AF65-F5344CB8AC3E}">
        <p14:creationId xmlns:p14="http://schemas.microsoft.com/office/powerpoint/2010/main" val="59956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CA4D-21EE-65B4-944E-7EB8CC475F71}"/>
              </a:ext>
            </a:extLst>
          </p:cNvPr>
          <p:cNvSpPr>
            <a:spLocks noGrp="1"/>
          </p:cNvSpPr>
          <p:nvPr>
            <p:ph type="title"/>
          </p:nvPr>
        </p:nvSpPr>
        <p:spPr/>
        <p:txBody>
          <a:bodyPr/>
          <a:lstStyle/>
          <a:p>
            <a:r>
              <a:rPr lang="en-US" dirty="0"/>
              <a:t>Features of Cloud Storage Services</a:t>
            </a:r>
          </a:p>
        </p:txBody>
      </p:sp>
      <p:sp>
        <p:nvSpPr>
          <p:cNvPr id="3" name="Content Placeholder 2">
            <a:extLst>
              <a:ext uri="{FF2B5EF4-FFF2-40B4-BE49-F238E27FC236}">
                <a16:creationId xmlns:a16="http://schemas.microsoft.com/office/drawing/2014/main" id="{18AAA2C7-590E-E61B-2FC3-7238443996C7}"/>
              </a:ext>
            </a:extLst>
          </p:cNvPr>
          <p:cNvSpPr>
            <a:spLocks noGrp="1"/>
          </p:cNvSpPr>
          <p:nvPr>
            <p:ph idx="1"/>
          </p:nvPr>
        </p:nvSpPr>
        <p:spPr/>
        <p:txBody>
          <a:bodyPr>
            <a:normAutofit fontScale="85000" lnSpcReduction="20000"/>
          </a:bodyPr>
          <a:lstStyle/>
          <a:p>
            <a:pPr algn="just"/>
            <a:r>
              <a:rPr lang="en-US" dirty="0"/>
              <a:t>Data encryption: Cloud storage services encrypt data at rest and in transit to ensure that it is secure.</a:t>
            </a:r>
          </a:p>
          <a:p>
            <a:pPr algn="just"/>
            <a:endParaRPr lang="en-US" dirty="0"/>
          </a:p>
          <a:p>
            <a:pPr algn="just"/>
            <a:r>
              <a:rPr lang="en-US" dirty="0"/>
              <a:t>Access controls: Cloud storage services offer granular access controls, allowing businesses to control who can access their data and what they can do with it.</a:t>
            </a:r>
          </a:p>
          <a:p>
            <a:pPr algn="just"/>
            <a:endParaRPr lang="en-US" dirty="0"/>
          </a:p>
          <a:p>
            <a:pPr algn="just"/>
            <a:r>
              <a:rPr lang="en-US" dirty="0"/>
              <a:t>Automatic backups: Cloud storage services can automatically back up data, ensuring that it is protected in case of a disaster or data loss.</a:t>
            </a:r>
          </a:p>
          <a:p>
            <a:pPr algn="just"/>
            <a:endParaRPr lang="en-US" dirty="0"/>
          </a:p>
          <a:p>
            <a:pPr algn="just"/>
            <a:r>
              <a:rPr lang="en-US" dirty="0"/>
              <a:t>Versioning: Cloud storage services can keep multiple versions of files, allowing businesses to access previous versions if needed.</a:t>
            </a:r>
          </a:p>
          <a:p>
            <a:pPr algn="just"/>
            <a:endParaRPr lang="en-US" dirty="0"/>
          </a:p>
          <a:p>
            <a:pPr algn="just"/>
            <a:r>
              <a:rPr lang="en-US" dirty="0"/>
              <a:t>Scalability: Cloud storage services can easily scale up or down to meet the changing storage needs of a business.</a:t>
            </a:r>
          </a:p>
        </p:txBody>
      </p:sp>
    </p:spTree>
    <p:extLst>
      <p:ext uri="{BB962C8B-B14F-4D97-AF65-F5344CB8AC3E}">
        <p14:creationId xmlns:p14="http://schemas.microsoft.com/office/powerpoint/2010/main" val="305915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9B83-0C00-B552-25CF-BC054A0A7D1C}"/>
              </a:ext>
            </a:extLst>
          </p:cNvPr>
          <p:cNvSpPr>
            <a:spLocks noGrp="1"/>
          </p:cNvSpPr>
          <p:nvPr>
            <p:ph type="title"/>
          </p:nvPr>
        </p:nvSpPr>
        <p:spPr/>
        <p:txBody>
          <a:bodyPr/>
          <a:lstStyle/>
          <a:p>
            <a:r>
              <a:rPr lang="en-US" dirty="0"/>
              <a:t>Examples of Cloud Storage Services</a:t>
            </a:r>
          </a:p>
        </p:txBody>
      </p:sp>
      <p:sp>
        <p:nvSpPr>
          <p:cNvPr id="3" name="Content Placeholder 2">
            <a:extLst>
              <a:ext uri="{FF2B5EF4-FFF2-40B4-BE49-F238E27FC236}">
                <a16:creationId xmlns:a16="http://schemas.microsoft.com/office/drawing/2014/main" id="{25C40842-79F9-8107-7202-C8C7D6F292EC}"/>
              </a:ext>
            </a:extLst>
          </p:cNvPr>
          <p:cNvSpPr>
            <a:spLocks noGrp="1"/>
          </p:cNvSpPr>
          <p:nvPr>
            <p:ph idx="1"/>
          </p:nvPr>
        </p:nvSpPr>
        <p:spPr/>
        <p:txBody>
          <a:bodyPr/>
          <a:lstStyle/>
          <a:p>
            <a:pPr algn="just"/>
            <a:r>
              <a:rPr lang="en-US" dirty="0"/>
              <a:t>Amazon S3 (Simple Storage Service): Amazon S3 is a highly scalable and secure cloud storage service offered by Amazon Web Services (AWS). </a:t>
            </a:r>
          </a:p>
          <a:p>
            <a:pPr algn="just"/>
            <a:endParaRPr lang="en-US" dirty="0"/>
          </a:p>
          <a:p>
            <a:pPr algn="just"/>
            <a:r>
              <a:rPr lang="en-US" dirty="0"/>
              <a:t>It is designed to store and retrieve any amount of data from anywhere on the web. Amazon S3 offers features like versioning, access control, and encryption to help businesses store and manage their data securely.</a:t>
            </a:r>
          </a:p>
          <a:p>
            <a:pPr algn="just"/>
            <a:endParaRPr lang="en-US" dirty="0"/>
          </a:p>
        </p:txBody>
      </p:sp>
    </p:spTree>
    <p:extLst>
      <p:ext uri="{BB962C8B-B14F-4D97-AF65-F5344CB8AC3E}">
        <p14:creationId xmlns:p14="http://schemas.microsoft.com/office/powerpoint/2010/main" val="94599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9517-7312-2241-560D-E8099F66A4D8}"/>
              </a:ext>
            </a:extLst>
          </p:cNvPr>
          <p:cNvSpPr>
            <a:spLocks noGrp="1"/>
          </p:cNvSpPr>
          <p:nvPr>
            <p:ph type="title"/>
          </p:nvPr>
        </p:nvSpPr>
        <p:spPr/>
        <p:txBody>
          <a:bodyPr/>
          <a:lstStyle/>
          <a:p>
            <a:r>
              <a:rPr lang="en-US" dirty="0"/>
              <a:t>Examples of Cloud Storage Services</a:t>
            </a:r>
          </a:p>
        </p:txBody>
      </p:sp>
      <p:sp>
        <p:nvSpPr>
          <p:cNvPr id="3" name="Content Placeholder 2">
            <a:extLst>
              <a:ext uri="{FF2B5EF4-FFF2-40B4-BE49-F238E27FC236}">
                <a16:creationId xmlns:a16="http://schemas.microsoft.com/office/drawing/2014/main" id="{F1424AAC-FDDF-3B1C-EE56-3D3C6E5B31EF}"/>
              </a:ext>
            </a:extLst>
          </p:cNvPr>
          <p:cNvSpPr>
            <a:spLocks noGrp="1"/>
          </p:cNvSpPr>
          <p:nvPr>
            <p:ph idx="1"/>
          </p:nvPr>
        </p:nvSpPr>
        <p:spPr/>
        <p:txBody>
          <a:bodyPr/>
          <a:lstStyle/>
          <a:p>
            <a:pPr algn="just"/>
            <a:r>
              <a:rPr lang="en-US" dirty="0"/>
              <a:t>Google Cloud Storage: Google Cloud Storage is a highly available and durable object storage service provided by Google Cloud Platform. </a:t>
            </a:r>
          </a:p>
          <a:p>
            <a:pPr algn="just"/>
            <a:endParaRPr lang="en-US" dirty="0"/>
          </a:p>
          <a:p>
            <a:pPr algn="just"/>
            <a:r>
              <a:rPr lang="en-US" dirty="0"/>
              <a:t>It offers a range of storage classes, including multi-regional, regional, and nearline, to help businesses store and manage their data efficiently. </a:t>
            </a:r>
          </a:p>
          <a:p>
            <a:pPr algn="just"/>
            <a:endParaRPr lang="en-US" dirty="0"/>
          </a:p>
          <a:p>
            <a:pPr algn="just"/>
            <a:r>
              <a:rPr lang="en-US" dirty="0"/>
              <a:t>Google Cloud Storage also offers features like access control, encryption, and lifecycle management to help businesses secure and manage their data.</a:t>
            </a:r>
          </a:p>
        </p:txBody>
      </p:sp>
    </p:spTree>
    <p:extLst>
      <p:ext uri="{BB962C8B-B14F-4D97-AF65-F5344CB8AC3E}">
        <p14:creationId xmlns:p14="http://schemas.microsoft.com/office/powerpoint/2010/main" val="40909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27A9-F345-66A5-BA63-66B032673063}"/>
              </a:ext>
            </a:extLst>
          </p:cNvPr>
          <p:cNvSpPr>
            <a:spLocks noGrp="1"/>
          </p:cNvSpPr>
          <p:nvPr>
            <p:ph type="title"/>
          </p:nvPr>
        </p:nvSpPr>
        <p:spPr/>
        <p:txBody>
          <a:bodyPr/>
          <a:lstStyle/>
          <a:p>
            <a:r>
              <a:rPr lang="en-US" dirty="0"/>
              <a:t>Examples of Cloud Storage Services</a:t>
            </a:r>
          </a:p>
        </p:txBody>
      </p:sp>
      <p:sp>
        <p:nvSpPr>
          <p:cNvPr id="3" name="Content Placeholder 2">
            <a:extLst>
              <a:ext uri="{FF2B5EF4-FFF2-40B4-BE49-F238E27FC236}">
                <a16:creationId xmlns:a16="http://schemas.microsoft.com/office/drawing/2014/main" id="{25DA6AC1-BC66-EB66-13D7-5E5BB8B1E511}"/>
              </a:ext>
            </a:extLst>
          </p:cNvPr>
          <p:cNvSpPr>
            <a:spLocks noGrp="1"/>
          </p:cNvSpPr>
          <p:nvPr>
            <p:ph idx="1"/>
          </p:nvPr>
        </p:nvSpPr>
        <p:spPr/>
        <p:txBody>
          <a:bodyPr/>
          <a:lstStyle/>
          <a:p>
            <a:pPr algn="just"/>
            <a:r>
              <a:rPr lang="en-US" dirty="0"/>
              <a:t>Microsoft Azure Storage: Microsoft Azure Storage is a scalable and highly available cloud storage service provided by Microsoft Azure. </a:t>
            </a:r>
          </a:p>
          <a:p>
            <a:pPr algn="just"/>
            <a:endParaRPr lang="en-US" dirty="0"/>
          </a:p>
          <a:p>
            <a:pPr algn="just"/>
            <a:r>
              <a:rPr lang="en-US" dirty="0"/>
              <a:t>It provides different types of storage options, including Blob storage, Queue storage, and File storage, to help businesses store and manage different types of data. </a:t>
            </a:r>
          </a:p>
          <a:p>
            <a:pPr algn="just"/>
            <a:endParaRPr lang="en-US" dirty="0"/>
          </a:p>
          <a:p>
            <a:pPr algn="just"/>
            <a:r>
              <a:rPr lang="en-US" dirty="0"/>
              <a:t>Microsoft Azure Storage also offers features like access control, encryption, and data protection to help businesses secure their data.</a:t>
            </a:r>
          </a:p>
          <a:p>
            <a:pPr algn="just"/>
            <a:endParaRPr lang="en-US" dirty="0"/>
          </a:p>
        </p:txBody>
      </p:sp>
    </p:spTree>
    <p:extLst>
      <p:ext uri="{BB962C8B-B14F-4D97-AF65-F5344CB8AC3E}">
        <p14:creationId xmlns:p14="http://schemas.microsoft.com/office/powerpoint/2010/main" val="281906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A93F-5F51-FC7C-68BF-28756E14461E}"/>
              </a:ext>
            </a:extLst>
          </p:cNvPr>
          <p:cNvSpPr>
            <a:spLocks noGrp="1"/>
          </p:cNvSpPr>
          <p:nvPr>
            <p:ph type="title"/>
          </p:nvPr>
        </p:nvSpPr>
        <p:spPr/>
        <p:txBody>
          <a:bodyPr/>
          <a:lstStyle/>
          <a:p>
            <a:r>
              <a:rPr lang="en-US" dirty="0"/>
              <a:t>Examples of Cloud Storage Services</a:t>
            </a:r>
          </a:p>
        </p:txBody>
      </p:sp>
      <p:sp>
        <p:nvSpPr>
          <p:cNvPr id="3" name="Content Placeholder 2">
            <a:extLst>
              <a:ext uri="{FF2B5EF4-FFF2-40B4-BE49-F238E27FC236}">
                <a16:creationId xmlns:a16="http://schemas.microsoft.com/office/drawing/2014/main" id="{3EECB239-E188-E09B-B585-59BFC07923E3}"/>
              </a:ext>
            </a:extLst>
          </p:cNvPr>
          <p:cNvSpPr>
            <a:spLocks noGrp="1"/>
          </p:cNvSpPr>
          <p:nvPr>
            <p:ph idx="1"/>
          </p:nvPr>
        </p:nvSpPr>
        <p:spPr/>
        <p:txBody>
          <a:bodyPr/>
          <a:lstStyle/>
          <a:p>
            <a:pPr algn="just"/>
            <a:r>
              <a:rPr lang="en-US" dirty="0"/>
              <a:t>Dropbox: Dropbox is a popular cloud storage service that allows businesses to store, share, and collaborate on files securely. </a:t>
            </a:r>
          </a:p>
          <a:p>
            <a:pPr algn="just"/>
            <a:endParaRPr lang="en-US" dirty="0"/>
          </a:p>
          <a:p>
            <a:pPr algn="just"/>
            <a:r>
              <a:rPr lang="en-US" dirty="0"/>
              <a:t>It offers features like versioning, access control, and collaboration tools to help businesses manage their files effectively. </a:t>
            </a:r>
          </a:p>
          <a:p>
            <a:pPr algn="just"/>
            <a:endParaRPr lang="en-US" dirty="0"/>
          </a:p>
          <a:p>
            <a:pPr algn="just"/>
            <a:r>
              <a:rPr lang="en-US" dirty="0"/>
              <a:t>Dropbox also integrates with a range of third-party applications, making it easy for businesses to streamline their workflows and improve productivity.</a:t>
            </a:r>
          </a:p>
        </p:txBody>
      </p:sp>
    </p:spTree>
    <p:extLst>
      <p:ext uri="{BB962C8B-B14F-4D97-AF65-F5344CB8AC3E}">
        <p14:creationId xmlns:p14="http://schemas.microsoft.com/office/powerpoint/2010/main" val="238983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74AE-6DD1-923A-7172-79DA5B4DC4CA}"/>
              </a:ext>
            </a:extLst>
          </p:cNvPr>
          <p:cNvSpPr>
            <a:spLocks noGrp="1"/>
          </p:cNvSpPr>
          <p:nvPr>
            <p:ph type="title"/>
          </p:nvPr>
        </p:nvSpPr>
        <p:spPr/>
        <p:txBody>
          <a:bodyPr/>
          <a:lstStyle/>
          <a:p>
            <a:r>
              <a:rPr lang="en-US" dirty="0"/>
              <a:t>Examples of Cloud Storage Services</a:t>
            </a:r>
          </a:p>
        </p:txBody>
      </p:sp>
      <p:sp>
        <p:nvSpPr>
          <p:cNvPr id="3" name="Content Placeholder 2">
            <a:extLst>
              <a:ext uri="{FF2B5EF4-FFF2-40B4-BE49-F238E27FC236}">
                <a16:creationId xmlns:a16="http://schemas.microsoft.com/office/drawing/2014/main" id="{3A92E353-6FE6-F0C6-FB09-4B002A1122A8}"/>
              </a:ext>
            </a:extLst>
          </p:cNvPr>
          <p:cNvSpPr>
            <a:spLocks noGrp="1"/>
          </p:cNvSpPr>
          <p:nvPr>
            <p:ph idx="1"/>
          </p:nvPr>
        </p:nvSpPr>
        <p:spPr/>
        <p:txBody>
          <a:bodyPr/>
          <a:lstStyle/>
          <a:p>
            <a:pPr algn="just"/>
            <a:r>
              <a:rPr lang="en-US" dirty="0"/>
              <a:t>Box: Box is a cloud content management and collaboration platform that offers secure cloud storage and file sharing services for businesses. </a:t>
            </a:r>
          </a:p>
          <a:p>
            <a:pPr algn="just"/>
            <a:endParaRPr lang="en-US" dirty="0"/>
          </a:p>
          <a:p>
            <a:pPr algn="just"/>
            <a:r>
              <a:rPr lang="en-US" dirty="0"/>
              <a:t>It offers features like version control, access control, and advanced security features to help businesses manage their content securely. </a:t>
            </a:r>
          </a:p>
          <a:p>
            <a:pPr algn="just"/>
            <a:endParaRPr lang="en-US" dirty="0"/>
          </a:p>
          <a:p>
            <a:pPr algn="just"/>
            <a:r>
              <a:rPr lang="en-US" dirty="0"/>
              <a:t>Box also integrates with a range of third-party applications, making it easy for businesses to automate their workflows and improve efficiency.</a:t>
            </a:r>
          </a:p>
          <a:p>
            <a:pPr algn="just"/>
            <a:endParaRPr lang="en-US" dirty="0"/>
          </a:p>
        </p:txBody>
      </p:sp>
    </p:spTree>
    <p:extLst>
      <p:ext uri="{BB962C8B-B14F-4D97-AF65-F5344CB8AC3E}">
        <p14:creationId xmlns:p14="http://schemas.microsoft.com/office/powerpoint/2010/main" val="1926939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{59A8D90C-0560-2D4C-81B6-8BE955F92CA3}tf10001060</Template>
  <TotalTime>20</TotalTime>
  <Words>1464</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Cloud Storage &amp; Compute</vt:lpstr>
      <vt:lpstr>Cloud Storage Services</vt:lpstr>
      <vt:lpstr>Cloud Storage Services</vt:lpstr>
      <vt:lpstr>Features of Cloud Storage Services</vt:lpstr>
      <vt:lpstr>Examples of Cloud Storage Services</vt:lpstr>
      <vt:lpstr>Examples of Cloud Storage Services</vt:lpstr>
      <vt:lpstr>Examples of Cloud Storage Services</vt:lpstr>
      <vt:lpstr>Examples of Cloud Storage Services</vt:lpstr>
      <vt:lpstr>Examples of Cloud Storage Services</vt:lpstr>
      <vt:lpstr>Use cases of Cloud Storage Services</vt:lpstr>
      <vt:lpstr>Use cases of Cloud Storage Services</vt:lpstr>
      <vt:lpstr>Use cases of Cloud Storage Services</vt:lpstr>
      <vt:lpstr>Cloud Compute Services</vt:lpstr>
      <vt:lpstr>Features of Cloud Compute Services</vt:lpstr>
      <vt:lpstr>Features of Cloud Compute Services</vt:lpstr>
      <vt:lpstr>Features of Cloud Compute Services</vt:lpstr>
      <vt:lpstr>Examples of Cloud Compute Services</vt:lpstr>
      <vt:lpstr>Examples of Cloud Compute Services</vt:lpstr>
      <vt:lpstr>Examples of Cloud Compute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 &amp; Compute</dc:title>
  <dc:creator>Abhirup Khanna</dc:creator>
  <cp:lastModifiedBy>Abhirup Khanna</cp:lastModifiedBy>
  <cp:revision>9</cp:revision>
  <dcterms:created xsi:type="dcterms:W3CDTF">2023-05-12T16:46:49Z</dcterms:created>
  <dcterms:modified xsi:type="dcterms:W3CDTF">2023-05-12T17:07:27Z</dcterms:modified>
</cp:coreProperties>
</file>