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4"/>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B021E0F-1EF0-F047-8CD1-8F8544561D51}"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3AD78-D9F7-7D4E-9F20-511AB99DD075}" type="slidenum">
              <a:rPr lang="en-US" smtClean="0"/>
              <a:t>‹#›</a:t>
            </a:fld>
            <a:endParaRPr lang="en-US"/>
          </a:p>
        </p:txBody>
      </p:sp>
    </p:spTree>
    <p:extLst>
      <p:ext uri="{BB962C8B-B14F-4D97-AF65-F5344CB8AC3E}">
        <p14:creationId xmlns:p14="http://schemas.microsoft.com/office/powerpoint/2010/main" val="362896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B021E0F-1EF0-F047-8CD1-8F8544561D51}"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3AD78-D9F7-7D4E-9F20-511AB99DD075}" type="slidenum">
              <a:rPr lang="en-US" smtClean="0"/>
              <a:t>‹#›</a:t>
            </a:fld>
            <a:endParaRPr lang="en-US"/>
          </a:p>
        </p:txBody>
      </p:sp>
    </p:spTree>
    <p:extLst>
      <p:ext uri="{BB962C8B-B14F-4D97-AF65-F5344CB8AC3E}">
        <p14:creationId xmlns:p14="http://schemas.microsoft.com/office/powerpoint/2010/main" val="631427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B021E0F-1EF0-F047-8CD1-8F8544561D51}"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3AD78-D9F7-7D4E-9F20-511AB99DD07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02663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B021E0F-1EF0-F047-8CD1-8F8544561D51}"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3AD78-D9F7-7D4E-9F20-511AB99DD075}" type="slidenum">
              <a:rPr lang="en-US" smtClean="0"/>
              <a:t>‹#›</a:t>
            </a:fld>
            <a:endParaRPr lang="en-US"/>
          </a:p>
        </p:txBody>
      </p:sp>
    </p:spTree>
    <p:extLst>
      <p:ext uri="{BB962C8B-B14F-4D97-AF65-F5344CB8AC3E}">
        <p14:creationId xmlns:p14="http://schemas.microsoft.com/office/powerpoint/2010/main" val="2896301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B021E0F-1EF0-F047-8CD1-8F8544561D51}"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3AD78-D9F7-7D4E-9F20-511AB99DD07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5540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B021E0F-1EF0-F047-8CD1-8F8544561D51}"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3AD78-D9F7-7D4E-9F20-511AB99DD075}" type="slidenum">
              <a:rPr lang="en-US" smtClean="0"/>
              <a:t>‹#›</a:t>
            </a:fld>
            <a:endParaRPr lang="en-US"/>
          </a:p>
        </p:txBody>
      </p:sp>
    </p:spTree>
    <p:extLst>
      <p:ext uri="{BB962C8B-B14F-4D97-AF65-F5344CB8AC3E}">
        <p14:creationId xmlns:p14="http://schemas.microsoft.com/office/powerpoint/2010/main" val="1840106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B021E0F-1EF0-F047-8CD1-8F8544561D51}"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3AD78-D9F7-7D4E-9F20-511AB99DD075}" type="slidenum">
              <a:rPr lang="en-US" smtClean="0"/>
              <a:t>‹#›</a:t>
            </a:fld>
            <a:endParaRPr lang="en-US"/>
          </a:p>
        </p:txBody>
      </p:sp>
    </p:spTree>
    <p:extLst>
      <p:ext uri="{BB962C8B-B14F-4D97-AF65-F5344CB8AC3E}">
        <p14:creationId xmlns:p14="http://schemas.microsoft.com/office/powerpoint/2010/main" val="3348413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B021E0F-1EF0-F047-8CD1-8F8544561D51}"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3AD78-D9F7-7D4E-9F20-511AB99DD075}" type="slidenum">
              <a:rPr lang="en-US" smtClean="0"/>
              <a:t>‹#›</a:t>
            </a:fld>
            <a:endParaRPr lang="en-US"/>
          </a:p>
        </p:txBody>
      </p:sp>
    </p:spTree>
    <p:extLst>
      <p:ext uri="{BB962C8B-B14F-4D97-AF65-F5344CB8AC3E}">
        <p14:creationId xmlns:p14="http://schemas.microsoft.com/office/powerpoint/2010/main" val="331081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B021E0F-1EF0-F047-8CD1-8F8544561D51}"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3AD78-D9F7-7D4E-9F20-511AB99DD075}" type="slidenum">
              <a:rPr lang="en-US" smtClean="0"/>
              <a:t>‹#›</a:t>
            </a:fld>
            <a:endParaRPr lang="en-US"/>
          </a:p>
        </p:txBody>
      </p:sp>
    </p:spTree>
    <p:extLst>
      <p:ext uri="{BB962C8B-B14F-4D97-AF65-F5344CB8AC3E}">
        <p14:creationId xmlns:p14="http://schemas.microsoft.com/office/powerpoint/2010/main" val="102074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B021E0F-1EF0-F047-8CD1-8F8544561D51}"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3AD78-D9F7-7D4E-9F20-511AB99DD075}" type="slidenum">
              <a:rPr lang="en-US" smtClean="0"/>
              <a:t>‹#›</a:t>
            </a:fld>
            <a:endParaRPr lang="en-US"/>
          </a:p>
        </p:txBody>
      </p:sp>
    </p:spTree>
    <p:extLst>
      <p:ext uri="{BB962C8B-B14F-4D97-AF65-F5344CB8AC3E}">
        <p14:creationId xmlns:p14="http://schemas.microsoft.com/office/powerpoint/2010/main" val="367602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B021E0F-1EF0-F047-8CD1-8F8544561D51}" type="datetimeFigureOut">
              <a:rPr lang="en-US" smtClean="0"/>
              <a:t>5/12/23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3AD78-D9F7-7D4E-9F20-511AB99DD075}" type="slidenum">
              <a:rPr lang="en-US" smtClean="0"/>
              <a:t>‹#›</a:t>
            </a:fld>
            <a:endParaRPr lang="en-US"/>
          </a:p>
        </p:txBody>
      </p:sp>
    </p:spTree>
    <p:extLst>
      <p:ext uri="{BB962C8B-B14F-4D97-AF65-F5344CB8AC3E}">
        <p14:creationId xmlns:p14="http://schemas.microsoft.com/office/powerpoint/2010/main" val="4173923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B021E0F-1EF0-F047-8CD1-8F8544561D51}" type="datetimeFigureOut">
              <a:rPr lang="en-US" smtClean="0"/>
              <a:t>5/12/23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3AD78-D9F7-7D4E-9F20-511AB99DD075}" type="slidenum">
              <a:rPr lang="en-US" smtClean="0"/>
              <a:t>‹#›</a:t>
            </a:fld>
            <a:endParaRPr lang="en-US"/>
          </a:p>
        </p:txBody>
      </p:sp>
    </p:spTree>
    <p:extLst>
      <p:ext uri="{BB962C8B-B14F-4D97-AF65-F5344CB8AC3E}">
        <p14:creationId xmlns:p14="http://schemas.microsoft.com/office/powerpoint/2010/main" val="244620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B021E0F-1EF0-F047-8CD1-8F8544561D51}" type="datetimeFigureOut">
              <a:rPr lang="en-US" smtClean="0"/>
              <a:t>5/12/23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3AD78-D9F7-7D4E-9F20-511AB99DD075}" type="slidenum">
              <a:rPr lang="en-US" smtClean="0"/>
              <a:t>‹#›</a:t>
            </a:fld>
            <a:endParaRPr lang="en-US"/>
          </a:p>
        </p:txBody>
      </p:sp>
    </p:spTree>
    <p:extLst>
      <p:ext uri="{BB962C8B-B14F-4D97-AF65-F5344CB8AC3E}">
        <p14:creationId xmlns:p14="http://schemas.microsoft.com/office/powerpoint/2010/main" val="408685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21E0F-1EF0-F047-8CD1-8F8544561D51}" type="datetimeFigureOut">
              <a:rPr lang="en-US" smtClean="0"/>
              <a:t>5/12/23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83AD78-D9F7-7D4E-9F20-511AB99DD075}" type="slidenum">
              <a:rPr lang="en-US" smtClean="0"/>
              <a:t>‹#›</a:t>
            </a:fld>
            <a:endParaRPr lang="en-US"/>
          </a:p>
        </p:txBody>
      </p:sp>
    </p:spTree>
    <p:extLst>
      <p:ext uri="{BB962C8B-B14F-4D97-AF65-F5344CB8AC3E}">
        <p14:creationId xmlns:p14="http://schemas.microsoft.com/office/powerpoint/2010/main" val="1016589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B021E0F-1EF0-F047-8CD1-8F8544561D51}" type="datetimeFigureOut">
              <a:rPr lang="en-US" smtClean="0"/>
              <a:t>5/12/23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3AD78-D9F7-7D4E-9F20-511AB99DD075}" type="slidenum">
              <a:rPr lang="en-US" smtClean="0"/>
              <a:t>‹#›</a:t>
            </a:fld>
            <a:endParaRPr lang="en-US"/>
          </a:p>
        </p:txBody>
      </p:sp>
    </p:spTree>
    <p:extLst>
      <p:ext uri="{BB962C8B-B14F-4D97-AF65-F5344CB8AC3E}">
        <p14:creationId xmlns:p14="http://schemas.microsoft.com/office/powerpoint/2010/main" val="7725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B021E0F-1EF0-F047-8CD1-8F8544561D51}" type="datetimeFigureOut">
              <a:rPr lang="en-US" smtClean="0"/>
              <a:t>5/12/23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3AD78-D9F7-7D4E-9F20-511AB99DD075}" type="slidenum">
              <a:rPr lang="en-US" smtClean="0"/>
              <a:t>‹#›</a:t>
            </a:fld>
            <a:endParaRPr lang="en-US"/>
          </a:p>
        </p:txBody>
      </p:sp>
    </p:spTree>
    <p:extLst>
      <p:ext uri="{BB962C8B-B14F-4D97-AF65-F5344CB8AC3E}">
        <p14:creationId xmlns:p14="http://schemas.microsoft.com/office/powerpoint/2010/main" val="4243400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021E0F-1EF0-F047-8CD1-8F8544561D51}" type="datetimeFigureOut">
              <a:rPr lang="en-US" smtClean="0"/>
              <a:t>5/12/23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C83AD78-D9F7-7D4E-9F20-511AB99DD075}" type="slidenum">
              <a:rPr lang="en-US" smtClean="0"/>
              <a:t>‹#›</a:t>
            </a:fld>
            <a:endParaRPr lang="en-US"/>
          </a:p>
        </p:txBody>
      </p:sp>
    </p:spTree>
    <p:extLst>
      <p:ext uri="{BB962C8B-B14F-4D97-AF65-F5344CB8AC3E}">
        <p14:creationId xmlns:p14="http://schemas.microsoft.com/office/powerpoint/2010/main" val="1886441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2A28-6771-2057-1D3B-D290DD8EB25E}"/>
              </a:ext>
            </a:extLst>
          </p:cNvPr>
          <p:cNvSpPr>
            <a:spLocks noGrp="1"/>
          </p:cNvSpPr>
          <p:nvPr>
            <p:ph type="ctrTitle"/>
          </p:nvPr>
        </p:nvSpPr>
        <p:spPr/>
        <p:txBody>
          <a:bodyPr/>
          <a:lstStyle/>
          <a:p>
            <a:r>
              <a:rPr lang="en-US" dirty="0"/>
              <a:t>AWS Services</a:t>
            </a:r>
          </a:p>
        </p:txBody>
      </p:sp>
      <p:sp>
        <p:nvSpPr>
          <p:cNvPr id="3" name="Subtitle 2">
            <a:extLst>
              <a:ext uri="{FF2B5EF4-FFF2-40B4-BE49-F238E27FC236}">
                <a16:creationId xmlns:a16="http://schemas.microsoft.com/office/drawing/2014/main" id="{4E953128-6CDE-509F-B60D-DA52DA09AE59}"/>
              </a:ext>
            </a:extLst>
          </p:cNvPr>
          <p:cNvSpPr>
            <a:spLocks noGrp="1"/>
          </p:cNvSpPr>
          <p:nvPr>
            <p:ph type="subTitle" idx="1"/>
          </p:nvPr>
        </p:nvSpPr>
        <p:spPr/>
        <p:txBody>
          <a:bodyPr/>
          <a:lstStyle/>
          <a:p>
            <a:r>
              <a:rPr lang="en-US" dirty="0"/>
              <a:t>Abhirup Khanna</a:t>
            </a:r>
          </a:p>
        </p:txBody>
      </p:sp>
    </p:spTree>
    <p:extLst>
      <p:ext uri="{BB962C8B-B14F-4D97-AF65-F5344CB8AC3E}">
        <p14:creationId xmlns:p14="http://schemas.microsoft.com/office/powerpoint/2010/main" val="340667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Demand</a:t>
            </a:r>
          </a:p>
        </p:txBody>
      </p:sp>
      <p:sp>
        <p:nvSpPr>
          <p:cNvPr id="3" name="Content Placeholder 2"/>
          <p:cNvSpPr>
            <a:spLocks noGrp="1"/>
          </p:cNvSpPr>
          <p:nvPr>
            <p:ph idx="1"/>
          </p:nvPr>
        </p:nvSpPr>
        <p:spPr/>
        <p:txBody>
          <a:bodyPr/>
          <a:lstStyle/>
          <a:p>
            <a:pPr algn="just"/>
            <a:r>
              <a:rPr lang="en-US" dirty="0"/>
              <a:t>It allows you to pay a fixed rate by the hour or even by the second with no commitment.</a:t>
            </a:r>
          </a:p>
          <a:p>
            <a:pPr algn="just"/>
            <a:endParaRPr lang="en-US" dirty="0"/>
          </a:p>
          <a:p>
            <a:pPr algn="just"/>
            <a:r>
              <a:rPr lang="en-US" dirty="0"/>
              <a:t>Linux instance is by the second and windows instance is by the hour.</a:t>
            </a:r>
          </a:p>
          <a:p>
            <a:pPr algn="just"/>
            <a:endParaRPr lang="en-US" dirty="0"/>
          </a:p>
          <a:p>
            <a:pPr algn="just"/>
            <a:r>
              <a:rPr lang="en-US" dirty="0"/>
              <a:t>On Demand is perfect for the users who want low cost and flexibility of Amazon EC2 without any up-front investment or long-term commitment.</a:t>
            </a:r>
          </a:p>
          <a:p>
            <a:pPr algn="just"/>
            <a:endParaRPr lang="en-US" dirty="0"/>
          </a:p>
          <a:p>
            <a:pPr algn="just"/>
            <a:r>
              <a:rPr lang="en-US" dirty="0"/>
              <a:t>It is suitable for the applications with short term, spiky or unpredictable workloads that cannot be interrupted.</a:t>
            </a:r>
          </a:p>
        </p:txBody>
      </p:sp>
    </p:spTree>
    <p:extLst>
      <p:ext uri="{BB962C8B-B14F-4D97-AF65-F5344CB8AC3E}">
        <p14:creationId xmlns:p14="http://schemas.microsoft.com/office/powerpoint/2010/main" val="1836760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Reserved</a:t>
            </a:r>
          </a:p>
        </p:txBody>
      </p:sp>
      <p:sp>
        <p:nvSpPr>
          <p:cNvPr id="3" name="Content Placeholder 2"/>
          <p:cNvSpPr>
            <a:spLocks noGrp="1"/>
          </p:cNvSpPr>
          <p:nvPr>
            <p:ph idx="1"/>
          </p:nvPr>
        </p:nvSpPr>
        <p:spPr/>
        <p:txBody>
          <a:bodyPr/>
          <a:lstStyle/>
          <a:p>
            <a:pPr algn="just"/>
            <a:r>
              <a:rPr lang="en-US" dirty="0"/>
              <a:t>It is a way of making a reservation with Amazon or we can say that we make a contract with Amazon. The contract can be for 1 or 3 years in length.</a:t>
            </a:r>
          </a:p>
          <a:p>
            <a:pPr algn="just"/>
            <a:endParaRPr lang="en-US" dirty="0"/>
          </a:p>
          <a:p>
            <a:pPr algn="just"/>
            <a:r>
              <a:rPr lang="en-US" dirty="0"/>
              <a:t>In a Reserved instance, you are making a contract means you are paying some upfront, so it gives you a significant discount on the hourly charge for an instance.</a:t>
            </a:r>
          </a:p>
          <a:p>
            <a:pPr algn="just"/>
            <a:endParaRPr lang="en-US" dirty="0"/>
          </a:p>
          <a:p>
            <a:pPr algn="just"/>
            <a:r>
              <a:rPr lang="en-US" dirty="0"/>
              <a:t>It is useful for applications with steady state or predictable usage.</a:t>
            </a:r>
          </a:p>
          <a:p>
            <a:pPr algn="just"/>
            <a:endParaRPr lang="en-US" dirty="0"/>
          </a:p>
          <a:p>
            <a:pPr algn="just"/>
            <a:r>
              <a:rPr lang="en-US" dirty="0"/>
              <a:t>It is used for those applications that require reserved capacity.</a:t>
            </a:r>
          </a:p>
        </p:txBody>
      </p:sp>
    </p:spTree>
    <p:extLst>
      <p:ext uri="{BB962C8B-B14F-4D97-AF65-F5344CB8AC3E}">
        <p14:creationId xmlns:p14="http://schemas.microsoft.com/office/powerpoint/2010/main" val="211326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Spot Instance</a:t>
            </a:r>
          </a:p>
        </p:txBody>
      </p:sp>
      <p:sp>
        <p:nvSpPr>
          <p:cNvPr id="3" name="Content Placeholder 2"/>
          <p:cNvSpPr>
            <a:spLocks noGrp="1"/>
          </p:cNvSpPr>
          <p:nvPr>
            <p:ph idx="1"/>
          </p:nvPr>
        </p:nvSpPr>
        <p:spPr/>
        <p:txBody>
          <a:bodyPr/>
          <a:lstStyle/>
          <a:p>
            <a:pPr algn="just"/>
            <a:r>
              <a:rPr lang="en-US" dirty="0"/>
              <a:t>It allows you to bid for a price whatever price that you want for instance capacity, and providing better savings if your applications have flexible start and end times.</a:t>
            </a:r>
          </a:p>
          <a:p>
            <a:pPr algn="just"/>
            <a:endParaRPr lang="en-US" dirty="0"/>
          </a:p>
          <a:p>
            <a:pPr algn="just"/>
            <a:r>
              <a:rPr lang="en-US" dirty="0"/>
              <a:t>Spot Instances are useful for those applications that have flexible start and end times.</a:t>
            </a:r>
          </a:p>
          <a:p>
            <a:pPr algn="just"/>
            <a:endParaRPr lang="en-US" dirty="0"/>
          </a:p>
          <a:p>
            <a:pPr algn="just"/>
            <a:r>
              <a:rPr lang="en-US" dirty="0"/>
              <a:t>EC2 Spot Instances provide less discounts as compared to On Demand prices.</a:t>
            </a:r>
          </a:p>
          <a:p>
            <a:pPr algn="just"/>
            <a:endParaRPr lang="en-US" dirty="0"/>
          </a:p>
          <a:p>
            <a:pPr algn="just"/>
            <a:r>
              <a:rPr lang="en-US" dirty="0"/>
              <a:t>Spot Instances are used to optimize your costs on the AWS cloud and scale your application's throughput up to 10X.</a:t>
            </a:r>
          </a:p>
          <a:p>
            <a:pPr algn="just"/>
            <a:endParaRPr lang="en-US" dirty="0"/>
          </a:p>
        </p:txBody>
      </p:sp>
    </p:spTree>
    <p:extLst>
      <p:ext uri="{BB962C8B-B14F-4D97-AF65-F5344CB8AC3E}">
        <p14:creationId xmlns:p14="http://schemas.microsoft.com/office/powerpoint/2010/main" val="2975549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Dedicated Hosts</a:t>
            </a:r>
          </a:p>
        </p:txBody>
      </p:sp>
      <p:sp>
        <p:nvSpPr>
          <p:cNvPr id="3" name="Content Placeholder 2"/>
          <p:cNvSpPr>
            <a:spLocks noGrp="1"/>
          </p:cNvSpPr>
          <p:nvPr>
            <p:ph idx="1"/>
          </p:nvPr>
        </p:nvSpPr>
        <p:spPr/>
        <p:txBody>
          <a:bodyPr>
            <a:normAutofit fontScale="92500" lnSpcReduction="20000"/>
          </a:bodyPr>
          <a:lstStyle/>
          <a:p>
            <a:pPr algn="just"/>
            <a:r>
              <a:rPr lang="en-US" dirty="0"/>
              <a:t>A dedicated host is a physical server with EC2 instance capacity which is fully dedicated to your use.</a:t>
            </a:r>
          </a:p>
          <a:p>
            <a:pPr algn="just"/>
            <a:endParaRPr lang="en-US" dirty="0"/>
          </a:p>
          <a:p>
            <a:pPr algn="just"/>
            <a:r>
              <a:rPr lang="en-US" dirty="0"/>
              <a:t>The physical EC2 server is the dedicated host that can help you to reduce costs by allowing you to use your existing server-bound software licenses. </a:t>
            </a:r>
          </a:p>
          <a:p>
            <a:pPr algn="just"/>
            <a:endParaRPr lang="en-US" dirty="0"/>
          </a:p>
          <a:p>
            <a:pPr algn="just"/>
            <a:r>
              <a:rPr lang="en-US" dirty="0"/>
              <a:t>For example, </a:t>
            </a:r>
            <a:r>
              <a:rPr lang="en-US" dirty="0" err="1"/>
              <a:t>Vmware</a:t>
            </a:r>
            <a:r>
              <a:rPr lang="en-US" dirty="0"/>
              <a:t>, Oracle, SQL Server depending on the licenses that you can bring over to AWS and then they can use the Dedicated host.</a:t>
            </a:r>
          </a:p>
          <a:p>
            <a:pPr algn="just"/>
            <a:endParaRPr lang="en-US" dirty="0"/>
          </a:p>
          <a:p>
            <a:pPr algn="just"/>
            <a:r>
              <a:rPr lang="en-US" dirty="0"/>
              <a:t>Dedicated hosts are used to address compliance requirements and reduces host by allowing to use your existing server-bound server licenses.</a:t>
            </a:r>
          </a:p>
          <a:p>
            <a:pPr algn="just"/>
            <a:endParaRPr lang="en-US" dirty="0"/>
          </a:p>
          <a:p>
            <a:pPr algn="just"/>
            <a:r>
              <a:rPr lang="en-US" dirty="0"/>
              <a:t>It can be purchased as a Reservation for up to 70% off On-Demand price.</a:t>
            </a:r>
          </a:p>
        </p:txBody>
      </p:sp>
    </p:spTree>
    <p:extLst>
      <p:ext uri="{BB962C8B-B14F-4D97-AF65-F5344CB8AC3E}">
        <p14:creationId xmlns:p14="http://schemas.microsoft.com/office/powerpoint/2010/main" val="1070612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EBS</a:t>
            </a:r>
          </a:p>
        </p:txBody>
      </p:sp>
      <p:sp>
        <p:nvSpPr>
          <p:cNvPr id="3" name="Content Placeholder 2"/>
          <p:cNvSpPr>
            <a:spLocks noGrp="1"/>
          </p:cNvSpPr>
          <p:nvPr>
            <p:ph idx="1"/>
          </p:nvPr>
        </p:nvSpPr>
        <p:spPr/>
        <p:txBody>
          <a:bodyPr/>
          <a:lstStyle/>
          <a:p>
            <a:pPr algn="just"/>
            <a:r>
              <a:rPr lang="en-US" dirty="0"/>
              <a:t>EBS stands for </a:t>
            </a:r>
            <a:r>
              <a:rPr lang="en-US" b="1" dirty="0"/>
              <a:t>Elastic Block Store</a:t>
            </a:r>
            <a:r>
              <a:rPr lang="en-US" dirty="0"/>
              <a:t>.</a:t>
            </a:r>
          </a:p>
          <a:p>
            <a:pPr algn="just"/>
            <a:endParaRPr lang="en-US" dirty="0"/>
          </a:p>
          <a:p>
            <a:pPr algn="just"/>
            <a:r>
              <a:rPr lang="en-US" dirty="0"/>
              <a:t>EC2 is a virtual server in a cloud while EBS is a virtual disk in a cloud.</a:t>
            </a:r>
          </a:p>
          <a:p>
            <a:pPr algn="just"/>
            <a:endParaRPr lang="en-US" dirty="0"/>
          </a:p>
          <a:p>
            <a:pPr algn="just"/>
            <a:r>
              <a:rPr lang="en-US" dirty="0"/>
              <a:t>Amazon EBS allows you to create storage volumes and attach them to the EC2 instances.</a:t>
            </a:r>
          </a:p>
          <a:p>
            <a:pPr algn="just"/>
            <a:endParaRPr lang="en-US" dirty="0"/>
          </a:p>
          <a:p>
            <a:pPr algn="just"/>
            <a:r>
              <a:rPr lang="en-US" dirty="0"/>
              <a:t>Once the storage volume is created, you can create a file system on the top of these volumes, and then you can run a database, store the files, applications or you can even use them as a block device in some other way.</a:t>
            </a:r>
          </a:p>
        </p:txBody>
      </p:sp>
    </p:spTree>
    <p:extLst>
      <p:ext uri="{BB962C8B-B14F-4D97-AF65-F5344CB8AC3E}">
        <p14:creationId xmlns:p14="http://schemas.microsoft.com/office/powerpoint/2010/main" val="743330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S3</a:t>
            </a:r>
          </a:p>
        </p:txBody>
      </p:sp>
      <p:sp>
        <p:nvSpPr>
          <p:cNvPr id="3" name="Content Placeholder 2"/>
          <p:cNvSpPr>
            <a:spLocks noGrp="1"/>
          </p:cNvSpPr>
          <p:nvPr>
            <p:ph idx="1"/>
          </p:nvPr>
        </p:nvSpPr>
        <p:spPr/>
        <p:txBody>
          <a:bodyPr>
            <a:normAutofit lnSpcReduction="10000"/>
          </a:bodyPr>
          <a:lstStyle/>
          <a:p>
            <a:pPr algn="just"/>
            <a:r>
              <a:rPr lang="en-US" dirty="0"/>
              <a:t>S3 stands for Simple Storage Service.</a:t>
            </a:r>
          </a:p>
          <a:p>
            <a:pPr algn="just"/>
            <a:endParaRPr lang="en-US" dirty="0"/>
          </a:p>
          <a:p>
            <a:pPr algn="just"/>
            <a:r>
              <a:rPr lang="en-US" dirty="0"/>
              <a:t>S3 is a safe place to store the files.</a:t>
            </a:r>
          </a:p>
          <a:p>
            <a:pPr algn="just"/>
            <a:endParaRPr lang="en-US" dirty="0"/>
          </a:p>
          <a:p>
            <a:pPr algn="just"/>
            <a:r>
              <a:rPr lang="en-US" dirty="0"/>
              <a:t>It is Object-based storage, i.e., you can store the images, word files, pdf files, etc.</a:t>
            </a:r>
          </a:p>
          <a:p>
            <a:pPr algn="just"/>
            <a:endParaRPr lang="en-US" dirty="0"/>
          </a:p>
          <a:p>
            <a:pPr algn="just"/>
            <a:r>
              <a:rPr lang="en-US" dirty="0"/>
              <a:t>The files which are stored in S3 can be from 0 Bytes to 5 TB.</a:t>
            </a:r>
          </a:p>
          <a:p>
            <a:pPr algn="just"/>
            <a:endParaRPr lang="en-US" dirty="0"/>
          </a:p>
          <a:p>
            <a:pPr algn="just"/>
            <a:r>
              <a:rPr lang="en-US" dirty="0"/>
              <a:t>Files are stored in Bucket. A bucket is like a folder available in S3 that stores the files.</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2198377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S3</a:t>
            </a:r>
          </a:p>
        </p:txBody>
      </p:sp>
      <p:sp>
        <p:nvSpPr>
          <p:cNvPr id="3" name="Content Placeholder 2"/>
          <p:cNvSpPr>
            <a:spLocks noGrp="1"/>
          </p:cNvSpPr>
          <p:nvPr>
            <p:ph idx="1"/>
          </p:nvPr>
        </p:nvSpPr>
        <p:spPr/>
        <p:txBody>
          <a:bodyPr/>
          <a:lstStyle/>
          <a:p>
            <a:pPr algn="just"/>
            <a:r>
              <a:rPr lang="en-US" dirty="0"/>
              <a:t>S3 is a universal namespace, i.e., the names must be unique globally. Bucket contains a DNS address. Therefore, the bucket must contain a unique name to generate a unique DNS address.</a:t>
            </a:r>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0824" y="3005530"/>
            <a:ext cx="3657598" cy="3657598"/>
          </a:xfrm>
          <a:prstGeom prst="rect">
            <a:avLst/>
          </a:prstGeom>
        </p:spPr>
      </p:pic>
    </p:spTree>
    <p:extLst>
      <p:ext uri="{BB962C8B-B14F-4D97-AF65-F5344CB8AC3E}">
        <p14:creationId xmlns:p14="http://schemas.microsoft.com/office/powerpoint/2010/main" val="342970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VPC</a:t>
            </a:r>
          </a:p>
        </p:txBody>
      </p:sp>
      <p:sp>
        <p:nvSpPr>
          <p:cNvPr id="3" name="Content Placeholder 2"/>
          <p:cNvSpPr>
            <a:spLocks noGrp="1"/>
          </p:cNvSpPr>
          <p:nvPr>
            <p:ph idx="1"/>
          </p:nvPr>
        </p:nvSpPr>
        <p:spPr/>
        <p:txBody>
          <a:bodyPr/>
          <a:lstStyle/>
          <a:p>
            <a:pPr algn="just"/>
            <a:r>
              <a:rPr lang="en-US" dirty="0"/>
              <a:t>VPC stands for Virtual Private Cloud.</a:t>
            </a:r>
          </a:p>
          <a:p>
            <a:pPr algn="just"/>
            <a:endParaRPr lang="en-US" dirty="0"/>
          </a:p>
          <a:p>
            <a:pPr algn="just"/>
            <a:r>
              <a:rPr lang="en-US" dirty="0"/>
              <a:t>Amazon Virtual Private Cloud (Amazon VPC) provides a logically isolated area of the AWS cloud where you can launch AWS resources in a virtual network that you define.</a:t>
            </a:r>
          </a:p>
          <a:p>
            <a:pPr algn="just"/>
            <a:endParaRPr lang="en-US" dirty="0"/>
          </a:p>
          <a:p>
            <a:pPr algn="just"/>
            <a:r>
              <a:rPr lang="en-US" dirty="0"/>
              <a:t>You have complete control over your virtual networking environment, including a selection of your IP address range, the creation of subnets, and configuration of route tables and network gateways.</a:t>
            </a:r>
          </a:p>
        </p:txBody>
      </p:sp>
    </p:spTree>
    <p:extLst>
      <p:ext uri="{BB962C8B-B14F-4D97-AF65-F5344CB8AC3E}">
        <p14:creationId xmlns:p14="http://schemas.microsoft.com/office/powerpoint/2010/main" val="2464269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 of VPC</a:t>
            </a:r>
          </a:p>
        </p:txBody>
      </p:sp>
      <p:sp>
        <p:nvSpPr>
          <p:cNvPr id="3" name="Content Placeholder 2"/>
          <p:cNvSpPr>
            <a:spLocks noGrp="1"/>
          </p:cNvSpPr>
          <p:nvPr>
            <p:ph idx="1"/>
          </p:nvPr>
        </p:nvSpPr>
        <p:spPr/>
        <p:txBody>
          <a:bodyPr/>
          <a:lstStyle/>
          <a:p>
            <a:pPr algn="just"/>
            <a:r>
              <a:rPr lang="en-US" dirty="0"/>
              <a:t>Launch instances in a subnet of your choosing. We can choose our own subnet addressing.</a:t>
            </a:r>
          </a:p>
          <a:p>
            <a:pPr algn="just"/>
            <a:endParaRPr lang="en-US" dirty="0"/>
          </a:p>
          <a:p>
            <a:pPr algn="just"/>
            <a:r>
              <a:rPr lang="en-US" dirty="0"/>
              <a:t>We can assign custom IP address ranges in each subnet.</a:t>
            </a:r>
          </a:p>
          <a:p>
            <a:pPr algn="just"/>
            <a:endParaRPr lang="en-US" dirty="0"/>
          </a:p>
          <a:p>
            <a:pPr algn="just"/>
            <a:r>
              <a:rPr lang="en-US" dirty="0"/>
              <a:t>We can configure route tables between subnets.</a:t>
            </a:r>
          </a:p>
          <a:p>
            <a:pPr algn="just"/>
            <a:endParaRPr lang="en-US" dirty="0"/>
          </a:p>
          <a:p>
            <a:pPr algn="just"/>
            <a:r>
              <a:rPr lang="en-US" dirty="0"/>
              <a:t>We can create an internet gateway and attach it to our VPC.</a:t>
            </a:r>
          </a:p>
          <a:p>
            <a:pPr algn="just"/>
            <a:endParaRPr lang="en-US" dirty="0"/>
          </a:p>
          <a:p>
            <a:pPr algn="just"/>
            <a:r>
              <a:rPr lang="en-US" dirty="0"/>
              <a:t>It provides much better security control over your AWS resources.</a:t>
            </a:r>
          </a:p>
        </p:txBody>
      </p:sp>
    </p:spTree>
    <p:extLst>
      <p:ext uri="{BB962C8B-B14F-4D97-AF65-F5344CB8AC3E}">
        <p14:creationId xmlns:p14="http://schemas.microsoft.com/office/powerpoint/2010/main" val="414119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BFAE-4531-6CCF-0E42-00C41587A4FD}"/>
              </a:ext>
            </a:extLst>
          </p:cNvPr>
          <p:cNvSpPr>
            <a:spLocks noGrp="1"/>
          </p:cNvSpPr>
          <p:nvPr>
            <p:ph type="title"/>
          </p:nvPr>
        </p:nvSpPr>
        <p:spPr/>
        <p:txBody>
          <a:bodyPr/>
          <a:lstStyle/>
          <a:p>
            <a:r>
              <a:rPr lang="en-US" dirty="0"/>
              <a:t>AWS Services</a:t>
            </a:r>
          </a:p>
        </p:txBody>
      </p:sp>
      <p:sp>
        <p:nvSpPr>
          <p:cNvPr id="3" name="Content Placeholder 2">
            <a:extLst>
              <a:ext uri="{FF2B5EF4-FFF2-40B4-BE49-F238E27FC236}">
                <a16:creationId xmlns:a16="http://schemas.microsoft.com/office/drawing/2014/main" id="{FFACD869-5494-0714-12EB-2FF41AEAF446}"/>
              </a:ext>
            </a:extLst>
          </p:cNvPr>
          <p:cNvSpPr>
            <a:spLocks noGrp="1"/>
          </p:cNvSpPr>
          <p:nvPr>
            <p:ph idx="1"/>
          </p:nvPr>
        </p:nvSpPr>
        <p:spPr/>
        <p:txBody>
          <a:bodyPr/>
          <a:lstStyle/>
          <a:p>
            <a:pPr algn="just"/>
            <a:r>
              <a:rPr lang="en-US" dirty="0"/>
              <a:t>Amazon CloudFront: CloudFront is a content delivery network (CDN) that allows businesses to distribute content to users around the world. CloudFront speeds up the delivery of content by caching it at edge locations, reducing latency and improving performance.</a:t>
            </a:r>
          </a:p>
          <a:p>
            <a:pPr algn="just"/>
            <a:endParaRPr lang="en-US" dirty="0"/>
          </a:p>
          <a:p>
            <a:pPr algn="just"/>
            <a:r>
              <a:rPr lang="en-US" dirty="0"/>
              <a:t>Amazon Simple Notification Service (SNS): SNS is a messaging service that allows businesses to send and receive messages between software components and systems. </a:t>
            </a:r>
          </a:p>
          <a:p>
            <a:pPr algn="just"/>
            <a:endParaRPr lang="en-US" dirty="0"/>
          </a:p>
        </p:txBody>
      </p:sp>
    </p:spTree>
    <p:extLst>
      <p:ext uri="{BB962C8B-B14F-4D97-AF65-F5344CB8AC3E}">
        <p14:creationId xmlns:p14="http://schemas.microsoft.com/office/powerpoint/2010/main" val="3996552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42CA-7960-F207-447E-4BDEA9C7D86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3CDDA34-1CF6-238C-9DA3-FB902C4C3CE1}"/>
              </a:ext>
            </a:extLst>
          </p:cNvPr>
          <p:cNvSpPr>
            <a:spLocks noGrp="1"/>
          </p:cNvSpPr>
          <p:nvPr>
            <p:ph idx="1"/>
          </p:nvPr>
        </p:nvSpPr>
        <p:spPr/>
        <p:txBody>
          <a:bodyPr>
            <a:normAutofit lnSpcReduction="10000"/>
          </a:bodyPr>
          <a:lstStyle/>
          <a:p>
            <a:pPr algn="just"/>
            <a:r>
              <a:rPr lang="en-US" dirty="0"/>
              <a:t>Amazon Web Services (AWS) is a cloud computing platform that provides a wide range of services to businesses and individuals. </a:t>
            </a:r>
          </a:p>
          <a:p>
            <a:pPr algn="just"/>
            <a:endParaRPr lang="en-US" dirty="0"/>
          </a:p>
          <a:p>
            <a:pPr algn="just"/>
            <a:r>
              <a:rPr lang="en-US" dirty="0"/>
              <a:t>AWS is designed to be flexible, scalable, and cost-effective, providing businesses with the ability to run their applications and services in the cloud.</a:t>
            </a:r>
          </a:p>
          <a:p>
            <a:pPr algn="just"/>
            <a:endParaRPr lang="en-US" dirty="0"/>
          </a:p>
          <a:p>
            <a:pPr algn="just"/>
            <a:r>
              <a:rPr lang="en-US" dirty="0"/>
              <a:t>One of the key features of AWS is its breadth of services. AWS offers over 200 services, including compute, storage, databases, analytics, machine learning, networking, security, and more. </a:t>
            </a:r>
          </a:p>
          <a:p>
            <a:pPr algn="just"/>
            <a:endParaRPr lang="en-US" dirty="0"/>
          </a:p>
          <a:p>
            <a:pPr algn="just"/>
            <a:r>
              <a:rPr lang="en-US" dirty="0"/>
              <a:t>These services can be used individually or in combination, allowing businesses to create customized solutions that meet their specific needs.</a:t>
            </a:r>
          </a:p>
        </p:txBody>
      </p:sp>
    </p:spTree>
    <p:extLst>
      <p:ext uri="{BB962C8B-B14F-4D97-AF65-F5344CB8AC3E}">
        <p14:creationId xmlns:p14="http://schemas.microsoft.com/office/powerpoint/2010/main" val="1491488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98FD-8C0A-9243-56D3-85C0E4312724}"/>
              </a:ext>
            </a:extLst>
          </p:cNvPr>
          <p:cNvSpPr>
            <a:spLocks noGrp="1"/>
          </p:cNvSpPr>
          <p:nvPr>
            <p:ph type="title"/>
          </p:nvPr>
        </p:nvSpPr>
        <p:spPr/>
        <p:txBody>
          <a:bodyPr/>
          <a:lstStyle/>
          <a:p>
            <a:r>
              <a:rPr lang="en-US" dirty="0"/>
              <a:t>AWS Services</a:t>
            </a:r>
          </a:p>
        </p:txBody>
      </p:sp>
      <p:sp>
        <p:nvSpPr>
          <p:cNvPr id="3" name="Content Placeholder 2">
            <a:extLst>
              <a:ext uri="{FF2B5EF4-FFF2-40B4-BE49-F238E27FC236}">
                <a16:creationId xmlns:a16="http://schemas.microsoft.com/office/drawing/2014/main" id="{0A30B15B-56C7-DFAC-8767-7B738568855B}"/>
              </a:ext>
            </a:extLst>
          </p:cNvPr>
          <p:cNvSpPr>
            <a:spLocks noGrp="1"/>
          </p:cNvSpPr>
          <p:nvPr>
            <p:ph idx="1"/>
          </p:nvPr>
        </p:nvSpPr>
        <p:spPr/>
        <p:txBody>
          <a:bodyPr/>
          <a:lstStyle/>
          <a:p>
            <a:pPr algn="just"/>
            <a:r>
              <a:rPr lang="en-US" dirty="0"/>
              <a:t>Amazon Relational Database Service (RDS): RDS is a managed database service that allows businesses to set up, operate, and scale relational databases in the cloud. RDS supports popular database engines like MySQL, PostgreSQL, and SQL Server.</a:t>
            </a:r>
          </a:p>
          <a:p>
            <a:pPr algn="just"/>
            <a:endParaRPr lang="en-US" dirty="0"/>
          </a:p>
          <a:p>
            <a:pPr algn="just"/>
            <a:r>
              <a:rPr lang="en-US" dirty="0"/>
              <a:t>Amazon Identity and Access Management (IAM): IAM is a service that allows businesses to manage user access and permissions to AWS resources. IAM enables businesses to create and manage users, groups, and roles, and control access to AWS resources based on policies and permissions.</a:t>
            </a:r>
          </a:p>
          <a:p>
            <a:pPr algn="just"/>
            <a:endParaRPr lang="en-US" dirty="0"/>
          </a:p>
        </p:txBody>
      </p:sp>
    </p:spTree>
    <p:extLst>
      <p:ext uri="{BB962C8B-B14F-4D97-AF65-F5344CB8AC3E}">
        <p14:creationId xmlns:p14="http://schemas.microsoft.com/office/powerpoint/2010/main" val="4002538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5287-8256-CC28-AD91-EEF26A667172}"/>
              </a:ext>
            </a:extLst>
          </p:cNvPr>
          <p:cNvSpPr>
            <a:spLocks noGrp="1"/>
          </p:cNvSpPr>
          <p:nvPr>
            <p:ph type="title"/>
          </p:nvPr>
        </p:nvSpPr>
        <p:spPr/>
        <p:txBody>
          <a:bodyPr/>
          <a:lstStyle/>
          <a:p>
            <a:r>
              <a:rPr lang="en-US" dirty="0"/>
              <a:t>AWS Lambda</a:t>
            </a:r>
          </a:p>
        </p:txBody>
      </p:sp>
      <p:sp>
        <p:nvSpPr>
          <p:cNvPr id="3" name="Content Placeholder 2">
            <a:extLst>
              <a:ext uri="{FF2B5EF4-FFF2-40B4-BE49-F238E27FC236}">
                <a16:creationId xmlns:a16="http://schemas.microsoft.com/office/drawing/2014/main" id="{496D42B0-8B3D-F2E0-D9DB-0687DF3AD698}"/>
              </a:ext>
            </a:extLst>
          </p:cNvPr>
          <p:cNvSpPr>
            <a:spLocks noGrp="1"/>
          </p:cNvSpPr>
          <p:nvPr>
            <p:ph idx="1"/>
          </p:nvPr>
        </p:nvSpPr>
        <p:spPr/>
        <p:txBody>
          <a:bodyPr>
            <a:normAutofit fontScale="92500" lnSpcReduction="20000"/>
          </a:bodyPr>
          <a:lstStyle/>
          <a:p>
            <a:pPr algn="just"/>
            <a:r>
              <a:rPr lang="en-US" dirty="0"/>
              <a:t>AWS Lambda is a serverless computing service provided by Amazon Web Services (AWS) that allows users to run code without the need to provision or manage servers. </a:t>
            </a:r>
          </a:p>
          <a:p>
            <a:pPr algn="just"/>
            <a:endParaRPr lang="en-US" dirty="0"/>
          </a:p>
          <a:p>
            <a:pPr algn="just"/>
            <a:r>
              <a:rPr lang="en-US" dirty="0"/>
              <a:t>With Lambda, users can run code in response to events, such as changes to data in an Amazon S3 bucket or a message being sent to an Amazon Simple Notification Service (SNS) topic.</a:t>
            </a:r>
          </a:p>
          <a:p>
            <a:pPr algn="just"/>
            <a:endParaRPr lang="en-US" dirty="0"/>
          </a:p>
          <a:p>
            <a:pPr algn="just"/>
            <a:r>
              <a:rPr lang="en-US" dirty="0"/>
              <a:t>Lambda functions are written in programming languages such as Node.js, Python, Java, C#, and Go, and are triggered by various events. </a:t>
            </a:r>
          </a:p>
          <a:p>
            <a:pPr algn="just"/>
            <a:endParaRPr lang="en-US" dirty="0"/>
          </a:p>
          <a:p>
            <a:pPr algn="just"/>
            <a:r>
              <a:rPr lang="en-US" dirty="0"/>
              <a:t>When an event occurs, the Lambda function is automatically executed and runs on AWS infrastructure, which automatically scales to handle the load.</a:t>
            </a:r>
          </a:p>
          <a:p>
            <a:pPr algn="just"/>
            <a:endParaRPr lang="en-US" dirty="0"/>
          </a:p>
        </p:txBody>
      </p:sp>
    </p:spTree>
    <p:extLst>
      <p:ext uri="{BB962C8B-B14F-4D97-AF65-F5344CB8AC3E}">
        <p14:creationId xmlns:p14="http://schemas.microsoft.com/office/powerpoint/2010/main" val="3793925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DAE6A-5B5E-B12B-3D10-539267AB7447}"/>
              </a:ext>
            </a:extLst>
          </p:cNvPr>
          <p:cNvSpPr>
            <a:spLocks noGrp="1"/>
          </p:cNvSpPr>
          <p:nvPr>
            <p:ph type="title"/>
          </p:nvPr>
        </p:nvSpPr>
        <p:spPr/>
        <p:txBody>
          <a:bodyPr/>
          <a:lstStyle/>
          <a:p>
            <a:r>
              <a:rPr lang="en-US" dirty="0"/>
              <a:t>AWS Lambda</a:t>
            </a:r>
          </a:p>
        </p:txBody>
      </p:sp>
      <p:sp>
        <p:nvSpPr>
          <p:cNvPr id="3" name="Content Placeholder 2">
            <a:extLst>
              <a:ext uri="{FF2B5EF4-FFF2-40B4-BE49-F238E27FC236}">
                <a16:creationId xmlns:a16="http://schemas.microsoft.com/office/drawing/2014/main" id="{0B4B147D-BF8F-4AED-1024-997FD03BF515}"/>
              </a:ext>
            </a:extLst>
          </p:cNvPr>
          <p:cNvSpPr>
            <a:spLocks noGrp="1"/>
          </p:cNvSpPr>
          <p:nvPr>
            <p:ph idx="1"/>
          </p:nvPr>
        </p:nvSpPr>
        <p:spPr/>
        <p:txBody>
          <a:bodyPr>
            <a:normAutofit fontScale="92500" lnSpcReduction="20000"/>
          </a:bodyPr>
          <a:lstStyle/>
          <a:p>
            <a:pPr algn="just"/>
            <a:r>
              <a:rPr lang="en-US" dirty="0"/>
              <a:t>One of the benefits of using Lambda is that users only pay for the compute time that their code consumes, and there are no upfront costs or ongoing maintenance fees. </a:t>
            </a:r>
          </a:p>
          <a:p>
            <a:pPr algn="just"/>
            <a:endParaRPr lang="en-US" dirty="0"/>
          </a:p>
          <a:p>
            <a:pPr algn="just"/>
            <a:r>
              <a:rPr lang="en-US" dirty="0"/>
              <a:t>Additionally, Lambda provides automatic scaling, fault tolerance, and high availability, ensuring that code is always available to respond to events.</a:t>
            </a:r>
          </a:p>
          <a:p>
            <a:pPr algn="just"/>
            <a:endParaRPr lang="en-US" dirty="0"/>
          </a:p>
          <a:p>
            <a:pPr algn="just"/>
            <a:r>
              <a:rPr lang="en-US" dirty="0"/>
              <a:t>Lambda can be used for a wide range of use cases, such as processing data from IoT devices, analyzing logs, creating serverless APIs, and automating workflows. </a:t>
            </a:r>
          </a:p>
          <a:p>
            <a:pPr algn="just"/>
            <a:endParaRPr lang="en-US" dirty="0"/>
          </a:p>
          <a:p>
            <a:pPr algn="just"/>
            <a:r>
              <a:rPr lang="en-US" dirty="0"/>
              <a:t>Lambda integrates with many other AWS services, such as Amazon S3, Amazon DynamoDB, and AWS Step Functions, allowing users to create complex serverless applications that are easy to manage and scale.</a:t>
            </a:r>
          </a:p>
        </p:txBody>
      </p:sp>
    </p:spTree>
    <p:extLst>
      <p:ext uri="{BB962C8B-B14F-4D97-AF65-F5344CB8AC3E}">
        <p14:creationId xmlns:p14="http://schemas.microsoft.com/office/powerpoint/2010/main" val="445847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69CF-37CD-5816-8367-28324A8E2EA5}"/>
              </a:ext>
            </a:extLst>
          </p:cNvPr>
          <p:cNvSpPr>
            <a:spLocks noGrp="1"/>
          </p:cNvSpPr>
          <p:nvPr>
            <p:ph type="title"/>
          </p:nvPr>
        </p:nvSpPr>
        <p:spPr/>
        <p:txBody>
          <a:bodyPr/>
          <a:lstStyle/>
          <a:p>
            <a:r>
              <a:rPr lang="en-US" dirty="0"/>
              <a:t>AWS Service Catalog</a:t>
            </a:r>
          </a:p>
        </p:txBody>
      </p:sp>
      <p:pic>
        <p:nvPicPr>
          <p:cNvPr id="1026" name="Picture 2" descr="AWS Service Catalog | AWS Architecture Blog">
            <a:extLst>
              <a:ext uri="{FF2B5EF4-FFF2-40B4-BE49-F238E27FC236}">
                <a16:creationId xmlns:a16="http://schemas.microsoft.com/office/drawing/2014/main" id="{3D2AF641-5CE3-FDCA-72D9-981154558B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7508" y="2160588"/>
            <a:ext cx="5777022"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115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9670-23BB-706C-84F3-2B47603E384C}"/>
              </a:ext>
            </a:extLst>
          </p:cNvPr>
          <p:cNvSpPr>
            <a:spLocks noGrp="1"/>
          </p:cNvSpPr>
          <p:nvPr>
            <p:ph type="title"/>
          </p:nvPr>
        </p:nvSpPr>
        <p:spPr/>
        <p:txBody>
          <a:bodyPr/>
          <a:lstStyle/>
          <a:p>
            <a:r>
              <a:rPr lang="en-US" dirty="0"/>
              <a:t>Growth of AWS Services</a:t>
            </a:r>
          </a:p>
        </p:txBody>
      </p:sp>
      <p:sp>
        <p:nvSpPr>
          <p:cNvPr id="3" name="Content Placeholder 2">
            <a:extLst>
              <a:ext uri="{FF2B5EF4-FFF2-40B4-BE49-F238E27FC236}">
                <a16:creationId xmlns:a16="http://schemas.microsoft.com/office/drawing/2014/main" id="{5C3E504F-1E32-01F7-0BDA-8C52F3E1C2BD}"/>
              </a:ext>
            </a:extLst>
          </p:cNvPr>
          <p:cNvSpPr>
            <a:spLocks noGrp="1"/>
          </p:cNvSpPr>
          <p:nvPr>
            <p:ph idx="1"/>
          </p:nvPr>
        </p:nvSpPr>
        <p:spPr/>
        <p:txBody>
          <a:bodyPr/>
          <a:lstStyle/>
          <a:p>
            <a:pPr algn="just"/>
            <a:r>
              <a:rPr lang="en-US" dirty="0"/>
              <a:t>Healthcare: Healthcare providers have been adopting AWS services for storage, analytics, and machine learning. According to a report by </a:t>
            </a:r>
            <a:r>
              <a:rPr lang="en-US" dirty="0" err="1"/>
              <a:t>MarketsandMarkets</a:t>
            </a:r>
            <a:r>
              <a:rPr lang="en-US" dirty="0"/>
              <a:t>, the healthcare cloud computing market is expected to grow from $19.5 billion in 2020 to $64.7 billion by 2025, with AWS being a major player in the market.</a:t>
            </a:r>
          </a:p>
          <a:p>
            <a:pPr algn="just"/>
            <a:endParaRPr lang="en-US" dirty="0"/>
          </a:p>
          <a:p>
            <a:pPr algn="just"/>
            <a:r>
              <a:rPr lang="en-US" dirty="0"/>
              <a:t>Finance: Financial institutions use AWS services for security, data storage, and analytics. According to a survey by Deloitte, 94% of financial institutions use cloud computing, and AWS is the leading provider of cloud services in the financial services sector.</a:t>
            </a:r>
          </a:p>
          <a:p>
            <a:pPr algn="just"/>
            <a:endParaRPr lang="en-US" dirty="0"/>
          </a:p>
        </p:txBody>
      </p:sp>
    </p:spTree>
    <p:extLst>
      <p:ext uri="{BB962C8B-B14F-4D97-AF65-F5344CB8AC3E}">
        <p14:creationId xmlns:p14="http://schemas.microsoft.com/office/powerpoint/2010/main" val="1860353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6DF6D-6C92-2DC6-3F4E-FBEEDC350B50}"/>
              </a:ext>
            </a:extLst>
          </p:cNvPr>
          <p:cNvSpPr>
            <a:spLocks noGrp="1"/>
          </p:cNvSpPr>
          <p:nvPr>
            <p:ph type="title"/>
          </p:nvPr>
        </p:nvSpPr>
        <p:spPr/>
        <p:txBody>
          <a:bodyPr/>
          <a:lstStyle/>
          <a:p>
            <a:r>
              <a:rPr lang="en-US"/>
              <a:t>Growth of AWS Services</a:t>
            </a:r>
          </a:p>
        </p:txBody>
      </p:sp>
      <p:sp>
        <p:nvSpPr>
          <p:cNvPr id="3" name="Content Placeholder 2">
            <a:extLst>
              <a:ext uri="{FF2B5EF4-FFF2-40B4-BE49-F238E27FC236}">
                <a16:creationId xmlns:a16="http://schemas.microsoft.com/office/drawing/2014/main" id="{70D22B24-FC35-F661-C721-A6198534B592}"/>
              </a:ext>
            </a:extLst>
          </p:cNvPr>
          <p:cNvSpPr>
            <a:spLocks noGrp="1"/>
          </p:cNvSpPr>
          <p:nvPr>
            <p:ph idx="1"/>
          </p:nvPr>
        </p:nvSpPr>
        <p:spPr/>
        <p:txBody>
          <a:bodyPr/>
          <a:lstStyle/>
          <a:p>
            <a:pPr algn="just"/>
            <a:r>
              <a:rPr lang="en-US" dirty="0"/>
              <a:t>Retail: Retailers use AWS services for e-commerce, inventory management, and supply chain management. </a:t>
            </a:r>
            <a:r>
              <a:rPr lang="en-US" dirty="0" err="1"/>
              <a:t>Amazon.com</a:t>
            </a:r>
            <a:r>
              <a:rPr lang="en-US" dirty="0"/>
              <a:t>, which is owned by AWS's parent company Amazon, is one of the largest online retailers in the world and uses AWS services extensively.</a:t>
            </a:r>
          </a:p>
          <a:p>
            <a:pPr algn="just"/>
            <a:endParaRPr lang="en-US" dirty="0"/>
          </a:p>
          <a:p>
            <a:pPr algn="just"/>
            <a:r>
              <a:rPr lang="en-US" dirty="0"/>
              <a:t>Education: Educational institutions use AWS services for online learning platforms, student analytics, and research. According to a report by </a:t>
            </a:r>
            <a:r>
              <a:rPr lang="en-US" dirty="0" err="1"/>
              <a:t>ResearchAndMarkets</a:t>
            </a:r>
            <a:r>
              <a:rPr lang="en-US" dirty="0"/>
              <a:t>, the education cloud market is expected to grow from $8.13 billion in 2020 to $25.36 billion by 2025, with AWS being a major player in the market.</a:t>
            </a:r>
          </a:p>
          <a:p>
            <a:pPr algn="just"/>
            <a:endParaRPr lang="en-US" dirty="0"/>
          </a:p>
        </p:txBody>
      </p:sp>
    </p:spTree>
    <p:extLst>
      <p:ext uri="{BB962C8B-B14F-4D97-AF65-F5344CB8AC3E}">
        <p14:creationId xmlns:p14="http://schemas.microsoft.com/office/powerpoint/2010/main" val="1864926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7FB3-4F86-A964-0A2B-766040DADFD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9C71D6D-87B8-0097-77F0-EA3618265426}"/>
              </a:ext>
            </a:extLst>
          </p:cNvPr>
          <p:cNvSpPr>
            <a:spLocks noGrp="1"/>
          </p:cNvSpPr>
          <p:nvPr>
            <p:ph idx="1"/>
          </p:nvPr>
        </p:nvSpPr>
        <p:spPr/>
        <p:txBody>
          <a:bodyPr/>
          <a:lstStyle/>
          <a:p>
            <a:r>
              <a:rPr lang="en-US" dirty="0"/>
              <a:t>AWS provides businesses with a high level of flexibility. </a:t>
            </a:r>
          </a:p>
          <a:p>
            <a:endParaRPr lang="en-US" dirty="0"/>
          </a:p>
          <a:p>
            <a:r>
              <a:rPr lang="en-US" dirty="0"/>
              <a:t>With AWS, businesses can choose from a variety of computing resources, from virtual machines to serverless computing platforms. </a:t>
            </a:r>
          </a:p>
          <a:p>
            <a:endParaRPr lang="en-US" dirty="0"/>
          </a:p>
          <a:p>
            <a:r>
              <a:rPr lang="en-US" dirty="0"/>
              <a:t>AWS also provides businesses with the ability to easily scale their computing resources up or down to meet changing demands, without needing to invest in additional hardware.</a:t>
            </a:r>
          </a:p>
        </p:txBody>
      </p:sp>
    </p:spTree>
    <p:extLst>
      <p:ext uri="{BB962C8B-B14F-4D97-AF65-F5344CB8AC3E}">
        <p14:creationId xmlns:p14="http://schemas.microsoft.com/office/powerpoint/2010/main" val="3416030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DFFE-2521-AD3B-AAEA-3F78FD382DD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4C5A4C3-8911-D033-8146-11824F3A0E14}"/>
              </a:ext>
            </a:extLst>
          </p:cNvPr>
          <p:cNvSpPr>
            <a:spLocks noGrp="1"/>
          </p:cNvSpPr>
          <p:nvPr>
            <p:ph idx="1"/>
          </p:nvPr>
        </p:nvSpPr>
        <p:spPr/>
        <p:txBody>
          <a:bodyPr>
            <a:normAutofit fontScale="85000" lnSpcReduction="20000"/>
          </a:bodyPr>
          <a:lstStyle/>
          <a:p>
            <a:pPr algn="just"/>
            <a:r>
              <a:rPr lang="en-US" dirty="0"/>
              <a:t>AWS is also designed to be cost-effective. With AWS, businesses only pay for the resources they use, and they can easily adjust their usage to stay within their budget. </a:t>
            </a:r>
          </a:p>
          <a:p>
            <a:pPr algn="just"/>
            <a:endParaRPr lang="en-US" dirty="0"/>
          </a:p>
          <a:p>
            <a:pPr algn="just"/>
            <a:r>
              <a:rPr lang="en-US" dirty="0"/>
              <a:t>AWS also provides businesses with tools to help them optimize their costs, such as cost explorer and AWS budgeting.</a:t>
            </a:r>
          </a:p>
          <a:p>
            <a:pPr algn="just"/>
            <a:endParaRPr lang="en-US" dirty="0"/>
          </a:p>
          <a:p>
            <a:pPr algn="just"/>
            <a:r>
              <a:rPr lang="en-US" dirty="0"/>
              <a:t>Another key feature of AWS is its security. </a:t>
            </a:r>
          </a:p>
          <a:p>
            <a:pPr algn="just"/>
            <a:endParaRPr lang="en-US" dirty="0"/>
          </a:p>
          <a:p>
            <a:pPr algn="just"/>
            <a:r>
              <a:rPr lang="en-US" dirty="0"/>
              <a:t>AWS has a wide range of security protocols in place to protect against cyber attacks and data breaches, including physical security measures, network security, access controls, and data encryption. </a:t>
            </a:r>
          </a:p>
          <a:p>
            <a:pPr algn="just"/>
            <a:endParaRPr lang="en-US" dirty="0"/>
          </a:p>
          <a:p>
            <a:pPr algn="just"/>
            <a:r>
              <a:rPr lang="en-US" dirty="0"/>
              <a:t>AWS also offers a variety of compliance certifications, including PCI DSS, HIPAA, and SOC 2, making it a popular choice for businesses in regulated industries.</a:t>
            </a:r>
          </a:p>
        </p:txBody>
      </p:sp>
    </p:spTree>
    <p:extLst>
      <p:ext uri="{BB962C8B-B14F-4D97-AF65-F5344CB8AC3E}">
        <p14:creationId xmlns:p14="http://schemas.microsoft.com/office/powerpoint/2010/main" val="3913313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AWS</a:t>
            </a:r>
          </a:p>
        </p:txBody>
      </p:sp>
      <p:sp>
        <p:nvSpPr>
          <p:cNvPr id="3" name="Content Placeholder 2"/>
          <p:cNvSpPr>
            <a:spLocks noGrp="1"/>
          </p:cNvSpPr>
          <p:nvPr>
            <p:ph idx="1"/>
          </p:nvPr>
        </p:nvSpPr>
        <p:spPr/>
        <p:txBody>
          <a:bodyPr>
            <a:normAutofit/>
          </a:bodyPr>
          <a:lstStyle/>
          <a:p>
            <a:pPr algn="just"/>
            <a:r>
              <a:rPr lang="en-US" dirty="0"/>
              <a:t>Flexibility: The flexibility of AWS allows us to choose which programming models, languages, and operating systems are better suited for their project, so we do not have to learn new skills to adopt new technologies.</a:t>
            </a:r>
          </a:p>
          <a:p>
            <a:pPr marL="0" indent="0" algn="just">
              <a:buNone/>
            </a:pPr>
            <a:endParaRPr lang="en-US" dirty="0"/>
          </a:p>
          <a:p>
            <a:pPr algn="just"/>
            <a:endParaRPr lang="en-US" dirty="0"/>
          </a:p>
          <a:p>
            <a:pPr algn="just"/>
            <a:r>
              <a:rPr lang="en-US" dirty="0"/>
              <a:t>Cost-effective: Cost is one of the most important factors that need to be considered in delivering IT solutions. For example, developing and deploying an application can incur a low cost, but after successful deployment, there is a need for hardware and bandwidth. </a:t>
            </a:r>
          </a:p>
          <a:p>
            <a:pPr algn="just"/>
            <a:endParaRPr lang="en-US" dirty="0"/>
          </a:p>
        </p:txBody>
      </p:sp>
    </p:spTree>
    <p:extLst>
      <p:ext uri="{BB962C8B-B14F-4D97-AF65-F5344CB8AC3E}">
        <p14:creationId xmlns:p14="http://schemas.microsoft.com/office/powerpoint/2010/main" val="15962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AWS</a:t>
            </a:r>
          </a:p>
        </p:txBody>
      </p:sp>
      <p:sp>
        <p:nvSpPr>
          <p:cNvPr id="3" name="Content Placeholder 2"/>
          <p:cNvSpPr>
            <a:spLocks noGrp="1"/>
          </p:cNvSpPr>
          <p:nvPr>
            <p:ph idx="1"/>
          </p:nvPr>
        </p:nvSpPr>
        <p:spPr/>
        <p:txBody>
          <a:bodyPr/>
          <a:lstStyle/>
          <a:p>
            <a:pPr algn="just"/>
            <a:r>
              <a:rPr lang="en-US" dirty="0"/>
              <a:t>Scalable and elastic: Scalability in </a:t>
            </a:r>
            <a:r>
              <a:rPr lang="en-US" dirty="0" err="1"/>
              <a:t>aws</a:t>
            </a:r>
            <a:r>
              <a:rPr lang="en-US" dirty="0"/>
              <a:t> has the ability to scale the computing resources up or down when demand increases or decreases respectively. Elasticity in </a:t>
            </a:r>
            <a:r>
              <a:rPr lang="en-US" dirty="0" err="1"/>
              <a:t>aws</a:t>
            </a:r>
            <a:r>
              <a:rPr lang="en-US" dirty="0"/>
              <a:t> is defined as the distribution of incoming application traffic across multiple targets such as Amazon EC2 instances, containers, IP addresses.</a:t>
            </a:r>
          </a:p>
          <a:p>
            <a:pPr algn="just"/>
            <a:endParaRPr lang="en-US" dirty="0"/>
          </a:p>
          <a:p>
            <a:pPr algn="just"/>
            <a:r>
              <a:rPr lang="en-US" dirty="0"/>
              <a:t>Secure: AWS incorporates the security into its services, and documents to describe how to use the security features.</a:t>
            </a:r>
          </a:p>
        </p:txBody>
      </p:sp>
    </p:spTree>
    <p:extLst>
      <p:ext uri="{BB962C8B-B14F-4D97-AF65-F5344CB8AC3E}">
        <p14:creationId xmlns:p14="http://schemas.microsoft.com/office/powerpoint/2010/main" val="3270475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AWS</a:t>
            </a:r>
          </a:p>
        </p:txBody>
      </p:sp>
      <p:sp>
        <p:nvSpPr>
          <p:cNvPr id="3" name="Content Placeholder 2"/>
          <p:cNvSpPr>
            <a:spLocks noGrp="1"/>
          </p:cNvSpPr>
          <p:nvPr>
            <p:ph idx="1"/>
          </p:nvPr>
        </p:nvSpPr>
        <p:spPr/>
        <p:txBody>
          <a:bodyPr/>
          <a:lstStyle/>
          <a:p>
            <a:pPr algn="just"/>
            <a:r>
              <a:rPr lang="en-US" dirty="0"/>
              <a:t>Experienced: AWS has built an infrastructure based on lessons learned from over sixteen years of experience managing the multi-billion dollar Amazon.com business.</a:t>
            </a:r>
          </a:p>
          <a:p>
            <a:pPr algn="just"/>
            <a:endParaRPr lang="en-US" dirty="0"/>
          </a:p>
          <a:p>
            <a:pPr algn="just"/>
            <a:r>
              <a:rPr lang="en-US" dirty="0"/>
              <a:t>Amazon continues to benefit its customers by enhancing their infrastructure capabilities.</a:t>
            </a:r>
          </a:p>
          <a:p>
            <a:pPr algn="just"/>
            <a:endParaRPr lang="en-US" dirty="0"/>
          </a:p>
          <a:p>
            <a:pPr algn="just"/>
            <a:r>
              <a:rPr lang="en-US" dirty="0"/>
              <a:t>Nowadays, Amazon has become a global web platform that serves millions of customers, and AWS has been evolved since 2006, serving hundreds of thousands of customers worldwide.</a:t>
            </a:r>
          </a:p>
          <a:p>
            <a:pPr algn="just"/>
            <a:endParaRPr lang="en-US" dirty="0"/>
          </a:p>
        </p:txBody>
      </p:sp>
    </p:spTree>
    <p:extLst>
      <p:ext uri="{BB962C8B-B14F-4D97-AF65-F5344CB8AC3E}">
        <p14:creationId xmlns:p14="http://schemas.microsoft.com/office/powerpoint/2010/main" val="2137566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EC2	</a:t>
            </a:r>
          </a:p>
        </p:txBody>
      </p:sp>
      <p:sp>
        <p:nvSpPr>
          <p:cNvPr id="3" name="Content Placeholder 2"/>
          <p:cNvSpPr>
            <a:spLocks noGrp="1"/>
          </p:cNvSpPr>
          <p:nvPr>
            <p:ph idx="1"/>
          </p:nvPr>
        </p:nvSpPr>
        <p:spPr/>
        <p:txBody>
          <a:bodyPr>
            <a:normAutofit lnSpcReduction="10000"/>
          </a:bodyPr>
          <a:lstStyle/>
          <a:p>
            <a:pPr algn="just"/>
            <a:r>
              <a:rPr lang="en-US" dirty="0"/>
              <a:t>EC2 stands for Amazon Elastic Compute Cloud.</a:t>
            </a:r>
          </a:p>
          <a:p>
            <a:pPr algn="just"/>
            <a:endParaRPr lang="en-US" dirty="0"/>
          </a:p>
          <a:p>
            <a:pPr algn="just"/>
            <a:r>
              <a:rPr lang="en-US" dirty="0"/>
              <a:t>Amazon EC2 is a web service that provides resizable compute capacity in the cloud.</a:t>
            </a:r>
          </a:p>
          <a:p>
            <a:pPr algn="just"/>
            <a:endParaRPr lang="en-US" dirty="0"/>
          </a:p>
          <a:p>
            <a:pPr algn="just"/>
            <a:r>
              <a:rPr lang="en-US" dirty="0"/>
              <a:t>Amazon EC2 reduces the time required to obtain and boot new user instances to minutes rather than in older days, if you need a server then you had to put a purchase order, and cabling is done to get a new server which is a very time-consuming process. </a:t>
            </a:r>
          </a:p>
          <a:p>
            <a:pPr algn="just"/>
            <a:endParaRPr lang="en-US" dirty="0"/>
          </a:p>
          <a:p>
            <a:pPr algn="just"/>
            <a:r>
              <a:rPr lang="en-US" dirty="0"/>
              <a:t>Now, Amazon has provided an EC2 which is a virtual machine in the cloud that completely changes the industry.</a:t>
            </a:r>
          </a:p>
        </p:txBody>
      </p:sp>
    </p:spTree>
    <p:extLst>
      <p:ext uri="{BB962C8B-B14F-4D97-AF65-F5344CB8AC3E}">
        <p14:creationId xmlns:p14="http://schemas.microsoft.com/office/powerpoint/2010/main" val="300811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EC2 Pricing Options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2469" y="1483039"/>
            <a:ext cx="2658604" cy="4480666"/>
          </a:xfrm>
        </p:spPr>
      </p:pic>
    </p:spTree>
    <p:extLst>
      <p:ext uri="{BB962C8B-B14F-4D97-AF65-F5344CB8AC3E}">
        <p14:creationId xmlns:p14="http://schemas.microsoft.com/office/powerpoint/2010/main" val="25898795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{59A8D90C-0560-2D4C-81B6-8BE955F92CA3}tf10001060</Template>
  <TotalTime>15</TotalTime>
  <Words>1984</Words>
  <Application>Microsoft Macintosh PowerPoint</Application>
  <PresentationFormat>Widescreen</PresentationFormat>
  <Paragraphs>154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Trebuchet MS</vt:lpstr>
      <vt:lpstr>Wingdings 3</vt:lpstr>
      <vt:lpstr>Facet</vt:lpstr>
      <vt:lpstr>AWS Services</vt:lpstr>
      <vt:lpstr>Introduction</vt:lpstr>
      <vt:lpstr>Introduction</vt:lpstr>
      <vt:lpstr>Introduction</vt:lpstr>
      <vt:lpstr>Features of AWS</vt:lpstr>
      <vt:lpstr>Features of AWS</vt:lpstr>
      <vt:lpstr>Features of AWS</vt:lpstr>
      <vt:lpstr>EC2 </vt:lpstr>
      <vt:lpstr>EC2 Pricing Options</vt:lpstr>
      <vt:lpstr>On Demand</vt:lpstr>
      <vt:lpstr>Reserved</vt:lpstr>
      <vt:lpstr>Spot Instance</vt:lpstr>
      <vt:lpstr>Dedicated Hosts</vt:lpstr>
      <vt:lpstr>EBS</vt:lpstr>
      <vt:lpstr>S3</vt:lpstr>
      <vt:lpstr>S3</vt:lpstr>
      <vt:lpstr>VPC</vt:lpstr>
      <vt:lpstr>Applicability of VPC</vt:lpstr>
      <vt:lpstr>AWS Services</vt:lpstr>
      <vt:lpstr>AWS Services</vt:lpstr>
      <vt:lpstr>AWS Lambda</vt:lpstr>
      <vt:lpstr>AWS Lambda</vt:lpstr>
      <vt:lpstr>AWS Service Catalog</vt:lpstr>
      <vt:lpstr>Growth of AWS Services</vt:lpstr>
      <vt:lpstr>Growth of AWS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Services</dc:title>
  <dc:creator>Abhirup Khanna</dc:creator>
  <cp:lastModifiedBy>Abhirup Khanna</cp:lastModifiedBy>
  <cp:revision>7</cp:revision>
  <dcterms:created xsi:type="dcterms:W3CDTF">2023-05-12T17:09:22Z</dcterms:created>
  <dcterms:modified xsi:type="dcterms:W3CDTF">2023-05-12T17:24:25Z</dcterms:modified>
</cp:coreProperties>
</file>