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2" clrIdx="0"/>
  <p:cmAuthor id="1" name="Neetu Tyagi" initials="" lastIdx="9" clrIdx="1"/>
  <p:cmAuthor id="2" name="Gnanendra Reddy" initials="" lastIdx="6" clrIdx="2"/>
  <p:cmAuthor id="3" name="" initials=""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B8F5D"/>
    <a:srgbClr val="4E5D72"/>
    <a:srgbClr val="0EC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86" autoAdjust="0"/>
  </p:normalViewPr>
  <p:slideViewPr>
    <p:cSldViewPr snapToGrid="0">
      <p:cViewPr varScale="1">
        <p:scale>
          <a:sx n="60" d="100"/>
          <a:sy n="60" d="100"/>
        </p:scale>
        <p:origin x="846"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661228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bcb9443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bcb9443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15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bd72d7112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5bd72d7112_3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dirty="0"/>
              <a:t>Notes to the Facilitator:</a:t>
            </a:r>
            <a:endParaRPr b="1"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Answer : </a:t>
            </a:r>
            <a:endParaRPr lang="hi-IN" dirty="0" smtClean="0"/>
          </a:p>
          <a:p>
            <a:pPr marL="0" lvl="0" indent="0" algn="l" rtl="0">
              <a:lnSpc>
                <a:spcPct val="100000"/>
              </a:lnSpc>
              <a:spcBef>
                <a:spcPts val="0"/>
              </a:spcBef>
              <a:spcAft>
                <a:spcPts val="0"/>
              </a:spcAft>
              <a:buSzPts val="1100"/>
              <a:buNone/>
            </a:pPr>
            <a:r>
              <a:rPr lang="hi-IN" dirty="0" smtClean="0"/>
              <a:t>1. </a:t>
            </a:r>
            <a:r>
              <a:rPr lang="en" dirty="0" smtClean="0"/>
              <a:t>c</a:t>
            </a:r>
            <a:r>
              <a:rPr lang="en" dirty="0"/>
              <a:t>) Unit test</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For every new build the first step is to run Unit tests. The build will run other tests after the Unit tests are executed. Developers are responsible for Unit test failures.</a:t>
            </a:r>
            <a:endParaRPr dirty="0"/>
          </a:p>
          <a:p>
            <a:pPr marL="0" lvl="0" indent="0" algn="just"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22995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bd72d7112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5bd72d7112_3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dirty="0"/>
              <a:t>Notes to the Facilitator:</a:t>
            </a:r>
            <a:endParaRPr b="1"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Answer : </a:t>
            </a:r>
            <a:endParaRPr lang="hi-IN" dirty="0" smtClean="0"/>
          </a:p>
          <a:p>
            <a:pPr marL="0" lvl="0" indent="0" algn="l" rtl="0">
              <a:lnSpc>
                <a:spcPct val="100000"/>
              </a:lnSpc>
              <a:spcBef>
                <a:spcPts val="0"/>
              </a:spcBef>
              <a:spcAft>
                <a:spcPts val="0"/>
              </a:spcAft>
              <a:buSzPts val="1100"/>
              <a:buNone/>
            </a:pPr>
            <a:r>
              <a:rPr lang="hi-IN" dirty="0" smtClean="0"/>
              <a:t>2. </a:t>
            </a:r>
            <a:r>
              <a:rPr lang="en" dirty="0" smtClean="0"/>
              <a:t>b</a:t>
            </a:r>
            <a:r>
              <a:rPr lang="en" dirty="0"/>
              <a:t>) Integration test</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For every new code commit, Integration tests are performed automatically in test environment. The build is finally released to other teams only if all the integration tests are passed. It is developers responsibility to monitor the results of Integration tests for every build.</a:t>
            </a:r>
            <a:endParaRPr dirty="0"/>
          </a:p>
          <a:p>
            <a:pPr marL="0" lvl="0" indent="0" algn="just"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039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844eddd9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5844eddd9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Give a brief about CD.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b="1"/>
          </a:p>
          <a:p>
            <a:pPr marL="0" lvl="0" indent="0" algn="l" rtl="0">
              <a:lnSpc>
                <a:spcPct val="100000"/>
              </a:lnSpc>
              <a:spcBef>
                <a:spcPts val="0"/>
              </a:spcBef>
              <a:spcAft>
                <a:spcPts val="0"/>
              </a:spcAft>
              <a:buSzPts val="1100"/>
              <a:buNone/>
            </a:pPr>
            <a:r>
              <a:rPr lang="en"/>
              <a:t>CD takes the idea of continuous integration one step further and advances automation along the pipeline. With CD, code is not only integrated with changes on a regular basis, but as a second stage it is also deployed to a given environment, such as staging or production. Some teams use the term ‘CD’ interchangeably with the similar DevOps term ‘continuous deployment’. The difference between the two terms is subtle but important. CD means that the updated code base is available to move on to the next development stage, whether that be staging, user review, or production.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The adoption of CD is a journey, and it is one that should not be undertaken lightly. The organizational impact and political implications of CD practices are almost as significant as the benefits that they deliver. Having this knowledge from the outset allows individuals to set appropriate expectations and maintain focus on a well-defined objective.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Jez Humble, a Silicon Valley technologist and consultant, is widely credited with solidifying the goals and principles for CD in his 2010 book, </a:t>
            </a:r>
            <a:r>
              <a:rPr lang="en" i="1"/>
              <a:t>CD: Reliable Software Releases through Build, Test, and Deployment Automation</a:t>
            </a:r>
            <a:r>
              <a:rPr lang="en"/>
              <a:t> (Humble, Farley 2010). The principal objective of CD, Humble writes, is to deliver high-quality, valuable software in an efficient, fast, and reliable manner. This can be traced back to the objectives of the Agile Manifesto published in 2000, which stated: “Our highest priority is to satisfy the customer through early and continuous delivery of valuable software.”</a:t>
            </a:r>
            <a:endParaRPr/>
          </a:p>
        </p:txBody>
      </p:sp>
    </p:spTree>
    <p:extLst>
      <p:ext uri="{BB962C8B-B14F-4D97-AF65-F5344CB8AC3E}">
        <p14:creationId xmlns:p14="http://schemas.microsoft.com/office/powerpoint/2010/main" val="1781624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a5c5e691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5a5c5e691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spcBef>
                <a:spcPts val="0"/>
              </a:spcBef>
              <a:spcAft>
                <a:spcPts val="0"/>
              </a:spcAft>
              <a:buSzPts val="1100"/>
              <a:buNone/>
            </a:pPr>
            <a:r>
              <a:rPr lang="en">
                <a:solidFill>
                  <a:schemeClr val="dk1"/>
                </a:solidFill>
              </a:rPr>
              <a:t>Give the participants a brief about the steps involved in CI/CD.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SzPts val="1100"/>
              <a:buNone/>
            </a:pPr>
            <a:r>
              <a:rPr lang="en" b="1">
                <a:solidFill>
                  <a:schemeClr val="dk1"/>
                </a:solidFill>
              </a:rPr>
              <a:t>Notes to the Participants:</a:t>
            </a:r>
            <a:endParaRPr b="1">
              <a:solidFill>
                <a:schemeClr val="dk1"/>
              </a:solidFill>
            </a:endParaRPr>
          </a:p>
          <a:p>
            <a:pPr marL="0" lvl="0" indent="0" algn="l" rtl="0">
              <a:spcBef>
                <a:spcPts val="0"/>
              </a:spcBef>
              <a:spcAft>
                <a:spcPts val="0"/>
              </a:spcAft>
              <a:buSzPts val="1100"/>
              <a:buNone/>
            </a:pPr>
            <a:endParaRPr b="1">
              <a:solidFill>
                <a:schemeClr val="dk1"/>
              </a:solidFill>
            </a:endParaRPr>
          </a:p>
          <a:p>
            <a:pPr marL="0" lvl="0" indent="0" algn="l" rtl="0">
              <a:spcBef>
                <a:spcPts val="0"/>
              </a:spcBef>
              <a:spcAft>
                <a:spcPts val="0"/>
              </a:spcAft>
              <a:buSzPts val="1100"/>
              <a:buNone/>
            </a:pPr>
            <a:r>
              <a:rPr lang="en">
                <a:solidFill>
                  <a:schemeClr val="dk1"/>
                </a:solidFill>
              </a:rPr>
              <a:t>Go through the picture in the above slide. As part of Continuous Integration - Build, Unit tests and Integrations tests are executed through a pipeline. </a:t>
            </a: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r>
              <a:rPr lang="en">
                <a:solidFill>
                  <a:schemeClr val="dk1"/>
                </a:solidFill>
              </a:rPr>
              <a:t>As part of CD pipeline the build is reviewed, deployed to staging and production environments.</a:t>
            </a:r>
            <a:endParaRPr>
              <a:solidFill>
                <a:schemeClr val="dk1"/>
              </a:solidFill>
            </a:endParaRPr>
          </a:p>
        </p:txBody>
      </p:sp>
    </p:spTree>
    <p:extLst>
      <p:ext uri="{BB962C8B-B14F-4D97-AF65-F5344CB8AC3E}">
        <p14:creationId xmlns:p14="http://schemas.microsoft.com/office/powerpoint/2010/main" val="123614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19106103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5191061032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Give the participants a brief about the CD pipeline.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b="1"/>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
              <a:t>CD is a mechanism designed to increase both agility and velocity through the deployment process. Its ultimate success depends on breaking down the dividing lines between development, QA, and operations, so that the entire software lifecycle runs in a continuous and business-aligned fashion.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A CD pipeline involves a number of stages before the product is deployed into production. Between each of these stages, code typically goes through many different suites of automated tests before the new feature is released into production. </a:t>
            </a:r>
            <a:endParaRPr/>
          </a:p>
          <a:p>
            <a:pPr marL="0" lvl="0" indent="0" algn="l" rtl="0">
              <a:lnSpc>
                <a:spcPct val="100000"/>
              </a:lnSpc>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r>
              <a:rPr lang="en" b="1">
                <a:solidFill>
                  <a:schemeClr val="dk1"/>
                </a:solidFill>
              </a:rPr>
              <a:t>What is a deployment Pipeline:</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deployment pipeline is an end-to-end automation of build,test, deploy and releases. A deployment pipeline is nothing but releasing the software to the users that is written by developers.</a:t>
            </a:r>
            <a:endParaRPr/>
          </a:p>
          <a:p>
            <a:pPr marL="0" lvl="0" indent="0" algn="l" rtl="0">
              <a:lnSpc>
                <a:spcPct val="100000"/>
              </a:lnSpc>
              <a:spcBef>
                <a:spcPts val="0"/>
              </a:spcBef>
              <a:spcAft>
                <a:spcPts val="0"/>
              </a:spcAft>
              <a:buSzPts val="1100"/>
              <a:buNone/>
            </a:pPr>
            <a:endParaRPr/>
          </a:p>
          <a:p>
            <a:pPr marL="0" lvl="0" indent="0" algn="l" rtl="0">
              <a:lnSpc>
                <a:spcPct val="115000"/>
              </a:lnSpc>
              <a:spcBef>
                <a:spcPts val="0"/>
              </a:spcBef>
              <a:spcAft>
                <a:spcPts val="0"/>
              </a:spcAft>
              <a:buClr>
                <a:schemeClr val="dk1"/>
              </a:buClr>
              <a:buSzPts val="1100"/>
              <a:buFont typeface="Arial"/>
              <a:buNone/>
            </a:pPr>
            <a:r>
              <a:rPr lang="en"/>
              <a:t>The entire deployment flow can be scripted through a pipeline. For example in Jenkins we can define pipeline through Jenkinsfile which is based on Groovy DSL. Continuous Delivery pipeline stages can be broken down as follows:</a:t>
            </a:r>
            <a:endParaRPr/>
          </a:p>
          <a:p>
            <a:pPr marL="457200" lvl="0" indent="-298450" algn="l" rtl="0">
              <a:lnSpc>
                <a:spcPct val="115000"/>
              </a:lnSpc>
              <a:spcBef>
                <a:spcPts val="0"/>
              </a:spcBef>
              <a:spcAft>
                <a:spcPts val="0"/>
              </a:spcAft>
              <a:buSzPts val="1100"/>
              <a:buAutoNum type="arabicPeriod"/>
            </a:pPr>
            <a:r>
              <a:rPr lang="en"/>
              <a:t>Source Code Control</a:t>
            </a:r>
            <a:endParaRPr/>
          </a:p>
          <a:p>
            <a:pPr marL="457200" lvl="0" indent="-298450" algn="l" rtl="0">
              <a:lnSpc>
                <a:spcPct val="115000"/>
              </a:lnSpc>
              <a:spcBef>
                <a:spcPts val="0"/>
              </a:spcBef>
              <a:spcAft>
                <a:spcPts val="0"/>
              </a:spcAft>
              <a:buSzPts val="1100"/>
              <a:buAutoNum type="arabicPeriod"/>
            </a:pPr>
            <a:r>
              <a:rPr lang="en"/>
              <a:t>Build Automation</a:t>
            </a:r>
            <a:endParaRPr/>
          </a:p>
          <a:p>
            <a:pPr marL="457200" lvl="0" indent="-298450" algn="l" rtl="0">
              <a:lnSpc>
                <a:spcPct val="115000"/>
              </a:lnSpc>
              <a:spcBef>
                <a:spcPts val="0"/>
              </a:spcBef>
              <a:spcAft>
                <a:spcPts val="0"/>
              </a:spcAft>
              <a:buSzPts val="1100"/>
              <a:buAutoNum type="arabicPeriod"/>
            </a:pPr>
            <a:r>
              <a:rPr lang="en"/>
              <a:t>Unit Test Automation</a:t>
            </a:r>
            <a:endParaRPr/>
          </a:p>
          <a:p>
            <a:pPr marL="457200" lvl="0" indent="-298450" algn="l" rtl="0">
              <a:lnSpc>
                <a:spcPct val="115000"/>
              </a:lnSpc>
              <a:spcBef>
                <a:spcPts val="0"/>
              </a:spcBef>
              <a:spcAft>
                <a:spcPts val="0"/>
              </a:spcAft>
              <a:buSzPts val="1100"/>
              <a:buAutoNum type="arabicPeriod"/>
            </a:pPr>
            <a:r>
              <a:rPr lang="en"/>
              <a:t>Deployment Automation</a:t>
            </a:r>
            <a:endParaRPr/>
          </a:p>
          <a:p>
            <a:pPr marL="457200" lvl="0" indent="-298450" algn="l" rtl="0">
              <a:lnSpc>
                <a:spcPct val="115000"/>
              </a:lnSpc>
              <a:spcBef>
                <a:spcPts val="0"/>
              </a:spcBef>
              <a:spcAft>
                <a:spcPts val="0"/>
              </a:spcAft>
              <a:buSzPts val="1100"/>
              <a:buAutoNum type="arabicPeriod"/>
            </a:pPr>
            <a:r>
              <a:rPr lang="en"/>
              <a:t>Monitoring</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b="1"/>
              <a:t>Example of a Jenkinsfile:</a:t>
            </a:r>
            <a:endParaRPr b="1"/>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Jenkinsfile (Declarative Pipeline)</a:t>
            </a:r>
            <a:endParaRPr/>
          </a:p>
          <a:p>
            <a:pPr marL="0" lvl="0" indent="0" algn="l" rtl="0">
              <a:lnSpc>
                <a:spcPct val="115000"/>
              </a:lnSpc>
              <a:spcBef>
                <a:spcPts val="0"/>
              </a:spcBef>
              <a:spcAft>
                <a:spcPts val="0"/>
              </a:spcAft>
              <a:buClr>
                <a:schemeClr val="dk1"/>
              </a:buClr>
              <a:buSzPts val="1100"/>
              <a:buFont typeface="Arial"/>
              <a:buNone/>
            </a:pPr>
            <a:r>
              <a:rPr lang="en"/>
              <a:t>pipeline {</a:t>
            </a:r>
            <a:endParaRPr/>
          </a:p>
          <a:p>
            <a:pPr marL="0" lvl="0" indent="0" algn="l" rtl="0">
              <a:lnSpc>
                <a:spcPct val="115000"/>
              </a:lnSpc>
              <a:spcBef>
                <a:spcPts val="0"/>
              </a:spcBef>
              <a:spcAft>
                <a:spcPts val="0"/>
              </a:spcAft>
              <a:buClr>
                <a:schemeClr val="dk1"/>
              </a:buClr>
              <a:buSzPts val="1100"/>
              <a:buFont typeface="Arial"/>
              <a:buNone/>
            </a:pPr>
            <a:r>
              <a:rPr lang="en"/>
              <a:t>    agent any</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    stages {</a:t>
            </a:r>
            <a:endParaRPr/>
          </a:p>
          <a:p>
            <a:pPr marL="0" lvl="0" indent="0" algn="l" rtl="0">
              <a:lnSpc>
                <a:spcPct val="115000"/>
              </a:lnSpc>
              <a:spcBef>
                <a:spcPts val="0"/>
              </a:spcBef>
              <a:spcAft>
                <a:spcPts val="0"/>
              </a:spcAft>
              <a:buClr>
                <a:schemeClr val="dk1"/>
              </a:buClr>
              <a:buSzPts val="1100"/>
              <a:buFont typeface="Arial"/>
              <a:buNone/>
            </a:pPr>
            <a:r>
              <a:rPr lang="en"/>
              <a:t>        stage('Build') {</a:t>
            </a:r>
            <a:endParaRPr/>
          </a:p>
          <a:p>
            <a:pPr marL="0" lvl="0" indent="0" algn="l" rtl="0">
              <a:lnSpc>
                <a:spcPct val="115000"/>
              </a:lnSpc>
              <a:spcBef>
                <a:spcPts val="0"/>
              </a:spcBef>
              <a:spcAft>
                <a:spcPts val="0"/>
              </a:spcAft>
              <a:buClr>
                <a:schemeClr val="dk1"/>
              </a:buClr>
              <a:buSzPts val="1100"/>
              <a:buFont typeface="Arial"/>
              <a:buNone/>
            </a:pPr>
            <a:r>
              <a:rPr lang="en"/>
              <a:t>            steps {</a:t>
            </a:r>
            <a:endParaRPr/>
          </a:p>
          <a:p>
            <a:pPr marL="0" lvl="0" indent="0" algn="l" rtl="0">
              <a:lnSpc>
                <a:spcPct val="115000"/>
              </a:lnSpc>
              <a:spcBef>
                <a:spcPts val="0"/>
              </a:spcBef>
              <a:spcAft>
                <a:spcPts val="0"/>
              </a:spcAft>
              <a:buClr>
                <a:schemeClr val="dk1"/>
              </a:buClr>
              <a:buSzPts val="1100"/>
              <a:buFont typeface="Arial"/>
              <a:buNone/>
            </a:pPr>
            <a:r>
              <a:rPr lang="en"/>
              <a:t>                echo 'Build step..'</a:t>
            </a:r>
            <a:endParaRPr/>
          </a:p>
          <a:p>
            <a:pPr marL="0" lvl="0" indent="0" algn="l" rtl="0">
              <a:lnSpc>
                <a:spcPct val="115000"/>
              </a:lnSpc>
              <a:spcBef>
                <a:spcPts val="0"/>
              </a:spcBef>
              <a:spcAft>
                <a:spcPts val="0"/>
              </a:spcAft>
              <a:buClr>
                <a:schemeClr val="dk1"/>
              </a:buClr>
              <a:buSzPts val="1100"/>
              <a:buFont typeface="Arial"/>
              <a:buNone/>
            </a:pPr>
            <a:r>
              <a:rPr lang="en"/>
              <a:t>            }</a:t>
            </a:r>
            <a:endParaRPr/>
          </a:p>
          <a:p>
            <a:pPr marL="0" lvl="0" indent="0" algn="l" rtl="0">
              <a:lnSpc>
                <a:spcPct val="115000"/>
              </a:lnSpc>
              <a:spcBef>
                <a:spcPts val="0"/>
              </a:spcBef>
              <a:spcAft>
                <a:spcPts val="0"/>
              </a:spcAft>
              <a:buClr>
                <a:schemeClr val="dk1"/>
              </a:buClr>
              <a:buSzPts val="1100"/>
              <a:buFont typeface="Arial"/>
              <a:buNone/>
            </a:pPr>
            <a:r>
              <a:rPr lang="en"/>
              <a:t>        }</a:t>
            </a:r>
            <a:endParaRPr/>
          </a:p>
          <a:p>
            <a:pPr marL="0" lvl="0" indent="0" algn="l" rtl="0">
              <a:lnSpc>
                <a:spcPct val="115000"/>
              </a:lnSpc>
              <a:spcBef>
                <a:spcPts val="0"/>
              </a:spcBef>
              <a:spcAft>
                <a:spcPts val="0"/>
              </a:spcAft>
              <a:buClr>
                <a:schemeClr val="dk1"/>
              </a:buClr>
              <a:buSzPts val="1100"/>
              <a:buFont typeface="Arial"/>
              <a:buNone/>
            </a:pPr>
            <a:r>
              <a:rPr lang="en"/>
              <a:t>        stage('Test') {</a:t>
            </a:r>
            <a:endParaRPr/>
          </a:p>
          <a:p>
            <a:pPr marL="0" lvl="0" indent="0" algn="l" rtl="0">
              <a:lnSpc>
                <a:spcPct val="115000"/>
              </a:lnSpc>
              <a:spcBef>
                <a:spcPts val="0"/>
              </a:spcBef>
              <a:spcAft>
                <a:spcPts val="0"/>
              </a:spcAft>
              <a:buClr>
                <a:schemeClr val="dk1"/>
              </a:buClr>
              <a:buSzPts val="1100"/>
              <a:buFont typeface="Arial"/>
              <a:buNone/>
            </a:pPr>
            <a:r>
              <a:rPr lang="en"/>
              <a:t>            steps {</a:t>
            </a:r>
            <a:endParaRPr/>
          </a:p>
          <a:p>
            <a:pPr marL="0" lvl="0" indent="0" algn="l" rtl="0">
              <a:lnSpc>
                <a:spcPct val="115000"/>
              </a:lnSpc>
              <a:spcBef>
                <a:spcPts val="0"/>
              </a:spcBef>
              <a:spcAft>
                <a:spcPts val="0"/>
              </a:spcAft>
              <a:buClr>
                <a:schemeClr val="dk1"/>
              </a:buClr>
              <a:buSzPts val="1100"/>
              <a:buFont typeface="Arial"/>
              <a:buNone/>
            </a:pPr>
            <a:r>
              <a:rPr lang="en"/>
              <a:t>                echo 'Test stage.'</a:t>
            </a:r>
            <a:endParaRPr/>
          </a:p>
          <a:p>
            <a:pPr marL="0" lvl="0" indent="0" algn="l" rtl="0">
              <a:lnSpc>
                <a:spcPct val="115000"/>
              </a:lnSpc>
              <a:spcBef>
                <a:spcPts val="0"/>
              </a:spcBef>
              <a:spcAft>
                <a:spcPts val="0"/>
              </a:spcAft>
              <a:buClr>
                <a:schemeClr val="dk1"/>
              </a:buClr>
              <a:buSzPts val="1100"/>
              <a:buFont typeface="Arial"/>
              <a:buNone/>
            </a:pPr>
            <a:r>
              <a:rPr lang="en"/>
              <a:t>            }</a:t>
            </a:r>
            <a:endParaRPr/>
          </a:p>
          <a:p>
            <a:pPr marL="0" lvl="0" indent="0" algn="l" rtl="0">
              <a:lnSpc>
                <a:spcPct val="115000"/>
              </a:lnSpc>
              <a:spcBef>
                <a:spcPts val="0"/>
              </a:spcBef>
              <a:spcAft>
                <a:spcPts val="0"/>
              </a:spcAft>
              <a:buClr>
                <a:schemeClr val="dk1"/>
              </a:buClr>
              <a:buSzPts val="1100"/>
              <a:buFont typeface="Arial"/>
              <a:buNone/>
            </a:pPr>
            <a:r>
              <a:rPr lang="en"/>
              <a:t>        }</a:t>
            </a:r>
            <a:endParaRPr/>
          </a:p>
          <a:p>
            <a:pPr marL="0" lvl="0" indent="0" algn="l" rtl="0">
              <a:lnSpc>
                <a:spcPct val="115000"/>
              </a:lnSpc>
              <a:spcBef>
                <a:spcPts val="0"/>
              </a:spcBef>
              <a:spcAft>
                <a:spcPts val="0"/>
              </a:spcAft>
              <a:buClr>
                <a:schemeClr val="dk1"/>
              </a:buClr>
              <a:buSzPts val="1100"/>
              <a:buFont typeface="Arial"/>
              <a:buNone/>
            </a:pPr>
            <a:r>
              <a:rPr lang="en"/>
              <a:t>        stage('Deploy') {</a:t>
            </a:r>
            <a:endParaRPr/>
          </a:p>
          <a:p>
            <a:pPr marL="0" lvl="0" indent="0" algn="l" rtl="0">
              <a:lnSpc>
                <a:spcPct val="115000"/>
              </a:lnSpc>
              <a:spcBef>
                <a:spcPts val="0"/>
              </a:spcBef>
              <a:spcAft>
                <a:spcPts val="0"/>
              </a:spcAft>
              <a:buClr>
                <a:schemeClr val="dk1"/>
              </a:buClr>
              <a:buSzPts val="1100"/>
              <a:buFont typeface="Arial"/>
              <a:buNone/>
            </a:pPr>
            <a:r>
              <a:rPr lang="en"/>
              <a:t>            steps {</a:t>
            </a:r>
            <a:endParaRPr/>
          </a:p>
          <a:p>
            <a:pPr marL="0" lvl="0" indent="0" algn="l" rtl="0">
              <a:lnSpc>
                <a:spcPct val="115000"/>
              </a:lnSpc>
              <a:spcBef>
                <a:spcPts val="0"/>
              </a:spcBef>
              <a:spcAft>
                <a:spcPts val="0"/>
              </a:spcAft>
              <a:buClr>
                <a:schemeClr val="dk1"/>
              </a:buClr>
              <a:buSzPts val="1100"/>
              <a:buFont typeface="Arial"/>
              <a:buNone/>
            </a:pPr>
            <a:r>
              <a:rPr lang="en"/>
              <a:t>                echo 'Deploy stage’'</a:t>
            </a:r>
            <a:endParaRPr/>
          </a:p>
          <a:p>
            <a:pPr marL="0" lvl="0" indent="0" algn="l" rtl="0">
              <a:lnSpc>
                <a:spcPct val="115000"/>
              </a:lnSpc>
              <a:spcBef>
                <a:spcPts val="0"/>
              </a:spcBef>
              <a:spcAft>
                <a:spcPts val="0"/>
              </a:spcAft>
              <a:buClr>
                <a:schemeClr val="dk1"/>
              </a:buClr>
              <a:buSzPts val="1100"/>
              <a:buFont typeface="Arial"/>
              <a:buNone/>
            </a:pPr>
            <a:r>
              <a:rPr lang="en"/>
              <a:t>            }</a:t>
            </a:r>
            <a:endParaRPr/>
          </a:p>
          <a:p>
            <a:pPr marL="0" lvl="0" indent="0" algn="l" rtl="0">
              <a:lnSpc>
                <a:spcPct val="115000"/>
              </a:lnSpc>
              <a:spcBef>
                <a:spcPts val="0"/>
              </a:spcBef>
              <a:spcAft>
                <a:spcPts val="0"/>
              </a:spcAft>
              <a:buClr>
                <a:schemeClr val="dk1"/>
              </a:buClr>
              <a:buSzPts val="1100"/>
              <a:buFont typeface="Arial"/>
              <a:buNone/>
            </a:pPr>
            <a:r>
              <a:rPr lang="en"/>
              <a:t>        }</a:t>
            </a:r>
            <a:endParaRPr/>
          </a:p>
          <a:p>
            <a:pPr marL="0" lvl="0" indent="0" algn="l" rtl="0">
              <a:lnSpc>
                <a:spcPct val="115000"/>
              </a:lnSpc>
              <a:spcBef>
                <a:spcPts val="0"/>
              </a:spcBef>
              <a:spcAft>
                <a:spcPts val="0"/>
              </a:spcAft>
              <a:buClr>
                <a:schemeClr val="dk1"/>
              </a:buClr>
              <a:buSzPts val="1100"/>
              <a:buFont typeface="Arial"/>
              <a:buNone/>
            </a:pPr>
            <a:r>
              <a:rPr lang="en"/>
              <a:t>    }</a:t>
            </a:r>
            <a:endParaRPr/>
          </a:p>
          <a:p>
            <a:pPr marL="0" lvl="0" indent="0" algn="l" rtl="0">
              <a:lnSpc>
                <a:spcPct val="115000"/>
              </a:lnSpc>
              <a:spcBef>
                <a:spcPts val="0"/>
              </a:spcBef>
              <a:spcAft>
                <a:spcPts val="0"/>
              </a:spcAft>
              <a:buClr>
                <a:schemeClr val="dk1"/>
              </a:buClr>
              <a:buSzPts val="1100"/>
              <a:buFont typeface="Arial"/>
              <a:buNone/>
            </a:pPr>
            <a:r>
              <a:rPr lang="en"/>
              <a:t>}</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7400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Explain the participants, the important requirements for adopting CD.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b="1"/>
          </a:p>
          <a:p>
            <a:pPr marL="0" lvl="0" indent="0" algn="l" rtl="0">
              <a:lnSpc>
                <a:spcPct val="100000"/>
              </a:lnSpc>
              <a:spcBef>
                <a:spcPts val="0"/>
              </a:spcBef>
              <a:spcAft>
                <a:spcPts val="0"/>
              </a:spcAft>
              <a:buSzPts val="1100"/>
              <a:buNone/>
            </a:pPr>
            <a:r>
              <a:rPr lang="en"/>
              <a:t>All organizations that create business or consumer-facing applications benefit from the adoption of  practices, but there are a number of prerequisites that need to be implemented in order to be successful.</a:t>
            </a:r>
            <a:endParaRPr/>
          </a:p>
          <a:p>
            <a:pPr marL="0" lvl="0" indent="0" algn="l" rtl="0">
              <a:lnSpc>
                <a:spcPct val="100000"/>
              </a:lnSpc>
              <a:spcBef>
                <a:spcPts val="0"/>
              </a:spcBef>
              <a:spcAft>
                <a:spcPts val="0"/>
              </a:spcAft>
              <a:buSzPts val="1100"/>
              <a:buNone/>
            </a:pPr>
            <a:endParaRPr b="1" i="1"/>
          </a:p>
          <a:p>
            <a:pPr marL="0" lvl="0" indent="0" algn="just" rtl="0">
              <a:lnSpc>
                <a:spcPct val="100000"/>
              </a:lnSpc>
              <a:spcBef>
                <a:spcPts val="0"/>
              </a:spcBef>
              <a:spcAft>
                <a:spcPts val="0"/>
              </a:spcAft>
              <a:buSzPts val="1100"/>
              <a:buNone/>
            </a:pPr>
            <a:r>
              <a:rPr lang="en" b="1"/>
              <a:t>Understanding of business objectives: </a:t>
            </a:r>
            <a:r>
              <a:rPr lang="en"/>
              <a:t>The digitization of products and services, and of the channels through which they are marketed and sold, makes it essential that IT understand what really matters to the business. What are the goals and objectives of the business? What is the plan to deliver against those goals? And how do development and IT operations fit within the context of delivery? </a:t>
            </a:r>
            <a:endParaRPr/>
          </a:p>
          <a:p>
            <a:pPr marL="0" lvl="0" indent="0" algn="just" rtl="0">
              <a:lnSpc>
                <a:spcPct val="100000"/>
              </a:lnSpc>
              <a:spcBef>
                <a:spcPts val="0"/>
              </a:spcBef>
              <a:spcAft>
                <a:spcPts val="0"/>
              </a:spcAft>
              <a:buSzPts val="1100"/>
              <a:buNone/>
            </a:pPr>
            <a:endParaRPr/>
          </a:p>
          <a:p>
            <a:pPr marL="0" lvl="0" indent="0" algn="just" rtl="0">
              <a:lnSpc>
                <a:spcPct val="100000"/>
              </a:lnSpc>
              <a:spcBef>
                <a:spcPts val="0"/>
              </a:spcBef>
              <a:spcAft>
                <a:spcPts val="0"/>
              </a:spcAft>
              <a:buSzPts val="1100"/>
              <a:buNone/>
            </a:pPr>
            <a:r>
              <a:rPr lang="en"/>
              <a:t>Many IT organizations have skilled individuals whose sole responsibility are to act as a liaison between engineering and the business. These individuals work with the business stakeholders to get their feedback and input. But why simply include a limited subset of resources in this process? The smaller the number of individuals involved, the more likely that a level of bias – intentional or not – will be included in the transformation of the business requirements. When members of the application development and triage teams, operations, production support, and incident and problem management teams are included in the process, a much greater level of understanding and clarity of business requirements can be achieved. </a:t>
            </a:r>
            <a:endParaRPr/>
          </a:p>
          <a:p>
            <a:pPr marL="0" lvl="0" indent="0" algn="just" rtl="0">
              <a:lnSpc>
                <a:spcPct val="100000"/>
              </a:lnSpc>
              <a:spcBef>
                <a:spcPts val="0"/>
              </a:spcBef>
              <a:spcAft>
                <a:spcPts val="0"/>
              </a:spcAft>
              <a:buSzPts val="1100"/>
              <a:buNone/>
            </a:pPr>
            <a:endParaRPr/>
          </a:p>
          <a:p>
            <a:pPr marL="0" lvl="0" indent="0" algn="just" rtl="0">
              <a:lnSpc>
                <a:spcPct val="100000"/>
              </a:lnSpc>
              <a:spcBef>
                <a:spcPts val="0"/>
              </a:spcBef>
              <a:spcAft>
                <a:spcPts val="0"/>
              </a:spcAft>
              <a:buSzPts val="1100"/>
              <a:buNone/>
            </a:pPr>
            <a:r>
              <a:rPr lang="en"/>
              <a:t>This does not mean that IT should spend all of its time in concept or planning meetings, but that an increased level of business understanding will lead to a better final deliverable. A single product manager who “knows everything the customer wants” is not going to lead to a successful product. With greater involvement, IT can understand the vision, direction, and objectives of the business and implement a culture that supports rapid and successful delivery of high-quality, objective meeting applications. This integrated approach will often lead to more complete and successful implementations, as the longer-term objectives are included in design, definition, and implementation.</a:t>
            </a:r>
            <a:endParaRPr/>
          </a:p>
          <a:p>
            <a:pPr marL="0" lvl="0" indent="0" algn="just" rtl="0">
              <a:lnSpc>
                <a:spcPct val="100000"/>
              </a:lnSpc>
              <a:spcBef>
                <a:spcPts val="0"/>
              </a:spcBef>
              <a:spcAft>
                <a:spcPts val="0"/>
              </a:spcAft>
              <a:buSzPts val="1100"/>
              <a:buNone/>
            </a:pPr>
            <a:endParaRPr/>
          </a:p>
          <a:p>
            <a:pPr marL="0" lvl="0" indent="0" algn="just" rtl="0">
              <a:lnSpc>
                <a:spcPct val="100000"/>
              </a:lnSpc>
              <a:spcBef>
                <a:spcPts val="0"/>
              </a:spcBef>
              <a:spcAft>
                <a:spcPts val="0"/>
              </a:spcAft>
              <a:buSzPts val="1100"/>
              <a:buNone/>
            </a:pPr>
            <a:r>
              <a:rPr lang="en" b="1"/>
              <a:t>Executive Sponsorship</a:t>
            </a:r>
            <a:r>
              <a:rPr lang="en"/>
              <a:t>: DevOps, like any other significant initiative, thrives with an executive management champion who has the authority to change business processes. The sponsor does not need to be the CIO, but with the current level of hype surrounding DevOps, the CIO may be more receptive to it. Business pressures alone may mean that the executive sponsor is ready to put an initiative in place to speed up the velocity of releases and enable more frequent application deliveries – and may use the term CD or DevOps to describe it. </a:t>
            </a:r>
            <a:endParaRPr/>
          </a:p>
          <a:p>
            <a:pPr marL="0" lvl="0" indent="0" algn="just" rtl="0">
              <a:lnSpc>
                <a:spcPct val="100000"/>
              </a:lnSpc>
              <a:spcBef>
                <a:spcPts val="0"/>
              </a:spcBef>
              <a:spcAft>
                <a:spcPts val="0"/>
              </a:spcAft>
              <a:buSzPts val="1100"/>
              <a:buNone/>
            </a:pPr>
            <a:endParaRPr/>
          </a:p>
          <a:p>
            <a:pPr marL="0" lvl="0" indent="0" algn="just" rtl="0">
              <a:lnSpc>
                <a:spcPct val="100000"/>
              </a:lnSpc>
              <a:spcBef>
                <a:spcPts val="0"/>
              </a:spcBef>
              <a:spcAft>
                <a:spcPts val="0"/>
              </a:spcAft>
              <a:buSzPts val="1100"/>
              <a:buNone/>
            </a:pPr>
            <a:r>
              <a:rPr lang="en" b="1"/>
              <a:t>Continuous Integration: </a:t>
            </a:r>
            <a:r>
              <a:rPr lang="en"/>
              <a:t>CI is essentially a development practice, but because it also involves a level of automated software testing (at least unit testing), it begins to stray into the realm of QA. Agile approaches commonly integrate development and testing resources, so teams should not view incorporating unit testing into the development cycle as a new concept. As CI models push to deliver build artifacts further to the right – towards operations teams – the impact upon QA teams becomes more noticeable. Advocates for CD tend to agree that there is little point in attempting to promote DevOps in an organization that has not yet adopted CI and made at least this level of commitment to process automation.</a:t>
            </a:r>
            <a:endParaRPr/>
          </a:p>
          <a:p>
            <a:pPr marL="0" lvl="0" indent="0" algn="just" rtl="0">
              <a:lnSpc>
                <a:spcPct val="100000"/>
              </a:lnSpc>
              <a:spcBef>
                <a:spcPts val="0"/>
              </a:spcBef>
              <a:spcAft>
                <a:spcPts val="0"/>
              </a:spcAft>
              <a:buSzPts val="1100"/>
              <a:buNone/>
            </a:pPr>
            <a:endParaRPr/>
          </a:p>
          <a:p>
            <a:pPr marL="0" lvl="0" indent="0" algn="just" rtl="0">
              <a:lnSpc>
                <a:spcPct val="100000"/>
              </a:lnSpc>
              <a:spcBef>
                <a:spcPts val="0"/>
              </a:spcBef>
              <a:spcAft>
                <a:spcPts val="0"/>
              </a:spcAft>
              <a:buSzPts val="1100"/>
              <a:buNone/>
            </a:pPr>
            <a:r>
              <a:rPr lang="en" b="1"/>
              <a:t>Change Management: </a:t>
            </a:r>
            <a:r>
              <a:rPr lang="en"/>
              <a:t>Many enterprises are committed to ITSM/ITIL processes for organizing IT delivery and tracking issues. Although adoption of ITIL does mean implementation of formal release management or service transition processes, effective software deployment is reliant upon well defined operational change management practices, something towards which ITIL provides good guidance. ITIL practices, and DevOps practices in general, often overlook the value of tracking development-level changes against operational change. Having both a well-defined, ITIL-compliant operation process and a well-defined, agile-based development process, with little to no interaction between them, immediately causes a disconnect between Dev and Ops. </a:t>
            </a:r>
            <a:endParaRPr/>
          </a:p>
          <a:p>
            <a:pPr marL="0" lvl="0" indent="0" algn="just" rtl="0">
              <a:lnSpc>
                <a:spcPct val="100000"/>
              </a:lnSpc>
              <a:spcBef>
                <a:spcPts val="0"/>
              </a:spcBef>
              <a:spcAft>
                <a:spcPts val="0"/>
              </a:spcAft>
              <a:buSzPts val="1100"/>
              <a:buNone/>
            </a:pPr>
            <a:endParaRPr/>
          </a:p>
          <a:p>
            <a:pPr marL="0" lvl="0" indent="0" algn="just" rtl="0">
              <a:lnSpc>
                <a:spcPct val="100000"/>
              </a:lnSpc>
              <a:spcBef>
                <a:spcPts val="0"/>
              </a:spcBef>
              <a:spcAft>
                <a:spcPts val="0"/>
              </a:spcAft>
              <a:buSzPts val="1100"/>
              <a:buNone/>
            </a:pPr>
            <a:r>
              <a:rPr lang="en"/>
              <a:t>At the enterprise level, there are frequently multiple tools in place; remember that the best-of-breed tools for Ops change and the tool of choice for Dev change may be two completely isolated products with little to no process overlap. A simple way to break down the walls between Dev and Ops is to develop a common change management process for the entire deployment pipeline. It should be noted that change management is a risk-reduction strategy, and many CD advocates view a formal change management process as unnecessary in a successful deployment pipeline. The question must be asked for your organization: Is it enough to get deployments into your environment quickly, or do you also want the ability to validate and explain which specific Dev and Ops changes were delivered as part of the deployment?</a:t>
            </a:r>
            <a:endParaRPr/>
          </a:p>
          <a:p>
            <a:pPr marL="0" lvl="0" indent="0" algn="just" rtl="0">
              <a:lnSpc>
                <a:spcPct val="100000"/>
              </a:lnSpc>
              <a:spcBef>
                <a:spcPts val="0"/>
              </a:spcBef>
              <a:spcAft>
                <a:spcPts val="0"/>
              </a:spcAft>
              <a:buSzPts val="1100"/>
              <a:buNone/>
            </a:pPr>
            <a:endParaRPr/>
          </a:p>
          <a:p>
            <a:pPr marL="0" lvl="0" indent="0" algn="just" rtl="0">
              <a:lnSpc>
                <a:spcPct val="100000"/>
              </a:lnSpc>
              <a:spcBef>
                <a:spcPts val="0"/>
              </a:spcBef>
              <a:spcAft>
                <a:spcPts val="0"/>
              </a:spcAft>
              <a:buSzPts val="1100"/>
              <a:buNone/>
            </a:pPr>
            <a:r>
              <a:rPr lang="en" b="1"/>
              <a:t>Automation: </a:t>
            </a:r>
            <a:r>
              <a:rPr lang="en"/>
              <a:t>Automating code and configuration deployments with a single set of deployment processes across all environments, using parameterization, will help ensure that environment-specific constraints and requirements are met. Do not deploy code in different ways simply because you are moving from test to production. Repeatability and consistency are the key to successful, accurate, and speedy delivery. Ensure that all artifacts are deployed from the same source location or artifact repository. </a:t>
            </a:r>
            <a:endParaRPr/>
          </a:p>
          <a:p>
            <a:pPr marL="0" lvl="0" indent="0" algn="just" rtl="0">
              <a:lnSpc>
                <a:spcPct val="100000"/>
              </a:lnSpc>
              <a:spcBef>
                <a:spcPts val="0"/>
              </a:spcBef>
              <a:spcAft>
                <a:spcPts val="0"/>
              </a:spcAft>
              <a:buSzPts val="1100"/>
              <a:buNone/>
            </a:pPr>
            <a:endParaRPr/>
          </a:p>
          <a:p>
            <a:pPr marL="0" lvl="0" indent="0" algn="just" rtl="0">
              <a:lnSpc>
                <a:spcPct val="100000"/>
              </a:lnSpc>
              <a:spcBef>
                <a:spcPts val="0"/>
              </a:spcBef>
              <a:spcAft>
                <a:spcPts val="0"/>
              </a:spcAft>
              <a:buSzPts val="1100"/>
              <a:buNone/>
            </a:pPr>
            <a:r>
              <a:rPr lang="en"/>
              <a:t>Deploying in the same way across all environments is efficient in both time and cost. Using the same process ensures more consistent testing, and any environment-specific issues are far easier to identify. The more automated this process is, the more repeatable and reliable it will be. This translates into faster deployments, reduced outage time, and more confidence from the business that change is being delivered in a reliable manner</a:t>
            </a:r>
            <a:endParaRPr/>
          </a:p>
        </p:txBody>
      </p:sp>
    </p:spTree>
    <p:extLst>
      <p:ext uri="{BB962C8B-B14F-4D97-AF65-F5344CB8AC3E}">
        <p14:creationId xmlns:p14="http://schemas.microsoft.com/office/powerpoint/2010/main" val="3402276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Explain the participants the important steps to be followed for achieving CD.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b="1"/>
          </a:p>
          <a:p>
            <a:pPr marL="0" lvl="0" indent="0" algn="l" rtl="0">
              <a:lnSpc>
                <a:spcPct val="100000"/>
              </a:lnSpc>
              <a:spcBef>
                <a:spcPts val="0"/>
              </a:spcBef>
              <a:spcAft>
                <a:spcPts val="0"/>
              </a:spcAft>
              <a:buSzPts val="1100"/>
              <a:buNone/>
            </a:pPr>
            <a:r>
              <a:rPr lang="en"/>
              <a:t>The steps for creating a simple and important checklist for CD is given on the slide. The steps given above are to be considered as a general outline. Different tools and solutions might not follow the exact steps as given above. However, it’s important to be aware of these steps.</a:t>
            </a:r>
            <a:endParaRPr/>
          </a:p>
        </p:txBody>
      </p:sp>
    </p:spTree>
    <p:extLst>
      <p:ext uri="{BB962C8B-B14F-4D97-AF65-F5344CB8AC3E}">
        <p14:creationId xmlns:p14="http://schemas.microsoft.com/office/powerpoint/2010/main" val="4277033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Explain the participants about the business benefits of CD.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b="1"/>
          </a:p>
          <a:p>
            <a:pPr marL="457200" lvl="0" indent="-298450" algn="l" rtl="0">
              <a:lnSpc>
                <a:spcPct val="100000"/>
              </a:lnSpc>
              <a:spcBef>
                <a:spcPts val="0"/>
              </a:spcBef>
              <a:spcAft>
                <a:spcPts val="0"/>
              </a:spcAft>
              <a:buSzPts val="1100"/>
              <a:buChar char="●"/>
            </a:pPr>
            <a:r>
              <a:rPr lang="en"/>
              <a:t>A big business that has mapped out its value stream and has complex investments and obligations across a large organization will find that CD helps accelerate time-to-value.</a:t>
            </a:r>
            <a:endParaRPr/>
          </a:p>
          <a:p>
            <a:pPr marL="457200" lvl="0" indent="-298450" algn="l" rtl="0">
              <a:lnSpc>
                <a:spcPct val="100000"/>
              </a:lnSpc>
              <a:spcBef>
                <a:spcPts val="0"/>
              </a:spcBef>
              <a:spcAft>
                <a:spcPts val="0"/>
              </a:spcAft>
              <a:buSzPts val="1100"/>
              <a:buChar char="●"/>
            </a:pPr>
            <a:r>
              <a:rPr lang="en"/>
              <a:t>Deploy, measure, adjust. You can still push large-scale releases, but your processes will be better suited to continuous data gathering. That will shorten the feedback loop with your customers. It sharpens your ability to respond, plan your next move and keep ahead of the competition.</a:t>
            </a:r>
            <a:endParaRPr/>
          </a:p>
          <a:p>
            <a:pPr marL="457200" lvl="0" indent="-298450" algn="l" rtl="0">
              <a:lnSpc>
                <a:spcPct val="100000"/>
              </a:lnSpc>
              <a:spcBef>
                <a:spcPts val="0"/>
              </a:spcBef>
              <a:spcAft>
                <a:spcPts val="0"/>
              </a:spcAft>
              <a:buSzPts val="1100"/>
              <a:buChar char="●"/>
            </a:pPr>
            <a:r>
              <a:rPr lang="en"/>
              <a:t>Behaving like you’re releasing continuously forces you to raise your quality bar and fully automated test practices. Better quality means happier customers, lower costs, fewer fire-drills and less unplanned work.</a:t>
            </a:r>
            <a:endParaRPr/>
          </a:p>
          <a:p>
            <a:pPr marL="457200" lvl="0" indent="-298450" algn="l" rtl="0">
              <a:lnSpc>
                <a:spcPct val="100000"/>
              </a:lnSpc>
              <a:spcBef>
                <a:spcPts val="0"/>
              </a:spcBef>
              <a:spcAft>
                <a:spcPts val="0"/>
              </a:spcAft>
              <a:buSzPts val="1100"/>
              <a:buChar char="●"/>
            </a:pPr>
            <a:r>
              <a:rPr lang="en"/>
              <a:t>Developers and lines of business are free to try new things cheaply, unlocking innovative ideas that have been penned-in behind long, high-investment release cycles.</a:t>
            </a:r>
            <a:endParaRPr/>
          </a:p>
          <a:p>
            <a:pPr marL="457200" lvl="0" indent="-298450" algn="l" rtl="0">
              <a:lnSpc>
                <a:spcPct val="100000"/>
              </a:lnSpc>
              <a:spcBef>
                <a:spcPts val="0"/>
              </a:spcBef>
              <a:spcAft>
                <a:spcPts val="0"/>
              </a:spcAft>
              <a:buSzPts val="1100"/>
              <a:buChar char="●"/>
            </a:pPr>
            <a:r>
              <a:rPr lang="en"/>
              <a:t>Big releases have big costs and big consequences when things go wrong. Keeping deliverables in a release-ready state drives the cost of delivery downward.</a:t>
            </a: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90573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bd72d7112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5bd72d7112_3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dirty="0"/>
              <a:t>Notes to the Facilitator:</a:t>
            </a:r>
            <a:endParaRPr b="1" dirty="0"/>
          </a:p>
          <a:p>
            <a:pPr marL="0" lvl="0" indent="0" algn="l" rtl="0">
              <a:lnSpc>
                <a:spcPct val="100000"/>
              </a:lnSpc>
              <a:spcBef>
                <a:spcPts val="0"/>
              </a:spcBef>
              <a:spcAft>
                <a:spcPts val="0"/>
              </a:spcAft>
              <a:buSzPts val="1100"/>
              <a:buNone/>
            </a:pPr>
            <a:endParaRPr b="1" dirty="0"/>
          </a:p>
          <a:p>
            <a:pPr marL="0" lvl="0" indent="0" algn="l" rtl="0">
              <a:lnSpc>
                <a:spcPct val="100000"/>
              </a:lnSpc>
              <a:spcBef>
                <a:spcPts val="0"/>
              </a:spcBef>
              <a:spcAft>
                <a:spcPts val="0"/>
              </a:spcAft>
              <a:buSzPts val="1100"/>
              <a:buNone/>
            </a:pPr>
            <a:r>
              <a:rPr lang="en" dirty="0"/>
              <a:t>Answer: </a:t>
            </a:r>
            <a:endParaRPr lang="en" dirty="0" smtClean="0"/>
          </a:p>
          <a:p>
            <a:pPr marL="0" lvl="0" indent="0" algn="l" rtl="0">
              <a:lnSpc>
                <a:spcPct val="100000"/>
              </a:lnSpc>
              <a:spcBef>
                <a:spcPts val="0"/>
              </a:spcBef>
              <a:spcAft>
                <a:spcPts val="0"/>
              </a:spcAft>
              <a:buSzPts val="1100"/>
              <a:buNone/>
            </a:pPr>
            <a:r>
              <a:rPr lang="en" dirty="0" smtClean="0"/>
              <a:t>1.</a:t>
            </a:r>
            <a:r>
              <a:rPr lang="en" baseline="0" dirty="0" smtClean="0"/>
              <a:t> </a:t>
            </a:r>
            <a:r>
              <a:rPr lang="en" dirty="0" smtClean="0"/>
              <a:t>b</a:t>
            </a:r>
            <a:r>
              <a:rPr lang="en" dirty="0"/>
              <a:t>) Commit code -&gt; Run unit tests -&gt; Run Integration tests -&gt; Deploy application</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33733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c0d42f1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5c0d42f1f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dirty="0"/>
              <a:t>Notes to the Facilitator:</a:t>
            </a:r>
            <a:endParaRPr b="1"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Answer : </a:t>
            </a:r>
            <a:endParaRPr lang="en" dirty="0" smtClean="0"/>
          </a:p>
          <a:p>
            <a:pPr marL="0" lvl="0" indent="0" algn="l" rtl="0">
              <a:lnSpc>
                <a:spcPct val="100000"/>
              </a:lnSpc>
              <a:spcBef>
                <a:spcPts val="0"/>
              </a:spcBef>
              <a:spcAft>
                <a:spcPts val="0"/>
              </a:spcAft>
              <a:buSzPts val="1100"/>
              <a:buNone/>
            </a:pPr>
            <a:r>
              <a:rPr lang="en" dirty="0" smtClean="0"/>
              <a:t>2. b</a:t>
            </a:r>
            <a:r>
              <a:rPr lang="en" dirty="0"/>
              <a:t>) False</a:t>
            </a:r>
            <a:endParaRPr dirty="0"/>
          </a:p>
          <a:p>
            <a:pPr marL="0" lvl="0" indent="0" algn="l"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2624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Explain the module objectives to the participants. </a:t>
            </a:r>
            <a:endParaRPr sz="120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a:solidFill>
                  <a:schemeClr val="dk1"/>
                </a:solidFill>
              </a:rPr>
              <a:t>Notes to the Participants:</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You will be informed about the module objectives.</a:t>
            </a:r>
            <a:endParaRPr sz="1200">
              <a:solidFill>
                <a:schemeClr val="dk1"/>
              </a:solidFill>
            </a:endParaRPr>
          </a:p>
          <a:p>
            <a:pPr marL="0" lvl="0" indent="0" algn="l" rtl="0">
              <a:lnSpc>
                <a:spcPct val="115000"/>
              </a:lnSpc>
              <a:spcBef>
                <a:spcPts val="0"/>
              </a:spcBef>
              <a:spcAft>
                <a:spcPts val="0"/>
              </a:spcAft>
              <a:buSzPts val="1100"/>
              <a:buNone/>
            </a:pPr>
            <a:r>
              <a:rPr lang="en" sz="1200">
                <a:solidFill>
                  <a:schemeClr val="dk1"/>
                </a:solidFill>
              </a:rPr>
              <a:t>At the end of this module, you will be able to:</a:t>
            </a:r>
            <a:endParaRPr sz="1200">
              <a:solidFill>
                <a:schemeClr val="dk1"/>
              </a:solidFill>
            </a:endParaRPr>
          </a:p>
          <a:p>
            <a:pPr marL="457200" lvl="0" indent="-304800" algn="l" rtl="0">
              <a:lnSpc>
                <a:spcPct val="115000"/>
              </a:lnSpc>
              <a:spcBef>
                <a:spcPts val="1600"/>
              </a:spcBef>
              <a:spcAft>
                <a:spcPts val="0"/>
              </a:spcAft>
              <a:buSzPts val="1200"/>
              <a:buChar char="●"/>
            </a:pPr>
            <a:r>
              <a:rPr lang="en" sz="1200"/>
              <a:t>Provide an overview of Continuous Integration (CI)</a:t>
            </a:r>
            <a:endParaRPr sz="1200"/>
          </a:p>
          <a:p>
            <a:pPr marL="457200" lvl="0" indent="-304800" algn="l" rtl="0">
              <a:lnSpc>
                <a:spcPct val="115000"/>
              </a:lnSpc>
              <a:spcBef>
                <a:spcPts val="0"/>
              </a:spcBef>
              <a:spcAft>
                <a:spcPts val="0"/>
              </a:spcAft>
              <a:buSzPts val="1200"/>
              <a:buChar char="●"/>
            </a:pPr>
            <a:r>
              <a:rPr lang="en" sz="1200"/>
              <a:t>Define practices associated with CI and the working mechanism</a:t>
            </a:r>
            <a:endParaRPr sz="1200"/>
          </a:p>
          <a:p>
            <a:pPr marL="457200" lvl="0" indent="-304800" algn="l" rtl="0">
              <a:lnSpc>
                <a:spcPct val="115000"/>
              </a:lnSpc>
              <a:spcBef>
                <a:spcPts val="0"/>
              </a:spcBef>
              <a:spcAft>
                <a:spcPts val="0"/>
              </a:spcAft>
              <a:buSzPts val="1200"/>
              <a:buChar char="●"/>
            </a:pPr>
            <a:r>
              <a:rPr lang="en" sz="1200"/>
              <a:t>Discuss the various benefits of CI</a:t>
            </a:r>
            <a:endParaRPr sz="1200"/>
          </a:p>
          <a:p>
            <a:pPr marL="457200" lvl="0" indent="-304800" algn="l" rtl="0">
              <a:lnSpc>
                <a:spcPct val="115000"/>
              </a:lnSpc>
              <a:spcBef>
                <a:spcPts val="0"/>
              </a:spcBef>
              <a:spcAft>
                <a:spcPts val="0"/>
              </a:spcAft>
              <a:buSzPts val="1200"/>
              <a:buChar char="●"/>
            </a:pPr>
            <a:r>
              <a:rPr lang="en" sz="1200"/>
              <a:t>Explain Continuous Delivery (CD) and the CD pipeline</a:t>
            </a:r>
            <a:endParaRPr sz="1200"/>
          </a:p>
          <a:p>
            <a:pPr marL="457200" lvl="0" indent="-304800" algn="l" rtl="0">
              <a:lnSpc>
                <a:spcPct val="115000"/>
              </a:lnSpc>
              <a:spcBef>
                <a:spcPts val="0"/>
              </a:spcBef>
              <a:spcAft>
                <a:spcPts val="0"/>
              </a:spcAft>
              <a:buSzPts val="1200"/>
              <a:buChar char="●"/>
            </a:pPr>
            <a:r>
              <a:rPr lang="en" sz="1200"/>
              <a:t>List prerequisites and business benefits of CD </a:t>
            </a:r>
            <a:endParaRPr sz="1200"/>
          </a:p>
          <a:p>
            <a:pPr marL="457200" lvl="0" indent="-304800" algn="l" rtl="0">
              <a:lnSpc>
                <a:spcPct val="115000"/>
              </a:lnSpc>
              <a:spcBef>
                <a:spcPts val="0"/>
              </a:spcBef>
              <a:spcAft>
                <a:spcPts val="0"/>
              </a:spcAft>
              <a:buSzPts val="1200"/>
              <a:buChar char="●"/>
            </a:pPr>
            <a:r>
              <a:rPr lang="en" sz="1200"/>
              <a:t>Describe continuous deployment and its business drivers </a:t>
            </a:r>
            <a:endParaRPr sz="1200"/>
          </a:p>
          <a:p>
            <a:pPr marL="457200" lvl="0" indent="-304800" algn="l" rtl="0">
              <a:lnSpc>
                <a:spcPct val="115000"/>
              </a:lnSpc>
              <a:spcBef>
                <a:spcPts val="0"/>
              </a:spcBef>
              <a:spcAft>
                <a:spcPts val="0"/>
              </a:spcAft>
              <a:buSzPts val="1200"/>
              <a:buChar char="●"/>
            </a:pPr>
            <a:r>
              <a:rPr lang="en" sz="1200"/>
              <a:t>Identify several benefits of continuous deployment</a:t>
            </a:r>
            <a:endParaRPr sz="1200"/>
          </a:p>
        </p:txBody>
      </p:sp>
    </p:spTree>
    <p:extLst>
      <p:ext uri="{BB962C8B-B14F-4D97-AF65-F5344CB8AC3E}">
        <p14:creationId xmlns:p14="http://schemas.microsoft.com/office/powerpoint/2010/main" val="528555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dirty="0"/>
              <a:t>Notes to the Facilitator:</a:t>
            </a:r>
            <a:endParaRPr b="1" dirty="0"/>
          </a:p>
          <a:p>
            <a:pPr marL="0" lvl="0" indent="0" algn="l" rtl="0">
              <a:lnSpc>
                <a:spcPct val="100000"/>
              </a:lnSpc>
              <a:spcBef>
                <a:spcPts val="0"/>
              </a:spcBef>
              <a:spcAft>
                <a:spcPts val="0"/>
              </a:spcAft>
              <a:buSzPts val="1100"/>
              <a:buNone/>
            </a:pPr>
            <a:r>
              <a:rPr lang="en" dirty="0"/>
              <a:t>Give the participants an overview of the continuous deployment process.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b="1" dirty="0"/>
              <a:t>Notes to the Participants:</a:t>
            </a:r>
            <a:endParaRPr b="1" dirty="0"/>
          </a:p>
          <a:p>
            <a:pPr marL="0" lvl="0" indent="0" algn="l" rtl="0">
              <a:lnSpc>
                <a:spcPct val="100000"/>
              </a:lnSpc>
              <a:spcBef>
                <a:spcPts val="0"/>
              </a:spcBef>
              <a:spcAft>
                <a:spcPts val="0"/>
              </a:spcAft>
              <a:buSzPts val="1100"/>
              <a:buNone/>
            </a:pPr>
            <a:endParaRPr dirty="0"/>
          </a:p>
          <a:p>
            <a:pPr marL="457200" lvl="0" indent="-298450" algn="l" rtl="0">
              <a:lnSpc>
                <a:spcPct val="100000"/>
              </a:lnSpc>
              <a:spcBef>
                <a:spcPts val="0"/>
              </a:spcBef>
              <a:spcAft>
                <a:spcPts val="0"/>
              </a:spcAft>
              <a:buSzPts val="1100"/>
              <a:buChar char="●"/>
            </a:pPr>
            <a:r>
              <a:rPr lang="en" sz="1100" b="0" i="0" u="none" strike="noStrike" cap="none" dirty="0">
                <a:solidFill>
                  <a:srgbClr val="000000"/>
                </a:solidFill>
                <a:latin typeface="Arial"/>
                <a:ea typeface="Arial"/>
                <a:cs typeface="Arial"/>
                <a:sym typeface="Arial"/>
              </a:rPr>
              <a:t>Continuous deployment is generally integrated with continuous integration. When continuous integration has done, its work by generating the final deployable packages, continuous deployment kicks in and starts its own pipeline. This pipeline is called the </a:t>
            </a:r>
            <a:r>
              <a:rPr lang="en" sz="1100" b="1" i="0" u="none" strike="noStrike" cap="none" dirty="0">
                <a:solidFill>
                  <a:srgbClr val="000000"/>
                </a:solidFill>
                <a:latin typeface="Arial"/>
                <a:ea typeface="Arial"/>
                <a:cs typeface="Arial"/>
                <a:sym typeface="Arial"/>
              </a:rPr>
              <a:t>release pipeline</a:t>
            </a:r>
            <a:r>
              <a:rPr lang="en" sz="1100" b="0" i="0" u="none" strike="noStrike" cap="none" dirty="0">
                <a:solidFill>
                  <a:srgbClr val="000000"/>
                </a:solidFill>
                <a:latin typeface="Arial"/>
                <a:ea typeface="Arial"/>
                <a:cs typeface="Arial"/>
                <a:sym typeface="Arial"/>
              </a:rPr>
              <a:t>. Release pipeline consists of multiple environments with each environment consisting of tasks responsible for provision of environment, configuration of environment, deploying applications, configuring applications, executing operational validation on environments and testing the application on multiple environments. We will look at release pipeline in greater details in the next chapter and also the chapter on continuous deployment.</a:t>
            </a:r>
            <a:endParaRPr dirty="0"/>
          </a:p>
          <a:p>
            <a:pPr marL="457200" lvl="0" indent="-298450" algn="l" rtl="0">
              <a:lnSpc>
                <a:spcPct val="100000"/>
              </a:lnSpc>
              <a:spcBef>
                <a:spcPts val="0"/>
              </a:spcBef>
              <a:spcAft>
                <a:spcPts val="0"/>
              </a:spcAft>
              <a:buSzPts val="1100"/>
              <a:buChar char="●"/>
            </a:pPr>
            <a:r>
              <a:rPr lang="en" sz="1100" b="0" i="0" u="none" strike="noStrike" cap="none" dirty="0">
                <a:solidFill>
                  <a:srgbClr val="000000"/>
                </a:solidFill>
                <a:latin typeface="Arial"/>
                <a:ea typeface="Arial"/>
                <a:cs typeface="Arial"/>
                <a:sym typeface="Arial"/>
              </a:rPr>
              <a:t>Employing continuous deployment provides immense benefits. There is a high level of confidence in the overall deployment process which helps in faster and risk-free releases on production. The chances of anything going wrong comes down drastically. The team would have lower stress levels and rollback to the previous working environment is possible if there are issues in the current release:</a:t>
            </a:r>
            <a:endParaRPr dirty="0"/>
          </a:p>
          <a:p>
            <a:pPr marL="457200" lvl="0" indent="-298450" algn="l" rtl="0">
              <a:lnSpc>
                <a:spcPct val="100000"/>
              </a:lnSpc>
              <a:spcBef>
                <a:spcPts val="0"/>
              </a:spcBef>
              <a:spcAft>
                <a:spcPts val="0"/>
              </a:spcAft>
              <a:buSzPts val="1100"/>
              <a:buChar char="●"/>
            </a:pPr>
            <a:r>
              <a:rPr lang="en" sz="1100" b="0" i="0" u="none" strike="noStrike" cap="none" dirty="0">
                <a:solidFill>
                  <a:srgbClr val="000000"/>
                </a:solidFill>
                <a:latin typeface="Arial"/>
                <a:ea typeface="Arial"/>
                <a:cs typeface="Arial"/>
                <a:sym typeface="Arial"/>
              </a:rPr>
              <a:t>Although every system demands its own configuration of release pipeline, a minimal sample of continuous deployment is shown in the preceding figure. It is important to note that generally provisioning and configuring of multiple environments is part of the release pipeline and approvals should be sought before moving to the next environment. The approval process might be manual or automated depending on the maturity of the organization.</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11522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Explain the participants about the key business drivers for continuous deployment.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b="1"/>
          </a:p>
          <a:p>
            <a:pPr marL="0" lvl="0" indent="0" algn="l" rtl="0">
              <a:lnSpc>
                <a:spcPct val="115000"/>
              </a:lnSpc>
              <a:spcBef>
                <a:spcPts val="0"/>
              </a:spcBef>
              <a:spcAft>
                <a:spcPts val="0"/>
              </a:spcAft>
              <a:buNone/>
            </a:pPr>
            <a:r>
              <a:rPr lang="en" sz="1200"/>
              <a:t>Following are the key business drivers for continuous deployment:</a:t>
            </a:r>
            <a:endParaRPr sz="1200" b="1"/>
          </a:p>
          <a:p>
            <a:pPr marL="457200" lvl="0" indent="-298450" algn="just" rtl="0">
              <a:lnSpc>
                <a:spcPct val="100000"/>
              </a:lnSpc>
              <a:spcBef>
                <a:spcPts val="0"/>
              </a:spcBef>
              <a:spcAft>
                <a:spcPts val="0"/>
              </a:spcAft>
              <a:buSzPts val="1100"/>
              <a:buChar char="●"/>
            </a:pPr>
            <a:r>
              <a:rPr lang="en" b="1"/>
              <a:t>Deployment or Cycle Time:</a:t>
            </a:r>
            <a:r>
              <a:rPr lang="en" b="1" i="1"/>
              <a:t> </a:t>
            </a:r>
            <a:r>
              <a:rPr lang="en"/>
              <a:t>A term borrowed from manufacturing, ‘cycle time’ is the time it takes for a feature to go from build to production. By measuring the phases of your development process, for example, coding, review process, test and release to production, the average cycle time is obtained. This metric provides insight into the bottlenecks in your process and the overall speed or time to deployment. </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Deployment Frequency: </a:t>
            </a:r>
            <a:r>
              <a:rPr lang="en"/>
              <a:t>Not only do more frequent deployments give you an opportunity to improve upon your software, but by measuring frequency, it allows you to analyze any bottlenecks you may find during your automation journey. The general rule is that more frequent smaller releases reduce the risk of defects, and maybe more importantly, increases the ability to fix them when found. This metric is an overall measure of your team’s efficiency and cohesiveness.</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Change Lead Time: </a:t>
            </a:r>
            <a:r>
              <a:rPr lang="en"/>
              <a:t>Measures the start of development to deployment. Like deployment frequency, this metric is also an indicator of your entire development process and how well your team works together. If the lead time is too long, it may suggest bottlenecks in your process or that your code and development systems are overly complicated. </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Change Failure Rate: </a:t>
            </a:r>
            <a:r>
              <a:rPr lang="en"/>
              <a:t>This metric focuses on the number of times your deployment was successful versus the number of times the deployment failed. This metric is one that should decrease over time. It is generally a useful measure of the success of your DevOps process.  </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MTTR vs MTTF: </a:t>
            </a:r>
            <a:r>
              <a:rPr lang="en"/>
              <a:t>The Mean Time to Recovery (MTTR) is the amount of time it takes for your team to recover from a failure; either a critical bug or a complete system failure. The Mean Time to Failure (MTTF) on the other hand measures the amount of time between fixes or outages. Both metrics are a reflection of your team’s ability to respond and fix problems. Generally, you will want to see a downward trend for these metrics. </a:t>
            </a: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3679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Explain about the benefits of continuous deployment.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b="1"/>
          </a:p>
          <a:p>
            <a:pPr marL="0" lvl="0" indent="0" algn="l" rtl="0">
              <a:lnSpc>
                <a:spcPct val="100000"/>
              </a:lnSpc>
              <a:spcBef>
                <a:spcPts val="0"/>
              </a:spcBef>
              <a:spcAft>
                <a:spcPts val="0"/>
              </a:spcAft>
              <a:buSzPts val="1100"/>
              <a:buNone/>
            </a:pPr>
            <a:r>
              <a:rPr lang="en"/>
              <a:t>Other than the benefits given on the slide, few more benefits are: </a:t>
            </a:r>
            <a:endParaRPr/>
          </a:p>
          <a:p>
            <a:pPr marL="457200" lvl="0" indent="-298450" algn="l" rtl="0">
              <a:lnSpc>
                <a:spcPct val="100000"/>
              </a:lnSpc>
              <a:spcBef>
                <a:spcPts val="0"/>
              </a:spcBef>
              <a:spcAft>
                <a:spcPts val="0"/>
              </a:spcAft>
              <a:buSzPts val="1100"/>
              <a:buChar char="●"/>
            </a:pPr>
            <a:r>
              <a:rPr lang="en"/>
              <a:t>The backlog of non-critical defects are lower because defects are often fixed before other feature pressures arise.</a:t>
            </a:r>
            <a:endParaRPr/>
          </a:p>
          <a:p>
            <a:pPr marL="457200" lvl="0" indent="-298450" algn="l" rtl="0">
              <a:lnSpc>
                <a:spcPct val="100000"/>
              </a:lnSpc>
              <a:spcBef>
                <a:spcPts val="0"/>
              </a:spcBef>
              <a:spcAft>
                <a:spcPts val="0"/>
              </a:spcAft>
              <a:buSzPts val="1100"/>
              <a:buChar char="●"/>
            </a:pPr>
            <a:r>
              <a:rPr lang="en"/>
              <a:t>The product improves rapidly through fast feature introduction and fast turnaround on feature changes.</a:t>
            </a:r>
            <a:endParaRPr/>
          </a:p>
          <a:p>
            <a:pPr marL="457200" lvl="0" indent="-298450" algn="l" rtl="0">
              <a:lnSpc>
                <a:spcPct val="100000"/>
              </a:lnSpc>
              <a:spcBef>
                <a:spcPts val="0"/>
              </a:spcBef>
              <a:spcAft>
                <a:spcPts val="0"/>
              </a:spcAft>
              <a:buSzPts val="1100"/>
              <a:buChar char="●"/>
            </a:pPr>
            <a:r>
              <a:rPr lang="en"/>
              <a:t>Upgrades introduce smaller units of change and are less disruptive.</a:t>
            </a:r>
            <a:endParaRPr/>
          </a:p>
          <a:p>
            <a:pPr marL="457200" lvl="0" indent="-298450" algn="l" rtl="0">
              <a:lnSpc>
                <a:spcPct val="100000"/>
              </a:lnSpc>
              <a:spcBef>
                <a:spcPts val="0"/>
              </a:spcBef>
              <a:spcAft>
                <a:spcPts val="0"/>
              </a:spcAft>
              <a:buSzPts val="1100"/>
              <a:buChar char="●"/>
            </a:pPr>
            <a:r>
              <a:rPr lang="en"/>
              <a:t>CI-CD product feature velocity is high. The high velocity improves the time spent investigating and patching defects.</a:t>
            </a:r>
            <a:endParaRPr/>
          </a:p>
          <a:p>
            <a:pPr marL="457200" lvl="0" indent="-298450" algn="l" rtl="0">
              <a:lnSpc>
                <a:spcPct val="100000"/>
              </a:lnSpc>
              <a:spcBef>
                <a:spcPts val="0"/>
              </a:spcBef>
              <a:spcAft>
                <a:spcPts val="0"/>
              </a:spcAft>
              <a:buSzPts val="1100"/>
              <a:buChar char="●"/>
            </a:pPr>
            <a:r>
              <a:rPr lang="en"/>
              <a:t>Feature toggles and blue-green deploys enable seamless, targeted introduction of new production features. </a:t>
            </a:r>
            <a:endParaRPr/>
          </a:p>
          <a:p>
            <a:pPr marL="457200" lvl="0" indent="-298450" algn="l" rtl="0">
              <a:lnSpc>
                <a:spcPct val="100000"/>
              </a:lnSpc>
              <a:spcBef>
                <a:spcPts val="0"/>
              </a:spcBef>
              <a:spcAft>
                <a:spcPts val="0"/>
              </a:spcAft>
              <a:buSzPts val="1100"/>
              <a:buChar char="●"/>
            </a:pPr>
            <a:r>
              <a:rPr lang="en"/>
              <a:t>You can introduce critical changes during non-critical (regional) hours. This non-critical hour change introduction limits the potential impact of a deployment problem.</a:t>
            </a:r>
            <a:endParaRPr/>
          </a:p>
          <a:p>
            <a:pPr marL="457200" lvl="0" indent="-298450" algn="l" rtl="0">
              <a:lnSpc>
                <a:spcPct val="100000"/>
              </a:lnSpc>
              <a:spcBef>
                <a:spcPts val="0"/>
              </a:spcBef>
              <a:spcAft>
                <a:spcPts val="0"/>
              </a:spcAft>
              <a:buSzPts val="1100"/>
              <a:buChar char="●"/>
            </a:pPr>
            <a:r>
              <a:rPr lang="en"/>
              <a:t>Release cycles are shorter with targeted release and this blocks fewer features that aren’t ready for release. </a:t>
            </a:r>
            <a:endParaRPr/>
          </a:p>
          <a:p>
            <a:pPr marL="457200" lvl="0" indent="-298450" algn="l" rtl="0">
              <a:lnSpc>
                <a:spcPct val="100000"/>
              </a:lnSpc>
              <a:spcBef>
                <a:spcPts val="0"/>
              </a:spcBef>
              <a:spcAft>
                <a:spcPts val="0"/>
              </a:spcAft>
              <a:buSzPts val="1100"/>
              <a:buChar char="●"/>
            </a:pPr>
            <a:r>
              <a:rPr lang="en"/>
              <a:t>End-user involvement and feedback during continuous development leads to usability improvements. You can add new requirements based on customer’s needs on a daily basis.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5653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6dae52a0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56dae52a09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dirty="0"/>
              <a:t>Notes to the Facilitator:</a:t>
            </a:r>
            <a:endParaRPr b="1" dirty="0"/>
          </a:p>
          <a:p>
            <a:pPr marL="0" lvl="0" indent="0" algn="l" rtl="0">
              <a:lnSpc>
                <a:spcPct val="100000"/>
              </a:lnSpc>
              <a:spcBef>
                <a:spcPts val="0"/>
              </a:spcBef>
              <a:spcAft>
                <a:spcPts val="0"/>
              </a:spcAft>
              <a:buSzPts val="1100"/>
              <a:buNone/>
            </a:pPr>
            <a:r>
              <a:rPr lang="en" dirty="0"/>
              <a:t>Answer : </a:t>
            </a:r>
            <a:endParaRPr lang="en" dirty="0" smtClean="0"/>
          </a:p>
          <a:p>
            <a:pPr marL="0" lvl="0" indent="0" algn="l" rtl="0">
              <a:lnSpc>
                <a:spcPct val="100000"/>
              </a:lnSpc>
              <a:spcBef>
                <a:spcPts val="0"/>
              </a:spcBef>
              <a:spcAft>
                <a:spcPts val="0"/>
              </a:spcAft>
              <a:buSzPts val="1100"/>
              <a:buNone/>
            </a:pPr>
            <a:r>
              <a:rPr lang="en" dirty="0" smtClean="0"/>
              <a:t>1. c </a:t>
            </a:r>
            <a:r>
              <a:rPr lang="en" dirty="0"/>
              <a:t>Continuous Integration + Continuous Deployment</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Once the latest code is delivered as part of continuous integration it can be deployed using continuous deployment method.</a:t>
            </a:r>
            <a:endParaRPr dirty="0"/>
          </a:p>
        </p:txBody>
      </p:sp>
    </p:spTree>
    <p:extLst>
      <p:ext uri="{BB962C8B-B14F-4D97-AF65-F5344CB8AC3E}">
        <p14:creationId xmlns:p14="http://schemas.microsoft.com/office/powerpoint/2010/main" val="2581142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6dae52a09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56dae52a09_1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dirty="0"/>
              <a:t>Notes to the Facilitator:</a:t>
            </a:r>
            <a:endParaRPr b="1" dirty="0"/>
          </a:p>
          <a:p>
            <a:pPr marL="0" lvl="0" indent="0" algn="l" rtl="0">
              <a:lnSpc>
                <a:spcPct val="100000"/>
              </a:lnSpc>
              <a:spcBef>
                <a:spcPts val="0"/>
              </a:spcBef>
              <a:spcAft>
                <a:spcPts val="0"/>
              </a:spcAft>
              <a:buSzPts val="1100"/>
              <a:buNone/>
            </a:pPr>
            <a:r>
              <a:rPr lang="en" dirty="0"/>
              <a:t>Answer : </a:t>
            </a:r>
            <a:endParaRPr lang="en" dirty="0" smtClean="0"/>
          </a:p>
          <a:p>
            <a:pPr marL="0" lvl="0" indent="0" algn="l" rtl="0">
              <a:lnSpc>
                <a:spcPct val="100000"/>
              </a:lnSpc>
              <a:spcBef>
                <a:spcPts val="0"/>
              </a:spcBef>
              <a:spcAft>
                <a:spcPts val="0"/>
              </a:spcAft>
              <a:buSzPts val="1100"/>
              <a:buNone/>
            </a:pPr>
            <a:r>
              <a:rPr lang="en" dirty="0" smtClean="0"/>
              <a:t>2.</a:t>
            </a:r>
            <a:r>
              <a:rPr lang="en" baseline="0" dirty="0" smtClean="0"/>
              <a:t> </a:t>
            </a:r>
            <a:r>
              <a:rPr lang="en" dirty="0" smtClean="0"/>
              <a:t>c</a:t>
            </a:r>
            <a:r>
              <a:rPr lang="en" dirty="0"/>
              <a:t>) Continuous Deployment</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Due to continuous deployment new features are deployed at rapid speed. It reduces the bugs and increases the quality of the product. So the difference between production and staging environment is very minimal.</a:t>
            </a:r>
            <a:endParaRPr dirty="0"/>
          </a:p>
        </p:txBody>
      </p:sp>
    </p:spTree>
    <p:extLst>
      <p:ext uri="{BB962C8B-B14F-4D97-AF65-F5344CB8AC3E}">
        <p14:creationId xmlns:p14="http://schemas.microsoft.com/office/powerpoint/2010/main" val="646483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Discuss Case study of HP Laserjet.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None/>
            </a:pPr>
            <a:r>
              <a:rPr lang="en"/>
              <a:t>Let’s look at the main points of case study:</a:t>
            </a:r>
            <a:endParaRPr/>
          </a:p>
          <a:p>
            <a:pPr marL="171450" lvl="0" indent="-171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The problem was that the team was facing tremendous difficulty in keeping up the demand for new and innovative features in spite of having heavy competition in Printer market. The team maintains 10MM+ lines of code.</a:t>
            </a:r>
            <a:endParaRPr/>
          </a:p>
          <a:p>
            <a:pPr marL="171450" lvl="0" indent="-10160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171450" lvl="0" indent="-171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Once a developer check-in the code, it would take 1 week to determine if the integration is successful or not. The build distribution to other teams is not automated. It would take another 1 day for the other team to get new build and run acceptance tests. </a:t>
            </a:r>
            <a:endParaRPr/>
          </a:p>
          <a:p>
            <a:pPr marL="171450" lvl="0" indent="-10160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171450" lvl="0" indent="-171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And it takes an additional 6 weeks to run full integration testing on the provided build.</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endParaRPr b="1"/>
          </a:p>
        </p:txBody>
      </p:sp>
    </p:spTree>
    <p:extLst>
      <p:ext uri="{BB962C8B-B14F-4D97-AF65-F5344CB8AC3E}">
        <p14:creationId xmlns:p14="http://schemas.microsoft.com/office/powerpoint/2010/main" val="324415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Discuss about the measures LaserJet team had taken to overcome the problem.</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 b="0"/>
              <a:t>This Project was led by Gary Gruver, who decided to adopt the DevOPS methodologies to speed up their release cycles, include more features and to reduce the Test cycle.</a:t>
            </a:r>
            <a:endParaRPr/>
          </a:p>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 sz="1100" b="0" i="0" u="none" strike="noStrike" cap="none">
                <a:solidFill>
                  <a:srgbClr val="000000"/>
                </a:solidFill>
                <a:latin typeface="Arial"/>
                <a:ea typeface="Arial"/>
                <a:cs typeface="Arial"/>
                <a:sym typeface="Arial"/>
              </a:rPr>
              <a:t>The targets set by the management team </a:t>
            </a:r>
            <a:r>
              <a:rPr lang="en"/>
              <a:t>are</a:t>
            </a:r>
            <a:r>
              <a:rPr lang="en" sz="1100" b="0" i="0" u="none" strike="noStrike" cap="none">
                <a:solidFill>
                  <a:srgbClr val="000000"/>
                </a:solidFill>
                <a:latin typeface="Arial"/>
                <a:ea typeface="Arial"/>
                <a:cs typeface="Arial"/>
                <a:sym typeface="Arial"/>
              </a:rPr>
              <a:t> to improve the team productivity by a factor of 10, so as to reduce the operations costs and get firmware off the critical path. They had three high-level goals:</a:t>
            </a:r>
            <a:endParaRPr/>
          </a:p>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457200" lvl="0"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Creation of a single platform to support all devices</a:t>
            </a:r>
            <a:endParaRPr/>
          </a:p>
          <a:p>
            <a:pPr marL="457200" marR="0" lvl="0" indent="-2984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Migrate </a:t>
            </a:r>
            <a:r>
              <a:rPr lang="en" b="0"/>
              <a:t>all the teams on to a common codebase</a:t>
            </a:r>
            <a:endParaRPr/>
          </a:p>
          <a:p>
            <a:pPr marL="457200" lvl="0"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Increase quality of the builds prior to release</a:t>
            </a:r>
            <a:endParaRPr/>
          </a:p>
          <a:p>
            <a:pPr marL="457200" lvl="0"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Reduce the amount of time spent on planning</a:t>
            </a:r>
            <a:endParaRPr/>
          </a:p>
          <a:p>
            <a:pPr marL="457200" lvl="0"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Automate the testing for every build, don’t release to other teams if the build fails</a:t>
            </a: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939860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Discuss about the transformation benefits of HP Laserjet to CI/CD model.</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 b="0"/>
              <a:t>After transforming to CI/CD model Laserjet team productivity increased enormously:</a:t>
            </a:r>
            <a:endParaRPr/>
          </a:p>
          <a:p>
            <a:pPr marL="0" lvl="0" indent="0" algn="l" rtl="0">
              <a:lnSpc>
                <a:spcPct val="100000"/>
              </a:lnSpc>
              <a:spcBef>
                <a:spcPts val="0"/>
              </a:spcBef>
              <a:spcAft>
                <a:spcPts val="0"/>
              </a:spcAft>
              <a:buSzPts val="1100"/>
              <a:buNone/>
            </a:pPr>
            <a:endParaRPr b="0"/>
          </a:p>
          <a:p>
            <a:pPr marL="457200" lvl="0" indent="-298450" algn="l" rtl="0">
              <a:lnSpc>
                <a:spcPct val="100000"/>
              </a:lnSpc>
              <a:spcBef>
                <a:spcPts val="0"/>
              </a:spcBef>
              <a:spcAft>
                <a:spcPts val="0"/>
              </a:spcAft>
              <a:buSzPts val="1100"/>
              <a:buChar char="●"/>
            </a:pPr>
            <a:r>
              <a:rPr lang="en" sz="1100" b="1" i="0" u="none" strike="noStrike" cap="none">
                <a:solidFill>
                  <a:srgbClr val="000000"/>
                </a:solidFill>
                <a:latin typeface="Arial"/>
                <a:ea typeface="Arial"/>
                <a:cs typeface="Arial"/>
                <a:sym typeface="Arial"/>
              </a:rPr>
              <a:t>Build: </a:t>
            </a:r>
            <a:r>
              <a:rPr lang="en" sz="1100" b="0" i="0" u="none" strike="noStrike" cap="none">
                <a:solidFill>
                  <a:srgbClr val="000000"/>
                </a:solidFill>
                <a:latin typeface="Arial"/>
                <a:ea typeface="Arial"/>
                <a:cs typeface="Arial"/>
                <a:sym typeface="Arial"/>
              </a:rPr>
              <a:t>Before vs. DevOPS cycle time: 1 week per build -&gt; 3 hours (10-15 builds per day)</a:t>
            </a:r>
            <a:endParaRPr/>
          </a:p>
          <a:p>
            <a:pPr marL="457200" lvl="0" indent="-298450" algn="l" rtl="0">
              <a:lnSpc>
                <a:spcPct val="100000"/>
              </a:lnSpc>
              <a:spcBef>
                <a:spcPts val="0"/>
              </a:spcBef>
              <a:spcAft>
                <a:spcPts val="0"/>
              </a:spcAft>
              <a:buSzPts val="1100"/>
              <a:buChar char="●"/>
            </a:pPr>
            <a:r>
              <a:rPr lang="en" sz="1100" b="1" i="0" u="none" strike="noStrike" cap="none">
                <a:solidFill>
                  <a:srgbClr val="000000"/>
                </a:solidFill>
                <a:latin typeface="Arial"/>
                <a:ea typeface="Arial"/>
                <a:cs typeface="Arial"/>
                <a:sym typeface="Arial"/>
              </a:rPr>
              <a:t>Commits: </a:t>
            </a:r>
            <a:r>
              <a:rPr lang="en" sz="1100" b="0" i="0" u="none" strike="noStrike" cap="none">
                <a:solidFill>
                  <a:srgbClr val="000000"/>
                </a:solidFill>
                <a:latin typeface="Arial"/>
                <a:ea typeface="Arial"/>
                <a:cs typeface="Arial"/>
                <a:sym typeface="Arial"/>
              </a:rPr>
              <a:t>1 commit per day -&gt; 100 commits/day</a:t>
            </a:r>
            <a:endParaRPr/>
          </a:p>
          <a:p>
            <a:pPr marL="457200" lvl="0" indent="-298450" algn="l" rtl="0">
              <a:lnSpc>
                <a:spcPct val="100000"/>
              </a:lnSpc>
              <a:spcBef>
                <a:spcPts val="0"/>
              </a:spcBef>
              <a:spcAft>
                <a:spcPts val="0"/>
              </a:spcAft>
              <a:buSzPts val="1100"/>
              <a:buChar char="●"/>
            </a:pPr>
            <a:r>
              <a:rPr lang="en" sz="1100" b="1" i="0" u="none" strike="noStrike" cap="none">
                <a:solidFill>
                  <a:srgbClr val="000000"/>
                </a:solidFill>
                <a:latin typeface="Arial"/>
                <a:ea typeface="Arial"/>
                <a:cs typeface="Arial"/>
                <a:sym typeface="Arial"/>
              </a:rPr>
              <a:t>Testing:</a:t>
            </a:r>
            <a:r>
              <a:rPr lang="en" sz="1100" b="0" i="0" u="none" strike="noStrike" cap="none">
                <a:solidFill>
                  <a:srgbClr val="000000"/>
                </a:solidFill>
                <a:latin typeface="Arial"/>
                <a:ea typeface="Arial"/>
                <a:cs typeface="Arial"/>
                <a:sym typeface="Arial"/>
              </a:rPr>
              <a:t> Regression test cycle duration: 6 weeks -&gt; 24 hours</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 b="0"/>
              <a:t>Business benefits :</a:t>
            </a:r>
            <a:endParaRPr b="0"/>
          </a:p>
          <a:p>
            <a:pPr marL="0" lvl="0" indent="0" algn="l" rtl="0">
              <a:lnSpc>
                <a:spcPct val="100000"/>
              </a:lnSpc>
              <a:spcBef>
                <a:spcPts val="0"/>
              </a:spcBef>
              <a:spcAft>
                <a:spcPts val="0"/>
              </a:spcAft>
              <a:buSzPts val="1100"/>
              <a:buNone/>
            </a:pPr>
            <a:endParaRPr b="1"/>
          </a:p>
          <a:p>
            <a:pPr marL="457200" lvl="0"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Overall development costs were reduced by ~40%.</a:t>
            </a:r>
            <a:endParaRPr/>
          </a:p>
          <a:p>
            <a:pPr marL="457200" lvl="0"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Programs under development increased by ~140%.</a:t>
            </a:r>
            <a:endParaRPr/>
          </a:p>
          <a:p>
            <a:pPr marL="457200" lvl="0"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Development costs per program went down 78%.</a:t>
            </a:r>
            <a:endParaRPr/>
          </a:p>
          <a:p>
            <a:pPr marL="457200" lvl="0"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Resources driving innovation increased eightfold.</a:t>
            </a:r>
            <a:endParaRPr/>
          </a:p>
          <a:p>
            <a:pPr marL="0" lvl="0" indent="0" algn="l" rtl="0">
              <a:lnSpc>
                <a:spcPct val="100000"/>
              </a:lnSpc>
              <a:spcBef>
                <a:spcPts val="0"/>
              </a:spcBef>
              <a:spcAft>
                <a:spcPts val="0"/>
              </a:spcAft>
              <a:buSzPts val="1100"/>
              <a:buNone/>
            </a:pPr>
            <a:endParaRPr b="1"/>
          </a:p>
        </p:txBody>
      </p:sp>
    </p:spTree>
    <p:extLst>
      <p:ext uri="{BB962C8B-B14F-4D97-AF65-F5344CB8AC3E}">
        <p14:creationId xmlns:p14="http://schemas.microsoft.com/office/powerpoint/2010/main" val="3172914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Share the module summary with the audience.</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Ask the participants if they have any questions. They can ask their queries by raising their hands.</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dirty="0">
                <a:solidFill>
                  <a:schemeClr val="dk1"/>
                </a:solidFill>
              </a:rPr>
              <a:t>Notes to the Participants:</a:t>
            </a:r>
            <a:endParaRPr b="1" dirty="0">
              <a:solidFill>
                <a:schemeClr val="dk1"/>
              </a:solidFill>
            </a:endParaRPr>
          </a:p>
          <a:p>
            <a:pPr marL="0" lvl="0" indent="0" algn="l" rtl="0">
              <a:lnSpc>
                <a:spcPct val="115000"/>
              </a:lnSpc>
              <a:spcBef>
                <a:spcPts val="0"/>
              </a:spcBef>
              <a:spcAft>
                <a:spcPts val="0"/>
              </a:spcAft>
              <a:buSzPts val="1100"/>
              <a:buNone/>
            </a:pPr>
            <a:r>
              <a:rPr lang="en" sz="1200" dirty="0">
                <a:solidFill>
                  <a:schemeClr val="dk1"/>
                </a:solidFill>
              </a:rPr>
              <a:t>Now, you have reached the end of the module, In this module, you have learned:</a:t>
            </a:r>
            <a:endParaRPr sz="1200" dirty="0">
              <a:solidFill>
                <a:schemeClr val="dk1"/>
              </a:solidFill>
            </a:endParaRPr>
          </a:p>
          <a:p>
            <a:pPr marL="457200" lvl="0" indent="-298450" algn="l" rtl="0">
              <a:lnSpc>
                <a:spcPct val="115000"/>
              </a:lnSpc>
              <a:spcBef>
                <a:spcPts val="0"/>
              </a:spcBef>
              <a:spcAft>
                <a:spcPts val="0"/>
              </a:spcAft>
              <a:buClr>
                <a:srgbClr val="000000"/>
              </a:buClr>
              <a:buSzPts val="1100"/>
              <a:buFont typeface="+mj-lt"/>
              <a:buAutoNum type="arabicPeriod"/>
            </a:pPr>
            <a:r>
              <a:rPr lang="en" dirty="0"/>
              <a:t>Overview of continuous integration (CI)</a:t>
            </a:r>
            <a:endParaRPr dirty="0"/>
          </a:p>
          <a:p>
            <a:pPr marL="457200" lvl="0" indent="-298450" algn="l" rtl="0">
              <a:lnSpc>
                <a:spcPct val="115000"/>
              </a:lnSpc>
              <a:spcBef>
                <a:spcPts val="0"/>
              </a:spcBef>
              <a:spcAft>
                <a:spcPts val="0"/>
              </a:spcAft>
              <a:buClr>
                <a:srgbClr val="000000"/>
              </a:buClr>
              <a:buSzPts val="1100"/>
              <a:buFont typeface="+mj-lt"/>
              <a:buAutoNum type="arabicPeriod"/>
            </a:pPr>
            <a:r>
              <a:rPr lang="en" dirty="0"/>
              <a:t>Practices associated with CI and the working mechanism</a:t>
            </a:r>
            <a:endParaRPr dirty="0"/>
          </a:p>
          <a:p>
            <a:pPr marL="457200" lvl="0" indent="-298450" algn="l" rtl="0">
              <a:lnSpc>
                <a:spcPct val="115000"/>
              </a:lnSpc>
              <a:spcBef>
                <a:spcPts val="0"/>
              </a:spcBef>
              <a:spcAft>
                <a:spcPts val="0"/>
              </a:spcAft>
              <a:buClr>
                <a:srgbClr val="000000"/>
              </a:buClr>
              <a:buSzPts val="1100"/>
              <a:buFont typeface="+mj-lt"/>
              <a:buAutoNum type="arabicPeriod"/>
            </a:pPr>
            <a:r>
              <a:rPr lang="en" dirty="0"/>
              <a:t>Benefits of CI</a:t>
            </a:r>
            <a:endParaRPr dirty="0"/>
          </a:p>
          <a:p>
            <a:pPr marL="457200" lvl="0" indent="-298450" algn="l" rtl="0">
              <a:lnSpc>
                <a:spcPct val="115000"/>
              </a:lnSpc>
              <a:spcBef>
                <a:spcPts val="0"/>
              </a:spcBef>
              <a:spcAft>
                <a:spcPts val="0"/>
              </a:spcAft>
              <a:buClr>
                <a:srgbClr val="000000"/>
              </a:buClr>
              <a:buSzPts val="1100"/>
              <a:buFont typeface="+mj-lt"/>
              <a:buAutoNum type="arabicPeriod"/>
            </a:pPr>
            <a:r>
              <a:rPr lang="en" dirty="0"/>
              <a:t>Overview of CD and the CD pipeline</a:t>
            </a:r>
            <a:endParaRPr dirty="0"/>
          </a:p>
          <a:p>
            <a:pPr marL="457200" lvl="0" indent="-298450" algn="l" rtl="0">
              <a:lnSpc>
                <a:spcPct val="115000"/>
              </a:lnSpc>
              <a:spcBef>
                <a:spcPts val="0"/>
              </a:spcBef>
              <a:spcAft>
                <a:spcPts val="0"/>
              </a:spcAft>
              <a:buClr>
                <a:srgbClr val="000000"/>
              </a:buClr>
              <a:buSzPts val="1100"/>
              <a:buFont typeface="+mj-lt"/>
              <a:buAutoNum type="arabicPeriod"/>
            </a:pPr>
            <a:r>
              <a:rPr lang="en" dirty="0"/>
              <a:t>Prerequisites for CD and the business benefits of CD</a:t>
            </a:r>
            <a:endParaRPr dirty="0"/>
          </a:p>
          <a:p>
            <a:pPr marL="457200" lvl="0" indent="-298450" algn="l" rtl="0">
              <a:lnSpc>
                <a:spcPct val="115000"/>
              </a:lnSpc>
              <a:spcBef>
                <a:spcPts val="0"/>
              </a:spcBef>
              <a:spcAft>
                <a:spcPts val="0"/>
              </a:spcAft>
              <a:buClr>
                <a:srgbClr val="000000"/>
              </a:buClr>
              <a:buSzPts val="1100"/>
              <a:buFont typeface="+mj-lt"/>
              <a:buAutoNum type="arabicPeriod"/>
            </a:pPr>
            <a:r>
              <a:rPr lang="en" dirty="0"/>
              <a:t>Continuous deployment and the business drivers of continuous deployment</a:t>
            </a:r>
            <a:endParaRPr dirty="0"/>
          </a:p>
          <a:p>
            <a:pPr marL="457200" lvl="0" indent="-298450" algn="l" rtl="0">
              <a:lnSpc>
                <a:spcPct val="115000"/>
              </a:lnSpc>
              <a:spcBef>
                <a:spcPts val="0"/>
              </a:spcBef>
              <a:spcAft>
                <a:spcPts val="0"/>
              </a:spcAft>
              <a:buClr>
                <a:srgbClr val="000000"/>
              </a:buClr>
              <a:buSzPts val="1100"/>
              <a:buFont typeface="+mj-lt"/>
              <a:buAutoNum type="arabicPeriod"/>
            </a:pPr>
            <a:r>
              <a:rPr lang="en" dirty="0"/>
              <a:t>Benefits of continuous deployment</a:t>
            </a:r>
            <a:endParaRPr dirty="0"/>
          </a:p>
          <a:p>
            <a:pPr marL="457200" marR="0" lvl="0" indent="-298450" algn="l" rtl="0">
              <a:lnSpc>
                <a:spcPct val="115000"/>
              </a:lnSpc>
              <a:spcBef>
                <a:spcPts val="0"/>
              </a:spcBef>
              <a:spcAft>
                <a:spcPts val="0"/>
              </a:spcAft>
              <a:buClr>
                <a:srgbClr val="000000"/>
              </a:buClr>
              <a:buSzPts val="1100"/>
              <a:buFont typeface="+mj-lt"/>
              <a:buAutoNum type="arabicPeriod"/>
            </a:pPr>
            <a:r>
              <a:rPr lang="en" dirty="0"/>
              <a:t>Case study of The HP LaserJet transformation to CI/CD model</a:t>
            </a:r>
            <a:endParaRPr dirty="0"/>
          </a:p>
          <a:p>
            <a:pPr marL="158750" lvl="0" indent="0" algn="l" rtl="0">
              <a:lnSpc>
                <a:spcPct val="115000"/>
              </a:lnSpc>
              <a:spcBef>
                <a:spcPts val="0"/>
              </a:spcBef>
              <a:spcAft>
                <a:spcPts val="0"/>
              </a:spcAft>
              <a:buClr>
                <a:srgbClr val="000000"/>
              </a:buClr>
              <a:buSzPts val="1100"/>
              <a:buNone/>
            </a:pPr>
            <a:endParaRPr dirty="0"/>
          </a:p>
        </p:txBody>
      </p:sp>
    </p:spTree>
    <p:extLst>
      <p:ext uri="{BB962C8B-B14F-4D97-AF65-F5344CB8AC3E}">
        <p14:creationId xmlns:p14="http://schemas.microsoft.com/office/powerpoint/2010/main" val="31778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endParaRPr lang="en" sz="1200" b="1" dirty="0" smtClean="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smtClean="0">
                <a:solidFill>
                  <a:schemeClr val="dk1"/>
                </a:solidFill>
              </a:rPr>
              <a:t>Notes </a:t>
            </a:r>
            <a:r>
              <a:rPr lang="en" sz="1200" b="1" dirty="0">
                <a:solidFill>
                  <a:schemeClr val="dk1"/>
                </a:solidFill>
              </a:rPr>
              <a:t>to the Participants:</a:t>
            </a:r>
            <a:endParaRPr sz="1200" b="1" dirty="0">
              <a:solidFill>
                <a:schemeClr val="dk1"/>
              </a:solidFill>
            </a:endParaRPr>
          </a:p>
          <a:p>
            <a:pPr marL="0" lvl="0" indent="0" algn="l" rtl="0">
              <a:lnSpc>
                <a:spcPct val="115000"/>
              </a:lnSpc>
              <a:spcBef>
                <a:spcPts val="0"/>
              </a:spcBef>
              <a:spcAft>
                <a:spcPts val="0"/>
              </a:spcAft>
              <a:buSzPts val="1100"/>
              <a:buNone/>
            </a:pPr>
            <a:r>
              <a:rPr lang="en" sz="1200" dirty="0">
                <a:solidFill>
                  <a:schemeClr val="dk1"/>
                </a:solidFill>
              </a:rPr>
              <a:t>You will learn about the following topics in this module:</a:t>
            </a:r>
            <a:endParaRPr sz="1200" dirty="0">
              <a:solidFill>
                <a:schemeClr val="dk1"/>
              </a:solidFill>
            </a:endParaRPr>
          </a:p>
          <a:p>
            <a:pPr marL="457200" lvl="0" indent="-298450" algn="l" rtl="0">
              <a:lnSpc>
                <a:spcPct val="115000"/>
              </a:lnSpc>
              <a:spcBef>
                <a:spcPts val="0"/>
              </a:spcBef>
              <a:spcAft>
                <a:spcPts val="0"/>
              </a:spcAft>
              <a:buClr>
                <a:srgbClr val="000000"/>
              </a:buClr>
              <a:buSzPts val="1100"/>
              <a:buChar char="●"/>
            </a:pPr>
            <a:r>
              <a:rPr lang="en" dirty="0"/>
              <a:t>Introduction to CI (Continuous Integration)</a:t>
            </a:r>
            <a:endParaRPr dirty="0"/>
          </a:p>
          <a:p>
            <a:pPr marL="914400" lvl="1" indent="-298450" algn="l" rtl="0">
              <a:lnSpc>
                <a:spcPct val="115000"/>
              </a:lnSpc>
              <a:spcBef>
                <a:spcPts val="0"/>
              </a:spcBef>
              <a:spcAft>
                <a:spcPts val="0"/>
              </a:spcAft>
              <a:buClr>
                <a:srgbClr val="000000"/>
              </a:buClr>
              <a:buSzPts val="1100"/>
              <a:buChar char="○"/>
            </a:pPr>
            <a:r>
              <a:rPr lang="en" dirty="0"/>
              <a:t>Practices of CI</a:t>
            </a:r>
            <a:endParaRPr dirty="0"/>
          </a:p>
          <a:p>
            <a:pPr marL="914400" lvl="1" indent="-298450" algn="l" rtl="0">
              <a:lnSpc>
                <a:spcPct val="115000"/>
              </a:lnSpc>
              <a:spcBef>
                <a:spcPts val="0"/>
              </a:spcBef>
              <a:spcAft>
                <a:spcPts val="0"/>
              </a:spcAft>
              <a:buClr>
                <a:srgbClr val="000000"/>
              </a:buClr>
              <a:buSzPts val="1100"/>
              <a:buChar char="○"/>
            </a:pPr>
            <a:r>
              <a:rPr lang="en" dirty="0"/>
              <a:t>How does CI work?</a:t>
            </a:r>
            <a:endParaRPr dirty="0"/>
          </a:p>
          <a:p>
            <a:pPr marL="914400" lvl="1" indent="-298450" algn="l" rtl="0">
              <a:lnSpc>
                <a:spcPct val="115000"/>
              </a:lnSpc>
              <a:spcBef>
                <a:spcPts val="0"/>
              </a:spcBef>
              <a:spcAft>
                <a:spcPts val="0"/>
              </a:spcAft>
              <a:buClr>
                <a:srgbClr val="000000"/>
              </a:buClr>
              <a:buSzPts val="1100"/>
              <a:buChar char="○"/>
            </a:pPr>
            <a:r>
              <a:rPr lang="en" dirty="0"/>
              <a:t>Benefits of CI</a:t>
            </a:r>
            <a:endParaRPr dirty="0"/>
          </a:p>
          <a:p>
            <a:pPr marL="457200" lvl="0" indent="-298450" algn="l" rtl="0">
              <a:lnSpc>
                <a:spcPct val="115000"/>
              </a:lnSpc>
              <a:spcBef>
                <a:spcPts val="0"/>
              </a:spcBef>
              <a:spcAft>
                <a:spcPts val="0"/>
              </a:spcAft>
              <a:buClr>
                <a:srgbClr val="000000"/>
              </a:buClr>
              <a:buSzPts val="1100"/>
              <a:buChar char="●"/>
            </a:pPr>
            <a:r>
              <a:rPr lang="en" dirty="0"/>
              <a:t>Capitalizing on CI to Establish CD </a:t>
            </a:r>
            <a:endParaRPr dirty="0"/>
          </a:p>
          <a:p>
            <a:pPr marL="914400" lvl="1" indent="-298450" algn="l" rtl="0">
              <a:lnSpc>
                <a:spcPct val="115000"/>
              </a:lnSpc>
              <a:spcBef>
                <a:spcPts val="0"/>
              </a:spcBef>
              <a:spcAft>
                <a:spcPts val="0"/>
              </a:spcAft>
              <a:buClr>
                <a:srgbClr val="000000"/>
              </a:buClr>
              <a:buSzPts val="1100"/>
              <a:buChar char="○"/>
            </a:pPr>
            <a:r>
              <a:rPr lang="en" dirty="0"/>
              <a:t>Introduction to CD</a:t>
            </a:r>
            <a:endParaRPr dirty="0"/>
          </a:p>
          <a:p>
            <a:pPr marL="914400" lvl="1" indent="-298450" algn="l" rtl="0">
              <a:lnSpc>
                <a:spcPct val="115000"/>
              </a:lnSpc>
              <a:spcBef>
                <a:spcPts val="0"/>
              </a:spcBef>
              <a:spcAft>
                <a:spcPts val="0"/>
              </a:spcAft>
              <a:buClr>
                <a:srgbClr val="000000"/>
              </a:buClr>
              <a:buSzPts val="1100"/>
              <a:buChar char="○"/>
            </a:pPr>
            <a:r>
              <a:rPr lang="en" dirty="0"/>
              <a:t>CD pipeline</a:t>
            </a:r>
            <a:endParaRPr dirty="0"/>
          </a:p>
          <a:p>
            <a:pPr marL="914400" lvl="1" indent="-298450" algn="l" rtl="0">
              <a:lnSpc>
                <a:spcPct val="115000"/>
              </a:lnSpc>
              <a:spcBef>
                <a:spcPts val="0"/>
              </a:spcBef>
              <a:spcAft>
                <a:spcPts val="0"/>
              </a:spcAft>
              <a:buClr>
                <a:srgbClr val="000000"/>
              </a:buClr>
              <a:buSzPts val="1100"/>
              <a:buChar char="○"/>
            </a:pPr>
            <a:r>
              <a:rPr lang="en" dirty="0"/>
              <a:t>Prerequisites for CD</a:t>
            </a:r>
            <a:endParaRPr dirty="0"/>
          </a:p>
          <a:p>
            <a:pPr marL="914400" lvl="1" indent="-298450" algn="l" rtl="0">
              <a:lnSpc>
                <a:spcPct val="115000"/>
              </a:lnSpc>
              <a:spcBef>
                <a:spcPts val="0"/>
              </a:spcBef>
              <a:spcAft>
                <a:spcPts val="0"/>
              </a:spcAft>
              <a:buClr>
                <a:srgbClr val="000000"/>
              </a:buClr>
              <a:buSzPts val="1100"/>
              <a:buChar char="○"/>
            </a:pPr>
            <a:r>
              <a:rPr lang="en" dirty="0"/>
              <a:t>The checklist for CD</a:t>
            </a:r>
            <a:endParaRPr dirty="0"/>
          </a:p>
          <a:p>
            <a:pPr marL="914400" lvl="1" indent="-298450" algn="l" rtl="0">
              <a:lnSpc>
                <a:spcPct val="115000"/>
              </a:lnSpc>
              <a:spcBef>
                <a:spcPts val="0"/>
              </a:spcBef>
              <a:spcAft>
                <a:spcPts val="0"/>
              </a:spcAft>
              <a:buClr>
                <a:srgbClr val="000000"/>
              </a:buClr>
              <a:buSzPts val="1100"/>
              <a:buChar char="○"/>
            </a:pPr>
            <a:r>
              <a:rPr lang="en" dirty="0"/>
              <a:t>Business benefits of continuous delivery</a:t>
            </a:r>
            <a:endParaRPr dirty="0"/>
          </a:p>
          <a:p>
            <a:pPr marL="457200" lvl="0" indent="-298450" algn="l" rtl="0">
              <a:lnSpc>
                <a:spcPct val="115000"/>
              </a:lnSpc>
              <a:spcBef>
                <a:spcPts val="0"/>
              </a:spcBef>
              <a:spcAft>
                <a:spcPts val="0"/>
              </a:spcAft>
              <a:buClr>
                <a:srgbClr val="000000"/>
              </a:buClr>
              <a:buSzPts val="1100"/>
              <a:buChar char="●"/>
            </a:pPr>
            <a:r>
              <a:rPr lang="en" dirty="0"/>
              <a:t>Continuous Deployment</a:t>
            </a:r>
            <a:endParaRPr dirty="0"/>
          </a:p>
          <a:p>
            <a:pPr marL="914400" lvl="1" indent="-298450" algn="l" rtl="0">
              <a:lnSpc>
                <a:spcPct val="115000"/>
              </a:lnSpc>
              <a:spcBef>
                <a:spcPts val="0"/>
              </a:spcBef>
              <a:spcAft>
                <a:spcPts val="0"/>
              </a:spcAft>
              <a:buClr>
                <a:srgbClr val="000000"/>
              </a:buClr>
              <a:buSzPts val="1100"/>
              <a:buChar char="○"/>
            </a:pPr>
            <a:r>
              <a:rPr lang="en" dirty="0"/>
              <a:t>Business drivers for implementing continuous deployment</a:t>
            </a:r>
            <a:endParaRPr dirty="0"/>
          </a:p>
          <a:p>
            <a:pPr marL="914400" lvl="1" indent="-298450" algn="l" rtl="0">
              <a:lnSpc>
                <a:spcPct val="115000"/>
              </a:lnSpc>
              <a:spcBef>
                <a:spcPts val="0"/>
              </a:spcBef>
              <a:spcAft>
                <a:spcPts val="0"/>
              </a:spcAft>
              <a:buClr>
                <a:srgbClr val="000000"/>
              </a:buClr>
              <a:buSzPts val="1100"/>
              <a:buChar char="○"/>
            </a:pPr>
            <a:r>
              <a:rPr lang="en" dirty="0"/>
              <a:t>Benefits of continuous deployment</a:t>
            </a:r>
            <a:endParaRPr dirty="0"/>
          </a:p>
          <a:p>
            <a:pPr marL="457200" lvl="0" indent="-298450" algn="l" rtl="0">
              <a:lnSpc>
                <a:spcPct val="115000"/>
              </a:lnSpc>
              <a:spcBef>
                <a:spcPts val="0"/>
              </a:spcBef>
              <a:spcAft>
                <a:spcPts val="0"/>
              </a:spcAft>
              <a:buClr>
                <a:srgbClr val="000000"/>
              </a:buClr>
              <a:buSzPts val="1100"/>
              <a:buChar char="●"/>
            </a:pPr>
            <a:r>
              <a:rPr lang="en" dirty="0"/>
              <a:t>DevOPS CI Case study</a:t>
            </a:r>
            <a:endParaRPr dirty="0"/>
          </a:p>
        </p:txBody>
      </p:sp>
    </p:spTree>
    <p:extLst>
      <p:ext uri="{BB962C8B-B14F-4D97-AF65-F5344CB8AC3E}">
        <p14:creationId xmlns:p14="http://schemas.microsoft.com/office/powerpoint/2010/main" val="3568896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Give the participants a brief about continuous integration.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a:p>
          <a:p>
            <a:pPr marL="0" lvl="0" indent="0" algn="l" rtl="0">
              <a:lnSpc>
                <a:spcPct val="100000"/>
              </a:lnSpc>
              <a:spcBef>
                <a:spcPts val="0"/>
              </a:spcBef>
              <a:spcAft>
                <a:spcPts val="0"/>
              </a:spcAft>
              <a:buSzPts val="1100"/>
              <a:buNone/>
            </a:pPr>
            <a:r>
              <a:rPr lang="en"/>
              <a:t>We’ve learnt the basics of continuous integration and delivery in one of the previous courses. In this module, we’ll dive deep into CI/CD and the tools and practices associated with them. Let’s look at a quick recap of continuous integration.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Continuous integration is the first step towards building an automated pipeline. CI is a practice where software developers integrate the code very frequently into a shared repository, preferably multiple times a day. Each integration is then verified by automated build and tests, which help in detecting integration errors as early as possible. </a:t>
            </a:r>
            <a:r>
              <a:rPr lang="en">
                <a:solidFill>
                  <a:schemeClr val="dk1"/>
                </a:solidFill>
              </a:rPr>
              <a:t>The CI process makes use of a centralized server which continuously monitors and pulls the changes done to the source code. </a:t>
            </a:r>
            <a:r>
              <a:rPr lang="en"/>
              <a:t>This approach helps in reducing the integration problems significantly and teams can develop software in a cohesive and rapid manner.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CI is about the build or integration stage of the software release process. It is the process by which builds and extensive suites of automated test cases are run at the point that software is committed to the version control system. The CI process encompasses both an automation component (e.g., a CI or build service) and a cultural component (e.g., learning to integrate frequently).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The practices continuous integration, automated testing, CD and continuous deployment relate to each other, they differ by the way the code gets deployed to production. Let’s look at the practices of continuous integration.</a:t>
            </a:r>
            <a:endParaRPr/>
          </a:p>
        </p:txBody>
      </p:sp>
    </p:spTree>
    <p:extLst>
      <p:ext uri="{BB962C8B-B14F-4D97-AF65-F5344CB8AC3E}">
        <p14:creationId xmlns:p14="http://schemas.microsoft.com/office/powerpoint/2010/main" val="1840698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Explain the participants about the important practices of CI.</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b="1"/>
          </a:p>
          <a:p>
            <a:pPr marL="0" lvl="0" indent="0" algn="just" rtl="0">
              <a:lnSpc>
                <a:spcPct val="100000"/>
              </a:lnSpc>
              <a:spcBef>
                <a:spcPts val="0"/>
              </a:spcBef>
              <a:spcAft>
                <a:spcPts val="0"/>
              </a:spcAft>
              <a:buSzPts val="1100"/>
              <a:buNone/>
            </a:pPr>
            <a:r>
              <a:rPr lang="en"/>
              <a:t>CI is a practice, not a tool, and it depends on the discipline that makes it effective. Keeping a CI system operating, especially large and complex CI systems, requires a significant degree of discipline from the development team as a whole. Let’s now look at the important practices of CI which make the system effective.</a:t>
            </a:r>
            <a:br>
              <a:rPr lang="en"/>
            </a:br>
            <a:endParaRPr/>
          </a:p>
          <a:p>
            <a:pPr marL="457200" lvl="0" indent="-298450" algn="just" rtl="0">
              <a:lnSpc>
                <a:spcPct val="100000"/>
              </a:lnSpc>
              <a:spcBef>
                <a:spcPts val="0"/>
              </a:spcBef>
              <a:spcAft>
                <a:spcPts val="0"/>
              </a:spcAft>
              <a:buSzPts val="1100"/>
              <a:buChar char="●"/>
            </a:pPr>
            <a:r>
              <a:rPr lang="en" b="1"/>
              <a:t>Maintain a single source repository: </a:t>
            </a:r>
            <a:r>
              <a:rPr lang="en"/>
              <a:t>Teams should put in everything that is needed for a build, in a source control system. With version control systems like Git, we can have multiple branches to manage different streams of development. Though we can have multiple branches, it is important to limit it to a minimum number, particularly it is essential to have a mainline, i.e., a single branch of a project that is currently under development. In short, the source control should have everything needed for a build, but not the actual build.</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Automate the build:</a:t>
            </a:r>
            <a:r>
              <a:rPr lang="en"/>
              <a:t> A CI system should have automated environments for builds. For example, Unix world has had Make for a long time now, the Java community developed Ant, the .NET community has had Nant and now has MSBuild. With a CI system, we should be able to build and launch the system using these scripts using a single command. Everything should be included in an automated build. </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Make your build self-testing:</a:t>
            </a:r>
            <a:r>
              <a:rPr lang="en"/>
              <a:t> Including automated tests in the build process is one of the quickest and most efficient ways to identify bugs. Testing can identify a lot of bugs. Methods like Test-driven development (TDD) and Extreme programming have contributed a lot to the popularity of self-testing code and there is a lot value of having self-testing code. Both TDD and XP insist on writing tests before writing the code that makes them pass. For self-testing code, a suite of automated tests is needed that can check the large part of the code base for bugs. We should be able to kick off the testing process with a simple command.  </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Everyone commits to the mainline everyday:</a:t>
            </a:r>
            <a:r>
              <a:rPr lang="en"/>
              <a:t> Developer’s ability to build their code correctly is important in order to commit to the mainline. A developer first updates the working copy to match the mainline, and does conflict resolution, and then builds on their local machine. If the build passes, then they are free to commit to the mainline. This process is important to find out if there is any conflict between two developers. If the developers commit every few hours, conflicts can be detected quickly and they can be resolved quickly and efficiently. </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Every commit should build the mainline on an integration machine: </a:t>
            </a:r>
            <a:r>
              <a:rPr lang="en"/>
              <a:t>Daily commits ensure that the team gets tested builds at frequent intervals. Teams should make sure that the regular builds happen on an integration machine and only if the integration build succeeds, the commit is considered to be done. It is the responsibility of the developer to monitor the mainline build, so they can fix if the build breaks. A CI server acts as a monitor to the repository. Every time a commit against the repository finishes the server automatically checks out the sources onto the integration machine, initiates a build, and notifies the committer of the result of the build.  </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Fix broken builds immediately:</a:t>
            </a:r>
            <a:r>
              <a:rPr lang="en"/>
              <a:t> If a build breaks, the developers responsible have to fix it immediately. They should identify the cause of the breakage as soon as possible and fix it. If we adopt this strategy, we will always be in the best position to work out what caused the breakage and fix it immediately. If this is not followed, it will take much longer for the build to be fixed.</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Keep the build fast:</a:t>
            </a:r>
            <a:r>
              <a:rPr lang="en"/>
              <a:t> The most important concept of CI is rapid feedback. XP demands that a build is not more than 10 minutes. Any build that takes more time is considered unreasonable. Since CI demands frequent commits, reducing the build time is very important from a developer’s perspective. </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Test in a clone of the production environment:</a:t>
            </a:r>
            <a:r>
              <a:rPr lang="en"/>
              <a:t> The idea of testing is to get rid of any issue that the system might have in production. If the test environment is different from production, there is a high possibility that things that work under test environment might fail in a production environment. It is essential that the test environment mimics the production environment. Use the same database software, with the same versions, uses the same version of the operating system. Put all the appropriate libraries that are in the production environment into the test environment, even if the system doesn't actually use them.</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Make it easy for anyone to get the latest executable: </a:t>
            </a:r>
            <a:r>
              <a:rPr lang="en"/>
              <a:t>It is important that the developers build the right software. Everyone involved in the development process should be able to get the latest executable and be able to run it. The team should make sure that people know the exact location of the latest executable. </a:t>
            </a:r>
            <a:endParaRPr/>
          </a:p>
          <a:p>
            <a:pPr marL="457200" lvl="0" indent="0" algn="just" rtl="0">
              <a:lnSpc>
                <a:spcPct val="100000"/>
              </a:lnSpc>
              <a:spcBef>
                <a:spcPts val="0"/>
              </a:spcBef>
              <a:spcAft>
                <a:spcPts val="0"/>
              </a:spcAft>
              <a:buSzPts val="1100"/>
              <a:buNone/>
            </a:pPr>
            <a:endParaRPr/>
          </a:p>
          <a:p>
            <a:pPr marL="457200" lvl="0" indent="-298450" algn="just" rtl="0">
              <a:lnSpc>
                <a:spcPct val="100000"/>
              </a:lnSpc>
              <a:spcBef>
                <a:spcPts val="0"/>
              </a:spcBef>
              <a:spcAft>
                <a:spcPts val="0"/>
              </a:spcAft>
              <a:buSzPts val="1100"/>
              <a:buChar char="●"/>
            </a:pPr>
            <a:r>
              <a:rPr lang="en" b="1"/>
              <a:t>Everyone can see what's happening automate deployment:</a:t>
            </a:r>
            <a:r>
              <a:rPr lang="en"/>
              <a:t> CI is all about effective communication and everyone sees the exact state of the system and the changes that have been made to it. For a manual CI process the visibility is essential.  </a:t>
            </a:r>
            <a:endParaRPr/>
          </a:p>
          <a:p>
            <a:pPr marL="457200" lvl="0" indent="0" algn="just" rtl="0">
              <a:lnSpc>
                <a:spcPct val="100000"/>
              </a:lnSpc>
              <a:spcBef>
                <a:spcPts val="0"/>
              </a:spcBef>
              <a:spcAft>
                <a:spcPts val="0"/>
              </a:spcAft>
              <a:buSzPts val="1100"/>
              <a:buNone/>
            </a:pPr>
            <a:endParaRPr/>
          </a:p>
          <a:p>
            <a:pPr marL="0" lvl="0" indent="0" algn="just" rtl="0">
              <a:lnSpc>
                <a:spcPct val="100000"/>
              </a:lnSpc>
              <a:spcBef>
                <a:spcPts val="0"/>
              </a:spcBef>
              <a:spcAft>
                <a:spcPts val="0"/>
              </a:spcAft>
              <a:buSzPts val="1100"/>
              <a:buNone/>
            </a:pPr>
            <a:r>
              <a:rPr lang="en"/>
              <a:t>We’ll dive deep into core CI processes in the upcoming modules. Let’s now look at in short, how CI works.</a:t>
            </a:r>
            <a:endParaRPr/>
          </a:p>
        </p:txBody>
      </p:sp>
    </p:spTree>
    <p:extLst>
      <p:ext uri="{BB962C8B-B14F-4D97-AF65-F5344CB8AC3E}">
        <p14:creationId xmlns:p14="http://schemas.microsoft.com/office/powerpoint/2010/main" val="3368011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dirty="0"/>
              <a:t>Notes to the Facilitator:</a:t>
            </a:r>
            <a:endParaRPr b="1" dirty="0"/>
          </a:p>
          <a:p>
            <a:pPr marL="0" lvl="0" indent="0" algn="l" rtl="0">
              <a:lnSpc>
                <a:spcPct val="100000"/>
              </a:lnSpc>
              <a:spcBef>
                <a:spcPts val="0"/>
              </a:spcBef>
              <a:spcAft>
                <a:spcPts val="0"/>
              </a:spcAft>
              <a:buSzPts val="1100"/>
              <a:buNone/>
            </a:pPr>
            <a:r>
              <a:rPr lang="en" dirty="0"/>
              <a:t>Give the participants a brief about the CI process.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b="1" dirty="0"/>
              <a:t>Notes to the Participants:</a:t>
            </a:r>
            <a:endParaRPr b="1" dirty="0"/>
          </a:p>
          <a:p>
            <a:pPr marL="0" lvl="0" indent="0" algn="l" rtl="0">
              <a:lnSpc>
                <a:spcPct val="100000"/>
              </a:lnSpc>
              <a:spcBef>
                <a:spcPts val="0"/>
              </a:spcBef>
              <a:spcAft>
                <a:spcPts val="0"/>
              </a:spcAft>
              <a:buSzPts val="1100"/>
              <a:buNone/>
            </a:pPr>
            <a:endParaRPr b="1" dirty="0"/>
          </a:p>
          <a:p>
            <a:pPr marL="0" lvl="0" indent="0" algn="just" rtl="0">
              <a:lnSpc>
                <a:spcPct val="100000"/>
              </a:lnSpc>
              <a:spcBef>
                <a:spcPts val="0"/>
              </a:spcBef>
              <a:spcAft>
                <a:spcPts val="0"/>
              </a:spcAft>
              <a:buSzPts val="1100"/>
              <a:buNone/>
            </a:pPr>
            <a:r>
              <a:rPr lang="en" dirty="0"/>
              <a:t>With continuous integration, developers frequently commit to a shared repository using a version control system such as Git. Prior to each commit, developers may choose to run local unit tests on their code as an extra verification layer before integrating. A continuous integration service automatically builds and runs unit tests on the new code changes to immediately surface any errors.</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 dirty="0"/>
              <a:t>Continuous integration refers to the build and unit testing stages of the software release process. Every revision that is committed triggers an automated build and test. From continuous integration, emerges CD and deployment.</a:t>
            </a:r>
            <a:endParaRPr dirty="0"/>
          </a:p>
          <a:p>
            <a:pPr marL="0" lvl="0" indent="0" algn="just" rtl="0">
              <a:lnSpc>
                <a:spcPct val="100000"/>
              </a:lnSpc>
              <a:spcBef>
                <a:spcPts val="0"/>
              </a:spcBef>
              <a:spcAft>
                <a:spcPts val="0"/>
              </a:spcAft>
              <a:buSzPts val="1100"/>
              <a:buNone/>
            </a:pPr>
            <a:endParaRPr dirty="0"/>
          </a:p>
          <a:p>
            <a:pPr marL="0" lvl="0" indent="0" algn="l" rtl="0">
              <a:lnSpc>
                <a:spcPct val="125000"/>
              </a:lnSpc>
              <a:spcBef>
                <a:spcPts val="1800"/>
              </a:spcBef>
              <a:spcAft>
                <a:spcPts val="0"/>
              </a:spcAft>
              <a:buClr>
                <a:schemeClr val="dk1"/>
              </a:buClr>
              <a:buSzPts val="1100"/>
              <a:buFont typeface="Arial"/>
              <a:buNone/>
            </a:pPr>
            <a:endParaRPr sz="1200" b="1" dirty="0">
              <a:solidFill>
                <a:srgbClr val="24292E"/>
              </a:solidFill>
            </a:endParaRPr>
          </a:p>
          <a:p>
            <a:pPr marL="0" lvl="0" indent="0" algn="just" rtl="0">
              <a:lnSpc>
                <a:spcPct val="100000"/>
              </a:lnSpc>
              <a:spcBef>
                <a:spcPts val="1200"/>
              </a:spcBef>
              <a:spcAft>
                <a:spcPts val="0"/>
              </a:spcAft>
              <a:buSzPts val="1100"/>
              <a:buNone/>
            </a:pPr>
            <a:endParaRPr dirty="0"/>
          </a:p>
        </p:txBody>
      </p:sp>
    </p:spTree>
    <p:extLst>
      <p:ext uri="{BB962C8B-B14F-4D97-AF65-F5344CB8AC3E}">
        <p14:creationId xmlns:p14="http://schemas.microsoft.com/office/powerpoint/2010/main" val="3323194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Give the participants a brief overview about CI workflow.</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b="1"/>
          </a:p>
          <a:p>
            <a:pPr marL="15875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
              <a:t>Refer the above image, Continuous Integration workflow is explained in 6 steps.</a:t>
            </a:r>
            <a:endParaRPr/>
          </a:p>
          <a:p>
            <a:pPr marL="158750" lvl="0" indent="0" algn="l" rtl="0">
              <a:lnSpc>
                <a:spcPct val="100000"/>
              </a:lnSpc>
              <a:spcBef>
                <a:spcPts val="0"/>
              </a:spcBef>
              <a:spcAft>
                <a:spcPts val="0"/>
              </a:spcAft>
              <a:buSzPts val="1100"/>
              <a:buNone/>
            </a:pPr>
            <a:endParaRPr b="1"/>
          </a:p>
          <a:p>
            <a:pPr marL="158750" lvl="0" indent="0" algn="l" rtl="0">
              <a:lnSpc>
                <a:spcPct val="100000"/>
              </a:lnSpc>
              <a:spcBef>
                <a:spcPts val="0"/>
              </a:spcBef>
              <a:spcAft>
                <a:spcPts val="0"/>
              </a:spcAft>
              <a:buSzPts val="1100"/>
              <a:buNone/>
            </a:pPr>
            <a:r>
              <a:rPr lang="en" sz="1100" b="1" i="0" u="none" strike="noStrike" cap="none">
                <a:solidFill>
                  <a:srgbClr val="000000"/>
                </a:solidFill>
                <a:latin typeface="Arial"/>
                <a:ea typeface="Arial"/>
                <a:cs typeface="Arial"/>
                <a:sym typeface="Arial"/>
              </a:rPr>
              <a:t>In current deployments it’s Automation, Automation and Automation</a:t>
            </a:r>
            <a:endParaRPr/>
          </a:p>
          <a:p>
            <a:pPr marL="457200" lvl="0"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It should hopefully be clear by now that a successful CI implementation is largely dependent upon other processes that can be automated. For example:</a:t>
            </a:r>
            <a:endParaRPr/>
          </a:p>
          <a:p>
            <a:pPr marL="914400" lvl="1"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checkout or update of source code by a version control tool</a:t>
            </a:r>
            <a:endParaRPr/>
          </a:p>
          <a:p>
            <a:pPr marL="914400" lvl="1"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compilation of project source code by a build tool</a:t>
            </a:r>
            <a:endParaRPr/>
          </a:p>
          <a:p>
            <a:pPr marL="914400" lvl="1"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execution of source code checking by a static analysis tool</a:t>
            </a:r>
            <a:endParaRPr/>
          </a:p>
          <a:p>
            <a:pPr marL="914400" lvl="1" indent="-298450" algn="l" rtl="0">
              <a:lnSpc>
                <a:spcPct val="100000"/>
              </a:lnSpc>
              <a:spcBef>
                <a:spcPts val="0"/>
              </a:spcBef>
              <a:spcAft>
                <a:spcPts val="0"/>
              </a:spcAft>
              <a:buSzPts val="1100"/>
              <a:buChar char="○"/>
            </a:pPr>
            <a:r>
              <a:rPr lang="en" sz="1100" b="0" i="0" u="none" strike="noStrike" cap="none">
                <a:solidFill>
                  <a:srgbClr val="000000"/>
                </a:solidFill>
                <a:latin typeface="Arial"/>
                <a:ea typeface="Arial"/>
                <a:cs typeface="Arial"/>
                <a:sym typeface="Arial"/>
              </a:rPr>
              <a:t>unit test execution by a unit test harness or runner</a:t>
            </a:r>
            <a:endParaRPr/>
          </a:p>
          <a:p>
            <a:pPr marL="0" lvl="0" indent="0" algn="just"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541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Explain the participants about the benefits of CI.</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b="1"/>
          </a:p>
          <a:p>
            <a:pPr marL="0" lvl="0" indent="0" algn="l" rtl="0">
              <a:lnSpc>
                <a:spcPct val="100000"/>
              </a:lnSpc>
              <a:spcBef>
                <a:spcPts val="0"/>
              </a:spcBef>
              <a:spcAft>
                <a:spcPts val="0"/>
              </a:spcAft>
              <a:buSzPts val="1100"/>
              <a:buNone/>
            </a:pPr>
            <a:r>
              <a:rPr lang="en"/>
              <a:t>CI has a lot of benefits. A good CI system speeds up the workflow and makes the team commit frequently without the fear of breaking anything. The most important benefits of CI are shown in the slide above. </a:t>
            </a:r>
            <a:endParaRPr/>
          </a:p>
          <a:p>
            <a:pPr marL="0" lvl="0" indent="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en" b="1"/>
              <a:t>Reduces Risk: </a:t>
            </a:r>
            <a:r>
              <a:rPr lang="en"/>
              <a:t>If the code is deployed more frequently, it will reduce the risks than deploying code less frequently. So that bugs can be detected very quickly and easier to fix in small portions of code rather than large chunks of code.  So that the feedback mechanism is very efficient.</a:t>
            </a:r>
            <a:endParaRPr/>
          </a:p>
          <a:p>
            <a:pPr marL="457200" lvl="0" indent="0" algn="l" rtl="0">
              <a:lnSpc>
                <a:spcPct val="100000"/>
              </a:lnSpc>
              <a:spcBef>
                <a:spcPts val="0"/>
              </a:spcBef>
              <a:spcAft>
                <a:spcPts val="0"/>
              </a:spcAft>
              <a:buNone/>
            </a:pPr>
            <a:endParaRPr/>
          </a:p>
          <a:p>
            <a:pPr marL="457200" lvl="0" indent="-298450" algn="l" rtl="0">
              <a:lnSpc>
                <a:spcPct val="100000"/>
              </a:lnSpc>
              <a:spcBef>
                <a:spcPts val="0"/>
              </a:spcBef>
              <a:spcAft>
                <a:spcPts val="0"/>
              </a:spcAft>
              <a:buSzPts val="1100"/>
              <a:buChar char="●"/>
            </a:pPr>
            <a:r>
              <a:rPr lang="en" b="1"/>
              <a:t>Better Communication: </a:t>
            </a:r>
            <a:r>
              <a:rPr lang="en"/>
              <a:t>With Continuous Integration process in place it is easy to deploy the code regularly. As soon as code is checked in hooks will run the build, integration tests and achieve good collaboration between teams. So that all the teams working on a product will be on same page.</a:t>
            </a:r>
            <a:endParaRPr/>
          </a:p>
          <a:p>
            <a:pPr marL="457200" lvl="0" indent="0" algn="l" rtl="0">
              <a:lnSpc>
                <a:spcPct val="100000"/>
              </a:lnSpc>
              <a:spcBef>
                <a:spcPts val="0"/>
              </a:spcBef>
              <a:spcAft>
                <a:spcPts val="0"/>
              </a:spcAft>
              <a:buNone/>
            </a:pPr>
            <a:endParaRPr/>
          </a:p>
          <a:p>
            <a:pPr marL="457200" lvl="0" indent="-298450" algn="l" rtl="0">
              <a:lnSpc>
                <a:spcPct val="100000"/>
              </a:lnSpc>
              <a:spcBef>
                <a:spcPts val="0"/>
              </a:spcBef>
              <a:spcAft>
                <a:spcPts val="0"/>
              </a:spcAft>
              <a:buSzPts val="1100"/>
              <a:buChar char="●"/>
            </a:pPr>
            <a:r>
              <a:rPr lang="en" b="1"/>
              <a:t>Faster iterations</a:t>
            </a:r>
            <a:r>
              <a:rPr lang="en"/>
              <a:t>: Since the code is released regularly, the difference between application in production and the one in developer environment will be negligible. Because every code change will be built automatically and entire team can track all the changes. If the build fails all the developers will be notified immediately and the issue can be fixed in less time frame. This enables to deploy and test the applications automatically and the end users can see the changes as soon as possible.</a:t>
            </a:r>
            <a:endParaRPr/>
          </a:p>
          <a:p>
            <a:pPr marL="457200" lvl="0" indent="0" algn="l" rtl="0">
              <a:lnSpc>
                <a:spcPct val="100000"/>
              </a:lnSpc>
              <a:spcBef>
                <a:spcPts val="0"/>
              </a:spcBef>
              <a:spcAft>
                <a:spcPts val="0"/>
              </a:spcAft>
              <a:buNone/>
            </a:pPr>
            <a:endParaRPr/>
          </a:p>
          <a:p>
            <a:pPr marL="457200" lvl="0" indent="-298450" algn="l" rtl="0">
              <a:lnSpc>
                <a:spcPct val="100000"/>
              </a:lnSpc>
              <a:spcBef>
                <a:spcPts val="0"/>
              </a:spcBef>
              <a:spcAft>
                <a:spcPts val="0"/>
              </a:spcAft>
              <a:buSzPts val="1100"/>
              <a:buChar char="●"/>
            </a:pPr>
            <a:r>
              <a:rPr lang="en" b="1"/>
              <a:t>Faster feedback on business decisions</a:t>
            </a:r>
            <a:r>
              <a:rPr lang="en"/>
              <a:t>: Having a proper CI in place is not only beneficial to software developers, but for the management team as well. Since the code is pushed more often all parties can gather continuous feedback and gain insights much faster and it can help to check if the product is heading in a good direction. Metrics like Unit tests, build reports, code smell etc can also reflect the progress of project more frequently thus enabling faster technological and business decisions. </a:t>
            </a:r>
            <a:endParaRPr/>
          </a:p>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4105515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844eddd9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5844eddd9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Notes to the Facilitator:</a:t>
            </a:r>
            <a:endParaRPr b="1"/>
          </a:p>
          <a:p>
            <a:pPr marL="0" lvl="0" indent="0" algn="l" rtl="0">
              <a:lnSpc>
                <a:spcPct val="100000"/>
              </a:lnSpc>
              <a:spcBef>
                <a:spcPts val="0"/>
              </a:spcBef>
              <a:spcAft>
                <a:spcPts val="0"/>
              </a:spcAft>
              <a:buSzPts val="1100"/>
              <a:buNone/>
            </a:pPr>
            <a:r>
              <a:rPr lang="en"/>
              <a:t>Explain the participants how Continuous Integration benefits for distributed teams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Notes to the Participants:</a:t>
            </a:r>
            <a:endParaRPr b="1"/>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
              <a:t>The above image represents the repositories that is shared with distributed teams and build server.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
              <a:t>WIth Continuous Integration the code can be merged frequently by developers within the same team. CI is the practice of keeping changes small and frequent. Multiple developers can work on the same feature. While merging the code into Version control system, developers need to take care of the code conflicts. In the above picture two developers are working on Module 3. They need to Sync the workspaces frequently in order to update the changes of other developers from the distributed repository.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With CI,  small, frequent and simple changes are merged into the repository.</a:t>
            </a:r>
            <a:endParaRPr/>
          </a:p>
          <a:p>
            <a:pPr marL="457200" lvl="0" indent="-298450" algn="l" rtl="0">
              <a:lnSpc>
                <a:spcPct val="100000"/>
              </a:lnSpc>
              <a:spcBef>
                <a:spcPts val="0"/>
              </a:spcBef>
              <a:spcAft>
                <a:spcPts val="0"/>
              </a:spcAft>
              <a:buSzPts val="1100"/>
              <a:buChar char="●"/>
            </a:pPr>
            <a:r>
              <a:rPr lang="en"/>
              <a:t>Keeping changes small means the impact of the change should also be small, the risks reduced, and the opportunities for change increased. It sounds overly simplistic but it is also very true. The following diagram gives some indications into how this could look:</a:t>
            </a:r>
            <a:endParaRPr/>
          </a:p>
          <a:p>
            <a:pPr marL="457200" lvl="0" indent="0" algn="l" rtl="0">
              <a:lnSpc>
                <a:spcPct val="100000"/>
              </a:lnSpc>
              <a:spcBef>
                <a:spcPts val="0"/>
              </a:spcBef>
              <a:spcAft>
                <a:spcPts val="0"/>
              </a:spcAft>
              <a:buNone/>
            </a:pPr>
            <a:endParaRPr/>
          </a:p>
          <a:p>
            <a:pPr marL="457200" lvl="0" indent="-298450" algn="l" rtl="0">
              <a:lnSpc>
                <a:spcPct val="100000"/>
              </a:lnSpc>
              <a:spcBef>
                <a:spcPts val="0"/>
              </a:spcBef>
              <a:spcAft>
                <a:spcPts val="0"/>
              </a:spcAft>
              <a:buSzPts val="1100"/>
              <a:buChar char="●"/>
            </a:pPr>
            <a:r>
              <a:rPr lang="en"/>
              <a:t>Developing in small and frequent changes can also help with reducing complexity and maintaining quality. Small changes also make merging of code easier to manage as you only have a small amount of changed code to bring together; this can also help you if you are moving towards the engineering utopia of developing from trunk all of the time.</a:t>
            </a:r>
            <a:endParaRPr/>
          </a:p>
        </p:txBody>
      </p:sp>
    </p:spTree>
    <p:extLst>
      <p:ext uri="{BB962C8B-B14F-4D97-AF65-F5344CB8AC3E}">
        <p14:creationId xmlns:p14="http://schemas.microsoft.com/office/powerpoint/2010/main" val="1083666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16" name="Shape 16"/>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dirty="0">
                <a:solidFill>
                  <a:srgbClr val="595959"/>
                </a:solidFill>
                <a:latin typeface="Arial"/>
                <a:ea typeface="Arial"/>
                <a:cs typeface="Arial"/>
                <a:sym typeface="Arial"/>
              </a:rPr>
              <a:t>Copyright © </a:t>
            </a:r>
            <a:r>
              <a:rPr lang="en-US" sz="900" b="0" i="0" u="none" strike="noStrike" cap="none" dirty="0" smtClean="0">
                <a:solidFill>
                  <a:srgbClr val="595959"/>
                </a:solidFill>
                <a:latin typeface="Arial"/>
                <a:ea typeface="Arial"/>
                <a:cs typeface="Arial"/>
                <a:sym typeface="Arial"/>
              </a:rPr>
              <a:t>2019, </a:t>
            </a:r>
            <a:r>
              <a:rPr lang="en-US" sz="900" b="0" i="0" u="none" strike="noStrike" cap="none" dirty="0" err="1">
                <a:solidFill>
                  <a:srgbClr val="595959"/>
                </a:solidFill>
                <a:latin typeface="Arial"/>
                <a:ea typeface="Arial"/>
                <a:cs typeface="Arial"/>
                <a:sym typeface="Arial"/>
              </a:rPr>
              <a:t>Xebia</a:t>
            </a:r>
            <a:r>
              <a:rPr lang="en-US" sz="900" b="0" i="0" u="none" strike="noStrike" cap="none" dirty="0">
                <a:solidFill>
                  <a:srgbClr val="595959"/>
                </a:solidFill>
                <a:latin typeface="Arial"/>
                <a:ea typeface="Arial"/>
                <a:cs typeface="Arial"/>
                <a:sym typeface="Arial"/>
              </a:rPr>
              <a:t> Group. All rights reserved. This course is licensed to UPES. </a:t>
            </a:r>
            <a:r>
              <a:rPr lang="en-US" sz="900" b="1" i="0" u="none" strike="noStrike" cap="none" dirty="0">
                <a:solidFill>
                  <a:srgbClr val="595959"/>
                </a:solidFill>
                <a:latin typeface="Arial"/>
                <a:ea typeface="Arial"/>
                <a:cs typeface="Arial"/>
                <a:sym typeface="Arial"/>
              </a:rPr>
              <a:t>release 1.0.0</a:t>
            </a:r>
            <a:r>
              <a:rPr lang="en-US" sz="900" b="0" i="0" u="none" strike="noStrike" cap="none" dirty="0">
                <a:solidFill>
                  <a:srgbClr val="595959"/>
                </a:solidFill>
                <a:latin typeface="Arial"/>
                <a:ea typeface="Arial"/>
                <a:cs typeface="Arial"/>
                <a:sym typeface="Arial"/>
              </a:rPr>
              <a:t> </a:t>
            </a:r>
            <a:endParaRPr sz="1400" dirty="0"/>
          </a:p>
        </p:txBody>
      </p:sp>
      <p:sp>
        <p:nvSpPr>
          <p:cNvPr id="17" name="Shape 17"/>
          <p:cNvSpPr txBox="1">
            <a:spLocks noGrp="1"/>
          </p:cNvSpPr>
          <p:nvPr>
            <p:ph type="body" idx="1" hasCustomPrompt="1"/>
          </p:nvPr>
        </p:nvSpPr>
        <p:spPr>
          <a:xfrm>
            <a:off x="1582057" y="1015045"/>
            <a:ext cx="9780618" cy="1061182"/>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000000"/>
              </a:buClr>
              <a:buSzPts val="5400"/>
              <a:buFont typeface="Arial"/>
              <a:buNone/>
              <a:defRPr sz="3200" b="1" i="0" u="none" strike="noStrike" cap="none" spc="-50" baseline="0">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Continuous Integration and Continuous Delivery</a:t>
            </a:r>
          </a:p>
        </p:txBody>
      </p:sp>
      <p:sp>
        <p:nvSpPr>
          <p:cNvPr id="18" name="Shape 18"/>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smtClean="0">
                <a:solidFill>
                  <a:srgbClr val="000000"/>
                </a:solidFill>
                <a:latin typeface="Arial"/>
                <a:ea typeface="Arial"/>
                <a:cs typeface="Arial"/>
                <a:sym typeface="Arial"/>
              </a:rPr>
              <a:t>05</a:t>
            </a:r>
            <a:endParaRPr sz="1400" dirty="0"/>
          </a:p>
        </p:txBody>
      </p:sp>
      <p:sp>
        <p:nvSpPr>
          <p:cNvPr id="19" name="Shape 19"/>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640"/>
              </a:spcBef>
              <a:spcAft>
                <a:spcPts val="0"/>
              </a:spcAft>
              <a:buClr>
                <a:schemeClr val="dk1"/>
              </a:buClr>
              <a:buSzPts val="3200"/>
              <a:buFont typeface="Arial"/>
              <a:buNone/>
              <a:defRPr sz="2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Click to edit Master text styles</a:t>
            </a:r>
          </a:p>
        </p:txBody>
      </p:sp>
      <p:sp>
        <p:nvSpPr>
          <p:cNvPr id="20" name="Shape 20"/>
          <p:cNvSpPr txBox="1">
            <a:spLocks noGrp="1"/>
          </p:cNvSpPr>
          <p:nvPr>
            <p:ph type="body" idx="3" hasCustomPrompt="1"/>
          </p:nvPr>
        </p:nvSpPr>
        <p:spPr>
          <a:xfrm>
            <a:off x="4880131" y="704163"/>
            <a:ext cx="6474379" cy="430887"/>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B.TECH CSE with Specialization in </a:t>
            </a:r>
            <a:r>
              <a:rPr lang="en-US" dirty="0" err="1" smtClean="0"/>
              <a:t>DevOps</a:t>
            </a:r>
            <a:endParaRPr lang="en-US" dirty="0" smtClean="0"/>
          </a:p>
        </p:txBody>
      </p:sp>
      <p:sp>
        <p:nvSpPr>
          <p:cNvPr id="21" name="Shape 21"/>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a:t>
            </a:r>
            <a:r>
              <a:rPr lang="en-US" sz="1600" b="0" i="0" u="none" strike="noStrike" cap="none" dirty="0" smtClean="0">
                <a:solidFill>
                  <a:srgbClr val="000000"/>
                </a:solidFill>
                <a:latin typeface="Arial"/>
                <a:ea typeface="Arial"/>
                <a:cs typeface="Arial"/>
                <a:sym typeface="Arial"/>
              </a:rPr>
              <a:t># 01</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extLst>
      <p:ext uri="{BB962C8B-B14F-4D97-AF65-F5344CB8AC3E}">
        <p14:creationId xmlns:p14="http://schemas.microsoft.com/office/powerpoint/2010/main" val="31213834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98" name="Shape 298"/>
          <p:cNvGrpSpPr/>
          <p:nvPr/>
        </p:nvGrpSpPr>
        <p:grpSpPr>
          <a:xfrm>
            <a:off x="1" y="5025803"/>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5"/>
            <a:ext cx="1304471"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9" y="2920935"/>
            <a:ext cx="1304471"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2" y="2917614"/>
            <a:ext cx="1304471"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4"/>
            <a:ext cx="1304471" cy="2434591"/>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6" y="2881865"/>
            <a:ext cx="1304471"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3"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6" name="Shape 356"/>
          <p:cNvSpPr txBox="1">
            <a:spLocks noGrp="1"/>
          </p:cNvSpPr>
          <p:nvPr>
            <p:ph type="body" idx="3"/>
          </p:nvPr>
        </p:nvSpPr>
        <p:spPr>
          <a:xfrm>
            <a:off x="3081062" y="5721633"/>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7" name="Shape 357"/>
          <p:cNvSpPr txBox="1">
            <a:spLocks noGrp="1"/>
          </p:cNvSpPr>
          <p:nvPr>
            <p:ph type="body" idx="4"/>
          </p:nvPr>
        </p:nvSpPr>
        <p:spPr>
          <a:xfrm>
            <a:off x="5293282"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8" name="Shape 358"/>
          <p:cNvSpPr txBox="1">
            <a:spLocks noGrp="1"/>
          </p:cNvSpPr>
          <p:nvPr>
            <p:ph type="body" idx="5"/>
          </p:nvPr>
        </p:nvSpPr>
        <p:spPr>
          <a:xfrm>
            <a:off x="7412701"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9" name="Shape 359"/>
          <p:cNvSpPr txBox="1">
            <a:spLocks noGrp="1"/>
          </p:cNvSpPr>
          <p:nvPr>
            <p:ph type="body" idx="6"/>
          </p:nvPr>
        </p:nvSpPr>
        <p:spPr>
          <a:xfrm>
            <a:off x="9532118" y="5707711"/>
            <a:ext cx="1899629"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60" name="Shape 360"/>
          <p:cNvSpPr txBox="1">
            <a:spLocks noGrp="1"/>
          </p:cNvSpPr>
          <p:nvPr>
            <p:ph type="body" idx="7"/>
          </p:nvPr>
        </p:nvSpPr>
        <p:spPr>
          <a:xfrm>
            <a:off x="514351" y="1304997"/>
            <a:ext cx="10273812" cy="145328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377" marR="0" lvl="1" indent="-342891"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566" marR="0" lvl="2" indent="-330192"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754" marR="0" lvl="3" indent="-323843"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5943" marR="0" lvl="4" indent="-298443"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131" marR="0" lvl="5" indent="-228594"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6376971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364" name="Shape 364"/>
          <p:cNvGrpSpPr/>
          <p:nvPr/>
        </p:nvGrpSpPr>
        <p:grpSpPr>
          <a:xfrm>
            <a:off x="1" y="3998262"/>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1"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9" y="1893409"/>
            <a:ext cx="1304471"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2" y="1890089"/>
            <a:ext cx="1304471"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3" y="1890087"/>
            <a:ext cx="1304471" cy="2434591"/>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1"/>
            <a:ext cx="1304471"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2" name="Shape 422"/>
          <p:cNvSpPr txBox="1">
            <a:spLocks noGrp="1"/>
          </p:cNvSpPr>
          <p:nvPr>
            <p:ph type="body" idx="3"/>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3" name="Shape 423"/>
          <p:cNvSpPr txBox="1">
            <a:spLocks noGrp="1"/>
          </p:cNvSpPr>
          <p:nvPr>
            <p:ph type="body" idx="4"/>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4" name="Shape 424"/>
          <p:cNvSpPr txBox="1">
            <a:spLocks noGrp="1"/>
          </p:cNvSpPr>
          <p:nvPr>
            <p:ph type="body" idx="5"/>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5" name="Shape 425"/>
          <p:cNvSpPr txBox="1">
            <a:spLocks noGrp="1"/>
          </p:cNvSpPr>
          <p:nvPr>
            <p:ph type="body" idx="6"/>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6" name="Shape 426"/>
          <p:cNvSpPr txBox="1">
            <a:spLocks noGrp="1"/>
          </p:cNvSpPr>
          <p:nvPr>
            <p:ph type="body" idx="7"/>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7" name="Shape 427"/>
          <p:cNvSpPr txBox="1">
            <a:spLocks noGrp="1"/>
          </p:cNvSpPr>
          <p:nvPr>
            <p:ph type="body" idx="8"/>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8" name="Shape 428"/>
          <p:cNvSpPr txBox="1">
            <a:spLocks noGrp="1"/>
          </p:cNvSpPr>
          <p:nvPr>
            <p:ph type="body" idx="9"/>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9" name="Shape 429"/>
          <p:cNvSpPr txBox="1">
            <a:spLocks noGrp="1"/>
          </p:cNvSpPr>
          <p:nvPr>
            <p:ph type="body" idx="13"/>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30" name="Shape 430"/>
          <p:cNvSpPr txBox="1">
            <a:spLocks noGrp="1"/>
          </p:cNvSpPr>
          <p:nvPr>
            <p:ph type="body" idx="14"/>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394127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34" name="Shape 434"/>
          <p:cNvSpPr/>
          <p:nvPr/>
        </p:nvSpPr>
        <p:spPr>
          <a:xfrm>
            <a:off x="63576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89"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89"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3" y="4762330"/>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2" y="4756137"/>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2" y="4749374"/>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3" y="4749946"/>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3" y="4749946"/>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0" name="Shape 450"/>
          <p:cNvSpPr txBox="1">
            <a:spLocks noGrp="1"/>
          </p:cNvSpPr>
          <p:nvPr>
            <p:ph type="body" idx="3"/>
          </p:nvPr>
        </p:nvSpPr>
        <p:spPr>
          <a:xfrm>
            <a:off x="989702"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1" name="Shape 451"/>
          <p:cNvSpPr txBox="1">
            <a:spLocks noGrp="1"/>
          </p:cNvSpPr>
          <p:nvPr>
            <p:ph type="body" idx="4"/>
          </p:nvPr>
        </p:nvSpPr>
        <p:spPr>
          <a:xfrm>
            <a:off x="308069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2" name="Shape 452"/>
          <p:cNvSpPr txBox="1">
            <a:spLocks noGrp="1"/>
          </p:cNvSpPr>
          <p:nvPr>
            <p:ph type="body" idx="5"/>
          </p:nvPr>
        </p:nvSpPr>
        <p:spPr>
          <a:xfrm>
            <a:off x="5220010"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3" name="Shape 453"/>
          <p:cNvSpPr txBox="1">
            <a:spLocks noGrp="1"/>
          </p:cNvSpPr>
          <p:nvPr>
            <p:ph type="body" idx="6"/>
          </p:nvPr>
        </p:nvSpPr>
        <p:spPr>
          <a:xfrm>
            <a:off x="736681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4" name="Shape 454"/>
          <p:cNvSpPr txBox="1">
            <a:spLocks noGrp="1"/>
          </p:cNvSpPr>
          <p:nvPr>
            <p:ph type="body" idx="7"/>
          </p:nvPr>
        </p:nvSpPr>
        <p:spPr>
          <a:xfrm>
            <a:off x="9485361"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5" name="Shape 455"/>
          <p:cNvSpPr txBox="1">
            <a:spLocks noGrp="1"/>
          </p:cNvSpPr>
          <p:nvPr>
            <p:ph type="body" idx="8"/>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6" name="Shape 456"/>
          <p:cNvSpPr txBox="1">
            <a:spLocks noGrp="1"/>
          </p:cNvSpPr>
          <p:nvPr>
            <p:ph type="body" idx="9"/>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7" name="Shape 457"/>
          <p:cNvSpPr txBox="1">
            <a:spLocks noGrp="1"/>
          </p:cNvSpPr>
          <p:nvPr>
            <p:ph type="body" idx="13"/>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8" name="Shape 458"/>
          <p:cNvSpPr txBox="1">
            <a:spLocks noGrp="1"/>
          </p:cNvSpPr>
          <p:nvPr>
            <p:ph type="body" idx="14"/>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9" name="Shape 459"/>
          <p:cNvSpPr txBox="1">
            <a:spLocks noGrp="1"/>
          </p:cNvSpPr>
          <p:nvPr>
            <p:ph type="body" idx="15"/>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0" name="Shape 460"/>
          <p:cNvSpPr txBox="1">
            <a:spLocks noGrp="1"/>
          </p:cNvSpPr>
          <p:nvPr>
            <p:ph type="body" idx="16"/>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1" name="Shape 461"/>
          <p:cNvSpPr txBox="1">
            <a:spLocks noGrp="1"/>
          </p:cNvSpPr>
          <p:nvPr>
            <p:ph type="body" idx="17"/>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2" name="Shape 462"/>
          <p:cNvSpPr txBox="1">
            <a:spLocks noGrp="1"/>
          </p:cNvSpPr>
          <p:nvPr>
            <p:ph type="body" idx="18"/>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3" name="Shape 463"/>
          <p:cNvSpPr txBox="1">
            <a:spLocks noGrp="1"/>
          </p:cNvSpPr>
          <p:nvPr>
            <p:ph type="body" idx="19"/>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5571036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67" name="Shape 467"/>
          <p:cNvSpPr/>
          <p:nvPr/>
        </p:nvSpPr>
        <p:spPr>
          <a:xfrm>
            <a:off x="9198866"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6"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6" y="1177412"/>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3" y="1483800"/>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6" y="3193537"/>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6" y="3193537"/>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6" y="3179248"/>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3" y="3488813"/>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1" y="2194999"/>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1" y="2194999"/>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7"/>
            <a:ext cx="58739"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4" y="2485512"/>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1"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89" y="2485513"/>
            <a:ext cx="284163"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1"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1"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1" y="4177787"/>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89" y="4484173"/>
            <a:ext cx="284163"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7" y="1306071"/>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7" y="253426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50" y="511559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50"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9"/>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9"/>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10" y="12490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8" name="Shape 518"/>
          <p:cNvSpPr txBox="1">
            <a:spLocks noGrp="1"/>
          </p:cNvSpPr>
          <p:nvPr>
            <p:ph type="body" idx="3"/>
          </p:nvPr>
        </p:nvSpPr>
        <p:spPr>
          <a:xfrm>
            <a:off x="905610" y="16606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9" name="Shape 519"/>
          <p:cNvSpPr txBox="1">
            <a:spLocks noGrp="1"/>
          </p:cNvSpPr>
          <p:nvPr>
            <p:ph type="body" idx="4"/>
          </p:nvPr>
        </p:nvSpPr>
        <p:spPr>
          <a:xfrm>
            <a:off x="905610" y="25185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0" name="Shape 520"/>
          <p:cNvSpPr txBox="1">
            <a:spLocks noGrp="1"/>
          </p:cNvSpPr>
          <p:nvPr>
            <p:ph type="body" idx="5"/>
          </p:nvPr>
        </p:nvSpPr>
        <p:spPr>
          <a:xfrm>
            <a:off x="905610" y="29301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1" name="Shape 521"/>
          <p:cNvSpPr txBox="1">
            <a:spLocks noGrp="1"/>
          </p:cNvSpPr>
          <p:nvPr>
            <p:ph type="body" idx="6"/>
          </p:nvPr>
        </p:nvSpPr>
        <p:spPr>
          <a:xfrm>
            <a:off x="905610" y="3774421"/>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2" name="Shape 522"/>
          <p:cNvSpPr txBox="1">
            <a:spLocks noGrp="1"/>
          </p:cNvSpPr>
          <p:nvPr>
            <p:ph type="body" idx="7"/>
          </p:nvPr>
        </p:nvSpPr>
        <p:spPr>
          <a:xfrm>
            <a:off x="905610" y="4185968"/>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3" name="Shape 523"/>
          <p:cNvSpPr txBox="1">
            <a:spLocks noGrp="1"/>
          </p:cNvSpPr>
          <p:nvPr>
            <p:ph type="body" idx="8"/>
          </p:nvPr>
        </p:nvSpPr>
        <p:spPr>
          <a:xfrm>
            <a:off x="905610" y="5041624"/>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4" name="Shape 524"/>
          <p:cNvSpPr txBox="1">
            <a:spLocks noGrp="1"/>
          </p:cNvSpPr>
          <p:nvPr>
            <p:ph type="body" idx="9"/>
          </p:nvPr>
        </p:nvSpPr>
        <p:spPr>
          <a:xfrm>
            <a:off x="905610" y="5453169"/>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525" name="Shape 525"/>
          <p:cNvGrpSpPr/>
          <p:nvPr/>
        </p:nvGrpSpPr>
        <p:grpSpPr>
          <a:xfrm>
            <a:off x="7179565" y="2719085"/>
            <a:ext cx="2105024" cy="1658939"/>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9"/>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9"/>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240742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6" y="633246"/>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546" name="Shape 546"/>
          <p:cNvSpPr/>
          <p:nvPr/>
        </p:nvSpPr>
        <p:spPr>
          <a:xfrm>
            <a:off x="-84570" y="2350436"/>
            <a:ext cx="9794527"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7" y="3744765"/>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9" y="4366074"/>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2" y="3010475"/>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6"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3" y="830142"/>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4" y="392527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5" y="48721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5" y="439034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6" y="2888866"/>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8" y="2775427"/>
            <a:ext cx="2247780" cy="8736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5" name="Shape 565"/>
          <p:cNvSpPr txBox="1">
            <a:spLocks noGrp="1"/>
          </p:cNvSpPr>
          <p:nvPr>
            <p:ph type="body" idx="3"/>
          </p:nvPr>
        </p:nvSpPr>
        <p:spPr>
          <a:xfrm>
            <a:off x="3025297" y="5390259"/>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6" name="Shape 566"/>
          <p:cNvSpPr txBox="1">
            <a:spLocks noGrp="1"/>
          </p:cNvSpPr>
          <p:nvPr>
            <p:ph type="body" idx="4"/>
          </p:nvPr>
        </p:nvSpPr>
        <p:spPr>
          <a:xfrm>
            <a:off x="4721151" y="2149851"/>
            <a:ext cx="2327467" cy="86275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7" name="Shape 567"/>
          <p:cNvSpPr txBox="1">
            <a:spLocks noGrp="1"/>
          </p:cNvSpPr>
          <p:nvPr>
            <p:ph type="body" idx="5"/>
          </p:nvPr>
        </p:nvSpPr>
        <p:spPr>
          <a:xfrm>
            <a:off x="6986775" y="4708150"/>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8" name="Shape 568"/>
          <p:cNvSpPr txBox="1">
            <a:spLocks noGrp="1"/>
          </p:cNvSpPr>
          <p:nvPr>
            <p:ph type="body" idx="6"/>
          </p:nvPr>
        </p:nvSpPr>
        <p:spPr>
          <a:xfrm>
            <a:off x="10694146" y="1955612"/>
            <a:ext cx="1318631" cy="18602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9" name="Shape 569"/>
          <p:cNvSpPr txBox="1">
            <a:spLocks noGrp="1"/>
          </p:cNvSpPr>
          <p:nvPr>
            <p:ph type="body" idx="7"/>
          </p:nvPr>
        </p:nvSpPr>
        <p:spPr>
          <a:xfrm>
            <a:off x="1180759" y="2222957"/>
            <a:ext cx="2247780"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0" name="Shape 570"/>
          <p:cNvSpPr txBox="1">
            <a:spLocks noGrp="1"/>
          </p:cNvSpPr>
          <p:nvPr>
            <p:ph type="body" idx="8"/>
          </p:nvPr>
        </p:nvSpPr>
        <p:spPr>
          <a:xfrm>
            <a:off x="4721151" y="160763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1" name="Shape 571"/>
          <p:cNvSpPr txBox="1">
            <a:spLocks noGrp="1"/>
          </p:cNvSpPr>
          <p:nvPr>
            <p:ph type="body" idx="9"/>
          </p:nvPr>
        </p:nvSpPr>
        <p:spPr>
          <a:xfrm>
            <a:off x="3025297" y="6180789"/>
            <a:ext cx="2327467" cy="36417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2" name="Shape 572"/>
          <p:cNvSpPr txBox="1">
            <a:spLocks noGrp="1"/>
          </p:cNvSpPr>
          <p:nvPr>
            <p:ph type="body" idx="13"/>
          </p:nvPr>
        </p:nvSpPr>
        <p:spPr>
          <a:xfrm>
            <a:off x="6986775" y="553705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0220613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576" name="Shape 576"/>
          <p:cNvGrpSpPr/>
          <p:nvPr/>
        </p:nvGrpSpPr>
        <p:grpSpPr>
          <a:xfrm>
            <a:off x="8705339" y="1607951"/>
            <a:ext cx="2504672" cy="2336331"/>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1" y="3441707"/>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1"/>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5" y="3441707"/>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1"/>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4" y="261596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3"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4" y="4515838"/>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7"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1" name="Shape 621"/>
          <p:cNvSpPr txBox="1">
            <a:spLocks noGrp="1"/>
          </p:cNvSpPr>
          <p:nvPr>
            <p:ph type="body" idx="3"/>
          </p:nvPr>
        </p:nvSpPr>
        <p:spPr>
          <a:xfrm>
            <a:off x="1575449"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2" name="Shape 622"/>
          <p:cNvSpPr txBox="1">
            <a:spLocks noGrp="1"/>
          </p:cNvSpPr>
          <p:nvPr>
            <p:ph type="body" idx="4"/>
          </p:nvPr>
        </p:nvSpPr>
        <p:spPr>
          <a:xfrm>
            <a:off x="3519529"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3" name="Shape 623"/>
          <p:cNvSpPr txBox="1">
            <a:spLocks noGrp="1"/>
          </p:cNvSpPr>
          <p:nvPr>
            <p:ph type="body" idx="5"/>
          </p:nvPr>
        </p:nvSpPr>
        <p:spPr>
          <a:xfrm>
            <a:off x="3518381"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4" name="Shape 624"/>
          <p:cNvSpPr txBox="1">
            <a:spLocks noGrp="1"/>
          </p:cNvSpPr>
          <p:nvPr>
            <p:ph type="body" idx="6"/>
          </p:nvPr>
        </p:nvSpPr>
        <p:spPr>
          <a:xfrm>
            <a:off x="5400163"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5" name="Shape 625"/>
          <p:cNvSpPr txBox="1">
            <a:spLocks noGrp="1"/>
          </p:cNvSpPr>
          <p:nvPr>
            <p:ph type="body" idx="7"/>
          </p:nvPr>
        </p:nvSpPr>
        <p:spPr>
          <a:xfrm>
            <a:off x="5390683"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6" name="Shape 626"/>
          <p:cNvSpPr txBox="1">
            <a:spLocks noGrp="1"/>
          </p:cNvSpPr>
          <p:nvPr>
            <p:ph type="body" idx="8"/>
          </p:nvPr>
        </p:nvSpPr>
        <p:spPr>
          <a:xfrm>
            <a:off x="7308391"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7" name="Shape 627"/>
          <p:cNvSpPr txBox="1">
            <a:spLocks noGrp="1"/>
          </p:cNvSpPr>
          <p:nvPr>
            <p:ph type="body" idx="9"/>
          </p:nvPr>
        </p:nvSpPr>
        <p:spPr>
          <a:xfrm>
            <a:off x="7307244"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8" name="Shape 628"/>
          <p:cNvSpPr txBox="1">
            <a:spLocks noGrp="1"/>
          </p:cNvSpPr>
          <p:nvPr>
            <p:ph type="body" idx="13"/>
          </p:nvPr>
        </p:nvSpPr>
        <p:spPr>
          <a:xfrm>
            <a:off x="9250777"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9" name="Shape 629"/>
          <p:cNvSpPr txBox="1">
            <a:spLocks noGrp="1"/>
          </p:cNvSpPr>
          <p:nvPr>
            <p:ph type="body" idx="14"/>
          </p:nvPr>
        </p:nvSpPr>
        <p:spPr>
          <a:xfrm>
            <a:off x="9241297"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6713792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633" name="Shape 633"/>
          <p:cNvGrpSpPr/>
          <p:nvPr/>
        </p:nvGrpSpPr>
        <p:grpSpPr>
          <a:xfrm>
            <a:off x="6992717" y="1169666"/>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400" y="1419553"/>
            <a:ext cx="699075" cy="699075"/>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1" y="1569375"/>
            <a:ext cx="4030291" cy="364504"/>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49" name="Shape 649"/>
          <p:cNvCxnSpPr/>
          <p:nvPr/>
        </p:nvCxnSpPr>
        <p:spPr>
          <a:xfrm>
            <a:off x="1186962"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400" y="2791669"/>
            <a:ext cx="699075" cy="699075"/>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1" y="2929171"/>
            <a:ext cx="4045444" cy="335239"/>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4" name="Shape 654"/>
          <p:cNvCxnSpPr/>
          <p:nvPr/>
        </p:nvCxnSpPr>
        <p:spPr>
          <a:xfrm>
            <a:off x="1186962"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400" y="4089831"/>
            <a:ext cx="699075" cy="699075"/>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3" y="4366292"/>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9" name="Shape 659"/>
          <p:cNvCxnSpPr/>
          <p:nvPr/>
        </p:nvCxnSpPr>
        <p:spPr>
          <a:xfrm>
            <a:off x="1186962"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400" y="5328616"/>
            <a:ext cx="699075" cy="699075"/>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3" y="5522108"/>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340035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67" name="Shape 667"/>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6" y="3266610"/>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7"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30"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sz="1400"/>
          </a:p>
        </p:txBody>
      </p:sp>
      <p:sp>
        <p:nvSpPr>
          <p:cNvPr id="672" name="Shape 672"/>
          <p:cNvSpPr txBox="1"/>
          <p:nvPr/>
        </p:nvSpPr>
        <p:spPr>
          <a:xfrm>
            <a:off x="6445473"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sz="1400"/>
          </a:p>
        </p:txBody>
      </p:sp>
      <p:sp>
        <p:nvSpPr>
          <p:cNvPr id="673" name="Shape 673"/>
          <p:cNvSpPr txBox="1"/>
          <p:nvPr/>
        </p:nvSpPr>
        <p:spPr>
          <a:xfrm>
            <a:off x="3857018"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sz="1400"/>
          </a:p>
        </p:txBody>
      </p:sp>
      <p:sp>
        <p:nvSpPr>
          <p:cNvPr id="674" name="Shape 674"/>
          <p:cNvSpPr txBox="1"/>
          <p:nvPr/>
        </p:nvSpPr>
        <p:spPr>
          <a:xfrm>
            <a:off x="9140955" y="1947916"/>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sz="140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9" y="3266610"/>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5"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2" y="3551959"/>
            <a:ext cx="2269863" cy="396875"/>
          </a:xfrm>
          <a:prstGeom prst="rect">
            <a:avLst/>
          </a:prstGeom>
          <a:solidFill>
            <a:schemeClr val="accent2"/>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0" name="Shape 680"/>
          <p:cNvSpPr txBox="1">
            <a:spLocks noGrp="1"/>
          </p:cNvSpPr>
          <p:nvPr>
            <p:ph type="body" idx="3"/>
          </p:nvPr>
        </p:nvSpPr>
        <p:spPr>
          <a:xfrm>
            <a:off x="3434370" y="3551959"/>
            <a:ext cx="2269863"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1" name="Shape 681"/>
          <p:cNvSpPr txBox="1">
            <a:spLocks noGrp="1"/>
          </p:cNvSpPr>
          <p:nvPr>
            <p:ph type="body" idx="4"/>
          </p:nvPr>
        </p:nvSpPr>
        <p:spPr>
          <a:xfrm>
            <a:off x="5932985" y="3551959"/>
            <a:ext cx="2384252"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2" name="Shape 682"/>
          <p:cNvSpPr txBox="1">
            <a:spLocks noGrp="1"/>
          </p:cNvSpPr>
          <p:nvPr>
            <p:ph type="body" idx="5"/>
          </p:nvPr>
        </p:nvSpPr>
        <p:spPr>
          <a:xfrm>
            <a:off x="8789087" y="3551959"/>
            <a:ext cx="2384252" cy="396875"/>
          </a:xfrm>
          <a:prstGeom prst="rect">
            <a:avLst/>
          </a:prstGeom>
          <a:solidFill>
            <a:schemeClr val="accent5"/>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3" name="Shape 683"/>
          <p:cNvSpPr txBox="1">
            <a:spLocks noGrp="1"/>
          </p:cNvSpPr>
          <p:nvPr>
            <p:ph type="body" idx="6"/>
          </p:nvPr>
        </p:nvSpPr>
        <p:spPr>
          <a:xfrm>
            <a:off x="861881" y="2095807"/>
            <a:ext cx="2282224"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4" name="Shape 684"/>
          <p:cNvSpPr txBox="1">
            <a:spLocks noGrp="1"/>
          </p:cNvSpPr>
          <p:nvPr>
            <p:ph type="body" idx="7"/>
          </p:nvPr>
        </p:nvSpPr>
        <p:spPr>
          <a:xfrm>
            <a:off x="5932985" y="2095807"/>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5" name="Shape 685"/>
          <p:cNvSpPr txBox="1">
            <a:spLocks noGrp="1"/>
          </p:cNvSpPr>
          <p:nvPr>
            <p:ph type="body" idx="8"/>
          </p:nvPr>
        </p:nvSpPr>
        <p:spPr>
          <a:xfrm>
            <a:off x="3428430"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22814095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smtClean="0"/>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smtClean="0"/>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7057171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70" lvl="0" indent="-457178">
              <a:spcBef>
                <a:spcPts val="0"/>
              </a:spcBef>
              <a:spcAft>
                <a:spcPts val="0"/>
              </a:spcAft>
              <a:buSzPts val="1800"/>
              <a:buChar char="●"/>
              <a:defRPr/>
            </a:lvl1pPr>
            <a:lvl2pPr marL="1219140" lvl="1" indent="-423312">
              <a:spcBef>
                <a:spcPts val="2133"/>
              </a:spcBef>
              <a:spcAft>
                <a:spcPts val="0"/>
              </a:spcAft>
              <a:buSzPts val="1400"/>
              <a:buChar char="○"/>
              <a:defRPr/>
            </a:lvl2pPr>
            <a:lvl3pPr marL="1828709" lvl="2" indent="-423312">
              <a:spcBef>
                <a:spcPts val="2133"/>
              </a:spcBef>
              <a:spcAft>
                <a:spcPts val="0"/>
              </a:spcAft>
              <a:buSzPts val="1400"/>
              <a:buChar char="■"/>
              <a:defRPr/>
            </a:lvl3pPr>
            <a:lvl4pPr marL="2438278" lvl="3" indent="-423312">
              <a:spcBef>
                <a:spcPts val="2133"/>
              </a:spcBef>
              <a:spcAft>
                <a:spcPts val="0"/>
              </a:spcAft>
              <a:buSzPts val="1400"/>
              <a:buChar char="●"/>
              <a:defRPr/>
            </a:lvl4pPr>
            <a:lvl5pPr marL="3047848" lvl="4" indent="-423312">
              <a:spcBef>
                <a:spcPts val="2133"/>
              </a:spcBef>
              <a:spcAft>
                <a:spcPts val="0"/>
              </a:spcAft>
              <a:buSzPts val="1400"/>
              <a:buChar char="○"/>
              <a:defRPr/>
            </a:lvl5pPr>
            <a:lvl6pPr marL="3657418" lvl="5" indent="-423312">
              <a:spcBef>
                <a:spcPts val="2133"/>
              </a:spcBef>
              <a:spcAft>
                <a:spcPts val="0"/>
              </a:spcAft>
              <a:buSzPts val="1400"/>
              <a:buChar char="■"/>
              <a:defRPr/>
            </a:lvl6pPr>
            <a:lvl7pPr marL="4266987" lvl="6" indent="-423312">
              <a:spcBef>
                <a:spcPts val="2133"/>
              </a:spcBef>
              <a:spcAft>
                <a:spcPts val="0"/>
              </a:spcAft>
              <a:buSzPts val="1400"/>
              <a:buChar char="●"/>
              <a:defRPr/>
            </a:lvl7pPr>
            <a:lvl8pPr marL="4876557" lvl="7" indent="-423312">
              <a:spcBef>
                <a:spcPts val="2133"/>
              </a:spcBef>
              <a:spcAft>
                <a:spcPts val="0"/>
              </a:spcAft>
              <a:buSzPts val="1400"/>
              <a:buChar char="○"/>
              <a:defRPr/>
            </a:lvl8pPr>
            <a:lvl9pPr marL="5486126" lvl="8" indent="-423312">
              <a:spcBef>
                <a:spcPts val="2133"/>
              </a:spcBef>
              <a:spcAft>
                <a:spcPts val="2133"/>
              </a:spcAft>
              <a:buSzPts val="1400"/>
              <a:buChar char="■"/>
              <a:defRPr/>
            </a:lvl9pPr>
          </a:lstStyle>
          <a:p>
            <a:pPr lvl="0"/>
            <a:r>
              <a:rPr lang="en-US" smtClean="0"/>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49763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hasCustomPrompt="1"/>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smtClean="0"/>
              <a:t>In a nutshell, we learnt:</a:t>
            </a:r>
            <a:endParaRPr dirty="0"/>
          </a:p>
        </p:txBody>
      </p:sp>
      <p:grpSp>
        <p:nvGrpSpPr>
          <p:cNvPr id="27" name="Shape 27"/>
          <p:cNvGrpSpPr/>
          <p:nvPr/>
        </p:nvGrpSpPr>
        <p:grpSpPr>
          <a:xfrm flipH="1">
            <a:off x="-1" y="1967241"/>
            <a:ext cx="6132405" cy="3823635"/>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7" y="1967242"/>
            <a:ext cx="5285919" cy="4250678"/>
          </a:xfrm>
          <a:prstGeom prst="rect">
            <a:avLst/>
          </a:prstGeom>
          <a:noFill/>
          <a:ln>
            <a:noFill/>
          </a:ln>
        </p:spPr>
        <p:txBody>
          <a:bodyPr spcFirstLastPara="1" wrap="square" lIns="0" tIns="45700" rIns="91425" bIns="45700" anchor="t" anchorCtr="0"/>
          <a:lstStyle>
            <a:lvl1pPr marL="0" marR="0" lvl="0" indent="0" algn="l" rtl="0">
              <a:lnSpc>
                <a:spcPct val="100000"/>
              </a:lnSpc>
              <a:spcBef>
                <a:spcPts val="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88" marR="0" lvl="1" indent="-341313" algn="l" rtl="0">
              <a:lnSpc>
                <a:spcPct val="100000"/>
              </a:lnSpc>
              <a:spcBef>
                <a:spcPts val="600"/>
              </a:spcBef>
              <a:spcAft>
                <a:spcPts val="0"/>
              </a:spcAft>
              <a:buClr>
                <a:schemeClr val="dk1"/>
              </a:buClr>
              <a:buSzPts val="1800"/>
              <a:buFont typeface="+mj-lt"/>
              <a:buAutoNum type="arabicPeriod"/>
              <a:defRPr sz="1800" b="0" i="0" u="none" strike="noStrike" cap="none">
                <a:solidFill>
                  <a:schemeClr val="dk1"/>
                </a:solidFill>
                <a:latin typeface="Arial"/>
                <a:ea typeface="Arial"/>
                <a:cs typeface="Arial"/>
                <a:sym typeface="Arial"/>
              </a:defRPr>
            </a:lvl2pPr>
            <a:lvl3pPr marL="682608" marR="0" lvl="2" indent="-344479" algn="l" rtl="0">
              <a:lnSpc>
                <a:spcPct val="100000"/>
              </a:lnSpc>
              <a:spcBef>
                <a:spcPts val="0"/>
              </a:spcBef>
              <a:spcAft>
                <a:spcPts val="0"/>
              </a:spcAft>
              <a:buClr>
                <a:schemeClr val="dk1"/>
              </a:buClr>
              <a:buSzPts val="1600"/>
              <a:buFont typeface="Wingdings 3" panose="05040102010807070707" pitchFamily="18" charset="2"/>
              <a:buChar char="*"/>
              <a:defRPr sz="16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Click to edit Master text styles</a:t>
            </a:r>
          </a:p>
          <a:p>
            <a:pPr lvl="1"/>
            <a:r>
              <a:rPr lang="en-US" dirty="0" smtClean="0"/>
              <a:t>Second level</a:t>
            </a:r>
          </a:p>
        </p:txBody>
      </p:sp>
      <p:sp>
        <p:nvSpPr>
          <p:cNvPr id="45" name="Shape 4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pic>
        <p:nvPicPr>
          <p:cNvPr id="23" name="Shape 142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83985" y="2388342"/>
            <a:ext cx="2408643" cy="2493524"/>
          </a:xfrm>
          <a:prstGeom prst="rect">
            <a:avLst/>
          </a:prstGeom>
          <a:noFill/>
          <a:ln>
            <a:noFill/>
          </a:ln>
        </p:spPr>
      </p:pic>
    </p:spTree>
    <p:extLst>
      <p:ext uri="{BB962C8B-B14F-4D97-AF65-F5344CB8AC3E}">
        <p14:creationId xmlns:p14="http://schemas.microsoft.com/office/powerpoint/2010/main" val="243120551"/>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Content" preserve="1"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a:p>
            <a:pPr lvl="1"/>
            <a:r>
              <a:rPr lang="en-US" smtClean="0"/>
              <a:t>Second level</a:t>
            </a:r>
          </a:p>
          <a:p>
            <a:pPr lvl="2"/>
            <a:r>
              <a:rPr lang="en-US" smtClean="0"/>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3459443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 preserve="1" userDrawn="1">
  <p:cSld name="1_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a:p>
            <a:pPr lvl="1"/>
            <a:r>
              <a:rPr lang="en-US" smtClean="0"/>
              <a:t>Second level</a:t>
            </a:r>
          </a:p>
          <a:p>
            <a:pPr lvl="2"/>
            <a:r>
              <a:rPr lang="en-US" smtClean="0"/>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5" name="Picture 4">
            <a:extLst>
              <a:ext uri="{FF2B5EF4-FFF2-40B4-BE49-F238E27FC236}">
                <a16:creationId xmlns="" xmlns:a16="http://schemas.microsoft.com/office/drawing/2014/main" id="{71B936D1-0957-4038-AD1C-9B3E58791E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extLst>
      <p:ext uri="{BB962C8B-B14F-4D97-AF65-F5344CB8AC3E}">
        <p14:creationId xmlns:p14="http://schemas.microsoft.com/office/powerpoint/2010/main" val="93430660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RunningMan-Infographic" preserve="1" userDrawn="1">
  <p:cSld name="1_RunningMan-Infographic">
    <p:spTree>
      <p:nvGrpSpPr>
        <p:cNvPr id="1" name="Shape 697"/>
        <p:cNvGrpSpPr/>
        <p:nvPr/>
      </p:nvGrpSpPr>
      <p:grpSpPr>
        <a:xfrm>
          <a:off x="0" y="0"/>
          <a:ext cx="0" cy="0"/>
          <a:chOff x="0" y="0"/>
          <a:chExt cx="0" cy="0"/>
        </a:xfrm>
      </p:grpSpPr>
      <p:sp>
        <p:nvSpPr>
          <p:cNvPr id="698" name="Shape 698"/>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01" name="Shape 70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702" name="Shape 702"/>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703" name="Shape 703"/>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hasCustomPrompt="1"/>
          </p:nvPr>
        </p:nvSpPr>
        <p:spPr>
          <a:xfrm>
            <a:off x="4809151" y="1852368"/>
            <a:ext cx="6690515" cy="3749411"/>
          </a:xfrm>
          <a:prstGeom prst="rect">
            <a:avLst/>
          </a:prstGeom>
        </p:spPr>
        <p:txBody>
          <a:bodyPr/>
          <a:lstStyle>
            <a:lvl1pPr marL="344488" indent="-344488">
              <a:spcAft>
                <a:spcPts val="600"/>
              </a:spcAft>
              <a:buFont typeface="+mj-lt"/>
              <a:buNone/>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dirty="0" smtClean="0"/>
              <a:t>	Click to edit Master text styles</a:t>
            </a:r>
          </a:p>
          <a:p>
            <a:pPr lvl="1"/>
            <a:r>
              <a:rPr lang="en-US" dirty="0" smtClean="0"/>
              <a:t>Second level</a:t>
            </a:r>
          </a:p>
        </p:txBody>
      </p:sp>
    </p:spTree>
    <p:extLst>
      <p:ext uri="{BB962C8B-B14F-4D97-AF65-F5344CB8AC3E}">
        <p14:creationId xmlns:p14="http://schemas.microsoft.com/office/powerpoint/2010/main" val="1883883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ne_01" preserve="1" userDrawn="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5"/>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8" name="Shape 708"/>
          <p:cNvSpPr>
            <a:spLocks noGrp="1"/>
          </p:cNvSpPr>
          <p:nvPr>
            <p:ph type="pic" idx="3"/>
          </p:nvPr>
        </p:nvSpPr>
        <p:spPr>
          <a:xfrm>
            <a:off x="4468896" y="2177862"/>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9" name="Shape 70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37917441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Content+ImageFull" preserve="1" userDrawn="1">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5" y="633246"/>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14" name="Shape 714"/>
          <p:cNvSpPr txBox="1">
            <a:spLocks noGrp="1"/>
          </p:cNvSpPr>
          <p:nvPr>
            <p:ph type="body" idx="2"/>
          </p:nvPr>
        </p:nvSpPr>
        <p:spPr>
          <a:xfrm>
            <a:off x="514350" y="1304995"/>
            <a:ext cx="5323743"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15" name="Shape 71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1308237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Content+Image" preserve="1" userDrawn="1">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0" name="Shape 720"/>
          <p:cNvSpPr txBox="1">
            <a:spLocks noGrp="1"/>
          </p:cNvSpPr>
          <p:nvPr>
            <p:ph type="body" idx="2"/>
          </p:nvPr>
        </p:nvSpPr>
        <p:spPr>
          <a:xfrm>
            <a:off x="514351" y="1304995"/>
            <a:ext cx="10273812"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21" name="Shape 72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22" name="Shape 722"/>
          <p:cNvSpPr>
            <a:spLocks noGrp="1"/>
          </p:cNvSpPr>
          <p:nvPr>
            <p:ph type="pic" idx="3"/>
          </p:nvPr>
        </p:nvSpPr>
        <p:spPr>
          <a:xfrm>
            <a:off x="8354663" y="3279531"/>
            <a:ext cx="3322988" cy="2865683"/>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2063180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3"/>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5" name="Shape 72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281859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8800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5598304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7"/>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smtClean="0"/>
              <a:t>Click icon to add picture</a:t>
            </a:r>
            <a:endParaRPr/>
          </a:p>
        </p:txBody>
      </p:sp>
      <p:sp>
        <p:nvSpPr>
          <p:cNvPr id="54" name="Shape 54"/>
          <p:cNvSpPr txBox="1">
            <a:spLocks noGrp="1"/>
          </p:cNvSpPr>
          <p:nvPr>
            <p:ph type="body" idx="1"/>
          </p:nvPr>
        </p:nvSpPr>
        <p:spPr>
          <a:xfrm>
            <a:off x="2207739" y="4565684"/>
            <a:ext cx="7375007" cy="8749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5" name="Shape 55"/>
          <p:cNvSpPr txBox="1">
            <a:spLocks noGrp="1"/>
          </p:cNvSpPr>
          <p:nvPr>
            <p:ph type="body" idx="3"/>
          </p:nvPr>
        </p:nvSpPr>
        <p:spPr>
          <a:xfrm>
            <a:off x="207965" y="6206598"/>
            <a:ext cx="11622793" cy="36512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 name="Shape 56"/>
          <p:cNvSpPr txBox="1">
            <a:spLocks noGrp="1"/>
          </p:cNvSpPr>
          <p:nvPr>
            <p:ph type="body" idx="4"/>
          </p:nvPr>
        </p:nvSpPr>
        <p:spPr>
          <a:xfrm>
            <a:off x="8522430" y="3132903"/>
            <a:ext cx="3308327" cy="457200"/>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 name="Shape 57"/>
          <p:cNvSpPr txBox="1">
            <a:spLocks noGrp="1"/>
          </p:cNvSpPr>
          <p:nvPr>
            <p:ph type="body" idx="5"/>
          </p:nvPr>
        </p:nvSpPr>
        <p:spPr>
          <a:xfrm>
            <a:off x="8522430" y="3590103"/>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8" name="Shape 5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59" name="Shape 5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41712449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7"/>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1"/>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3"/>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7"/>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7" name="Shape 97"/>
          <p:cNvSpPr txBox="1">
            <a:spLocks noGrp="1"/>
          </p:cNvSpPr>
          <p:nvPr>
            <p:ph type="body" idx="3"/>
          </p:nvPr>
        </p:nvSpPr>
        <p:spPr>
          <a:xfrm>
            <a:off x="116493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8" name="Shape 98"/>
          <p:cNvSpPr txBox="1">
            <a:spLocks noGrp="1"/>
          </p:cNvSpPr>
          <p:nvPr>
            <p:ph type="body" idx="4"/>
          </p:nvPr>
        </p:nvSpPr>
        <p:spPr>
          <a:xfrm>
            <a:off x="2004883"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9" name="Shape 99"/>
          <p:cNvSpPr txBox="1">
            <a:spLocks noGrp="1"/>
          </p:cNvSpPr>
          <p:nvPr>
            <p:ph type="body" idx="5"/>
          </p:nvPr>
        </p:nvSpPr>
        <p:spPr>
          <a:xfrm>
            <a:off x="2840957"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0" name="Shape 100"/>
          <p:cNvSpPr txBox="1">
            <a:spLocks noGrp="1"/>
          </p:cNvSpPr>
          <p:nvPr>
            <p:ph type="body" idx="6"/>
          </p:nvPr>
        </p:nvSpPr>
        <p:spPr>
          <a:xfrm>
            <a:off x="3673129"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1" name="Shape 101"/>
          <p:cNvSpPr txBox="1">
            <a:spLocks noGrp="1"/>
          </p:cNvSpPr>
          <p:nvPr>
            <p:ph type="body" idx="7"/>
          </p:nvPr>
        </p:nvSpPr>
        <p:spPr>
          <a:xfrm>
            <a:off x="450530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2" name="Shape 102"/>
          <p:cNvSpPr txBox="1">
            <a:spLocks noGrp="1"/>
          </p:cNvSpPr>
          <p:nvPr>
            <p:ph type="body" idx="8"/>
          </p:nvPr>
        </p:nvSpPr>
        <p:spPr>
          <a:xfrm>
            <a:off x="6585035"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3" name="Shape 103"/>
          <p:cNvSpPr txBox="1">
            <a:spLocks noGrp="1"/>
          </p:cNvSpPr>
          <p:nvPr>
            <p:ph type="body" idx="9"/>
          </p:nvPr>
        </p:nvSpPr>
        <p:spPr>
          <a:xfrm>
            <a:off x="6595091"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4" name="Shape 104"/>
          <p:cNvSpPr txBox="1">
            <a:spLocks noGrp="1"/>
          </p:cNvSpPr>
          <p:nvPr>
            <p:ph type="body" idx="13"/>
          </p:nvPr>
        </p:nvSpPr>
        <p:spPr>
          <a:xfrm>
            <a:off x="6585035"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5" name="Shape 105"/>
          <p:cNvSpPr txBox="1">
            <a:spLocks noGrp="1"/>
          </p:cNvSpPr>
          <p:nvPr>
            <p:ph type="body" idx="14"/>
          </p:nvPr>
        </p:nvSpPr>
        <p:spPr>
          <a:xfrm>
            <a:off x="6595091"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6" name="Shape 106"/>
          <p:cNvSpPr txBox="1">
            <a:spLocks noGrp="1"/>
          </p:cNvSpPr>
          <p:nvPr>
            <p:ph type="body" idx="15"/>
          </p:nvPr>
        </p:nvSpPr>
        <p:spPr>
          <a:xfrm>
            <a:off x="6585035"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7" name="Shape 107"/>
          <p:cNvSpPr txBox="1">
            <a:spLocks noGrp="1"/>
          </p:cNvSpPr>
          <p:nvPr>
            <p:ph type="body" idx="16"/>
          </p:nvPr>
        </p:nvSpPr>
        <p:spPr>
          <a:xfrm>
            <a:off x="6595091"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8" name="Shape 108"/>
          <p:cNvSpPr txBox="1">
            <a:spLocks noGrp="1"/>
          </p:cNvSpPr>
          <p:nvPr>
            <p:ph type="body" idx="17"/>
          </p:nvPr>
        </p:nvSpPr>
        <p:spPr>
          <a:xfrm>
            <a:off x="9506249"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9" name="Shape 109"/>
          <p:cNvSpPr txBox="1">
            <a:spLocks noGrp="1"/>
          </p:cNvSpPr>
          <p:nvPr>
            <p:ph type="body" idx="18"/>
          </p:nvPr>
        </p:nvSpPr>
        <p:spPr>
          <a:xfrm>
            <a:off x="9516305"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0" name="Shape 110"/>
          <p:cNvSpPr txBox="1">
            <a:spLocks noGrp="1"/>
          </p:cNvSpPr>
          <p:nvPr>
            <p:ph type="body" idx="19"/>
          </p:nvPr>
        </p:nvSpPr>
        <p:spPr>
          <a:xfrm>
            <a:off x="9506249"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1" name="Shape 111"/>
          <p:cNvSpPr txBox="1">
            <a:spLocks noGrp="1"/>
          </p:cNvSpPr>
          <p:nvPr>
            <p:ph type="body" idx="20"/>
          </p:nvPr>
        </p:nvSpPr>
        <p:spPr>
          <a:xfrm>
            <a:off x="9516305"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2" name="Shape 112"/>
          <p:cNvSpPr txBox="1">
            <a:spLocks noGrp="1"/>
          </p:cNvSpPr>
          <p:nvPr>
            <p:ph type="body" idx="21"/>
          </p:nvPr>
        </p:nvSpPr>
        <p:spPr>
          <a:xfrm>
            <a:off x="9506249"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3" name="Shape 113"/>
          <p:cNvSpPr txBox="1">
            <a:spLocks noGrp="1"/>
          </p:cNvSpPr>
          <p:nvPr>
            <p:ph type="body" idx="22"/>
          </p:nvPr>
        </p:nvSpPr>
        <p:spPr>
          <a:xfrm>
            <a:off x="9516305"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42229675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6" y="633246"/>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26" name="Shape 12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127" name="Shape 127"/>
          <p:cNvSpPr/>
          <p:nvPr/>
        </p:nvSpPr>
        <p:spPr>
          <a:xfrm>
            <a:off x="1230924"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3" y="4105579"/>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6" y="3969058"/>
            <a:ext cx="764423" cy="22979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10"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1" y="3704050"/>
            <a:ext cx="764423" cy="49479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4" y="3559499"/>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8"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2" y="3286461"/>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3" y="3029482"/>
            <a:ext cx="764423" cy="116936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7" y="2774867"/>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70" y="2435219"/>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4" y="2081874"/>
            <a:ext cx="764423" cy="2116975"/>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5" y="1744589"/>
            <a:ext cx="764423" cy="245425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7" y="3258830"/>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sz="1400"/>
            </a:p>
          </p:txBody>
        </p:sp>
      </p:grpSp>
      <p:grpSp>
        <p:nvGrpSpPr>
          <p:cNvPr id="143" name="Shape 143"/>
          <p:cNvGrpSpPr/>
          <p:nvPr/>
        </p:nvGrpSpPr>
        <p:grpSpPr>
          <a:xfrm>
            <a:off x="9976162" y="877118"/>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sz="1400"/>
            </a:p>
          </p:txBody>
        </p:sp>
      </p:grpSp>
      <p:sp>
        <p:nvSpPr>
          <p:cNvPr id="146" name="Shape 146"/>
          <p:cNvSpPr/>
          <p:nvPr/>
        </p:nvSpPr>
        <p:spPr>
          <a:xfrm>
            <a:off x="1259777"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4"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4"/>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8"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5" y="1704655"/>
            <a:ext cx="7145673" cy="104754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1" name="Shape 151"/>
          <p:cNvSpPr txBox="1">
            <a:spLocks noGrp="1"/>
          </p:cNvSpPr>
          <p:nvPr>
            <p:ph type="body" idx="3"/>
          </p:nvPr>
        </p:nvSpPr>
        <p:spPr>
          <a:xfrm>
            <a:off x="1429719"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2" name="Shape 152"/>
          <p:cNvSpPr txBox="1">
            <a:spLocks noGrp="1"/>
          </p:cNvSpPr>
          <p:nvPr>
            <p:ph type="body" idx="4"/>
          </p:nvPr>
        </p:nvSpPr>
        <p:spPr>
          <a:xfrm>
            <a:off x="1439775"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3" name="Shape 153"/>
          <p:cNvSpPr txBox="1">
            <a:spLocks noGrp="1"/>
          </p:cNvSpPr>
          <p:nvPr>
            <p:ph type="body" idx="5"/>
          </p:nvPr>
        </p:nvSpPr>
        <p:spPr>
          <a:xfrm>
            <a:off x="4854717"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4" name="Shape 154"/>
          <p:cNvSpPr txBox="1">
            <a:spLocks noGrp="1"/>
          </p:cNvSpPr>
          <p:nvPr>
            <p:ph type="body" idx="6"/>
          </p:nvPr>
        </p:nvSpPr>
        <p:spPr>
          <a:xfrm>
            <a:off x="4864772"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5" name="Shape 155"/>
          <p:cNvSpPr txBox="1">
            <a:spLocks noGrp="1"/>
          </p:cNvSpPr>
          <p:nvPr>
            <p:ph type="body" idx="7"/>
          </p:nvPr>
        </p:nvSpPr>
        <p:spPr>
          <a:xfrm>
            <a:off x="8236083"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6" name="Shape 156"/>
          <p:cNvSpPr txBox="1">
            <a:spLocks noGrp="1"/>
          </p:cNvSpPr>
          <p:nvPr>
            <p:ph type="body" idx="8"/>
          </p:nvPr>
        </p:nvSpPr>
        <p:spPr>
          <a:xfrm>
            <a:off x="8246139"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6896742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160" name="Shape 160"/>
          <p:cNvGrpSpPr/>
          <p:nvPr/>
        </p:nvGrpSpPr>
        <p:grpSpPr>
          <a:xfrm>
            <a:off x="616489" y="1781439"/>
            <a:ext cx="4118607"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3" y="404611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5" y="27245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81" y="2717866"/>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2" y="40289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5" y="5330706"/>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2" y="5340062"/>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1"/>
            <a:ext cx="6100312" cy="89665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566" marR="0" lvl="2" indent="-22859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6" name="Shape 186"/>
          <p:cNvSpPr txBox="1">
            <a:spLocks noGrp="1"/>
          </p:cNvSpPr>
          <p:nvPr>
            <p:ph type="body" idx="3"/>
          </p:nvPr>
        </p:nvSpPr>
        <p:spPr>
          <a:xfrm>
            <a:off x="5389970"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7" name="Shape 187"/>
          <p:cNvSpPr txBox="1">
            <a:spLocks noGrp="1"/>
          </p:cNvSpPr>
          <p:nvPr>
            <p:ph type="body" idx="4"/>
          </p:nvPr>
        </p:nvSpPr>
        <p:spPr>
          <a:xfrm>
            <a:off x="5400026"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8" name="Shape 188"/>
          <p:cNvSpPr txBox="1">
            <a:spLocks noGrp="1"/>
          </p:cNvSpPr>
          <p:nvPr>
            <p:ph type="body" idx="5"/>
          </p:nvPr>
        </p:nvSpPr>
        <p:spPr>
          <a:xfrm>
            <a:off x="5389970"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9" name="Shape 189"/>
          <p:cNvSpPr txBox="1">
            <a:spLocks noGrp="1"/>
          </p:cNvSpPr>
          <p:nvPr>
            <p:ph type="body" idx="6"/>
          </p:nvPr>
        </p:nvSpPr>
        <p:spPr>
          <a:xfrm>
            <a:off x="5400026"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0" name="Shape 190"/>
          <p:cNvSpPr txBox="1">
            <a:spLocks noGrp="1"/>
          </p:cNvSpPr>
          <p:nvPr>
            <p:ph type="body" idx="7"/>
          </p:nvPr>
        </p:nvSpPr>
        <p:spPr>
          <a:xfrm>
            <a:off x="5389970"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1" name="Shape 191"/>
          <p:cNvSpPr txBox="1">
            <a:spLocks noGrp="1"/>
          </p:cNvSpPr>
          <p:nvPr>
            <p:ph type="body" idx="8"/>
          </p:nvPr>
        </p:nvSpPr>
        <p:spPr>
          <a:xfrm>
            <a:off x="5400026"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2" name="Shape 192"/>
          <p:cNvSpPr txBox="1">
            <a:spLocks noGrp="1"/>
          </p:cNvSpPr>
          <p:nvPr>
            <p:ph type="body" idx="9"/>
          </p:nvPr>
        </p:nvSpPr>
        <p:spPr>
          <a:xfrm>
            <a:off x="8908158"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3" name="Shape 193"/>
          <p:cNvSpPr txBox="1">
            <a:spLocks noGrp="1"/>
          </p:cNvSpPr>
          <p:nvPr>
            <p:ph type="body" idx="13"/>
          </p:nvPr>
        </p:nvSpPr>
        <p:spPr>
          <a:xfrm>
            <a:off x="8918214"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4" name="Shape 194"/>
          <p:cNvSpPr txBox="1">
            <a:spLocks noGrp="1"/>
          </p:cNvSpPr>
          <p:nvPr>
            <p:ph type="body" idx="14"/>
          </p:nvPr>
        </p:nvSpPr>
        <p:spPr>
          <a:xfrm>
            <a:off x="8908158"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5" name="Shape 195"/>
          <p:cNvSpPr txBox="1">
            <a:spLocks noGrp="1"/>
          </p:cNvSpPr>
          <p:nvPr>
            <p:ph type="body" idx="15"/>
          </p:nvPr>
        </p:nvSpPr>
        <p:spPr>
          <a:xfrm>
            <a:off x="8918214"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6" name="Shape 196"/>
          <p:cNvSpPr txBox="1">
            <a:spLocks noGrp="1"/>
          </p:cNvSpPr>
          <p:nvPr>
            <p:ph type="body" idx="16"/>
          </p:nvPr>
        </p:nvSpPr>
        <p:spPr>
          <a:xfrm>
            <a:off x="8908158"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7" name="Shape 197"/>
          <p:cNvSpPr txBox="1">
            <a:spLocks noGrp="1"/>
          </p:cNvSpPr>
          <p:nvPr>
            <p:ph type="body" idx="17"/>
          </p:nvPr>
        </p:nvSpPr>
        <p:spPr>
          <a:xfrm>
            <a:off x="8918214"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45687228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01" name="Shape 201"/>
          <p:cNvGrpSpPr/>
          <p:nvPr/>
        </p:nvGrpSpPr>
        <p:grpSpPr>
          <a:xfrm>
            <a:off x="2011515" y="1953702"/>
            <a:ext cx="1620995" cy="2603951"/>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8" y="1953702"/>
            <a:ext cx="1619441" cy="2603951"/>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1"/>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2" y="1953702"/>
            <a:ext cx="1616845" cy="2603951"/>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8"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3" y="147943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6" y="146327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30" y="1506113"/>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6"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6" name="Shape 246"/>
          <p:cNvSpPr txBox="1">
            <a:spLocks noGrp="1"/>
          </p:cNvSpPr>
          <p:nvPr>
            <p:ph type="body" idx="3"/>
          </p:nvPr>
        </p:nvSpPr>
        <p:spPr>
          <a:xfrm>
            <a:off x="2130742"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7" name="Shape 247"/>
          <p:cNvSpPr txBox="1">
            <a:spLocks noGrp="1"/>
          </p:cNvSpPr>
          <p:nvPr>
            <p:ph type="body" idx="4"/>
          </p:nvPr>
        </p:nvSpPr>
        <p:spPr>
          <a:xfrm>
            <a:off x="4230093"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8" name="Shape 248"/>
          <p:cNvSpPr txBox="1">
            <a:spLocks noGrp="1"/>
          </p:cNvSpPr>
          <p:nvPr>
            <p:ph type="body" idx="5"/>
          </p:nvPr>
        </p:nvSpPr>
        <p:spPr>
          <a:xfrm>
            <a:off x="4240150"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9" name="Shape 249"/>
          <p:cNvSpPr txBox="1">
            <a:spLocks noGrp="1"/>
          </p:cNvSpPr>
          <p:nvPr>
            <p:ph type="body" idx="6"/>
          </p:nvPr>
        </p:nvSpPr>
        <p:spPr>
          <a:xfrm>
            <a:off x="6329442"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0" name="Shape 250"/>
          <p:cNvSpPr txBox="1">
            <a:spLocks noGrp="1"/>
          </p:cNvSpPr>
          <p:nvPr>
            <p:ph type="body" idx="7"/>
          </p:nvPr>
        </p:nvSpPr>
        <p:spPr>
          <a:xfrm>
            <a:off x="6339499"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1" name="Shape 251"/>
          <p:cNvSpPr txBox="1">
            <a:spLocks noGrp="1"/>
          </p:cNvSpPr>
          <p:nvPr>
            <p:ph type="body" idx="8"/>
          </p:nvPr>
        </p:nvSpPr>
        <p:spPr>
          <a:xfrm>
            <a:off x="8374877"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2" name="Shape 252"/>
          <p:cNvSpPr txBox="1">
            <a:spLocks noGrp="1"/>
          </p:cNvSpPr>
          <p:nvPr>
            <p:ph type="body" idx="9"/>
          </p:nvPr>
        </p:nvSpPr>
        <p:spPr>
          <a:xfrm>
            <a:off x="8384934"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8458364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56" name="Shape 256"/>
          <p:cNvGrpSpPr/>
          <p:nvPr/>
        </p:nvGrpSpPr>
        <p:grpSpPr>
          <a:xfrm>
            <a:off x="1398771" y="1953702"/>
            <a:ext cx="1620995" cy="2603951"/>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1"/>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4"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3" y="147148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3" y="1496869"/>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10" y="5129363"/>
            <a:ext cx="3658029"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80" name="Shape 280"/>
          <p:cNvSpPr txBox="1">
            <a:spLocks noGrp="1"/>
          </p:cNvSpPr>
          <p:nvPr>
            <p:ph type="body" idx="3"/>
          </p:nvPr>
        </p:nvSpPr>
        <p:spPr>
          <a:xfrm>
            <a:off x="443343" y="4670027"/>
            <a:ext cx="3644936"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281" name="Shape 281"/>
          <p:cNvGrpSpPr/>
          <p:nvPr/>
        </p:nvGrpSpPr>
        <p:grpSpPr>
          <a:xfrm>
            <a:off x="9228128" y="1953702"/>
            <a:ext cx="1620995" cy="2603951"/>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2" name="Shape 292"/>
          <p:cNvSpPr txBox="1">
            <a:spLocks noGrp="1"/>
          </p:cNvSpPr>
          <p:nvPr>
            <p:ph type="body" idx="5"/>
          </p:nvPr>
        </p:nvSpPr>
        <p:spPr>
          <a:xfrm>
            <a:off x="4376388" y="4670027"/>
            <a:ext cx="3713315"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3" name="Shape 293"/>
          <p:cNvSpPr txBox="1">
            <a:spLocks noGrp="1"/>
          </p:cNvSpPr>
          <p:nvPr>
            <p:ph type="body" idx="6"/>
          </p:nvPr>
        </p:nvSpPr>
        <p:spPr>
          <a:xfrm>
            <a:off x="8267579" y="5129363"/>
            <a:ext cx="361019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4" name="Shape 294"/>
          <p:cNvSpPr txBox="1">
            <a:spLocks noGrp="1"/>
          </p:cNvSpPr>
          <p:nvPr>
            <p:ph type="body" idx="7"/>
          </p:nvPr>
        </p:nvSpPr>
        <p:spPr>
          <a:xfrm>
            <a:off x="8277636" y="4670027"/>
            <a:ext cx="3597273"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7438324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image" Target="../media/image1.png"/><Relationship Id="rId4" Type="http://schemas.openxmlformats.org/officeDocument/2006/relationships/slideLayout" Target="../slideLayouts/slideLayout2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1">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11"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a:t>
            </a:r>
            <a:r>
              <a:rPr lang="en-US" sz="800" b="0" i="0" u="none" strike="noStrike" cap="none" dirty="0" smtClean="0">
                <a:solidFill>
                  <a:srgbClr val="7F7F7F"/>
                </a:solidFill>
                <a:latin typeface="Arial"/>
                <a:ea typeface="Arial"/>
                <a:cs typeface="Arial"/>
                <a:sym typeface="Arial"/>
              </a:rPr>
              <a:t>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13" name="Shape 13"/>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1: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Overview of Continuous Integration and Continuous Delivery</a:t>
            </a:r>
          </a:p>
        </p:txBody>
      </p:sp>
    </p:spTree>
    <p:extLst>
      <p:ext uri="{BB962C8B-B14F-4D97-AF65-F5344CB8AC3E}">
        <p14:creationId xmlns:p14="http://schemas.microsoft.com/office/powerpoint/2010/main" val="335454571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10">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689" name="Shape 689"/>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a:t>
            </a:r>
            <a:r>
              <a:rPr lang="en-US" sz="800" b="0" i="0" u="none" strike="noStrike" cap="none" dirty="0" smtClean="0">
                <a:solidFill>
                  <a:srgbClr val="7F7F7F"/>
                </a:solidFill>
                <a:latin typeface="Arial"/>
                <a:ea typeface="Arial"/>
                <a:cs typeface="Arial"/>
                <a:sym typeface="Arial"/>
              </a:rPr>
              <a:t>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1: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Overview of Continuous Integration and Continuous Delivery</a:t>
            </a:r>
          </a:p>
        </p:txBody>
      </p:sp>
    </p:spTree>
    <p:extLst>
      <p:ext uri="{BB962C8B-B14F-4D97-AF65-F5344CB8AC3E}">
        <p14:creationId xmlns:p14="http://schemas.microsoft.com/office/powerpoint/2010/main" val="4289879627"/>
      </p:ext>
    </p:extLst>
  </p:cSld>
  <p:clrMap bg1="lt1" tx1="dk1" bg2="dk2" tx2="lt2" accent1="accent1" accent2="accent2" accent3="accent3" accent4="accent4" accent5="accent5" accent6="accent6" hlink="hlink" folHlink="folHlink"/>
  <p:sldLayoutIdLst>
    <p:sldLayoutId id="2147483682" r:id="rId1"/>
    <p:sldLayoutId id="2147483689" r:id="rId2"/>
    <p:sldLayoutId id="2147483683" r:id="rId3"/>
    <p:sldLayoutId id="2147483684" r:id="rId4"/>
    <p:sldLayoutId id="2147483685" r:id="rId5"/>
    <p:sldLayoutId id="2147483686" r:id="rId6"/>
    <p:sldLayoutId id="2147483687" r:id="rId7"/>
    <p:sldLayoutId id="2147483688" r:id="rId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9.jpg"/><Relationship Id="rId5" Type="http://schemas.openxmlformats.org/officeDocument/2006/relationships/image" Target="../media/image8.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body" idx="1"/>
          </p:nvPr>
        </p:nvSpPr>
        <p:spPr/>
        <p:txBody>
          <a:bodyPr/>
          <a:lstStyle/>
          <a:p>
            <a:r>
              <a:rPr lang="en-US" dirty="0" smtClean="0"/>
              <a:t>Continuous Integration and Continuous Delivery</a:t>
            </a:r>
            <a:endParaRPr lang="en-US" dirty="0"/>
          </a:p>
        </p:txBody>
      </p:sp>
      <p:sp>
        <p:nvSpPr>
          <p:cNvPr id="7" name="Text Placeholder 6"/>
          <p:cNvSpPr>
            <a:spLocks noGrp="1"/>
          </p:cNvSpPr>
          <p:nvPr>
            <p:ph type="body" idx="2"/>
          </p:nvPr>
        </p:nvSpPr>
        <p:spPr/>
        <p:txBody>
          <a:bodyPr/>
          <a:lstStyle/>
          <a:p>
            <a:r>
              <a:rPr lang="en-US" dirty="0" smtClean="0"/>
              <a:t>Overview of Continuous Integration and Continuous Delivery</a:t>
            </a:r>
            <a:endParaRPr lang="en-US" dirty="0"/>
          </a:p>
        </p:txBody>
      </p:sp>
      <p:sp>
        <p:nvSpPr>
          <p:cNvPr id="8" name="Text Placeholder 7"/>
          <p:cNvSpPr>
            <a:spLocks noGrp="1"/>
          </p:cNvSpPr>
          <p:nvPr>
            <p:ph type="body" idx="3"/>
          </p:nvPr>
        </p:nvSpPr>
        <p:spPr/>
        <p:txBody>
          <a:bodyPr/>
          <a:lstStyle/>
          <a:p>
            <a:r>
              <a:rPr lang="en-US" smtClean="0"/>
              <a:t>B.TECH CSE with Specialization in DevOps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p:txBody>
          <a:bodyPr/>
          <a:lstStyle/>
          <a:p>
            <a:r>
              <a:rPr lang="en-US" smtClean="0"/>
              <a:t>What did You Grasp?</a:t>
            </a:r>
            <a:endParaRPr lang="en-US"/>
          </a:p>
        </p:txBody>
      </p:sp>
      <p:sp>
        <p:nvSpPr>
          <p:cNvPr id="130" name="Google Shape;130;p22"/>
          <p:cNvSpPr txBox="1">
            <a:spLocks noGrp="1"/>
          </p:cNvSpPr>
          <p:nvPr>
            <p:ph type="body" sz="quarter" idx="26"/>
          </p:nvPr>
        </p:nvSpPr>
        <p:spPr/>
        <p:txBody>
          <a:bodyPr/>
          <a:lstStyle/>
          <a:p>
            <a:r>
              <a:rPr lang="en-US" dirty="0" smtClean="0"/>
              <a:t>1.	Which of the following action is performed for every build in Continuous Integration? </a:t>
            </a:r>
          </a:p>
          <a:p>
            <a:pPr lvl="1"/>
            <a:r>
              <a:rPr lang="en-US" dirty="0" err="1" smtClean="0"/>
              <a:t>Git</a:t>
            </a:r>
            <a:r>
              <a:rPr lang="en-US" dirty="0" smtClean="0"/>
              <a:t> tagging </a:t>
            </a:r>
          </a:p>
          <a:p>
            <a:pPr lvl="1"/>
            <a:r>
              <a:rPr lang="en-US" dirty="0" smtClean="0"/>
              <a:t>Functional test</a:t>
            </a:r>
          </a:p>
          <a:p>
            <a:pPr lvl="1"/>
            <a:r>
              <a:rPr lang="en-US" dirty="0" smtClean="0"/>
              <a:t>Unit test</a:t>
            </a:r>
          </a:p>
          <a:p>
            <a:pPr lvl="1"/>
            <a:r>
              <a:rPr lang="en-US" dirty="0" smtClean="0"/>
              <a:t>Code review</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p:txBody>
          <a:bodyPr/>
          <a:lstStyle/>
          <a:p>
            <a:r>
              <a:rPr lang="en-US" smtClean="0"/>
              <a:t>What did You Grasp?</a:t>
            </a:r>
            <a:endParaRPr lang="en-US"/>
          </a:p>
        </p:txBody>
      </p:sp>
      <p:sp>
        <p:nvSpPr>
          <p:cNvPr id="136" name="Google Shape;136;p23"/>
          <p:cNvSpPr txBox="1">
            <a:spLocks noGrp="1"/>
          </p:cNvSpPr>
          <p:nvPr>
            <p:ph type="body" sz="quarter" idx="26"/>
          </p:nvPr>
        </p:nvSpPr>
        <p:spPr/>
        <p:txBody>
          <a:bodyPr/>
          <a:lstStyle/>
          <a:p>
            <a:r>
              <a:rPr lang="en-US" smtClean="0"/>
              <a:t>2.	Code commit is successful only if ____________ is passed.</a:t>
            </a:r>
          </a:p>
          <a:p>
            <a:pPr lvl="1"/>
            <a:r>
              <a:rPr lang="en-US" smtClean="0"/>
              <a:t>Functional test</a:t>
            </a:r>
          </a:p>
          <a:p>
            <a:pPr lvl="1"/>
            <a:r>
              <a:rPr lang="en-US" smtClean="0"/>
              <a:t>Integration test</a:t>
            </a:r>
          </a:p>
          <a:p>
            <a:pPr lvl="1"/>
            <a:r>
              <a:rPr lang="en-US" smtClean="0"/>
              <a:t>Regression test</a:t>
            </a:r>
          </a:p>
          <a:p>
            <a:pPr lvl="1"/>
            <a:r>
              <a:rPr lang="en-US" smtClean="0"/>
              <a:t>Code review</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p:txBody>
          <a:bodyPr/>
          <a:lstStyle/>
          <a:p>
            <a:r>
              <a:rPr lang="en-US" smtClean="0"/>
              <a:t>2.1 CD</a:t>
            </a:r>
            <a:endParaRPr lang="en-US"/>
          </a:p>
        </p:txBody>
      </p:sp>
      <p:sp>
        <p:nvSpPr>
          <p:cNvPr id="142" name="Google Shape;142;p24"/>
          <p:cNvSpPr txBox="1">
            <a:spLocks noGrp="1"/>
          </p:cNvSpPr>
          <p:nvPr>
            <p:ph type="body" idx="2"/>
          </p:nvPr>
        </p:nvSpPr>
        <p:spPr/>
        <p:txBody>
          <a:bodyPr/>
          <a:lstStyle/>
          <a:p>
            <a:r>
              <a:rPr lang="en-US" smtClean="0"/>
              <a:t> </a:t>
            </a:r>
            <a:endParaRPr lang="en-US" dirty="0"/>
          </a:p>
        </p:txBody>
      </p:sp>
      <p:grpSp>
        <p:nvGrpSpPr>
          <p:cNvPr id="29" name="Group 28"/>
          <p:cNvGrpSpPr/>
          <p:nvPr/>
        </p:nvGrpSpPr>
        <p:grpSpPr>
          <a:xfrm>
            <a:off x="588294" y="1415267"/>
            <a:ext cx="11148760" cy="4105305"/>
            <a:chOff x="588294" y="1415267"/>
            <a:chExt cx="11148760" cy="4105305"/>
          </a:xfrm>
        </p:grpSpPr>
        <p:grpSp>
          <p:nvGrpSpPr>
            <p:cNvPr id="25" name="Group 24"/>
            <p:cNvGrpSpPr/>
            <p:nvPr/>
          </p:nvGrpSpPr>
          <p:grpSpPr>
            <a:xfrm>
              <a:off x="588294" y="1415267"/>
              <a:ext cx="11148760" cy="4105305"/>
              <a:chOff x="588294" y="1415267"/>
              <a:chExt cx="11148760" cy="4105305"/>
            </a:xfrm>
          </p:grpSpPr>
          <p:sp>
            <p:nvSpPr>
              <p:cNvPr id="28" name="Rounded Rectangle 27"/>
              <p:cNvSpPr/>
              <p:nvPr/>
            </p:nvSpPr>
            <p:spPr>
              <a:xfrm>
                <a:off x="588294" y="1415267"/>
                <a:ext cx="11148760" cy="1354235"/>
              </a:xfrm>
              <a:prstGeom prst="roundRect">
                <a:avLst>
                  <a:gd name="adj" fmla="val 0"/>
                </a:avLst>
              </a:prstGeom>
              <a:solidFill>
                <a:srgbClr val="44546A"/>
              </a:solidFill>
              <a:ln w="19050" cap="flat" cmpd="sng" algn="ctr">
                <a:noFill/>
                <a:prstDash val="sysDash"/>
                <a:miter lim="800000"/>
              </a:ln>
              <a:effectLst/>
            </p:spPr>
            <p:txBody>
              <a:bodyPr lIns="182880" tIns="182880" rIns="182880" rtlCol="0" anchor="t"/>
              <a:lstStyle/>
              <a:p>
                <a:pPr>
                  <a:spcBef>
                    <a:spcPts val="1200"/>
                  </a:spcBef>
                </a:pPr>
                <a:r>
                  <a:rPr lang="en-US" sz="1800" dirty="0">
                    <a:solidFill>
                      <a:schemeClr val="bg1"/>
                    </a:solidFill>
                  </a:rPr>
                  <a:t>CD takes the idea of continuous integration one step further and advances automation along the pipeline. </a:t>
                </a:r>
              </a:p>
              <a:p>
                <a:pPr>
                  <a:spcBef>
                    <a:spcPts val="1200"/>
                  </a:spcBef>
                </a:pPr>
                <a:r>
                  <a:rPr lang="en-US" sz="1800" dirty="0">
                    <a:solidFill>
                      <a:schemeClr val="bg1"/>
                    </a:solidFill>
                  </a:rPr>
                  <a:t>With CD, code is not only integrated with changes on a regular basis, but as a second stage it is also deployed to a given environment, such as staging or production.</a:t>
                </a:r>
              </a:p>
              <a:p>
                <a:pPr>
                  <a:spcBef>
                    <a:spcPts val="1200"/>
                  </a:spcBef>
                </a:pPr>
                <a:endParaRPr lang="en-US" sz="1800" dirty="0"/>
              </a:p>
            </p:txBody>
          </p:sp>
          <p:sp>
            <p:nvSpPr>
              <p:cNvPr id="8" name="Rounded Rectangle 7"/>
              <p:cNvSpPr/>
              <p:nvPr/>
            </p:nvSpPr>
            <p:spPr>
              <a:xfrm>
                <a:off x="603053" y="2790852"/>
                <a:ext cx="11117822" cy="2729720"/>
              </a:xfrm>
              <a:prstGeom prst="roundRect">
                <a:avLst>
                  <a:gd name="adj" fmla="val 0"/>
                </a:avLst>
              </a:prstGeom>
              <a:noFill/>
              <a:ln w="28575" cap="flat" cmpd="sng" algn="ctr">
                <a:solidFill>
                  <a:srgbClr val="44546A"/>
                </a:solidFill>
                <a:prstDash val="solid"/>
                <a:miter lim="800000"/>
              </a:ln>
              <a:effectLst/>
            </p:spPr>
            <p:txBody>
              <a:bodyPr tIns="18288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j-lt"/>
                    <a:cs typeface="Arial" panose="020B0604020202020204" pitchFamily="34" charset="0"/>
                  </a:rPr>
                  <a:t>CONTINUOUS DELIVERY MODEL</a:t>
                </a:r>
              </a:p>
            </p:txBody>
          </p:sp>
        </p:grpSp>
        <p:sp>
          <p:nvSpPr>
            <p:cNvPr id="9" name="Oval 8"/>
            <p:cNvSpPr/>
            <p:nvPr/>
          </p:nvSpPr>
          <p:spPr>
            <a:xfrm>
              <a:off x="733635" y="3471429"/>
              <a:ext cx="1429541" cy="1429541"/>
            </a:xfrm>
            <a:prstGeom prst="ellipse">
              <a:avLst/>
            </a:prstGeom>
            <a:solidFill>
              <a:srgbClr val="0B8F5D"/>
            </a:solidFill>
            <a:ln w="38100" cap="flat" cmpd="sng" algn="ctr">
              <a:solidFill>
                <a:sysClr val="window" lastClr="FFFFFF"/>
              </a:solidFill>
              <a:prstDash val="solid"/>
              <a:miter lim="800000"/>
            </a:ln>
            <a:effectLst>
              <a:innerShdw blurRad="114300">
                <a:prstClr val="black"/>
              </a:inn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bg1"/>
                  </a:solidFill>
                  <a:effectLst/>
                  <a:uLnTx/>
                  <a:uFillTx/>
                  <a:latin typeface="+mj-lt"/>
                  <a:cs typeface="Arial" panose="020B0604020202020204" pitchFamily="34" charset="0"/>
                </a:rPr>
                <a:t>Unit Test</a:t>
              </a:r>
            </a:p>
          </p:txBody>
        </p:sp>
        <p:sp>
          <p:nvSpPr>
            <p:cNvPr id="10" name="Oval 9"/>
            <p:cNvSpPr/>
            <p:nvPr/>
          </p:nvSpPr>
          <p:spPr>
            <a:xfrm>
              <a:off x="2613843" y="3471429"/>
              <a:ext cx="1429541" cy="1429541"/>
            </a:xfrm>
            <a:prstGeom prst="ellipse">
              <a:avLst/>
            </a:prstGeom>
            <a:solidFill>
              <a:srgbClr val="0B8F5D"/>
            </a:solidFill>
            <a:ln w="38100" cap="flat" cmpd="sng" algn="ctr">
              <a:solidFill>
                <a:sysClr val="window" lastClr="FFFFFF"/>
              </a:solidFill>
              <a:prstDash val="solid"/>
              <a:miter lim="800000"/>
            </a:ln>
            <a:effectLst>
              <a:innerShdw blurRad="114300">
                <a:prstClr val="black"/>
              </a:inn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bg1"/>
                  </a:solidFill>
                  <a:effectLst/>
                  <a:uLnTx/>
                  <a:uFillTx/>
                  <a:latin typeface="+mj-lt"/>
                  <a:cs typeface="Arial" panose="020B0604020202020204" pitchFamily="34" charset="0"/>
                </a:rPr>
                <a:t>Platform Test</a:t>
              </a:r>
            </a:p>
          </p:txBody>
        </p:sp>
        <p:sp>
          <p:nvSpPr>
            <p:cNvPr id="11" name="Oval 10"/>
            <p:cNvSpPr/>
            <p:nvPr/>
          </p:nvSpPr>
          <p:spPr>
            <a:xfrm>
              <a:off x="4494051" y="3471429"/>
              <a:ext cx="1429541" cy="1429541"/>
            </a:xfrm>
            <a:prstGeom prst="ellipse">
              <a:avLst/>
            </a:prstGeom>
            <a:solidFill>
              <a:srgbClr val="0B8F5D"/>
            </a:solidFill>
            <a:ln w="38100" cap="flat" cmpd="sng" algn="ctr">
              <a:solidFill>
                <a:sysClr val="window" lastClr="FFFFFF"/>
              </a:solidFill>
              <a:prstDash val="solid"/>
              <a:miter lim="800000"/>
            </a:ln>
            <a:effectLst>
              <a:innerShdw blurRad="114300">
                <a:prstClr val="black"/>
              </a:inn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bg1"/>
                  </a:solidFill>
                  <a:effectLst/>
                  <a:uLnTx/>
                  <a:uFillTx/>
                  <a:latin typeface="+mj-lt"/>
                  <a:cs typeface="Arial" panose="020B0604020202020204" pitchFamily="34" charset="0"/>
                </a:rPr>
                <a:t>Deliver to Staging</a:t>
              </a:r>
            </a:p>
          </p:txBody>
        </p:sp>
        <p:sp>
          <p:nvSpPr>
            <p:cNvPr id="12" name="Right Arrow 11"/>
            <p:cNvSpPr/>
            <p:nvPr/>
          </p:nvSpPr>
          <p:spPr>
            <a:xfrm>
              <a:off x="2200602" y="4012980"/>
              <a:ext cx="430407" cy="346437"/>
            </a:xfrm>
            <a:prstGeom prst="rightArrow">
              <a:avLst/>
            </a:prstGeom>
            <a:solidFill>
              <a:srgbClr val="44546A"/>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prstClr val="white"/>
                </a:solidFill>
                <a:effectLst/>
                <a:uLnTx/>
                <a:uFillTx/>
                <a:latin typeface="+mj-lt"/>
                <a:cs typeface="Arial" panose="020B0604020202020204" pitchFamily="34" charset="0"/>
              </a:endParaRPr>
            </a:p>
          </p:txBody>
        </p:sp>
        <p:sp>
          <p:nvSpPr>
            <p:cNvPr id="13" name="Right Arrow 12"/>
            <p:cNvSpPr/>
            <p:nvPr/>
          </p:nvSpPr>
          <p:spPr>
            <a:xfrm>
              <a:off x="4080810" y="4012980"/>
              <a:ext cx="430407" cy="346437"/>
            </a:xfrm>
            <a:prstGeom prst="rightArrow">
              <a:avLst/>
            </a:prstGeom>
            <a:solidFill>
              <a:srgbClr val="44546A"/>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prstClr val="white"/>
                </a:solidFill>
                <a:effectLst/>
                <a:uLnTx/>
                <a:uFillTx/>
                <a:latin typeface="+mj-lt"/>
                <a:cs typeface="Arial" panose="020B0604020202020204" pitchFamily="34" charset="0"/>
              </a:endParaRPr>
            </a:p>
          </p:txBody>
        </p:sp>
        <p:sp>
          <p:nvSpPr>
            <p:cNvPr id="14" name="Oval 13"/>
            <p:cNvSpPr/>
            <p:nvPr/>
          </p:nvSpPr>
          <p:spPr>
            <a:xfrm>
              <a:off x="6374259" y="3471429"/>
              <a:ext cx="1429541" cy="1429541"/>
            </a:xfrm>
            <a:prstGeom prst="ellipse">
              <a:avLst/>
            </a:prstGeom>
            <a:solidFill>
              <a:srgbClr val="0B8F5D"/>
            </a:solidFill>
            <a:ln w="38100" cap="flat" cmpd="sng" algn="ctr">
              <a:solidFill>
                <a:sysClr val="window" lastClr="FFFFFF"/>
              </a:solidFill>
              <a:prstDash val="solid"/>
              <a:miter lim="800000"/>
            </a:ln>
            <a:effectLst>
              <a:innerShdw blurRad="114300">
                <a:prstClr val="black"/>
              </a:inn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30" normalizeH="0" baseline="0" noProof="0" dirty="0" smtClean="0">
                  <a:ln>
                    <a:noFill/>
                  </a:ln>
                  <a:solidFill>
                    <a:schemeClr val="bg1"/>
                  </a:solidFill>
                  <a:effectLst/>
                  <a:uLnTx/>
                  <a:uFillTx/>
                  <a:latin typeface="+mj-lt"/>
                  <a:cs typeface="Arial" panose="020B0604020202020204" pitchFamily="34" charset="0"/>
                </a:rPr>
                <a:t>Application Acceptance Tests</a:t>
              </a:r>
              <a:endParaRPr kumimoji="0" lang="en-US" sz="1200" b="1" i="0" u="none" strike="noStrike" kern="0" cap="none" spc="0" normalizeH="0" baseline="0" noProof="0" dirty="0" smtClean="0">
                <a:ln>
                  <a:noFill/>
                </a:ln>
                <a:solidFill>
                  <a:schemeClr val="bg1"/>
                </a:solidFill>
                <a:effectLst/>
                <a:uLnTx/>
                <a:uFillTx/>
                <a:latin typeface="+mj-lt"/>
                <a:cs typeface="Arial" panose="020B0604020202020204" pitchFamily="34" charset="0"/>
              </a:endParaRPr>
            </a:p>
          </p:txBody>
        </p:sp>
        <p:sp>
          <p:nvSpPr>
            <p:cNvPr id="15" name="Right Arrow 14"/>
            <p:cNvSpPr/>
            <p:nvPr/>
          </p:nvSpPr>
          <p:spPr>
            <a:xfrm>
              <a:off x="5961018" y="4012980"/>
              <a:ext cx="430407" cy="346437"/>
            </a:xfrm>
            <a:prstGeom prst="rightArrow">
              <a:avLst/>
            </a:prstGeom>
            <a:solidFill>
              <a:srgbClr val="44546A"/>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prstClr val="white"/>
                </a:solidFill>
                <a:effectLst/>
                <a:uLnTx/>
                <a:uFillTx/>
                <a:latin typeface="+mj-lt"/>
                <a:cs typeface="Arial" panose="020B0604020202020204" pitchFamily="34" charset="0"/>
              </a:endParaRPr>
            </a:p>
          </p:txBody>
        </p:sp>
        <p:sp>
          <p:nvSpPr>
            <p:cNvPr id="16" name="Oval 15"/>
            <p:cNvSpPr/>
            <p:nvPr/>
          </p:nvSpPr>
          <p:spPr>
            <a:xfrm>
              <a:off x="8254467" y="3471429"/>
              <a:ext cx="1429541" cy="1429541"/>
            </a:xfrm>
            <a:prstGeom prst="ellipse">
              <a:avLst/>
            </a:prstGeom>
            <a:solidFill>
              <a:srgbClr val="0B8F5D"/>
            </a:solidFill>
            <a:ln w="38100" cap="flat" cmpd="sng" algn="ctr">
              <a:solidFill>
                <a:sysClr val="window" lastClr="FFFFFF"/>
              </a:solidFill>
              <a:prstDash val="solid"/>
              <a:miter lim="800000"/>
            </a:ln>
            <a:effectLst>
              <a:innerShdw blurRad="114300">
                <a:prstClr val="black"/>
              </a:inn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bg1"/>
                  </a:solidFill>
                  <a:effectLst/>
                  <a:uLnTx/>
                  <a:uFillTx/>
                  <a:latin typeface="+mj-lt"/>
                  <a:cs typeface="Arial" panose="020B0604020202020204" pitchFamily="34" charset="0"/>
                </a:rPr>
                <a:t>Deploy to Production</a:t>
              </a:r>
            </a:p>
          </p:txBody>
        </p:sp>
        <p:sp>
          <p:nvSpPr>
            <p:cNvPr id="17" name="Right Arrow 16"/>
            <p:cNvSpPr/>
            <p:nvPr/>
          </p:nvSpPr>
          <p:spPr>
            <a:xfrm>
              <a:off x="7841226" y="4012980"/>
              <a:ext cx="430407" cy="346437"/>
            </a:xfrm>
            <a:prstGeom prst="rightArrow">
              <a:avLst/>
            </a:prstGeom>
            <a:solidFill>
              <a:srgbClr val="44546A"/>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prstClr val="white"/>
                </a:solidFill>
                <a:effectLst/>
                <a:uLnTx/>
                <a:uFillTx/>
                <a:latin typeface="+mj-lt"/>
                <a:cs typeface="Arial" panose="020B0604020202020204" pitchFamily="34" charset="0"/>
              </a:endParaRPr>
            </a:p>
          </p:txBody>
        </p:sp>
        <p:sp>
          <p:nvSpPr>
            <p:cNvPr id="18" name="Oval 17"/>
            <p:cNvSpPr/>
            <p:nvPr/>
          </p:nvSpPr>
          <p:spPr>
            <a:xfrm>
              <a:off x="10134679" y="3471429"/>
              <a:ext cx="1429541" cy="1429541"/>
            </a:xfrm>
            <a:prstGeom prst="ellipse">
              <a:avLst/>
            </a:prstGeom>
            <a:solidFill>
              <a:srgbClr val="0B8F5D"/>
            </a:solidFill>
            <a:ln w="38100" cap="flat" cmpd="sng" algn="ctr">
              <a:solidFill>
                <a:sysClr val="window" lastClr="FFFFFF"/>
              </a:solidFill>
              <a:prstDash val="solid"/>
              <a:miter lim="800000"/>
            </a:ln>
            <a:effectLst>
              <a:innerShdw blurRad="114300">
                <a:prstClr val="black"/>
              </a:inn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30" normalizeH="0" baseline="0" noProof="0" dirty="0" smtClean="0">
                  <a:ln>
                    <a:noFill/>
                  </a:ln>
                  <a:solidFill>
                    <a:schemeClr val="bg1"/>
                  </a:solidFill>
                  <a:effectLst/>
                  <a:uLnTx/>
                  <a:uFillTx/>
                  <a:latin typeface="+mj-lt"/>
                  <a:cs typeface="Arial" panose="020B0604020202020204" pitchFamily="34" charset="0"/>
                </a:rPr>
                <a:t>Post Deploy Tests</a:t>
              </a:r>
              <a:endParaRPr kumimoji="0" lang="en-US" sz="1200" b="1" i="0" u="none" strike="noStrike" kern="0" cap="none" spc="0" normalizeH="0" baseline="0" noProof="0" dirty="0" smtClean="0">
                <a:ln>
                  <a:noFill/>
                </a:ln>
                <a:solidFill>
                  <a:schemeClr val="bg1"/>
                </a:solidFill>
                <a:effectLst/>
                <a:uLnTx/>
                <a:uFillTx/>
                <a:latin typeface="+mj-lt"/>
                <a:cs typeface="Arial" panose="020B0604020202020204" pitchFamily="34" charset="0"/>
              </a:endParaRPr>
            </a:p>
          </p:txBody>
        </p:sp>
        <p:sp>
          <p:nvSpPr>
            <p:cNvPr id="19" name="Right Arrow 18"/>
            <p:cNvSpPr/>
            <p:nvPr/>
          </p:nvSpPr>
          <p:spPr>
            <a:xfrm>
              <a:off x="9721434" y="4012980"/>
              <a:ext cx="430407" cy="346437"/>
            </a:xfrm>
            <a:prstGeom prst="rightArrow">
              <a:avLst/>
            </a:prstGeom>
            <a:solidFill>
              <a:srgbClr val="44546A"/>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prstClr val="white"/>
                </a:solidFill>
                <a:effectLst/>
                <a:uLnTx/>
                <a:uFillTx/>
                <a:latin typeface="+mj-lt"/>
                <a:cs typeface="Arial" panose="020B0604020202020204" pitchFamily="34" charset="0"/>
              </a:endParaRPr>
            </a:p>
          </p:txBody>
        </p:sp>
        <p:sp>
          <p:nvSpPr>
            <p:cNvPr id="20" name="Rounded Rectangular Callout 19"/>
            <p:cNvSpPr/>
            <p:nvPr/>
          </p:nvSpPr>
          <p:spPr>
            <a:xfrm>
              <a:off x="2101611" y="4776919"/>
              <a:ext cx="709999" cy="432454"/>
            </a:xfrm>
            <a:prstGeom prst="wedgeRoundRectCallout">
              <a:avLst>
                <a:gd name="adj1" fmla="val -20412"/>
                <a:gd name="adj2" fmla="val -102294"/>
                <a:gd name="adj3" fmla="val 16667"/>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mj-lt"/>
                  <a:cs typeface="Arial" panose="020B0604020202020204" pitchFamily="34" charset="0"/>
                </a:rPr>
                <a:t>Auto</a:t>
              </a:r>
            </a:p>
          </p:txBody>
        </p:sp>
        <p:sp>
          <p:nvSpPr>
            <p:cNvPr id="21" name="Rounded Rectangular Callout 20"/>
            <p:cNvSpPr/>
            <p:nvPr/>
          </p:nvSpPr>
          <p:spPr>
            <a:xfrm>
              <a:off x="3953994" y="4776919"/>
              <a:ext cx="709999" cy="432454"/>
            </a:xfrm>
            <a:prstGeom prst="wedgeRoundRectCallout">
              <a:avLst>
                <a:gd name="adj1" fmla="val -20412"/>
                <a:gd name="adj2" fmla="val -102294"/>
                <a:gd name="adj3" fmla="val 16667"/>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mj-lt"/>
                  <a:cs typeface="Arial" panose="020B0604020202020204" pitchFamily="34" charset="0"/>
                </a:rPr>
                <a:t>Auto</a:t>
              </a:r>
            </a:p>
          </p:txBody>
        </p:sp>
        <p:sp>
          <p:nvSpPr>
            <p:cNvPr id="22" name="Rounded Rectangular Callout 21"/>
            <p:cNvSpPr/>
            <p:nvPr/>
          </p:nvSpPr>
          <p:spPr>
            <a:xfrm>
              <a:off x="5879946" y="4776919"/>
              <a:ext cx="709999" cy="432454"/>
            </a:xfrm>
            <a:prstGeom prst="wedgeRoundRectCallout">
              <a:avLst>
                <a:gd name="adj1" fmla="val -20412"/>
                <a:gd name="adj2" fmla="val -102294"/>
                <a:gd name="adj3" fmla="val 16667"/>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mj-lt"/>
                  <a:cs typeface="Arial" panose="020B0604020202020204" pitchFamily="34" charset="0"/>
                </a:rPr>
                <a:t>Auto</a:t>
              </a:r>
            </a:p>
          </p:txBody>
        </p:sp>
        <p:sp>
          <p:nvSpPr>
            <p:cNvPr id="23" name="Rounded Rectangular Callout 22"/>
            <p:cNvSpPr/>
            <p:nvPr/>
          </p:nvSpPr>
          <p:spPr>
            <a:xfrm>
              <a:off x="7536674" y="4776919"/>
              <a:ext cx="1039510" cy="432454"/>
            </a:xfrm>
            <a:prstGeom prst="wedgeRoundRectCallout">
              <a:avLst>
                <a:gd name="adj1" fmla="val -12535"/>
                <a:gd name="adj2" fmla="val -127541"/>
                <a:gd name="adj3" fmla="val 16667"/>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mj-lt"/>
                  <a:cs typeface="Arial" panose="020B0604020202020204" pitchFamily="34" charset="0"/>
                </a:rPr>
                <a:t>Manual</a:t>
              </a:r>
            </a:p>
          </p:txBody>
        </p:sp>
        <p:sp>
          <p:nvSpPr>
            <p:cNvPr id="24" name="Rounded Rectangular Callout 23"/>
            <p:cNvSpPr/>
            <p:nvPr/>
          </p:nvSpPr>
          <p:spPr>
            <a:xfrm>
              <a:off x="9709976" y="4776919"/>
              <a:ext cx="709999" cy="432454"/>
            </a:xfrm>
            <a:prstGeom prst="wedgeRoundRectCallout">
              <a:avLst>
                <a:gd name="adj1" fmla="val -20412"/>
                <a:gd name="adj2" fmla="val -102294"/>
                <a:gd name="adj3" fmla="val 16667"/>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mj-lt"/>
                  <a:cs typeface="Arial" panose="020B0604020202020204" pitchFamily="34" charset="0"/>
                </a:rPr>
                <a:t>Auto</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p:txBody>
          <a:bodyPr/>
          <a:lstStyle/>
          <a:p>
            <a:r>
              <a:rPr lang="en-US" smtClean="0"/>
              <a:t>2.2 Steps involved in CI/CD</a:t>
            </a:r>
            <a:endParaRPr lang="en-US"/>
          </a:p>
        </p:txBody>
      </p:sp>
      <p:sp>
        <p:nvSpPr>
          <p:cNvPr id="4" name="Text Placeholder 3"/>
          <p:cNvSpPr>
            <a:spLocks noGrp="1"/>
          </p:cNvSpPr>
          <p:nvPr>
            <p:ph type="body" idx="2"/>
          </p:nvPr>
        </p:nvSpPr>
        <p:spPr/>
        <p:txBody>
          <a:bodyPr/>
          <a:lstStyle/>
          <a:p>
            <a:r>
              <a:rPr lang="en-US" dirty="0" smtClean="0"/>
              <a:t> </a:t>
            </a:r>
            <a:endParaRPr lang="en-US" dirty="0"/>
          </a:p>
        </p:txBody>
      </p:sp>
      <p:grpSp>
        <p:nvGrpSpPr>
          <p:cNvPr id="12" name="Group 11"/>
          <p:cNvGrpSpPr/>
          <p:nvPr/>
        </p:nvGrpSpPr>
        <p:grpSpPr>
          <a:xfrm>
            <a:off x="917018" y="1276350"/>
            <a:ext cx="10328737" cy="4869473"/>
            <a:chOff x="917018" y="1276350"/>
            <a:chExt cx="10328737" cy="4869473"/>
          </a:xfrm>
        </p:grpSpPr>
        <p:pic>
          <p:nvPicPr>
            <p:cNvPr id="149" name="Google Shape;149;p25"/>
            <p:cNvPicPr preferRelativeResize="0"/>
            <p:nvPr/>
          </p:nvPicPr>
          <p:blipFill rotWithShape="1">
            <a:blip r:embed="rId3">
              <a:alphaModFix/>
            </a:blip>
            <a:srcRect t="-15446" b="1"/>
            <a:stretch/>
          </p:blipFill>
          <p:spPr>
            <a:xfrm>
              <a:off x="917018" y="1276350"/>
              <a:ext cx="10328737" cy="4869473"/>
            </a:xfrm>
            <a:prstGeom prst="rect">
              <a:avLst/>
            </a:prstGeom>
            <a:noFill/>
            <a:ln w="57150">
              <a:solidFill>
                <a:srgbClr val="0B8F5D"/>
              </a:solidFill>
            </a:ln>
          </p:spPr>
        </p:pic>
        <p:sp>
          <p:nvSpPr>
            <p:cNvPr id="11" name="Rectangle 10"/>
            <p:cNvSpPr/>
            <p:nvPr/>
          </p:nvSpPr>
          <p:spPr>
            <a:xfrm>
              <a:off x="3663897" y="1304995"/>
              <a:ext cx="4834978" cy="400110"/>
            </a:xfrm>
            <a:prstGeom prst="rect">
              <a:avLst/>
            </a:prstGeom>
          </p:spPr>
          <p:txBody>
            <a:bodyPr wrap="none">
              <a:spAutoFit/>
            </a:bodyPr>
            <a:lstStyle/>
            <a:p>
              <a:r>
                <a:rPr lang="en-US" sz="2000" b="1" dirty="0" smtClean="0"/>
                <a:t>STEPS INVOLVED IN CI/CD PROCESS</a:t>
              </a:r>
              <a:endParaRPr lang="en-US" sz="2000" b="1"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p:txBody>
          <a:bodyPr/>
          <a:lstStyle/>
          <a:p>
            <a:r>
              <a:rPr lang="en-US" smtClean="0"/>
              <a:t>2.3 CD Pipeline</a:t>
            </a:r>
            <a:endParaRPr lang="en-US"/>
          </a:p>
        </p:txBody>
      </p:sp>
      <p:sp>
        <p:nvSpPr>
          <p:cNvPr id="156" name="Google Shape;156;p26"/>
          <p:cNvSpPr txBox="1">
            <a:spLocks noGrp="1"/>
          </p:cNvSpPr>
          <p:nvPr>
            <p:ph type="body" idx="2"/>
          </p:nvPr>
        </p:nvSpPr>
        <p:spPr/>
        <p:txBody>
          <a:bodyPr/>
          <a:lstStyle/>
          <a:p>
            <a:r>
              <a:rPr lang="en-US" dirty="0" smtClean="0"/>
              <a:t> </a:t>
            </a:r>
            <a:endParaRPr lang="en-US" dirty="0"/>
          </a:p>
        </p:txBody>
      </p:sp>
      <p:grpSp>
        <p:nvGrpSpPr>
          <p:cNvPr id="42" name="Group 41"/>
          <p:cNvGrpSpPr/>
          <p:nvPr/>
        </p:nvGrpSpPr>
        <p:grpSpPr>
          <a:xfrm>
            <a:off x="368492" y="1692322"/>
            <a:ext cx="11409528" cy="2866030"/>
            <a:chOff x="286604" y="1692322"/>
            <a:chExt cx="11409528" cy="2866030"/>
          </a:xfrm>
        </p:grpSpPr>
        <p:sp>
          <p:nvSpPr>
            <p:cNvPr id="12" name="Rectangle 11"/>
            <p:cNvSpPr/>
            <p:nvPr/>
          </p:nvSpPr>
          <p:spPr>
            <a:xfrm>
              <a:off x="514351" y="2620371"/>
              <a:ext cx="1278625" cy="996286"/>
            </a:xfrm>
            <a:prstGeom prst="rect">
              <a:avLst/>
            </a:prstGeom>
            <a:solidFill>
              <a:srgbClr val="0B8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Commit</a:t>
              </a:r>
              <a:endParaRPr lang="en-US" sz="1800" dirty="0"/>
            </a:p>
          </p:txBody>
        </p:sp>
        <p:sp>
          <p:nvSpPr>
            <p:cNvPr id="14" name="Chevron 13"/>
            <p:cNvSpPr/>
            <p:nvPr/>
          </p:nvSpPr>
          <p:spPr>
            <a:xfrm>
              <a:off x="1335087" y="2620371"/>
              <a:ext cx="915780" cy="996286"/>
            </a:xfrm>
            <a:prstGeom prst="chevron">
              <a:avLst/>
            </a:prstGeom>
            <a:solidFill>
              <a:srgbClr val="44546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2384094" y="2620371"/>
              <a:ext cx="1278625" cy="996286"/>
            </a:xfrm>
            <a:prstGeom prst="rect">
              <a:avLst/>
            </a:prstGeom>
            <a:solidFill>
              <a:srgbClr val="0B8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Compile</a:t>
              </a:r>
              <a:endParaRPr lang="en-US" sz="1800" dirty="0"/>
            </a:p>
          </p:txBody>
        </p:sp>
        <p:sp>
          <p:nvSpPr>
            <p:cNvPr id="33" name="Chevron 32"/>
            <p:cNvSpPr/>
            <p:nvPr/>
          </p:nvSpPr>
          <p:spPr>
            <a:xfrm>
              <a:off x="3204830" y="2620371"/>
              <a:ext cx="915780" cy="996286"/>
            </a:xfrm>
            <a:prstGeom prst="chevron">
              <a:avLst/>
            </a:prstGeom>
            <a:solidFill>
              <a:srgbClr val="44546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p:cNvSpPr/>
            <p:nvPr/>
          </p:nvSpPr>
          <p:spPr>
            <a:xfrm>
              <a:off x="4253837" y="2620371"/>
              <a:ext cx="1278625" cy="99628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Package</a:t>
              </a:r>
              <a:endParaRPr lang="en-US" sz="1800" dirty="0"/>
            </a:p>
          </p:txBody>
        </p:sp>
        <p:sp>
          <p:nvSpPr>
            <p:cNvPr id="35" name="Chevron 34"/>
            <p:cNvSpPr/>
            <p:nvPr/>
          </p:nvSpPr>
          <p:spPr>
            <a:xfrm>
              <a:off x="5074573" y="2620371"/>
              <a:ext cx="915780" cy="996286"/>
            </a:xfrm>
            <a:prstGeom prst="chevron">
              <a:avLst/>
            </a:prstGeom>
            <a:solidFill>
              <a:srgbClr val="0B8F5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p:cNvSpPr/>
            <p:nvPr/>
          </p:nvSpPr>
          <p:spPr>
            <a:xfrm>
              <a:off x="6123580" y="2620371"/>
              <a:ext cx="1278625" cy="99628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Deploy</a:t>
              </a:r>
              <a:endParaRPr lang="en-US" sz="1800" dirty="0"/>
            </a:p>
          </p:txBody>
        </p:sp>
        <p:sp>
          <p:nvSpPr>
            <p:cNvPr id="37" name="Chevron 36"/>
            <p:cNvSpPr/>
            <p:nvPr/>
          </p:nvSpPr>
          <p:spPr>
            <a:xfrm>
              <a:off x="6944316" y="2620371"/>
              <a:ext cx="915780" cy="996286"/>
            </a:xfrm>
            <a:prstGeom prst="chevron">
              <a:avLst/>
            </a:prstGeom>
            <a:solidFill>
              <a:srgbClr val="0B8F5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7993323" y="2620371"/>
              <a:ext cx="1278625" cy="996286"/>
            </a:xfrm>
            <a:prstGeom prst="rect">
              <a:avLst/>
            </a:prstGeom>
            <a:solidFill>
              <a:srgbClr val="0B8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Test</a:t>
              </a:r>
              <a:endParaRPr lang="en-US" sz="1800" dirty="0"/>
            </a:p>
          </p:txBody>
        </p:sp>
        <p:sp>
          <p:nvSpPr>
            <p:cNvPr id="39" name="Chevron 38"/>
            <p:cNvSpPr/>
            <p:nvPr/>
          </p:nvSpPr>
          <p:spPr>
            <a:xfrm>
              <a:off x="8814059" y="2620371"/>
              <a:ext cx="915780" cy="996286"/>
            </a:xfrm>
            <a:prstGeom prst="chevron">
              <a:avLst/>
            </a:prstGeom>
            <a:solidFill>
              <a:srgbClr val="0B8F5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p:cNvSpPr/>
            <p:nvPr/>
          </p:nvSpPr>
          <p:spPr>
            <a:xfrm>
              <a:off x="9863066" y="2620371"/>
              <a:ext cx="1278625" cy="99628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smtClean="0"/>
                <a:t>Approve </a:t>
              </a:r>
              <a:br>
                <a:rPr lang="en-US" sz="1800" dirty="0" smtClean="0"/>
              </a:br>
              <a:r>
                <a:rPr lang="en-US" sz="1800" dirty="0" smtClean="0"/>
                <a:t>Release</a:t>
              </a:r>
              <a:endParaRPr lang="en-US" sz="1800" dirty="0"/>
            </a:p>
          </p:txBody>
        </p:sp>
        <p:sp>
          <p:nvSpPr>
            <p:cNvPr id="41" name="Chevron 40"/>
            <p:cNvSpPr/>
            <p:nvPr/>
          </p:nvSpPr>
          <p:spPr>
            <a:xfrm>
              <a:off x="10683802" y="2620371"/>
              <a:ext cx="915780" cy="996286"/>
            </a:xfrm>
            <a:prstGeom prst="chevron">
              <a:avLst/>
            </a:prstGeom>
            <a:solidFill>
              <a:srgbClr val="44546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14350" y="3739485"/>
              <a:ext cx="3484443" cy="369332"/>
            </a:xfrm>
            <a:prstGeom prst="rect">
              <a:avLst/>
            </a:prstGeom>
            <a:noFill/>
          </p:spPr>
          <p:txBody>
            <a:bodyPr wrap="square" rtlCol="0">
              <a:spAutoFit/>
            </a:bodyPr>
            <a:lstStyle/>
            <a:p>
              <a:r>
                <a:rPr lang="en-US" sz="1800" b="1" spc="250" dirty="0" smtClean="0"/>
                <a:t>Continuous Integration</a:t>
              </a:r>
              <a:endParaRPr lang="en-US" sz="1800" b="1" spc="250" dirty="0"/>
            </a:p>
          </p:txBody>
        </p:sp>
        <p:sp>
          <p:nvSpPr>
            <p:cNvPr id="43" name="TextBox 42"/>
            <p:cNvSpPr txBox="1"/>
            <p:nvPr/>
          </p:nvSpPr>
          <p:spPr>
            <a:xfrm>
              <a:off x="4248131" y="3739485"/>
              <a:ext cx="3484443" cy="646331"/>
            </a:xfrm>
            <a:prstGeom prst="rect">
              <a:avLst/>
            </a:prstGeom>
            <a:noFill/>
          </p:spPr>
          <p:txBody>
            <a:bodyPr wrap="square" rtlCol="0">
              <a:spAutoFit/>
            </a:bodyPr>
            <a:lstStyle/>
            <a:p>
              <a:pPr algn="ctr"/>
              <a:r>
                <a:rPr lang="en-US" sz="1800" b="1" spc="250" dirty="0" smtClean="0"/>
                <a:t>Application Release Automation</a:t>
              </a:r>
              <a:endParaRPr lang="en-US" sz="1800" b="1" spc="250" dirty="0"/>
            </a:p>
          </p:txBody>
        </p:sp>
        <p:sp>
          <p:nvSpPr>
            <p:cNvPr id="9" name="Rectangle 8"/>
            <p:cNvSpPr/>
            <p:nvPr/>
          </p:nvSpPr>
          <p:spPr>
            <a:xfrm>
              <a:off x="423082" y="2347415"/>
              <a:ext cx="3752120" cy="2028644"/>
            </a:xfrm>
            <a:prstGeom prst="rect">
              <a:avLst/>
            </a:prstGeom>
            <a:noFill/>
            <a:ln>
              <a:solidFill>
                <a:srgbClr val="0B8F5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175202" y="2347415"/>
              <a:ext cx="3752120" cy="2028644"/>
            </a:xfrm>
            <a:prstGeom prst="rect">
              <a:avLst/>
            </a:prstGeom>
            <a:noFill/>
            <a:ln>
              <a:solidFill>
                <a:srgbClr val="44546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6604" y="1692322"/>
              <a:ext cx="11409528" cy="2866030"/>
            </a:xfrm>
            <a:prstGeom prst="rect">
              <a:avLst/>
            </a:prstGeom>
            <a:noFill/>
            <a:ln w="762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1"/>
                  </a:solidFill>
                </a:rPr>
                <a:t>CD PIPELINE</a:t>
              </a:r>
              <a:endParaRPr lang="en-US" sz="2400" b="1" dirty="0">
                <a:solidFill>
                  <a:schemeClr val="tx1"/>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p:txBody>
          <a:bodyPr/>
          <a:lstStyle/>
          <a:p>
            <a:r>
              <a:rPr lang="en-US" smtClean="0"/>
              <a:t>2.4 Prerequisites for CD</a:t>
            </a:r>
            <a:endParaRPr lang="en-US"/>
          </a:p>
        </p:txBody>
      </p:sp>
      <p:sp>
        <p:nvSpPr>
          <p:cNvPr id="4" name="Text Placeholder 3"/>
          <p:cNvSpPr>
            <a:spLocks noGrp="1"/>
          </p:cNvSpPr>
          <p:nvPr>
            <p:ph type="body" idx="2"/>
          </p:nvPr>
        </p:nvSpPr>
        <p:spPr/>
        <p:txBody>
          <a:bodyPr/>
          <a:lstStyle/>
          <a:p>
            <a:r>
              <a:rPr lang="en-US" dirty="0" smtClean="0"/>
              <a:t> </a:t>
            </a:r>
            <a:endParaRPr lang="en-US" dirty="0"/>
          </a:p>
        </p:txBody>
      </p:sp>
      <p:grpSp>
        <p:nvGrpSpPr>
          <p:cNvPr id="5" name="Group 4"/>
          <p:cNvGrpSpPr/>
          <p:nvPr/>
        </p:nvGrpSpPr>
        <p:grpSpPr>
          <a:xfrm>
            <a:off x="912171" y="1318642"/>
            <a:ext cx="10472291" cy="4921525"/>
            <a:chOff x="912171" y="1318642"/>
            <a:chExt cx="10472291" cy="4921525"/>
          </a:xfrm>
        </p:grpSpPr>
        <p:grpSp>
          <p:nvGrpSpPr>
            <p:cNvPr id="6" name="Shape 576"/>
            <p:cNvGrpSpPr/>
            <p:nvPr/>
          </p:nvGrpSpPr>
          <p:grpSpPr>
            <a:xfrm>
              <a:off x="8705339" y="1975739"/>
              <a:ext cx="2504672" cy="2336331"/>
              <a:chOff x="8705339" y="1607951"/>
              <a:chExt cx="2504672" cy="2336330"/>
            </a:xfrm>
          </p:grpSpPr>
          <p:grpSp>
            <p:nvGrpSpPr>
              <p:cNvPr id="7" name="Shape 577"/>
              <p:cNvGrpSpPr/>
              <p:nvPr/>
            </p:nvGrpSpPr>
            <p:grpSpPr>
              <a:xfrm>
                <a:off x="8705339" y="1607951"/>
                <a:ext cx="2358104" cy="2097263"/>
                <a:chOff x="8705339" y="1607951"/>
                <a:chExt cx="2358104" cy="2097263"/>
              </a:xfrm>
            </p:grpSpPr>
            <p:sp>
              <p:nvSpPr>
                <p:cNvPr id="9"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0"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1" name="Shape 580"/>
                <p:cNvSpPr/>
                <p:nvPr/>
              </p:nvSpPr>
              <p:spPr>
                <a:xfrm>
                  <a:off x="8705339" y="2785319"/>
                  <a:ext cx="455853" cy="919353"/>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2" name="Shape 581"/>
                <p:cNvSpPr/>
                <p:nvPr/>
              </p:nvSpPr>
              <p:spPr>
                <a:xfrm>
                  <a:off x="10607442" y="2785321"/>
                  <a:ext cx="455853" cy="919893"/>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grpSp>
          <p:sp>
            <p:nvSpPr>
              <p:cNvPr id="8"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grpSp>
        <p:grpSp>
          <p:nvGrpSpPr>
            <p:cNvPr id="13" name="Shape 583"/>
            <p:cNvGrpSpPr/>
            <p:nvPr/>
          </p:nvGrpSpPr>
          <p:grpSpPr>
            <a:xfrm>
              <a:off x="6794671" y="3809495"/>
              <a:ext cx="2503757" cy="2336328"/>
              <a:chOff x="3371475" y="3591818"/>
              <a:chExt cx="2074748" cy="1936007"/>
            </a:xfrm>
          </p:grpSpPr>
          <p:sp>
            <p:nvSpPr>
              <p:cNvPr id="1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6" name="Shape 586"/>
              <p:cNvSpPr/>
              <p:nvPr/>
            </p:nvSpPr>
            <p:spPr>
              <a:xfrm rot="10800000" flipH="1">
                <a:off x="3371475" y="3790370"/>
                <a:ext cx="377745" cy="761826"/>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7" name="Shape 587"/>
              <p:cNvSpPr/>
              <p:nvPr/>
            </p:nvSpPr>
            <p:spPr>
              <a:xfrm rot="10800000" flipH="1">
                <a:off x="4946903" y="3789921"/>
                <a:ext cx="377745" cy="762272"/>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grpSp>
        <p:grpSp>
          <p:nvGrpSpPr>
            <p:cNvPr id="19" name="Shape 589"/>
            <p:cNvGrpSpPr/>
            <p:nvPr/>
          </p:nvGrpSpPr>
          <p:grpSpPr>
            <a:xfrm>
              <a:off x="4892567" y="1975739"/>
              <a:ext cx="2504672" cy="2336331"/>
              <a:chOff x="4892567" y="1607951"/>
              <a:chExt cx="2504672" cy="2336330"/>
            </a:xfrm>
          </p:grpSpPr>
          <p:sp>
            <p:nvSpPr>
              <p:cNvPr id="2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2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22" name="Shape 592"/>
              <p:cNvSpPr/>
              <p:nvPr/>
            </p:nvSpPr>
            <p:spPr>
              <a:xfrm>
                <a:off x="4892567" y="2785319"/>
                <a:ext cx="455853" cy="91935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23" name="Shape 593"/>
              <p:cNvSpPr/>
              <p:nvPr/>
            </p:nvSpPr>
            <p:spPr>
              <a:xfrm>
                <a:off x="6794671" y="2785321"/>
                <a:ext cx="455853" cy="91989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2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grpSp>
        <p:grpSp>
          <p:nvGrpSpPr>
            <p:cNvPr id="25" name="Shape 595"/>
            <p:cNvGrpSpPr/>
            <p:nvPr/>
          </p:nvGrpSpPr>
          <p:grpSpPr>
            <a:xfrm>
              <a:off x="2992895" y="3809495"/>
              <a:ext cx="2503757" cy="2336328"/>
              <a:chOff x="3371475" y="3591818"/>
              <a:chExt cx="2074748" cy="1936007"/>
            </a:xfrm>
          </p:grpSpPr>
          <p:sp>
            <p:nvSpPr>
              <p:cNvPr id="2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2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28" name="Shape 598"/>
              <p:cNvSpPr/>
              <p:nvPr/>
            </p:nvSpPr>
            <p:spPr>
              <a:xfrm rot="10800000" flipH="1">
                <a:off x="3371475" y="3790370"/>
                <a:ext cx="377745" cy="761826"/>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29" name="Shape 599"/>
              <p:cNvSpPr/>
              <p:nvPr/>
            </p:nvSpPr>
            <p:spPr>
              <a:xfrm rot="10800000" flipH="1">
                <a:off x="4946903" y="3789921"/>
                <a:ext cx="377745" cy="762272"/>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3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grpSp>
        <p:grpSp>
          <p:nvGrpSpPr>
            <p:cNvPr id="31" name="Shape 601"/>
            <p:cNvGrpSpPr/>
            <p:nvPr/>
          </p:nvGrpSpPr>
          <p:grpSpPr>
            <a:xfrm>
              <a:off x="1090792" y="1975739"/>
              <a:ext cx="2504672" cy="2336331"/>
              <a:chOff x="1090792" y="1607950"/>
              <a:chExt cx="2504672" cy="2336331"/>
            </a:xfrm>
          </p:grpSpPr>
          <p:sp>
            <p:nvSpPr>
              <p:cNvPr id="3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3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34" name="Shape 604"/>
              <p:cNvSpPr/>
              <p:nvPr/>
            </p:nvSpPr>
            <p:spPr>
              <a:xfrm>
                <a:off x="1090792" y="2785318"/>
                <a:ext cx="455853" cy="919353"/>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35" name="Shape 605"/>
              <p:cNvSpPr/>
              <p:nvPr/>
            </p:nvSpPr>
            <p:spPr>
              <a:xfrm>
                <a:off x="2992894" y="2785318"/>
                <a:ext cx="455853" cy="919893"/>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3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grpSp>
        <p:sp>
          <p:nvSpPr>
            <p:cNvPr id="37" name="Shape 607"/>
            <p:cNvSpPr/>
            <p:nvPr/>
          </p:nvSpPr>
          <p:spPr>
            <a:xfrm>
              <a:off x="1981263" y="2816451"/>
              <a:ext cx="611596" cy="611596"/>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endParaRPr>
            </a:p>
          </p:txBody>
        </p:sp>
        <p:sp>
          <p:nvSpPr>
            <p:cNvPr id="38" name="Shape 608"/>
            <p:cNvSpPr/>
            <p:nvPr/>
          </p:nvSpPr>
          <p:spPr>
            <a:xfrm>
              <a:off x="2153234" y="298375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smtClean="0">
                <a:ln>
                  <a:noFill/>
                </a:ln>
                <a:solidFill>
                  <a:srgbClr val="44546A"/>
                </a:solidFill>
                <a:effectLst/>
                <a:uLnTx/>
                <a:uFillTx/>
                <a:latin typeface="Source Sans Pro Light"/>
                <a:ea typeface="Source Sans Pro Light"/>
                <a:cs typeface="Source Sans Pro Light"/>
                <a:sym typeface="Source Sans Pro Light"/>
              </a:endParaRPr>
            </a:p>
          </p:txBody>
        </p:sp>
        <p:sp>
          <p:nvSpPr>
            <p:cNvPr id="39" name="Shape 609"/>
            <p:cNvSpPr/>
            <p:nvPr/>
          </p:nvSpPr>
          <p:spPr>
            <a:xfrm>
              <a:off x="3864633" y="4717491"/>
              <a:ext cx="611596" cy="611596"/>
            </a:xfrm>
            <a:prstGeom prst="ellipse">
              <a:avLst/>
            </a:pr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endParaRPr>
            </a:p>
          </p:txBody>
        </p:sp>
        <p:sp>
          <p:nvSpPr>
            <p:cNvPr id="40" name="Shape 610"/>
            <p:cNvSpPr/>
            <p:nvPr/>
          </p:nvSpPr>
          <p:spPr>
            <a:xfrm>
              <a:off x="4047094" y="4883626"/>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smtClean="0">
                <a:ln>
                  <a:noFill/>
                </a:ln>
                <a:solidFill>
                  <a:srgbClr val="44546A"/>
                </a:solidFill>
                <a:effectLst/>
                <a:uLnTx/>
                <a:uFillTx/>
                <a:latin typeface="Source Sans Pro Light"/>
                <a:ea typeface="Source Sans Pro Light"/>
                <a:cs typeface="Source Sans Pro Light"/>
                <a:sym typeface="Source Sans Pro Light"/>
              </a:endParaRPr>
            </a:p>
          </p:txBody>
        </p:sp>
        <p:grpSp>
          <p:nvGrpSpPr>
            <p:cNvPr id="41" name="Shape 611"/>
            <p:cNvGrpSpPr/>
            <p:nvPr/>
          </p:nvGrpSpPr>
          <p:grpSpPr>
            <a:xfrm>
              <a:off x="5759497" y="2816451"/>
              <a:ext cx="611596" cy="611596"/>
              <a:chOff x="5759496" y="2448663"/>
              <a:chExt cx="611596" cy="611596"/>
            </a:xfrm>
          </p:grpSpPr>
          <p:sp>
            <p:nvSpPr>
              <p:cNvPr id="42" name="Shape 612"/>
              <p:cNvSpPr/>
              <p:nvPr/>
            </p:nvSpPr>
            <p:spPr>
              <a:xfrm>
                <a:off x="5759496" y="2448663"/>
                <a:ext cx="611596" cy="611596"/>
              </a:xfrm>
              <a:prstGeom prst="ellipse">
                <a:avLst/>
              </a:pr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endParaRPr>
              </a:p>
            </p:txBody>
          </p:sp>
          <p:sp>
            <p:nvSpPr>
              <p:cNvPr id="4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smtClean="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44" name="Shape 614"/>
            <p:cNvGrpSpPr/>
            <p:nvPr/>
          </p:nvGrpSpPr>
          <p:grpSpPr>
            <a:xfrm>
              <a:off x="7681647" y="4717491"/>
              <a:ext cx="611596" cy="611596"/>
              <a:chOff x="7681647" y="4349703"/>
              <a:chExt cx="611596" cy="611596"/>
            </a:xfrm>
          </p:grpSpPr>
          <p:sp>
            <p:nvSpPr>
              <p:cNvPr id="45" name="Shape 615"/>
              <p:cNvSpPr/>
              <p:nvPr/>
            </p:nvSpPr>
            <p:spPr>
              <a:xfrm>
                <a:off x="7681647" y="4349703"/>
                <a:ext cx="611596" cy="611596"/>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4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smtClean="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47" name="Shape 617"/>
            <p:cNvGrpSpPr/>
            <p:nvPr/>
          </p:nvGrpSpPr>
          <p:grpSpPr>
            <a:xfrm>
              <a:off x="9576939" y="2816451"/>
              <a:ext cx="611596" cy="611596"/>
              <a:chOff x="9576939" y="2448663"/>
              <a:chExt cx="611596" cy="611596"/>
            </a:xfrm>
          </p:grpSpPr>
          <p:sp>
            <p:nvSpPr>
              <p:cNvPr id="48" name="Shape 618"/>
              <p:cNvSpPr/>
              <p:nvPr/>
            </p:nvSpPr>
            <p:spPr>
              <a:xfrm>
                <a:off x="9576939" y="2448663"/>
                <a:ext cx="611596" cy="611596"/>
              </a:xfrm>
              <a:prstGeom prst="ellipse">
                <a:avLst/>
              </a:pr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endParaRPr>
              </a:p>
            </p:txBody>
          </p:sp>
          <p:sp>
            <p:nvSpPr>
              <p:cNvPr id="4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smtClean="0">
                  <a:ln>
                    <a:noFill/>
                  </a:ln>
                  <a:solidFill>
                    <a:srgbClr val="44546A"/>
                  </a:solidFill>
                  <a:effectLst/>
                  <a:uLnTx/>
                  <a:uFillTx/>
                  <a:latin typeface="Source Sans Pro Light"/>
                  <a:ea typeface="Source Sans Pro Light"/>
                  <a:cs typeface="Source Sans Pro Light"/>
                  <a:sym typeface="Source Sans Pro Light"/>
                </a:endParaRPr>
              </a:p>
            </p:txBody>
          </p:sp>
        </p:grpSp>
        <p:sp>
          <p:nvSpPr>
            <p:cNvPr id="50" name="Shape 620"/>
            <p:cNvSpPr txBox="1">
              <a:spLocks/>
            </p:cNvSpPr>
            <p:nvPr/>
          </p:nvSpPr>
          <p:spPr>
            <a:xfrm>
              <a:off x="1518227" y="3479404"/>
              <a:ext cx="1467447" cy="39687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189" marR="0" lvl="0" indent="-228594" algn="ctr" rtl="0" eaLnBrk="1" hangingPunct="1">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r>
                <a:rPr lang="en-US" dirty="0"/>
                <a:t>Understanding of business objectives</a:t>
              </a:r>
            </a:p>
          </p:txBody>
        </p:sp>
        <p:sp>
          <p:nvSpPr>
            <p:cNvPr id="52" name="Shape 622"/>
            <p:cNvSpPr txBox="1">
              <a:spLocks/>
            </p:cNvSpPr>
            <p:nvPr/>
          </p:nvSpPr>
          <p:spPr>
            <a:xfrm>
              <a:off x="3465606" y="4078852"/>
              <a:ext cx="1467447" cy="39687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189" marR="0" lvl="0" indent="-228594" algn="ctr" rtl="0" eaLnBrk="1" hangingPunct="1">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r>
                <a:rPr lang="en-US" dirty="0"/>
                <a:t>Executive sponsorship</a:t>
              </a:r>
            </a:p>
          </p:txBody>
        </p:sp>
        <p:sp>
          <p:nvSpPr>
            <p:cNvPr id="54" name="Shape 624"/>
            <p:cNvSpPr txBox="1">
              <a:spLocks/>
            </p:cNvSpPr>
            <p:nvPr/>
          </p:nvSpPr>
          <p:spPr>
            <a:xfrm>
              <a:off x="5333461" y="3479404"/>
              <a:ext cx="1467447" cy="39687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189" marR="0" lvl="0" indent="-228594" algn="ctr" rtl="0" eaLnBrk="1" hangingPunct="1">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r>
                <a:rPr lang="en-US" dirty="0"/>
                <a:t>Continuous Integration</a:t>
              </a:r>
            </a:p>
          </p:txBody>
        </p:sp>
        <p:sp>
          <p:nvSpPr>
            <p:cNvPr id="56" name="Shape 626"/>
            <p:cNvSpPr txBox="1">
              <a:spLocks/>
            </p:cNvSpPr>
            <p:nvPr/>
          </p:nvSpPr>
          <p:spPr>
            <a:xfrm>
              <a:off x="7241689" y="4154262"/>
              <a:ext cx="1467447" cy="39687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189" marR="0" lvl="0" indent="-228594" algn="ctr" rtl="0" eaLnBrk="1" hangingPunct="1">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r>
                <a:rPr lang="en-US" dirty="0" smtClean="0"/>
                <a:t>Change Management</a:t>
              </a:r>
              <a:endParaRPr lang="en-US" dirty="0"/>
            </a:p>
          </p:txBody>
        </p:sp>
        <p:sp>
          <p:nvSpPr>
            <p:cNvPr id="58" name="Shape 628"/>
            <p:cNvSpPr txBox="1">
              <a:spLocks/>
            </p:cNvSpPr>
            <p:nvPr/>
          </p:nvSpPr>
          <p:spPr>
            <a:xfrm>
              <a:off x="9184075" y="3479404"/>
              <a:ext cx="1467447" cy="39687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189" marR="0" lvl="0" indent="-228594" algn="ctr" rtl="0" eaLnBrk="1" hangingPunct="1">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r>
                <a:rPr lang="en-US" dirty="0"/>
                <a:t>Automation</a:t>
              </a:r>
              <a:endParaRPr kumimoji="0" lang="en-US" sz="1400" b="1" i="0" u="none" strike="noStrike" kern="0" cap="none" spc="0" normalizeH="0" baseline="0" noProof="0" dirty="0" smtClean="0">
                <a:ln>
                  <a:noFill/>
                </a:ln>
                <a:solidFill>
                  <a:srgbClr val="000000"/>
                </a:solidFill>
                <a:effectLst/>
                <a:uLnTx/>
                <a:uFillTx/>
                <a:latin typeface="Arial"/>
                <a:cs typeface="Arial"/>
                <a:sym typeface="Arial"/>
              </a:endParaRPr>
            </a:p>
          </p:txBody>
        </p:sp>
        <p:sp>
          <p:nvSpPr>
            <p:cNvPr id="61" name="Google Shape;163;p27"/>
            <p:cNvSpPr txBox="1">
              <a:spLocks/>
            </p:cNvSpPr>
            <p:nvPr/>
          </p:nvSpPr>
          <p:spPr>
            <a:xfrm>
              <a:off x="912171" y="1318642"/>
              <a:ext cx="10472291" cy="4921525"/>
            </a:xfrm>
            <a:prstGeom prst="rect">
              <a:avLst/>
            </a:prstGeom>
            <a:noFill/>
            <a:ln w="38100">
              <a:solidFill>
                <a:schemeClr val="tx2">
                  <a:lumMod val="90000"/>
                </a:schemeClr>
              </a:solidFill>
            </a:ln>
          </p:spPr>
          <p:txBody>
            <a:bodyPr spcFirstLastPara="1" wrap="square" lIns="0" tIns="0" rIns="91425" bIns="45700" anchor="t" anchorCtr="0"/>
            <a:lstStyle>
              <a:defPPr marR="0" lvl="0" algn="l" rtl="0">
                <a:lnSpc>
                  <a:spcPct val="100000"/>
                </a:lnSpc>
                <a:spcBef>
                  <a:spcPts val="0"/>
                </a:spcBef>
                <a:spcAft>
                  <a:spcPts val="0"/>
                </a:spcAft>
              </a:defPPr>
              <a:lvl1pPr marL="0" marR="0" lvl="0" indent="-228594" algn="l" rtl="0" eaLnBrk="1" hangingPunct="1">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eaLnBrk="1" hangingPunct="1">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eaLnBrk="1" hangingPunct="1">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eaLnBrk="1" hangingPunct="1">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eaLnBrk="1" hangingPunct="1">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eaLnBrk="1" hangingPunct="1">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ctr"/>
              <a:r>
                <a:rPr lang="en-US" b="1" dirty="0" smtClean="0">
                  <a:solidFill>
                    <a:schemeClr val="tx1"/>
                  </a:solidFill>
                </a:rPr>
                <a:t>UNDERSTANDING PRE-REQUISITES OF A CD</a:t>
              </a:r>
            </a:p>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p:txBody>
          <a:bodyPr/>
          <a:lstStyle/>
          <a:p>
            <a:r>
              <a:rPr lang="en-US" smtClean="0"/>
              <a:t>2.5 CD Checklist</a:t>
            </a:r>
            <a:endParaRPr lang="en-US"/>
          </a:p>
        </p:txBody>
      </p:sp>
      <p:sp>
        <p:nvSpPr>
          <p:cNvPr id="169" name="Google Shape;169;p28"/>
          <p:cNvSpPr txBox="1">
            <a:spLocks noGrp="1"/>
          </p:cNvSpPr>
          <p:nvPr>
            <p:ph type="body" idx="2"/>
          </p:nvPr>
        </p:nvSpPr>
        <p:spPr/>
        <p:txBody>
          <a:bodyPr/>
          <a:lstStyle/>
          <a:p>
            <a:r>
              <a:rPr lang="en-US" smtClean="0"/>
              <a:t> </a:t>
            </a:r>
            <a:endParaRPr lang="en-US" dirty="0"/>
          </a:p>
        </p:txBody>
      </p:sp>
      <p:sp>
        <p:nvSpPr>
          <p:cNvPr id="6" name="Freeform 5"/>
          <p:cNvSpPr/>
          <p:nvPr/>
        </p:nvSpPr>
        <p:spPr>
          <a:xfrm>
            <a:off x="741828" y="1279868"/>
            <a:ext cx="10681347" cy="565847"/>
          </a:xfrm>
          <a:custGeom>
            <a:avLst/>
            <a:gdLst>
              <a:gd name="connsiteX0" fmla="*/ 0 w 10681347"/>
              <a:gd name="connsiteY0" fmla="*/ 56585 h 565847"/>
              <a:gd name="connsiteX1" fmla="*/ 56585 w 10681347"/>
              <a:gd name="connsiteY1" fmla="*/ 0 h 565847"/>
              <a:gd name="connsiteX2" fmla="*/ 10624762 w 10681347"/>
              <a:gd name="connsiteY2" fmla="*/ 0 h 565847"/>
              <a:gd name="connsiteX3" fmla="*/ 10681347 w 10681347"/>
              <a:gd name="connsiteY3" fmla="*/ 56585 h 565847"/>
              <a:gd name="connsiteX4" fmla="*/ 10681347 w 10681347"/>
              <a:gd name="connsiteY4" fmla="*/ 509262 h 565847"/>
              <a:gd name="connsiteX5" fmla="*/ 10624762 w 10681347"/>
              <a:gd name="connsiteY5" fmla="*/ 565847 h 565847"/>
              <a:gd name="connsiteX6" fmla="*/ 56585 w 10681347"/>
              <a:gd name="connsiteY6" fmla="*/ 565847 h 565847"/>
              <a:gd name="connsiteX7" fmla="*/ 0 w 10681347"/>
              <a:gd name="connsiteY7" fmla="*/ 509262 h 565847"/>
              <a:gd name="connsiteX8" fmla="*/ 0 w 10681347"/>
              <a:gd name="connsiteY8" fmla="*/ 56585 h 56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81347" h="565847">
                <a:moveTo>
                  <a:pt x="0" y="56585"/>
                </a:moveTo>
                <a:cubicBezTo>
                  <a:pt x="0" y="25334"/>
                  <a:pt x="25334" y="0"/>
                  <a:pt x="56585" y="0"/>
                </a:cubicBezTo>
                <a:lnTo>
                  <a:pt x="10624762" y="0"/>
                </a:lnTo>
                <a:cubicBezTo>
                  <a:pt x="10656013" y="0"/>
                  <a:pt x="10681347" y="25334"/>
                  <a:pt x="10681347" y="56585"/>
                </a:cubicBezTo>
                <a:lnTo>
                  <a:pt x="10681347" y="509262"/>
                </a:lnTo>
                <a:cubicBezTo>
                  <a:pt x="10681347" y="540513"/>
                  <a:pt x="10656013" y="565847"/>
                  <a:pt x="10624762" y="565847"/>
                </a:cubicBezTo>
                <a:lnTo>
                  <a:pt x="56585" y="565847"/>
                </a:lnTo>
                <a:cubicBezTo>
                  <a:pt x="25334" y="565847"/>
                  <a:pt x="0" y="540513"/>
                  <a:pt x="0" y="509262"/>
                </a:cubicBezTo>
                <a:lnTo>
                  <a:pt x="0" y="56585"/>
                </a:lnTo>
                <a:close/>
              </a:path>
            </a:pathLst>
          </a:custGeom>
          <a:solidFill>
            <a:srgbClr val="0B8F5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60960" rIns="60961" bIns="60960" numCol="1" spcCol="1270" anchor="ctr" anchorCtr="0">
            <a:noAutofit/>
          </a:bodyPr>
          <a:lstStyle/>
          <a:p>
            <a:pPr lvl="0" algn="l" defTabSz="711200">
              <a:lnSpc>
                <a:spcPct val="90000"/>
              </a:lnSpc>
              <a:spcBef>
                <a:spcPct val="0"/>
              </a:spcBef>
              <a:spcAft>
                <a:spcPct val="35000"/>
              </a:spcAft>
            </a:pPr>
            <a:r>
              <a:rPr lang="en-US" sz="1800" b="1" kern="1200" dirty="0" smtClean="0">
                <a:solidFill>
                  <a:schemeClr val="bg1"/>
                </a:solidFill>
              </a:rPr>
              <a:t>Following are the important steps to be followed for achieving CD</a:t>
            </a:r>
            <a:endParaRPr lang="en-US" sz="1800" b="1" kern="1200" dirty="0">
              <a:solidFill>
                <a:schemeClr val="bg1"/>
              </a:solidFill>
            </a:endParaRPr>
          </a:p>
        </p:txBody>
      </p:sp>
      <p:sp>
        <p:nvSpPr>
          <p:cNvPr id="8" name="Freeform 7"/>
          <p:cNvSpPr/>
          <p:nvPr/>
        </p:nvSpPr>
        <p:spPr>
          <a:xfrm>
            <a:off x="741828" y="1958885"/>
            <a:ext cx="10681347" cy="565847"/>
          </a:xfrm>
          <a:custGeom>
            <a:avLst/>
            <a:gdLst>
              <a:gd name="connsiteX0" fmla="*/ 0 w 10681347"/>
              <a:gd name="connsiteY0" fmla="*/ 56585 h 565847"/>
              <a:gd name="connsiteX1" fmla="*/ 56585 w 10681347"/>
              <a:gd name="connsiteY1" fmla="*/ 0 h 565847"/>
              <a:gd name="connsiteX2" fmla="*/ 10624762 w 10681347"/>
              <a:gd name="connsiteY2" fmla="*/ 0 h 565847"/>
              <a:gd name="connsiteX3" fmla="*/ 10681347 w 10681347"/>
              <a:gd name="connsiteY3" fmla="*/ 56585 h 565847"/>
              <a:gd name="connsiteX4" fmla="*/ 10681347 w 10681347"/>
              <a:gd name="connsiteY4" fmla="*/ 509262 h 565847"/>
              <a:gd name="connsiteX5" fmla="*/ 10624762 w 10681347"/>
              <a:gd name="connsiteY5" fmla="*/ 565847 h 565847"/>
              <a:gd name="connsiteX6" fmla="*/ 56585 w 10681347"/>
              <a:gd name="connsiteY6" fmla="*/ 565847 h 565847"/>
              <a:gd name="connsiteX7" fmla="*/ 0 w 10681347"/>
              <a:gd name="connsiteY7" fmla="*/ 509262 h 565847"/>
              <a:gd name="connsiteX8" fmla="*/ 0 w 10681347"/>
              <a:gd name="connsiteY8" fmla="*/ 56585 h 56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81347" h="565847">
                <a:moveTo>
                  <a:pt x="0" y="56585"/>
                </a:moveTo>
                <a:cubicBezTo>
                  <a:pt x="0" y="25334"/>
                  <a:pt x="25334" y="0"/>
                  <a:pt x="56585" y="0"/>
                </a:cubicBezTo>
                <a:lnTo>
                  <a:pt x="10624762" y="0"/>
                </a:lnTo>
                <a:cubicBezTo>
                  <a:pt x="10656013" y="0"/>
                  <a:pt x="10681347" y="25334"/>
                  <a:pt x="10681347" y="56585"/>
                </a:cubicBezTo>
                <a:lnTo>
                  <a:pt x="10681347" y="509262"/>
                </a:lnTo>
                <a:cubicBezTo>
                  <a:pt x="10681347" y="540513"/>
                  <a:pt x="10656013" y="565847"/>
                  <a:pt x="10624762" y="565847"/>
                </a:cubicBezTo>
                <a:lnTo>
                  <a:pt x="56585" y="565847"/>
                </a:lnTo>
                <a:cubicBezTo>
                  <a:pt x="25334" y="565847"/>
                  <a:pt x="0" y="540513"/>
                  <a:pt x="0" y="509262"/>
                </a:cubicBezTo>
                <a:lnTo>
                  <a:pt x="0" y="56585"/>
                </a:lnTo>
                <a:close/>
              </a:path>
            </a:pathLst>
          </a:custGeom>
          <a:no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0" tIns="60960" rIns="60961" bIns="60960" numCol="1" spcCol="1270" anchor="ctr" anchorCtr="0">
            <a:noAutofit/>
          </a:bodyPr>
          <a:lstStyle/>
          <a:p>
            <a:pPr lvl="0" algn="l" defTabSz="711200">
              <a:lnSpc>
                <a:spcPct val="90000"/>
              </a:lnSpc>
              <a:spcBef>
                <a:spcPct val="0"/>
              </a:spcBef>
              <a:spcAft>
                <a:spcPct val="35000"/>
              </a:spcAft>
            </a:pPr>
            <a:r>
              <a:rPr lang="en-US" sz="1600" kern="1200" dirty="0" smtClean="0">
                <a:solidFill>
                  <a:schemeClr val="tx1"/>
                </a:solidFill>
              </a:rPr>
              <a:t>Before submitting changes, check to see if a build is currently in the ‘Successful’ status. If not, you should assist in fixing a build before submitting new code.</a:t>
            </a:r>
            <a:endParaRPr lang="en-US" sz="1600" kern="1200" dirty="0" smtClean="0">
              <a:solidFill>
                <a:schemeClr val="tx1"/>
              </a:solidFill>
            </a:endParaRPr>
          </a:p>
        </p:txBody>
      </p:sp>
      <p:sp>
        <p:nvSpPr>
          <p:cNvPr id="9" name="Rounded Rectangle 8"/>
          <p:cNvSpPr/>
          <p:nvPr/>
        </p:nvSpPr>
        <p:spPr>
          <a:xfrm>
            <a:off x="798412" y="2013477"/>
            <a:ext cx="429887" cy="452678"/>
          </a:xfrm>
          <a:prstGeom prst="roundRect">
            <a:avLst>
              <a:gd name="adj" fmla="val 10000"/>
            </a:avLst>
          </a:prstGeom>
          <a:solidFill>
            <a:srgbClr val="0B8F5D"/>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Freeform 9"/>
          <p:cNvSpPr/>
          <p:nvPr/>
        </p:nvSpPr>
        <p:spPr>
          <a:xfrm>
            <a:off x="741828" y="2581317"/>
            <a:ext cx="10681347" cy="565847"/>
          </a:xfrm>
          <a:custGeom>
            <a:avLst/>
            <a:gdLst>
              <a:gd name="connsiteX0" fmla="*/ 0 w 10681347"/>
              <a:gd name="connsiteY0" fmla="*/ 56585 h 565847"/>
              <a:gd name="connsiteX1" fmla="*/ 56585 w 10681347"/>
              <a:gd name="connsiteY1" fmla="*/ 0 h 565847"/>
              <a:gd name="connsiteX2" fmla="*/ 10624762 w 10681347"/>
              <a:gd name="connsiteY2" fmla="*/ 0 h 565847"/>
              <a:gd name="connsiteX3" fmla="*/ 10681347 w 10681347"/>
              <a:gd name="connsiteY3" fmla="*/ 56585 h 565847"/>
              <a:gd name="connsiteX4" fmla="*/ 10681347 w 10681347"/>
              <a:gd name="connsiteY4" fmla="*/ 509262 h 565847"/>
              <a:gd name="connsiteX5" fmla="*/ 10624762 w 10681347"/>
              <a:gd name="connsiteY5" fmla="*/ 565847 h 565847"/>
              <a:gd name="connsiteX6" fmla="*/ 56585 w 10681347"/>
              <a:gd name="connsiteY6" fmla="*/ 565847 h 565847"/>
              <a:gd name="connsiteX7" fmla="*/ 0 w 10681347"/>
              <a:gd name="connsiteY7" fmla="*/ 509262 h 565847"/>
              <a:gd name="connsiteX8" fmla="*/ 0 w 10681347"/>
              <a:gd name="connsiteY8" fmla="*/ 56585 h 56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81347" h="565847">
                <a:moveTo>
                  <a:pt x="0" y="56585"/>
                </a:moveTo>
                <a:cubicBezTo>
                  <a:pt x="0" y="25334"/>
                  <a:pt x="25334" y="0"/>
                  <a:pt x="56585" y="0"/>
                </a:cubicBezTo>
                <a:lnTo>
                  <a:pt x="10624762" y="0"/>
                </a:lnTo>
                <a:cubicBezTo>
                  <a:pt x="10656013" y="0"/>
                  <a:pt x="10681347" y="25334"/>
                  <a:pt x="10681347" y="56585"/>
                </a:cubicBezTo>
                <a:lnTo>
                  <a:pt x="10681347" y="509262"/>
                </a:lnTo>
                <a:cubicBezTo>
                  <a:pt x="10681347" y="540513"/>
                  <a:pt x="10656013" y="565847"/>
                  <a:pt x="10624762" y="565847"/>
                </a:cubicBezTo>
                <a:lnTo>
                  <a:pt x="56585" y="565847"/>
                </a:lnTo>
                <a:cubicBezTo>
                  <a:pt x="25334" y="565847"/>
                  <a:pt x="0" y="540513"/>
                  <a:pt x="0" y="509262"/>
                </a:cubicBezTo>
                <a:lnTo>
                  <a:pt x="0" y="56585"/>
                </a:lnTo>
                <a:close/>
              </a:path>
            </a:pathLst>
          </a:custGeom>
          <a:no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0" tIns="60960" rIns="60961" bIns="60960" numCol="1" spcCol="1270" anchor="ctr" anchorCtr="0">
            <a:noAutofit/>
          </a:bodyPr>
          <a:lstStyle/>
          <a:p>
            <a:pPr lvl="0" algn="l" defTabSz="711200">
              <a:lnSpc>
                <a:spcPct val="90000"/>
              </a:lnSpc>
              <a:spcBef>
                <a:spcPct val="0"/>
              </a:spcBef>
              <a:spcAft>
                <a:spcPct val="35000"/>
              </a:spcAft>
            </a:pPr>
            <a:r>
              <a:rPr lang="en-US" sz="1600" kern="1200" smtClean="0">
                <a:solidFill>
                  <a:schemeClr val="tx1"/>
                </a:solidFill>
              </a:rPr>
              <a:t>If the status is currently ‘Successful’, you should rebase your personal workspace to this configuration.</a:t>
            </a:r>
            <a:endParaRPr lang="en-US" sz="1600" kern="1200" dirty="0">
              <a:solidFill>
                <a:schemeClr val="tx1"/>
              </a:solidFill>
            </a:endParaRPr>
          </a:p>
        </p:txBody>
      </p:sp>
      <p:sp>
        <p:nvSpPr>
          <p:cNvPr id="11" name="Rounded Rectangle 10"/>
          <p:cNvSpPr/>
          <p:nvPr/>
        </p:nvSpPr>
        <p:spPr>
          <a:xfrm>
            <a:off x="798412" y="2635909"/>
            <a:ext cx="429887" cy="452678"/>
          </a:xfrm>
          <a:prstGeom prst="roundRect">
            <a:avLst>
              <a:gd name="adj" fmla="val 10000"/>
            </a:avLst>
          </a:prstGeom>
          <a:solidFill>
            <a:srgbClr val="0B8F5D"/>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Freeform 11"/>
          <p:cNvSpPr/>
          <p:nvPr/>
        </p:nvSpPr>
        <p:spPr>
          <a:xfrm>
            <a:off x="741828" y="3203750"/>
            <a:ext cx="10681347" cy="565847"/>
          </a:xfrm>
          <a:custGeom>
            <a:avLst/>
            <a:gdLst>
              <a:gd name="connsiteX0" fmla="*/ 0 w 10681347"/>
              <a:gd name="connsiteY0" fmla="*/ 56585 h 565847"/>
              <a:gd name="connsiteX1" fmla="*/ 56585 w 10681347"/>
              <a:gd name="connsiteY1" fmla="*/ 0 h 565847"/>
              <a:gd name="connsiteX2" fmla="*/ 10624762 w 10681347"/>
              <a:gd name="connsiteY2" fmla="*/ 0 h 565847"/>
              <a:gd name="connsiteX3" fmla="*/ 10681347 w 10681347"/>
              <a:gd name="connsiteY3" fmla="*/ 56585 h 565847"/>
              <a:gd name="connsiteX4" fmla="*/ 10681347 w 10681347"/>
              <a:gd name="connsiteY4" fmla="*/ 509262 h 565847"/>
              <a:gd name="connsiteX5" fmla="*/ 10624762 w 10681347"/>
              <a:gd name="connsiteY5" fmla="*/ 565847 h 565847"/>
              <a:gd name="connsiteX6" fmla="*/ 56585 w 10681347"/>
              <a:gd name="connsiteY6" fmla="*/ 565847 h 565847"/>
              <a:gd name="connsiteX7" fmla="*/ 0 w 10681347"/>
              <a:gd name="connsiteY7" fmla="*/ 509262 h 565847"/>
              <a:gd name="connsiteX8" fmla="*/ 0 w 10681347"/>
              <a:gd name="connsiteY8" fmla="*/ 56585 h 56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81347" h="565847">
                <a:moveTo>
                  <a:pt x="0" y="56585"/>
                </a:moveTo>
                <a:cubicBezTo>
                  <a:pt x="0" y="25334"/>
                  <a:pt x="25334" y="0"/>
                  <a:pt x="56585" y="0"/>
                </a:cubicBezTo>
                <a:lnTo>
                  <a:pt x="10624762" y="0"/>
                </a:lnTo>
                <a:cubicBezTo>
                  <a:pt x="10656013" y="0"/>
                  <a:pt x="10681347" y="25334"/>
                  <a:pt x="10681347" y="56585"/>
                </a:cubicBezTo>
                <a:lnTo>
                  <a:pt x="10681347" y="509262"/>
                </a:lnTo>
                <a:cubicBezTo>
                  <a:pt x="10681347" y="540513"/>
                  <a:pt x="10656013" y="565847"/>
                  <a:pt x="10624762" y="565847"/>
                </a:cubicBezTo>
                <a:lnTo>
                  <a:pt x="56585" y="565847"/>
                </a:lnTo>
                <a:cubicBezTo>
                  <a:pt x="25334" y="565847"/>
                  <a:pt x="0" y="540513"/>
                  <a:pt x="0" y="509262"/>
                </a:cubicBezTo>
                <a:lnTo>
                  <a:pt x="0" y="56585"/>
                </a:lnTo>
                <a:close/>
              </a:path>
            </a:pathLst>
          </a:custGeom>
          <a:no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0" tIns="60960" rIns="60961" bIns="60960" numCol="1" spcCol="1270" anchor="ctr" anchorCtr="0">
            <a:noAutofit/>
          </a:bodyPr>
          <a:lstStyle/>
          <a:p>
            <a:pPr lvl="0" algn="l" defTabSz="711200">
              <a:lnSpc>
                <a:spcPct val="90000"/>
              </a:lnSpc>
              <a:spcBef>
                <a:spcPct val="0"/>
              </a:spcBef>
              <a:spcAft>
                <a:spcPct val="35000"/>
              </a:spcAft>
            </a:pPr>
            <a:r>
              <a:rPr lang="en-US" sz="1600" kern="1200" smtClean="0">
                <a:solidFill>
                  <a:schemeClr val="tx1"/>
                </a:solidFill>
              </a:rPr>
              <a:t>Build and test locally to ensure the update doesn't break functionality.</a:t>
            </a:r>
            <a:endParaRPr lang="en-US" sz="1600" kern="1200" dirty="0">
              <a:solidFill>
                <a:schemeClr val="tx1"/>
              </a:solidFill>
            </a:endParaRPr>
          </a:p>
        </p:txBody>
      </p:sp>
      <p:sp>
        <p:nvSpPr>
          <p:cNvPr id="13" name="Rounded Rectangle 12"/>
          <p:cNvSpPr/>
          <p:nvPr/>
        </p:nvSpPr>
        <p:spPr>
          <a:xfrm>
            <a:off x="798412" y="3258341"/>
            <a:ext cx="429887" cy="452678"/>
          </a:xfrm>
          <a:prstGeom prst="roundRect">
            <a:avLst>
              <a:gd name="adj" fmla="val 10000"/>
            </a:avLst>
          </a:prstGeom>
          <a:solidFill>
            <a:srgbClr val="0B8F5D"/>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Freeform 13"/>
          <p:cNvSpPr/>
          <p:nvPr/>
        </p:nvSpPr>
        <p:spPr>
          <a:xfrm>
            <a:off x="741828" y="3826182"/>
            <a:ext cx="10681347" cy="565847"/>
          </a:xfrm>
          <a:custGeom>
            <a:avLst/>
            <a:gdLst>
              <a:gd name="connsiteX0" fmla="*/ 0 w 10681347"/>
              <a:gd name="connsiteY0" fmla="*/ 56585 h 565847"/>
              <a:gd name="connsiteX1" fmla="*/ 56585 w 10681347"/>
              <a:gd name="connsiteY1" fmla="*/ 0 h 565847"/>
              <a:gd name="connsiteX2" fmla="*/ 10624762 w 10681347"/>
              <a:gd name="connsiteY2" fmla="*/ 0 h 565847"/>
              <a:gd name="connsiteX3" fmla="*/ 10681347 w 10681347"/>
              <a:gd name="connsiteY3" fmla="*/ 56585 h 565847"/>
              <a:gd name="connsiteX4" fmla="*/ 10681347 w 10681347"/>
              <a:gd name="connsiteY4" fmla="*/ 509262 h 565847"/>
              <a:gd name="connsiteX5" fmla="*/ 10624762 w 10681347"/>
              <a:gd name="connsiteY5" fmla="*/ 565847 h 565847"/>
              <a:gd name="connsiteX6" fmla="*/ 56585 w 10681347"/>
              <a:gd name="connsiteY6" fmla="*/ 565847 h 565847"/>
              <a:gd name="connsiteX7" fmla="*/ 0 w 10681347"/>
              <a:gd name="connsiteY7" fmla="*/ 509262 h 565847"/>
              <a:gd name="connsiteX8" fmla="*/ 0 w 10681347"/>
              <a:gd name="connsiteY8" fmla="*/ 56585 h 56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81347" h="565847">
                <a:moveTo>
                  <a:pt x="0" y="56585"/>
                </a:moveTo>
                <a:cubicBezTo>
                  <a:pt x="0" y="25334"/>
                  <a:pt x="25334" y="0"/>
                  <a:pt x="56585" y="0"/>
                </a:cubicBezTo>
                <a:lnTo>
                  <a:pt x="10624762" y="0"/>
                </a:lnTo>
                <a:cubicBezTo>
                  <a:pt x="10656013" y="0"/>
                  <a:pt x="10681347" y="25334"/>
                  <a:pt x="10681347" y="56585"/>
                </a:cubicBezTo>
                <a:lnTo>
                  <a:pt x="10681347" y="509262"/>
                </a:lnTo>
                <a:cubicBezTo>
                  <a:pt x="10681347" y="540513"/>
                  <a:pt x="10656013" y="565847"/>
                  <a:pt x="10624762" y="565847"/>
                </a:cubicBezTo>
                <a:lnTo>
                  <a:pt x="56585" y="565847"/>
                </a:lnTo>
                <a:cubicBezTo>
                  <a:pt x="25334" y="565847"/>
                  <a:pt x="0" y="540513"/>
                  <a:pt x="0" y="509262"/>
                </a:cubicBezTo>
                <a:lnTo>
                  <a:pt x="0" y="56585"/>
                </a:lnTo>
                <a:close/>
              </a:path>
            </a:pathLst>
          </a:custGeom>
          <a:no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0" tIns="60960" rIns="60961" bIns="60960" numCol="1" spcCol="1270" anchor="ctr" anchorCtr="0">
            <a:noAutofit/>
          </a:bodyPr>
          <a:lstStyle/>
          <a:p>
            <a:pPr lvl="0" algn="l" defTabSz="711200">
              <a:lnSpc>
                <a:spcPct val="90000"/>
              </a:lnSpc>
              <a:spcBef>
                <a:spcPct val="0"/>
              </a:spcBef>
              <a:spcAft>
                <a:spcPct val="35000"/>
              </a:spcAft>
            </a:pPr>
            <a:r>
              <a:rPr lang="en-US" sz="1600" kern="1200" dirty="0" smtClean="0">
                <a:solidFill>
                  <a:schemeClr val="tx1"/>
                </a:solidFill>
              </a:rPr>
              <a:t>If Successful, check in new code.</a:t>
            </a:r>
            <a:endParaRPr lang="en-US" sz="1600" kern="1200" dirty="0">
              <a:solidFill>
                <a:schemeClr val="tx1"/>
              </a:solidFill>
            </a:endParaRPr>
          </a:p>
        </p:txBody>
      </p:sp>
      <p:sp>
        <p:nvSpPr>
          <p:cNvPr id="15" name="Rounded Rectangle 14"/>
          <p:cNvSpPr/>
          <p:nvPr/>
        </p:nvSpPr>
        <p:spPr>
          <a:xfrm>
            <a:off x="798412" y="3880774"/>
            <a:ext cx="429887" cy="452678"/>
          </a:xfrm>
          <a:prstGeom prst="roundRect">
            <a:avLst>
              <a:gd name="adj" fmla="val 10000"/>
            </a:avLst>
          </a:prstGeom>
          <a:solidFill>
            <a:srgbClr val="0B8F5D"/>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Freeform 15"/>
          <p:cNvSpPr/>
          <p:nvPr/>
        </p:nvSpPr>
        <p:spPr>
          <a:xfrm>
            <a:off x="741828" y="4448614"/>
            <a:ext cx="10681347" cy="565847"/>
          </a:xfrm>
          <a:custGeom>
            <a:avLst/>
            <a:gdLst>
              <a:gd name="connsiteX0" fmla="*/ 0 w 10681347"/>
              <a:gd name="connsiteY0" fmla="*/ 56585 h 565847"/>
              <a:gd name="connsiteX1" fmla="*/ 56585 w 10681347"/>
              <a:gd name="connsiteY1" fmla="*/ 0 h 565847"/>
              <a:gd name="connsiteX2" fmla="*/ 10624762 w 10681347"/>
              <a:gd name="connsiteY2" fmla="*/ 0 h 565847"/>
              <a:gd name="connsiteX3" fmla="*/ 10681347 w 10681347"/>
              <a:gd name="connsiteY3" fmla="*/ 56585 h 565847"/>
              <a:gd name="connsiteX4" fmla="*/ 10681347 w 10681347"/>
              <a:gd name="connsiteY4" fmla="*/ 509262 h 565847"/>
              <a:gd name="connsiteX5" fmla="*/ 10624762 w 10681347"/>
              <a:gd name="connsiteY5" fmla="*/ 565847 h 565847"/>
              <a:gd name="connsiteX6" fmla="*/ 56585 w 10681347"/>
              <a:gd name="connsiteY6" fmla="*/ 565847 h 565847"/>
              <a:gd name="connsiteX7" fmla="*/ 0 w 10681347"/>
              <a:gd name="connsiteY7" fmla="*/ 509262 h 565847"/>
              <a:gd name="connsiteX8" fmla="*/ 0 w 10681347"/>
              <a:gd name="connsiteY8" fmla="*/ 56585 h 56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81347" h="565847">
                <a:moveTo>
                  <a:pt x="0" y="56585"/>
                </a:moveTo>
                <a:cubicBezTo>
                  <a:pt x="0" y="25334"/>
                  <a:pt x="25334" y="0"/>
                  <a:pt x="56585" y="0"/>
                </a:cubicBezTo>
                <a:lnTo>
                  <a:pt x="10624762" y="0"/>
                </a:lnTo>
                <a:cubicBezTo>
                  <a:pt x="10656013" y="0"/>
                  <a:pt x="10681347" y="25334"/>
                  <a:pt x="10681347" y="56585"/>
                </a:cubicBezTo>
                <a:lnTo>
                  <a:pt x="10681347" y="509262"/>
                </a:lnTo>
                <a:cubicBezTo>
                  <a:pt x="10681347" y="540513"/>
                  <a:pt x="10656013" y="565847"/>
                  <a:pt x="10624762" y="565847"/>
                </a:cubicBezTo>
                <a:lnTo>
                  <a:pt x="56585" y="565847"/>
                </a:lnTo>
                <a:cubicBezTo>
                  <a:pt x="25334" y="565847"/>
                  <a:pt x="0" y="540513"/>
                  <a:pt x="0" y="509262"/>
                </a:cubicBezTo>
                <a:lnTo>
                  <a:pt x="0" y="56585"/>
                </a:lnTo>
                <a:close/>
              </a:path>
            </a:pathLst>
          </a:custGeom>
          <a:no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0" tIns="60960" rIns="60961" bIns="60960" numCol="1" spcCol="1270" anchor="ctr" anchorCtr="0">
            <a:noAutofit/>
          </a:bodyPr>
          <a:lstStyle/>
          <a:p>
            <a:pPr lvl="0" algn="l" defTabSz="711200">
              <a:lnSpc>
                <a:spcPct val="90000"/>
              </a:lnSpc>
              <a:spcBef>
                <a:spcPct val="0"/>
              </a:spcBef>
              <a:spcAft>
                <a:spcPct val="35000"/>
              </a:spcAft>
            </a:pPr>
            <a:r>
              <a:rPr lang="en-US" sz="1600" kern="1200" smtClean="0">
                <a:solidFill>
                  <a:schemeClr val="tx1"/>
                </a:solidFill>
              </a:rPr>
              <a:t>Allow CI to complete with new changes.</a:t>
            </a:r>
            <a:endParaRPr lang="en-US" sz="1600" kern="1200" dirty="0">
              <a:solidFill>
                <a:schemeClr val="tx1"/>
              </a:solidFill>
            </a:endParaRPr>
          </a:p>
        </p:txBody>
      </p:sp>
      <p:sp>
        <p:nvSpPr>
          <p:cNvPr id="17" name="Rounded Rectangle 16"/>
          <p:cNvSpPr/>
          <p:nvPr/>
        </p:nvSpPr>
        <p:spPr>
          <a:xfrm>
            <a:off x="798412" y="4503206"/>
            <a:ext cx="429887" cy="452678"/>
          </a:xfrm>
          <a:prstGeom prst="roundRect">
            <a:avLst>
              <a:gd name="adj" fmla="val 10000"/>
            </a:avLst>
          </a:prstGeom>
          <a:solidFill>
            <a:srgbClr val="0B8F5D"/>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Freeform 17"/>
          <p:cNvSpPr/>
          <p:nvPr/>
        </p:nvSpPr>
        <p:spPr>
          <a:xfrm>
            <a:off x="741828" y="5071047"/>
            <a:ext cx="10681347" cy="565847"/>
          </a:xfrm>
          <a:custGeom>
            <a:avLst/>
            <a:gdLst>
              <a:gd name="connsiteX0" fmla="*/ 0 w 10681347"/>
              <a:gd name="connsiteY0" fmla="*/ 56585 h 565847"/>
              <a:gd name="connsiteX1" fmla="*/ 56585 w 10681347"/>
              <a:gd name="connsiteY1" fmla="*/ 0 h 565847"/>
              <a:gd name="connsiteX2" fmla="*/ 10624762 w 10681347"/>
              <a:gd name="connsiteY2" fmla="*/ 0 h 565847"/>
              <a:gd name="connsiteX3" fmla="*/ 10681347 w 10681347"/>
              <a:gd name="connsiteY3" fmla="*/ 56585 h 565847"/>
              <a:gd name="connsiteX4" fmla="*/ 10681347 w 10681347"/>
              <a:gd name="connsiteY4" fmla="*/ 509262 h 565847"/>
              <a:gd name="connsiteX5" fmla="*/ 10624762 w 10681347"/>
              <a:gd name="connsiteY5" fmla="*/ 565847 h 565847"/>
              <a:gd name="connsiteX6" fmla="*/ 56585 w 10681347"/>
              <a:gd name="connsiteY6" fmla="*/ 565847 h 565847"/>
              <a:gd name="connsiteX7" fmla="*/ 0 w 10681347"/>
              <a:gd name="connsiteY7" fmla="*/ 509262 h 565847"/>
              <a:gd name="connsiteX8" fmla="*/ 0 w 10681347"/>
              <a:gd name="connsiteY8" fmla="*/ 56585 h 56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81347" h="565847">
                <a:moveTo>
                  <a:pt x="0" y="56585"/>
                </a:moveTo>
                <a:cubicBezTo>
                  <a:pt x="0" y="25334"/>
                  <a:pt x="25334" y="0"/>
                  <a:pt x="56585" y="0"/>
                </a:cubicBezTo>
                <a:lnTo>
                  <a:pt x="10624762" y="0"/>
                </a:lnTo>
                <a:cubicBezTo>
                  <a:pt x="10656013" y="0"/>
                  <a:pt x="10681347" y="25334"/>
                  <a:pt x="10681347" y="56585"/>
                </a:cubicBezTo>
                <a:lnTo>
                  <a:pt x="10681347" y="509262"/>
                </a:lnTo>
                <a:cubicBezTo>
                  <a:pt x="10681347" y="540513"/>
                  <a:pt x="10656013" y="565847"/>
                  <a:pt x="10624762" y="565847"/>
                </a:cubicBezTo>
                <a:lnTo>
                  <a:pt x="56585" y="565847"/>
                </a:lnTo>
                <a:cubicBezTo>
                  <a:pt x="25334" y="565847"/>
                  <a:pt x="0" y="540513"/>
                  <a:pt x="0" y="509262"/>
                </a:cubicBezTo>
                <a:lnTo>
                  <a:pt x="0" y="56585"/>
                </a:lnTo>
                <a:close/>
              </a:path>
            </a:pathLst>
          </a:custGeom>
          <a:no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0" tIns="60960" rIns="60961" bIns="60960" numCol="1" spcCol="1270" anchor="ctr" anchorCtr="0">
            <a:noAutofit/>
          </a:bodyPr>
          <a:lstStyle/>
          <a:p>
            <a:pPr lvl="0" algn="l" defTabSz="711200">
              <a:lnSpc>
                <a:spcPct val="90000"/>
              </a:lnSpc>
              <a:spcBef>
                <a:spcPct val="0"/>
              </a:spcBef>
              <a:spcAft>
                <a:spcPct val="35000"/>
              </a:spcAft>
            </a:pPr>
            <a:r>
              <a:rPr lang="en-US" sz="1600" kern="1200" smtClean="0">
                <a:solidFill>
                  <a:schemeClr val="tx1"/>
                </a:solidFill>
              </a:rPr>
              <a:t>If build fails, stop and fix on your machine. Return to step 3.</a:t>
            </a:r>
            <a:endParaRPr lang="en-US" sz="1600" kern="1200" dirty="0">
              <a:solidFill>
                <a:schemeClr val="tx1"/>
              </a:solidFill>
            </a:endParaRPr>
          </a:p>
        </p:txBody>
      </p:sp>
      <p:sp>
        <p:nvSpPr>
          <p:cNvPr id="19" name="Rounded Rectangle 18"/>
          <p:cNvSpPr/>
          <p:nvPr/>
        </p:nvSpPr>
        <p:spPr>
          <a:xfrm>
            <a:off x="798412" y="5125638"/>
            <a:ext cx="429887" cy="452678"/>
          </a:xfrm>
          <a:prstGeom prst="roundRect">
            <a:avLst>
              <a:gd name="adj" fmla="val 10000"/>
            </a:avLst>
          </a:prstGeom>
          <a:solidFill>
            <a:srgbClr val="0B8F5D"/>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Freeform 19"/>
          <p:cNvSpPr/>
          <p:nvPr/>
        </p:nvSpPr>
        <p:spPr>
          <a:xfrm>
            <a:off x="741828" y="5693479"/>
            <a:ext cx="10681347" cy="565847"/>
          </a:xfrm>
          <a:custGeom>
            <a:avLst/>
            <a:gdLst>
              <a:gd name="connsiteX0" fmla="*/ 0 w 10681347"/>
              <a:gd name="connsiteY0" fmla="*/ 56585 h 565847"/>
              <a:gd name="connsiteX1" fmla="*/ 56585 w 10681347"/>
              <a:gd name="connsiteY1" fmla="*/ 0 h 565847"/>
              <a:gd name="connsiteX2" fmla="*/ 10624762 w 10681347"/>
              <a:gd name="connsiteY2" fmla="*/ 0 h 565847"/>
              <a:gd name="connsiteX3" fmla="*/ 10681347 w 10681347"/>
              <a:gd name="connsiteY3" fmla="*/ 56585 h 565847"/>
              <a:gd name="connsiteX4" fmla="*/ 10681347 w 10681347"/>
              <a:gd name="connsiteY4" fmla="*/ 509262 h 565847"/>
              <a:gd name="connsiteX5" fmla="*/ 10624762 w 10681347"/>
              <a:gd name="connsiteY5" fmla="*/ 565847 h 565847"/>
              <a:gd name="connsiteX6" fmla="*/ 56585 w 10681347"/>
              <a:gd name="connsiteY6" fmla="*/ 565847 h 565847"/>
              <a:gd name="connsiteX7" fmla="*/ 0 w 10681347"/>
              <a:gd name="connsiteY7" fmla="*/ 509262 h 565847"/>
              <a:gd name="connsiteX8" fmla="*/ 0 w 10681347"/>
              <a:gd name="connsiteY8" fmla="*/ 56585 h 56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81347" h="565847">
                <a:moveTo>
                  <a:pt x="0" y="56585"/>
                </a:moveTo>
                <a:cubicBezTo>
                  <a:pt x="0" y="25334"/>
                  <a:pt x="25334" y="0"/>
                  <a:pt x="56585" y="0"/>
                </a:cubicBezTo>
                <a:lnTo>
                  <a:pt x="10624762" y="0"/>
                </a:lnTo>
                <a:cubicBezTo>
                  <a:pt x="10656013" y="0"/>
                  <a:pt x="10681347" y="25334"/>
                  <a:pt x="10681347" y="56585"/>
                </a:cubicBezTo>
                <a:lnTo>
                  <a:pt x="10681347" y="509262"/>
                </a:lnTo>
                <a:cubicBezTo>
                  <a:pt x="10681347" y="540513"/>
                  <a:pt x="10656013" y="565847"/>
                  <a:pt x="10624762" y="565847"/>
                </a:cubicBezTo>
                <a:lnTo>
                  <a:pt x="56585" y="565847"/>
                </a:lnTo>
                <a:cubicBezTo>
                  <a:pt x="25334" y="565847"/>
                  <a:pt x="0" y="540513"/>
                  <a:pt x="0" y="509262"/>
                </a:cubicBezTo>
                <a:lnTo>
                  <a:pt x="0" y="56585"/>
                </a:lnTo>
                <a:close/>
              </a:path>
            </a:pathLst>
          </a:custGeom>
          <a:no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0080" tIns="60960" rIns="60961" bIns="60960" numCol="1" spcCol="1270" anchor="ctr" anchorCtr="0">
            <a:noAutofit/>
          </a:bodyPr>
          <a:lstStyle/>
          <a:p>
            <a:pPr lvl="0" algn="l" defTabSz="711200">
              <a:lnSpc>
                <a:spcPct val="90000"/>
              </a:lnSpc>
              <a:spcBef>
                <a:spcPct val="0"/>
              </a:spcBef>
              <a:spcAft>
                <a:spcPct val="35000"/>
              </a:spcAft>
            </a:pPr>
            <a:r>
              <a:rPr lang="en-US" sz="1600" kern="1200" smtClean="0">
                <a:solidFill>
                  <a:schemeClr val="tx1"/>
                </a:solidFill>
              </a:rPr>
              <a:t>If build passes, continue to work on the next item.</a:t>
            </a:r>
            <a:endParaRPr lang="en-US" sz="1600" kern="1200" dirty="0">
              <a:solidFill>
                <a:schemeClr val="tx1"/>
              </a:solidFill>
            </a:endParaRPr>
          </a:p>
        </p:txBody>
      </p:sp>
      <p:sp>
        <p:nvSpPr>
          <p:cNvPr id="21" name="Rounded Rectangle 20"/>
          <p:cNvSpPr/>
          <p:nvPr/>
        </p:nvSpPr>
        <p:spPr>
          <a:xfrm>
            <a:off x="798412" y="5748071"/>
            <a:ext cx="429887" cy="452678"/>
          </a:xfrm>
          <a:prstGeom prst="roundRect">
            <a:avLst>
              <a:gd name="adj" fmla="val 10000"/>
            </a:avLst>
          </a:prstGeom>
          <a:solidFill>
            <a:srgbClr val="0B8F5D"/>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865457" y="2114956"/>
            <a:ext cx="295795" cy="245659"/>
          </a:xfrm>
          <a:custGeom>
            <a:avLst/>
            <a:gdLst>
              <a:gd name="connsiteX0" fmla="*/ 0 w 327545"/>
              <a:gd name="connsiteY0" fmla="*/ 95534 h 245659"/>
              <a:gd name="connsiteX1" fmla="*/ 81886 w 327545"/>
              <a:gd name="connsiteY1" fmla="*/ 245659 h 245659"/>
              <a:gd name="connsiteX2" fmla="*/ 327545 w 327545"/>
              <a:gd name="connsiteY2" fmla="*/ 0 h 245659"/>
              <a:gd name="connsiteX0" fmla="*/ 0 w 295795"/>
              <a:gd name="connsiteY0" fmla="*/ 139984 h 245659"/>
              <a:gd name="connsiteX1" fmla="*/ 50136 w 295795"/>
              <a:gd name="connsiteY1" fmla="*/ 245659 h 245659"/>
              <a:gd name="connsiteX2" fmla="*/ 295795 w 295795"/>
              <a:gd name="connsiteY2" fmla="*/ 0 h 245659"/>
            </a:gdLst>
            <a:ahLst/>
            <a:cxnLst>
              <a:cxn ang="0">
                <a:pos x="connsiteX0" y="connsiteY0"/>
              </a:cxn>
              <a:cxn ang="0">
                <a:pos x="connsiteX1" y="connsiteY1"/>
              </a:cxn>
              <a:cxn ang="0">
                <a:pos x="connsiteX2" y="connsiteY2"/>
              </a:cxn>
            </a:cxnLst>
            <a:rect l="l" t="t" r="r" b="b"/>
            <a:pathLst>
              <a:path w="295795" h="245659">
                <a:moveTo>
                  <a:pt x="0" y="139984"/>
                </a:moveTo>
                <a:lnTo>
                  <a:pt x="50136" y="245659"/>
                </a:lnTo>
                <a:lnTo>
                  <a:pt x="295795" y="0"/>
                </a:lnTo>
              </a:path>
            </a:pathLst>
          </a:custGeom>
          <a:solidFill>
            <a:srgbClr val="0B8F5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865457" y="2745473"/>
            <a:ext cx="295795" cy="245659"/>
          </a:xfrm>
          <a:custGeom>
            <a:avLst/>
            <a:gdLst>
              <a:gd name="connsiteX0" fmla="*/ 0 w 327545"/>
              <a:gd name="connsiteY0" fmla="*/ 95534 h 245659"/>
              <a:gd name="connsiteX1" fmla="*/ 81886 w 327545"/>
              <a:gd name="connsiteY1" fmla="*/ 245659 h 245659"/>
              <a:gd name="connsiteX2" fmla="*/ 327545 w 327545"/>
              <a:gd name="connsiteY2" fmla="*/ 0 h 245659"/>
              <a:gd name="connsiteX0" fmla="*/ 0 w 295795"/>
              <a:gd name="connsiteY0" fmla="*/ 139984 h 245659"/>
              <a:gd name="connsiteX1" fmla="*/ 50136 w 295795"/>
              <a:gd name="connsiteY1" fmla="*/ 245659 h 245659"/>
              <a:gd name="connsiteX2" fmla="*/ 295795 w 295795"/>
              <a:gd name="connsiteY2" fmla="*/ 0 h 245659"/>
            </a:gdLst>
            <a:ahLst/>
            <a:cxnLst>
              <a:cxn ang="0">
                <a:pos x="connsiteX0" y="connsiteY0"/>
              </a:cxn>
              <a:cxn ang="0">
                <a:pos x="connsiteX1" y="connsiteY1"/>
              </a:cxn>
              <a:cxn ang="0">
                <a:pos x="connsiteX2" y="connsiteY2"/>
              </a:cxn>
            </a:cxnLst>
            <a:rect l="l" t="t" r="r" b="b"/>
            <a:pathLst>
              <a:path w="295795" h="245659">
                <a:moveTo>
                  <a:pt x="0" y="139984"/>
                </a:moveTo>
                <a:lnTo>
                  <a:pt x="50136" y="245659"/>
                </a:lnTo>
                <a:lnTo>
                  <a:pt x="295795" y="0"/>
                </a:lnTo>
              </a:path>
            </a:pathLst>
          </a:custGeom>
          <a:solidFill>
            <a:srgbClr val="0B8F5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865457" y="3375990"/>
            <a:ext cx="295795" cy="245659"/>
          </a:xfrm>
          <a:custGeom>
            <a:avLst/>
            <a:gdLst>
              <a:gd name="connsiteX0" fmla="*/ 0 w 327545"/>
              <a:gd name="connsiteY0" fmla="*/ 95534 h 245659"/>
              <a:gd name="connsiteX1" fmla="*/ 81886 w 327545"/>
              <a:gd name="connsiteY1" fmla="*/ 245659 h 245659"/>
              <a:gd name="connsiteX2" fmla="*/ 327545 w 327545"/>
              <a:gd name="connsiteY2" fmla="*/ 0 h 245659"/>
              <a:gd name="connsiteX0" fmla="*/ 0 w 295795"/>
              <a:gd name="connsiteY0" fmla="*/ 139984 h 245659"/>
              <a:gd name="connsiteX1" fmla="*/ 50136 w 295795"/>
              <a:gd name="connsiteY1" fmla="*/ 245659 h 245659"/>
              <a:gd name="connsiteX2" fmla="*/ 295795 w 295795"/>
              <a:gd name="connsiteY2" fmla="*/ 0 h 245659"/>
            </a:gdLst>
            <a:ahLst/>
            <a:cxnLst>
              <a:cxn ang="0">
                <a:pos x="connsiteX0" y="connsiteY0"/>
              </a:cxn>
              <a:cxn ang="0">
                <a:pos x="connsiteX1" y="connsiteY1"/>
              </a:cxn>
              <a:cxn ang="0">
                <a:pos x="connsiteX2" y="connsiteY2"/>
              </a:cxn>
            </a:cxnLst>
            <a:rect l="l" t="t" r="r" b="b"/>
            <a:pathLst>
              <a:path w="295795" h="245659">
                <a:moveTo>
                  <a:pt x="0" y="139984"/>
                </a:moveTo>
                <a:lnTo>
                  <a:pt x="50136" y="245659"/>
                </a:lnTo>
                <a:lnTo>
                  <a:pt x="295795" y="0"/>
                </a:lnTo>
              </a:path>
            </a:pathLst>
          </a:custGeom>
          <a:solidFill>
            <a:srgbClr val="0B8F5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865457" y="4006507"/>
            <a:ext cx="295795" cy="245659"/>
          </a:xfrm>
          <a:custGeom>
            <a:avLst/>
            <a:gdLst>
              <a:gd name="connsiteX0" fmla="*/ 0 w 327545"/>
              <a:gd name="connsiteY0" fmla="*/ 95534 h 245659"/>
              <a:gd name="connsiteX1" fmla="*/ 81886 w 327545"/>
              <a:gd name="connsiteY1" fmla="*/ 245659 h 245659"/>
              <a:gd name="connsiteX2" fmla="*/ 327545 w 327545"/>
              <a:gd name="connsiteY2" fmla="*/ 0 h 245659"/>
              <a:gd name="connsiteX0" fmla="*/ 0 w 295795"/>
              <a:gd name="connsiteY0" fmla="*/ 139984 h 245659"/>
              <a:gd name="connsiteX1" fmla="*/ 50136 w 295795"/>
              <a:gd name="connsiteY1" fmla="*/ 245659 h 245659"/>
              <a:gd name="connsiteX2" fmla="*/ 295795 w 295795"/>
              <a:gd name="connsiteY2" fmla="*/ 0 h 245659"/>
            </a:gdLst>
            <a:ahLst/>
            <a:cxnLst>
              <a:cxn ang="0">
                <a:pos x="connsiteX0" y="connsiteY0"/>
              </a:cxn>
              <a:cxn ang="0">
                <a:pos x="connsiteX1" y="connsiteY1"/>
              </a:cxn>
              <a:cxn ang="0">
                <a:pos x="connsiteX2" y="connsiteY2"/>
              </a:cxn>
            </a:cxnLst>
            <a:rect l="l" t="t" r="r" b="b"/>
            <a:pathLst>
              <a:path w="295795" h="245659">
                <a:moveTo>
                  <a:pt x="0" y="139984"/>
                </a:moveTo>
                <a:lnTo>
                  <a:pt x="50136" y="245659"/>
                </a:lnTo>
                <a:lnTo>
                  <a:pt x="295795" y="0"/>
                </a:lnTo>
              </a:path>
            </a:pathLst>
          </a:custGeom>
          <a:solidFill>
            <a:srgbClr val="0B8F5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865457" y="4637024"/>
            <a:ext cx="295795" cy="245659"/>
          </a:xfrm>
          <a:custGeom>
            <a:avLst/>
            <a:gdLst>
              <a:gd name="connsiteX0" fmla="*/ 0 w 327545"/>
              <a:gd name="connsiteY0" fmla="*/ 95534 h 245659"/>
              <a:gd name="connsiteX1" fmla="*/ 81886 w 327545"/>
              <a:gd name="connsiteY1" fmla="*/ 245659 h 245659"/>
              <a:gd name="connsiteX2" fmla="*/ 327545 w 327545"/>
              <a:gd name="connsiteY2" fmla="*/ 0 h 245659"/>
              <a:gd name="connsiteX0" fmla="*/ 0 w 295795"/>
              <a:gd name="connsiteY0" fmla="*/ 139984 h 245659"/>
              <a:gd name="connsiteX1" fmla="*/ 50136 w 295795"/>
              <a:gd name="connsiteY1" fmla="*/ 245659 h 245659"/>
              <a:gd name="connsiteX2" fmla="*/ 295795 w 295795"/>
              <a:gd name="connsiteY2" fmla="*/ 0 h 245659"/>
            </a:gdLst>
            <a:ahLst/>
            <a:cxnLst>
              <a:cxn ang="0">
                <a:pos x="connsiteX0" y="connsiteY0"/>
              </a:cxn>
              <a:cxn ang="0">
                <a:pos x="connsiteX1" y="connsiteY1"/>
              </a:cxn>
              <a:cxn ang="0">
                <a:pos x="connsiteX2" y="connsiteY2"/>
              </a:cxn>
            </a:cxnLst>
            <a:rect l="l" t="t" r="r" b="b"/>
            <a:pathLst>
              <a:path w="295795" h="245659">
                <a:moveTo>
                  <a:pt x="0" y="139984"/>
                </a:moveTo>
                <a:lnTo>
                  <a:pt x="50136" y="245659"/>
                </a:lnTo>
                <a:lnTo>
                  <a:pt x="295795" y="0"/>
                </a:lnTo>
              </a:path>
            </a:pathLst>
          </a:custGeom>
          <a:solidFill>
            <a:srgbClr val="0B8F5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865457" y="5267541"/>
            <a:ext cx="295795" cy="245659"/>
          </a:xfrm>
          <a:custGeom>
            <a:avLst/>
            <a:gdLst>
              <a:gd name="connsiteX0" fmla="*/ 0 w 327545"/>
              <a:gd name="connsiteY0" fmla="*/ 95534 h 245659"/>
              <a:gd name="connsiteX1" fmla="*/ 81886 w 327545"/>
              <a:gd name="connsiteY1" fmla="*/ 245659 h 245659"/>
              <a:gd name="connsiteX2" fmla="*/ 327545 w 327545"/>
              <a:gd name="connsiteY2" fmla="*/ 0 h 245659"/>
              <a:gd name="connsiteX0" fmla="*/ 0 w 295795"/>
              <a:gd name="connsiteY0" fmla="*/ 139984 h 245659"/>
              <a:gd name="connsiteX1" fmla="*/ 50136 w 295795"/>
              <a:gd name="connsiteY1" fmla="*/ 245659 h 245659"/>
              <a:gd name="connsiteX2" fmla="*/ 295795 w 295795"/>
              <a:gd name="connsiteY2" fmla="*/ 0 h 245659"/>
            </a:gdLst>
            <a:ahLst/>
            <a:cxnLst>
              <a:cxn ang="0">
                <a:pos x="connsiteX0" y="connsiteY0"/>
              </a:cxn>
              <a:cxn ang="0">
                <a:pos x="connsiteX1" y="connsiteY1"/>
              </a:cxn>
              <a:cxn ang="0">
                <a:pos x="connsiteX2" y="connsiteY2"/>
              </a:cxn>
            </a:cxnLst>
            <a:rect l="l" t="t" r="r" b="b"/>
            <a:pathLst>
              <a:path w="295795" h="245659">
                <a:moveTo>
                  <a:pt x="0" y="139984"/>
                </a:moveTo>
                <a:lnTo>
                  <a:pt x="50136" y="245659"/>
                </a:lnTo>
                <a:lnTo>
                  <a:pt x="295795" y="0"/>
                </a:lnTo>
              </a:path>
            </a:pathLst>
          </a:custGeom>
          <a:solidFill>
            <a:srgbClr val="0B8F5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865457" y="5898058"/>
            <a:ext cx="295795" cy="245659"/>
          </a:xfrm>
          <a:custGeom>
            <a:avLst/>
            <a:gdLst>
              <a:gd name="connsiteX0" fmla="*/ 0 w 327545"/>
              <a:gd name="connsiteY0" fmla="*/ 95534 h 245659"/>
              <a:gd name="connsiteX1" fmla="*/ 81886 w 327545"/>
              <a:gd name="connsiteY1" fmla="*/ 245659 h 245659"/>
              <a:gd name="connsiteX2" fmla="*/ 327545 w 327545"/>
              <a:gd name="connsiteY2" fmla="*/ 0 h 245659"/>
              <a:gd name="connsiteX0" fmla="*/ 0 w 295795"/>
              <a:gd name="connsiteY0" fmla="*/ 139984 h 245659"/>
              <a:gd name="connsiteX1" fmla="*/ 50136 w 295795"/>
              <a:gd name="connsiteY1" fmla="*/ 245659 h 245659"/>
              <a:gd name="connsiteX2" fmla="*/ 295795 w 295795"/>
              <a:gd name="connsiteY2" fmla="*/ 0 h 245659"/>
            </a:gdLst>
            <a:ahLst/>
            <a:cxnLst>
              <a:cxn ang="0">
                <a:pos x="connsiteX0" y="connsiteY0"/>
              </a:cxn>
              <a:cxn ang="0">
                <a:pos x="connsiteX1" y="connsiteY1"/>
              </a:cxn>
              <a:cxn ang="0">
                <a:pos x="connsiteX2" y="connsiteY2"/>
              </a:cxn>
            </a:cxnLst>
            <a:rect l="l" t="t" r="r" b="b"/>
            <a:pathLst>
              <a:path w="295795" h="245659">
                <a:moveTo>
                  <a:pt x="0" y="139984"/>
                </a:moveTo>
                <a:lnTo>
                  <a:pt x="50136" y="245659"/>
                </a:lnTo>
                <a:lnTo>
                  <a:pt x="295795" y="0"/>
                </a:lnTo>
              </a:path>
            </a:pathLst>
          </a:custGeom>
          <a:solidFill>
            <a:srgbClr val="0B8F5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p:txBody>
          <a:bodyPr/>
          <a:lstStyle/>
          <a:p>
            <a:r>
              <a:rPr lang="en-US" smtClean="0"/>
              <a:t>2.6 Business Benefits of CD</a:t>
            </a:r>
            <a:endParaRPr lang="en-US"/>
          </a:p>
        </p:txBody>
      </p:sp>
      <p:sp>
        <p:nvSpPr>
          <p:cNvPr id="176" name="Google Shape;176;p29"/>
          <p:cNvSpPr txBox="1">
            <a:spLocks noGrp="1"/>
          </p:cNvSpPr>
          <p:nvPr>
            <p:ph type="body" idx="2"/>
          </p:nvPr>
        </p:nvSpPr>
        <p:spPr/>
        <p:txBody>
          <a:bodyPr/>
          <a:lstStyle/>
          <a:p>
            <a:r>
              <a:rPr lang="en-US" dirty="0" smtClean="0"/>
              <a:t> </a:t>
            </a:r>
          </a:p>
        </p:txBody>
      </p:sp>
      <p:grpSp>
        <p:nvGrpSpPr>
          <p:cNvPr id="28" name="Group 27"/>
          <p:cNvGrpSpPr/>
          <p:nvPr/>
        </p:nvGrpSpPr>
        <p:grpSpPr>
          <a:xfrm>
            <a:off x="3099132" y="1150801"/>
            <a:ext cx="5104250" cy="5149215"/>
            <a:chOff x="3111500" y="1304995"/>
            <a:chExt cx="5104250" cy="5149215"/>
          </a:xfrm>
        </p:grpSpPr>
        <p:sp>
          <p:nvSpPr>
            <p:cNvPr id="18" name="Oval 17"/>
            <p:cNvSpPr/>
            <p:nvPr/>
          </p:nvSpPr>
          <p:spPr>
            <a:xfrm>
              <a:off x="3111500" y="1304995"/>
              <a:ext cx="5080000" cy="5080000"/>
            </a:xfrm>
            <a:prstGeom prst="ellipse">
              <a:avLst/>
            </a:prstGeom>
            <a:solidFill>
              <a:srgbClr val="0B8F5D"/>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957139" y="1816859"/>
              <a:ext cx="1766673" cy="753155"/>
            </a:xfrm>
            <a:prstGeom prst="rect">
              <a:avLst/>
            </a:prstGeom>
          </p:spPr>
          <p:txBody>
            <a:bodyPr wrap="square">
              <a:spAutoFit/>
            </a:bodyPr>
            <a:lstStyle/>
            <a:p>
              <a:pPr marL="114300" lvl="0" algn="ctr">
                <a:lnSpc>
                  <a:spcPct val="115000"/>
                </a:lnSpc>
                <a:spcBef>
                  <a:spcPts val="1600"/>
                </a:spcBef>
                <a:buSzPts val="1800"/>
              </a:pPr>
              <a:r>
                <a:rPr lang="en-US" dirty="0">
                  <a:solidFill>
                    <a:schemeClr val="bg1"/>
                  </a:solidFill>
                </a:rPr>
                <a:t>Accelerate time-to-value</a:t>
              </a:r>
              <a:endParaRPr lang="en-US" dirty="0">
                <a:solidFill>
                  <a:schemeClr val="bg1"/>
                </a:solidFill>
              </a:endParaRPr>
            </a:p>
          </p:txBody>
        </p:sp>
        <p:sp>
          <p:nvSpPr>
            <p:cNvPr id="24" name="Rectangle 23"/>
            <p:cNvSpPr/>
            <p:nvPr/>
          </p:nvSpPr>
          <p:spPr>
            <a:xfrm>
              <a:off x="6449077" y="3083783"/>
              <a:ext cx="1766673" cy="1055482"/>
            </a:xfrm>
            <a:prstGeom prst="rect">
              <a:avLst/>
            </a:prstGeom>
          </p:spPr>
          <p:txBody>
            <a:bodyPr wrap="square">
              <a:spAutoFit/>
            </a:bodyPr>
            <a:lstStyle/>
            <a:p>
              <a:pPr marL="114300" lvl="0" algn="ctr">
                <a:lnSpc>
                  <a:spcPct val="115000"/>
                </a:lnSpc>
                <a:spcBef>
                  <a:spcPts val="1600"/>
                </a:spcBef>
                <a:buSzPts val="1800"/>
              </a:pPr>
              <a:r>
                <a:rPr lang="en-US" dirty="0">
                  <a:solidFill>
                    <a:schemeClr val="bg1"/>
                  </a:solidFill>
                </a:rPr>
                <a:t>Data-driven decision making</a:t>
              </a:r>
            </a:p>
          </p:txBody>
        </p:sp>
        <p:sp>
          <p:nvSpPr>
            <p:cNvPr id="25" name="Rectangle 24"/>
            <p:cNvSpPr/>
            <p:nvPr/>
          </p:nvSpPr>
          <p:spPr>
            <a:xfrm>
              <a:off x="5651256" y="5046922"/>
              <a:ext cx="1766673" cy="394660"/>
            </a:xfrm>
            <a:prstGeom prst="rect">
              <a:avLst/>
            </a:prstGeom>
          </p:spPr>
          <p:txBody>
            <a:bodyPr wrap="square">
              <a:spAutoFit/>
            </a:bodyPr>
            <a:lstStyle/>
            <a:p>
              <a:pPr marL="114300" lvl="0" algn="ctr">
                <a:lnSpc>
                  <a:spcPct val="115000"/>
                </a:lnSpc>
                <a:spcBef>
                  <a:spcPts val="1600"/>
                </a:spcBef>
                <a:buSzPts val="1800"/>
              </a:pPr>
              <a:r>
                <a:rPr lang="en-US" dirty="0">
                  <a:solidFill>
                    <a:schemeClr val="bg1"/>
                  </a:solidFill>
                </a:rPr>
                <a:t>Quality</a:t>
              </a:r>
            </a:p>
          </p:txBody>
        </p:sp>
        <p:sp>
          <p:nvSpPr>
            <p:cNvPr id="26" name="Rectangle 25"/>
            <p:cNvSpPr/>
            <p:nvPr/>
          </p:nvSpPr>
          <p:spPr>
            <a:xfrm>
              <a:off x="3563990" y="4844543"/>
              <a:ext cx="2063262" cy="753155"/>
            </a:xfrm>
            <a:prstGeom prst="rect">
              <a:avLst/>
            </a:prstGeom>
          </p:spPr>
          <p:txBody>
            <a:bodyPr wrap="square">
              <a:spAutoFit/>
            </a:bodyPr>
            <a:lstStyle/>
            <a:p>
              <a:pPr marL="114300" lvl="0" algn="ctr">
                <a:lnSpc>
                  <a:spcPct val="115000"/>
                </a:lnSpc>
                <a:spcBef>
                  <a:spcPts val="1600"/>
                </a:spcBef>
                <a:buSzPts val="1800"/>
              </a:pPr>
              <a:r>
                <a:rPr lang="en-US" dirty="0">
                  <a:solidFill>
                    <a:schemeClr val="bg1"/>
                  </a:solidFill>
                </a:rPr>
                <a:t>Experimentation = innovation</a:t>
              </a:r>
            </a:p>
          </p:txBody>
        </p:sp>
        <p:sp>
          <p:nvSpPr>
            <p:cNvPr id="27" name="Rectangle 26"/>
            <p:cNvSpPr/>
            <p:nvPr/>
          </p:nvSpPr>
          <p:spPr>
            <a:xfrm>
              <a:off x="3395564" y="2923492"/>
              <a:ext cx="1141137" cy="753155"/>
            </a:xfrm>
            <a:prstGeom prst="rect">
              <a:avLst/>
            </a:prstGeom>
          </p:spPr>
          <p:txBody>
            <a:bodyPr wrap="square">
              <a:spAutoFit/>
            </a:bodyPr>
            <a:lstStyle/>
            <a:p>
              <a:pPr marL="114300" lvl="0" algn="ctr">
                <a:lnSpc>
                  <a:spcPct val="115000"/>
                </a:lnSpc>
                <a:spcBef>
                  <a:spcPts val="1600"/>
                </a:spcBef>
                <a:buSzPts val="1800"/>
              </a:pPr>
              <a:r>
                <a:rPr lang="en-US" dirty="0">
                  <a:solidFill>
                    <a:schemeClr val="bg1"/>
                  </a:solidFill>
                </a:rPr>
                <a:t>Reduce costs</a:t>
              </a:r>
            </a:p>
          </p:txBody>
        </p:sp>
        <p:sp>
          <p:nvSpPr>
            <p:cNvPr id="21" name="Freeform 20"/>
            <p:cNvSpPr/>
            <p:nvPr/>
          </p:nvSpPr>
          <p:spPr>
            <a:xfrm>
              <a:off x="4039581" y="1669171"/>
              <a:ext cx="1566174" cy="2017657"/>
            </a:xfrm>
            <a:custGeom>
              <a:avLst/>
              <a:gdLst>
                <a:gd name="connsiteX0" fmla="*/ 0 w 3759200"/>
                <a:gd name="connsiteY0" fmla="*/ 0 h 3403600"/>
                <a:gd name="connsiteX1" fmla="*/ 3759200 w 3759200"/>
                <a:gd name="connsiteY1" fmla="*/ 3403600 h 3403600"/>
              </a:gdLst>
              <a:ahLst/>
              <a:cxnLst>
                <a:cxn ang="0">
                  <a:pos x="connsiteX0" y="connsiteY0"/>
                </a:cxn>
                <a:cxn ang="0">
                  <a:pos x="connsiteX1" y="connsiteY1"/>
                </a:cxn>
              </a:cxnLst>
              <a:rect l="l" t="t" r="r" b="b"/>
              <a:pathLst>
                <a:path w="3759200" h="3403600">
                  <a:moveTo>
                    <a:pt x="0" y="0"/>
                  </a:moveTo>
                  <a:lnTo>
                    <a:pt x="3759200" y="3403600"/>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5698203" y="2010589"/>
              <a:ext cx="1945673" cy="1605647"/>
            </a:xfrm>
            <a:custGeom>
              <a:avLst/>
              <a:gdLst>
                <a:gd name="connsiteX0" fmla="*/ 4292600 w 4292600"/>
                <a:gd name="connsiteY0" fmla="*/ 0 h 2705100"/>
                <a:gd name="connsiteX1" fmla="*/ 0 w 4292600"/>
                <a:gd name="connsiteY1" fmla="*/ 2705100 h 2705100"/>
              </a:gdLst>
              <a:ahLst/>
              <a:cxnLst>
                <a:cxn ang="0">
                  <a:pos x="connsiteX0" y="connsiteY0"/>
                </a:cxn>
                <a:cxn ang="0">
                  <a:pos x="connsiteX1" y="connsiteY1"/>
                </a:cxn>
              </a:cxnLst>
              <a:rect l="l" t="t" r="r" b="b"/>
              <a:pathLst>
                <a:path w="4292600" h="2705100">
                  <a:moveTo>
                    <a:pt x="4292600" y="0"/>
                  </a:moveTo>
                  <a:lnTo>
                    <a:pt x="0" y="2705100"/>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651502" y="3889593"/>
              <a:ext cx="46701" cy="2564617"/>
            </a:xfrm>
            <a:custGeom>
              <a:avLst/>
              <a:gdLst>
                <a:gd name="connsiteX0" fmla="*/ 0 w 0"/>
                <a:gd name="connsiteY0" fmla="*/ 0 h 1511300"/>
                <a:gd name="connsiteX1" fmla="*/ 0 w 0"/>
                <a:gd name="connsiteY1" fmla="*/ 1511300 h 1511300"/>
              </a:gdLst>
              <a:ahLst/>
              <a:cxnLst>
                <a:cxn ang="0">
                  <a:pos x="connsiteX0" y="connsiteY0"/>
                </a:cxn>
                <a:cxn ang="0">
                  <a:pos x="connsiteX1" y="connsiteY1"/>
                </a:cxn>
              </a:cxnLst>
              <a:rect l="l" t="t" r="r" b="b"/>
              <a:pathLst>
                <a:path h="1511300">
                  <a:moveTo>
                    <a:pt x="0" y="0"/>
                  </a:moveTo>
                  <a:lnTo>
                    <a:pt x="0" y="1511300"/>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rot="17221347">
              <a:off x="3612071" y="3181277"/>
              <a:ext cx="1641692" cy="2075588"/>
            </a:xfrm>
            <a:custGeom>
              <a:avLst/>
              <a:gdLst>
                <a:gd name="connsiteX0" fmla="*/ 0 w 3759200"/>
                <a:gd name="connsiteY0" fmla="*/ 0 h 3403600"/>
                <a:gd name="connsiteX1" fmla="*/ 3759200 w 3759200"/>
                <a:gd name="connsiteY1" fmla="*/ 3403600 h 3403600"/>
              </a:gdLst>
              <a:ahLst/>
              <a:cxnLst>
                <a:cxn ang="0">
                  <a:pos x="connsiteX0" y="connsiteY0"/>
                </a:cxn>
                <a:cxn ang="0">
                  <a:pos x="connsiteX1" y="connsiteY1"/>
                </a:cxn>
              </a:cxnLst>
              <a:rect l="l" t="t" r="r" b="b"/>
              <a:pathLst>
                <a:path w="3759200" h="3403600">
                  <a:moveTo>
                    <a:pt x="0" y="0"/>
                  </a:moveTo>
                  <a:lnTo>
                    <a:pt x="3759200" y="3403600"/>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rot="17221347" flipH="1">
              <a:off x="6564312" y="3116317"/>
              <a:ext cx="505737" cy="2558854"/>
            </a:xfrm>
            <a:custGeom>
              <a:avLst/>
              <a:gdLst>
                <a:gd name="connsiteX0" fmla="*/ 0 w 3759200"/>
                <a:gd name="connsiteY0" fmla="*/ 0 h 3403600"/>
                <a:gd name="connsiteX1" fmla="*/ 3759200 w 3759200"/>
                <a:gd name="connsiteY1" fmla="*/ 3403600 h 3403600"/>
              </a:gdLst>
              <a:ahLst/>
              <a:cxnLst>
                <a:cxn ang="0">
                  <a:pos x="connsiteX0" y="connsiteY0"/>
                </a:cxn>
                <a:cxn ang="0">
                  <a:pos x="connsiteX1" y="connsiteY1"/>
                </a:cxn>
              </a:cxnLst>
              <a:rect l="l" t="t" r="r" b="b"/>
              <a:pathLst>
                <a:path w="3759200" h="3403600">
                  <a:moveTo>
                    <a:pt x="0" y="0"/>
                  </a:moveTo>
                  <a:lnTo>
                    <a:pt x="3759200" y="3403600"/>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629150" y="2840444"/>
              <a:ext cx="2044700" cy="20447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Business Benefits of </a:t>
              </a:r>
              <a:r>
                <a:rPr lang="en-US" sz="2000" b="1" dirty="0">
                  <a:solidFill>
                    <a:schemeClr val="tx1"/>
                  </a:solidFill>
                </a:rPr>
                <a:t>CD</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p:txBody>
          <a:bodyPr/>
          <a:lstStyle/>
          <a:p>
            <a:r>
              <a:rPr lang="en-US" smtClean="0"/>
              <a:t>What did You Grasp?</a:t>
            </a:r>
            <a:endParaRPr lang="en-US"/>
          </a:p>
        </p:txBody>
      </p:sp>
      <p:sp>
        <p:nvSpPr>
          <p:cNvPr id="183" name="Google Shape;183;p30"/>
          <p:cNvSpPr txBox="1">
            <a:spLocks noGrp="1"/>
          </p:cNvSpPr>
          <p:nvPr>
            <p:ph type="body" sz="quarter" idx="26"/>
          </p:nvPr>
        </p:nvSpPr>
        <p:spPr/>
        <p:txBody>
          <a:bodyPr/>
          <a:lstStyle/>
          <a:p>
            <a:r>
              <a:rPr lang="en-US" smtClean="0"/>
              <a:t>1.	Identify the correct order of Continuous Integration.</a:t>
            </a:r>
          </a:p>
          <a:p>
            <a:pPr lvl="1"/>
            <a:r>
              <a:rPr lang="en-US" smtClean="0"/>
              <a:t>Commit code -&gt; Run unit tests -&gt; Deploy application -&gt; Run Integration tests</a:t>
            </a:r>
          </a:p>
          <a:p>
            <a:pPr lvl="1"/>
            <a:r>
              <a:rPr lang="en-US" smtClean="0"/>
              <a:t>Commit code -&gt; Run unit tests -&gt; Run Integration tests -&gt; Deploy application</a:t>
            </a:r>
          </a:p>
          <a:p>
            <a:pPr lvl="1"/>
            <a:r>
              <a:rPr lang="en-US" smtClean="0"/>
              <a:t>Commit code -&gt; Deploy application -&gt; Run unit tests -&gt; Run Integration tests</a:t>
            </a:r>
          </a:p>
          <a:p>
            <a:pPr lvl="1"/>
            <a:r>
              <a:rPr lang="en-US" smtClean="0"/>
              <a:t>Commit code -&gt; Run Integration tests -&gt;Run unit tests -&gt; Deploy application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p:txBody>
          <a:bodyPr/>
          <a:lstStyle/>
          <a:p>
            <a:r>
              <a:rPr lang="en-US" smtClean="0"/>
              <a:t>What did You Grasp?</a:t>
            </a:r>
            <a:endParaRPr lang="en-US"/>
          </a:p>
        </p:txBody>
      </p:sp>
      <p:sp>
        <p:nvSpPr>
          <p:cNvPr id="189" name="Google Shape;189;p31"/>
          <p:cNvSpPr txBox="1">
            <a:spLocks noGrp="1"/>
          </p:cNvSpPr>
          <p:nvPr>
            <p:ph type="body" sz="quarter" idx="26"/>
          </p:nvPr>
        </p:nvSpPr>
        <p:spPr/>
        <p:txBody>
          <a:bodyPr/>
          <a:lstStyle/>
          <a:p>
            <a:r>
              <a:rPr lang="en-US" dirty="0" smtClean="0"/>
              <a:t>2.</a:t>
            </a:r>
            <a:r>
              <a:rPr lang="en-US" dirty="0" smtClean="0"/>
              <a:t>	State if below statement is True or False</a:t>
            </a:r>
          </a:p>
          <a:p>
            <a:r>
              <a:rPr lang="en-US" dirty="0" smtClean="0"/>
              <a:t>	If a build fails, continue checking in new code and fix the problematic code </a:t>
            </a:r>
            <a:r>
              <a:rPr lang="en-US" dirty="0" err="1" smtClean="0"/>
              <a:t>parallely</a:t>
            </a:r>
            <a:r>
              <a:rPr lang="en-US" dirty="0" smtClean="0"/>
              <a:t>.</a:t>
            </a:r>
          </a:p>
          <a:p>
            <a:pPr lvl="1"/>
            <a:r>
              <a:rPr lang="en-US" dirty="0" smtClean="0"/>
              <a:t>True</a:t>
            </a:r>
          </a:p>
          <a:p>
            <a:pPr lvl="1"/>
            <a:r>
              <a:rPr lang="en-US" dirty="0" smtClean="0"/>
              <a:t>False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p:txBody>
          <a:bodyPr/>
          <a:lstStyle/>
          <a:p>
            <a:r>
              <a:rPr lang="en-US" smtClean="0"/>
              <a:t>Module Objectives</a:t>
            </a:r>
            <a:endParaRPr lang="en-US"/>
          </a:p>
        </p:txBody>
      </p:sp>
      <p:sp>
        <p:nvSpPr>
          <p:cNvPr id="63" name="Google Shape;63;p14"/>
          <p:cNvSpPr txBox="1">
            <a:spLocks noGrp="1"/>
          </p:cNvSpPr>
          <p:nvPr>
            <p:ph type="body" idx="2"/>
          </p:nvPr>
        </p:nvSpPr>
        <p:spPr/>
        <p:txBody>
          <a:bodyPr/>
          <a:lstStyle/>
          <a:p>
            <a:r>
              <a:rPr lang="en-US" smtClean="0"/>
              <a:t>At the end of this module, you will be able to:</a:t>
            </a:r>
          </a:p>
          <a:p>
            <a:pPr lvl="1"/>
            <a:r>
              <a:rPr lang="en-US" smtClean="0"/>
              <a:t>Provide an overview of Continuous Integration (CI)</a:t>
            </a:r>
          </a:p>
          <a:p>
            <a:pPr lvl="1"/>
            <a:r>
              <a:rPr lang="en-US" smtClean="0"/>
              <a:t>Define practices associated with CI and the working mechanism</a:t>
            </a:r>
          </a:p>
          <a:p>
            <a:pPr lvl="1"/>
            <a:r>
              <a:rPr lang="en-US" smtClean="0"/>
              <a:t>Discuss the various benefits of CI</a:t>
            </a:r>
          </a:p>
          <a:p>
            <a:pPr lvl="1"/>
            <a:r>
              <a:rPr lang="en-US" smtClean="0"/>
              <a:t>Explain Continuous Delivery (CD) and the CD pipeline</a:t>
            </a:r>
          </a:p>
          <a:p>
            <a:pPr lvl="1"/>
            <a:r>
              <a:rPr lang="en-US" smtClean="0"/>
              <a:t>List prerequisites and business benefits of CD </a:t>
            </a:r>
          </a:p>
          <a:p>
            <a:pPr lvl="1"/>
            <a:r>
              <a:rPr lang="en-US" smtClean="0"/>
              <a:t>Describe continuous deployment and its business drivers </a:t>
            </a:r>
          </a:p>
          <a:p>
            <a:pPr lvl="1"/>
            <a:r>
              <a:rPr lang="en-US" smtClean="0"/>
              <a:t>Identify several benefits of continuous deployment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p:txBody>
          <a:bodyPr/>
          <a:lstStyle/>
          <a:p>
            <a:r>
              <a:rPr lang="en-US" smtClean="0"/>
              <a:t>3.1 Continuous Deployment</a:t>
            </a:r>
            <a:endParaRPr lang="en-US"/>
          </a:p>
        </p:txBody>
      </p:sp>
      <p:sp>
        <p:nvSpPr>
          <p:cNvPr id="7" name="Text Placeholder 6"/>
          <p:cNvSpPr>
            <a:spLocks noGrp="1"/>
          </p:cNvSpPr>
          <p:nvPr>
            <p:ph type="body" idx="2"/>
          </p:nvPr>
        </p:nvSpPr>
        <p:spPr/>
        <p:txBody>
          <a:bodyPr/>
          <a:lstStyle/>
          <a:p>
            <a:r>
              <a:rPr lang="en-US" dirty="0" smtClean="0"/>
              <a:t> </a:t>
            </a:r>
            <a:endParaRPr lang="en-US" dirty="0"/>
          </a:p>
        </p:txBody>
      </p:sp>
      <p:grpSp>
        <p:nvGrpSpPr>
          <p:cNvPr id="24" name="Group 23"/>
          <p:cNvGrpSpPr/>
          <p:nvPr/>
        </p:nvGrpSpPr>
        <p:grpSpPr>
          <a:xfrm>
            <a:off x="835735" y="1304995"/>
            <a:ext cx="10711600" cy="5059197"/>
            <a:chOff x="699257" y="1168514"/>
            <a:chExt cx="10711600" cy="5059197"/>
          </a:xfrm>
        </p:grpSpPr>
        <p:sp>
          <p:nvSpPr>
            <p:cNvPr id="22" name="Rectangle 21"/>
            <p:cNvSpPr/>
            <p:nvPr/>
          </p:nvSpPr>
          <p:spPr>
            <a:xfrm>
              <a:off x="699257" y="1168514"/>
              <a:ext cx="10711600" cy="1724811"/>
            </a:xfrm>
            <a:prstGeom prst="rect">
              <a:avLst/>
            </a:prstGeom>
            <a:solidFill>
              <a:srgbClr val="0B8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a:srcRect l="735" t="3568" r="650" b="3088"/>
            <a:stretch/>
          </p:blipFill>
          <p:spPr>
            <a:xfrm>
              <a:off x="854696" y="3032891"/>
              <a:ext cx="10355228" cy="3023620"/>
            </a:xfrm>
            <a:prstGeom prst="rect">
              <a:avLst/>
            </a:prstGeom>
          </p:spPr>
        </p:pic>
        <p:sp>
          <p:nvSpPr>
            <p:cNvPr id="25" name="Google Shape;195;p32"/>
            <p:cNvSpPr txBox="1">
              <a:spLocks/>
            </p:cNvSpPr>
            <p:nvPr/>
          </p:nvSpPr>
          <p:spPr>
            <a:xfrm>
              <a:off x="804787" y="1223107"/>
              <a:ext cx="10500540" cy="1833990"/>
            </a:xfrm>
            <a:prstGeom prst="rect">
              <a:avLst/>
            </a:prstGeom>
            <a:noFill/>
            <a:ln>
              <a:noFill/>
            </a:ln>
          </p:spPr>
          <p:txBody>
            <a:bodyPr spcFirstLastPara="1" wrap="square" lIns="0" tIns="0" rIns="91425" bIns="45700" anchor="t" anchorCtr="0"/>
            <a:lstStyle>
              <a:defPPr marR="0" lvl="0" algn="l" rtl="0">
                <a:lnSpc>
                  <a:spcPct val="100000"/>
                </a:lnSpc>
                <a:spcBef>
                  <a:spcPts val="0"/>
                </a:spcBef>
                <a:spcAft>
                  <a:spcPts val="0"/>
                </a:spcAft>
              </a:defPPr>
              <a:lvl1pPr marL="0" marR="0" lvl="0" indent="-228594" algn="l" rtl="0" eaLnBrk="1" hangingPunct="1">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eaLnBrk="1" hangingPunct="1">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eaLnBrk="1" hangingPunct="1">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eaLnBrk="1" hangingPunct="1">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eaLnBrk="1" hangingPunct="1">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eaLnBrk="1" hangingPunct="1">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1">
                <a:buClr>
                  <a:schemeClr val="bg1"/>
                </a:buClr>
              </a:pPr>
              <a:r>
                <a:rPr lang="en-US" dirty="0" smtClean="0">
                  <a:solidFill>
                    <a:schemeClr val="bg1"/>
                  </a:solidFill>
                </a:rPr>
                <a:t>Continuous deployment is a natural progression of CD. </a:t>
              </a:r>
            </a:p>
            <a:p>
              <a:pPr lvl="1">
                <a:buClr>
                  <a:schemeClr val="bg1"/>
                </a:buClr>
              </a:pPr>
              <a:r>
                <a:rPr lang="en-US" dirty="0" smtClean="0">
                  <a:solidFill>
                    <a:schemeClr val="bg1"/>
                  </a:solidFill>
                </a:rPr>
                <a:t>Once all software changes pass automated and functional testing, as well as the build stages, they are automatically deployed to production without human intervention.</a:t>
              </a:r>
            </a:p>
            <a:p>
              <a:pPr lvl="1">
                <a:buClr>
                  <a:schemeClr val="bg1"/>
                </a:buClr>
              </a:pPr>
              <a:r>
                <a:rPr lang="en-US" dirty="0" smtClean="0">
                  <a:solidFill>
                    <a:schemeClr val="bg1"/>
                  </a:solidFill>
                </a:rPr>
                <a:t>Continuously deploying code without human intervention is the goal that most companies hope to achieve. </a:t>
              </a:r>
              <a:endParaRPr lang="en-US" dirty="0">
                <a:solidFill>
                  <a:schemeClr val="bg1"/>
                </a:solidFill>
              </a:endParaRPr>
            </a:p>
          </p:txBody>
        </p:sp>
        <p:sp>
          <p:nvSpPr>
            <p:cNvPr id="23" name="Rectangle 22"/>
            <p:cNvSpPr/>
            <p:nvPr/>
          </p:nvSpPr>
          <p:spPr>
            <a:xfrm>
              <a:off x="699257" y="1168514"/>
              <a:ext cx="10711600" cy="5059197"/>
            </a:xfrm>
            <a:prstGeom prst="rect">
              <a:avLst/>
            </a:prstGeom>
            <a:noFill/>
            <a:ln w="5715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
              <a:t>3.2 Business Drivers for Continuous Deployment</a:t>
            </a:r>
            <a:endParaRPr/>
          </a:p>
        </p:txBody>
      </p:sp>
      <p:sp>
        <p:nvSpPr>
          <p:cNvPr id="4" name="Shape 434"/>
          <p:cNvSpPr/>
          <p:nvPr/>
        </p:nvSpPr>
        <p:spPr>
          <a:xfrm>
            <a:off x="635765" y="3742032"/>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SzPts val="1800"/>
            </a:pPr>
            <a:endParaRPr sz="1800">
              <a:solidFill>
                <a:srgbClr val="FFFFFF"/>
              </a:solidFill>
              <a:latin typeface="Calibri"/>
              <a:ea typeface="Calibri"/>
              <a:cs typeface="Calibri"/>
              <a:sym typeface="Calibri"/>
            </a:endParaRPr>
          </a:p>
        </p:txBody>
      </p:sp>
      <p:sp>
        <p:nvSpPr>
          <p:cNvPr id="5" name="Shape 435"/>
          <p:cNvSpPr/>
          <p:nvPr/>
        </p:nvSpPr>
        <p:spPr>
          <a:xfrm>
            <a:off x="4880760" y="3742032"/>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SzPts val="1800"/>
            </a:pPr>
            <a:endParaRPr sz="1800">
              <a:solidFill>
                <a:srgbClr val="FFFFFF"/>
              </a:solidFill>
              <a:latin typeface="Calibri"/>
              <a:ea typeface="Calibri"/>
              <a:cs typeface="Calibri"/>
              <a:sym typeface="Calibri"/>
            </a:endParaRPr>
          </a:p>
        </p:txBody>
      </p:sp>
      <p:sp>
        <p:nvSpPr>
          <p:cNvPr id="6" name="Shape 436"/>
          <p:cNvSpPr/>
          <p:nvPr/>
        </p:nvSpPr>
        <p:spPr>
          <a:xfrm rot="10800000" flipH="1">
            <a:off x="2754593" y="2553312"/>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SzPts val="1800"/>
            </a:pPr>
            <a:endParaRPr sz="1800">
              <a:solidFill>
                <a:srgbClr val="FFFFFF"/>
              </a:solidFill>
              <a:latin typeface="Calibri"/>
              <a:ea typeface="Calibri"/>
              <a:cs typeface="Calibri"/>
              <a:sym typeface="Calibri"/>
            </a:endParaRPr>
          </a:p>
        </p:txBody>
      </p:sp>
      <p:sp>
        <p:nvSpPr>
          <p:cNvPr id="7" name="Shape 437"/>
          <p:cNvSpPr/>
          <p:nvPr/>
        </p:nvSpPr>
        <p:spPr>
          <a:xfrm>
            <a:off x="9133089" y="3742032"/>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SzPts val="1800"/>
            </a:pPr>
            <a:endParaRPr sz="1800">
              <a:solidFill>
                <a:srgbClr val="FFFFFF"/>
              </a:solidFill>
              <a:latin typeface="Calibri"/>
              <a:ea typeface="Calibri"/>
              <a:cs typeface="Calibri"/>
              <a:sym typeface="Calibri"/>
            </a:endParaRPr>
          </a:p>
        </p:txBody>
      </p:sp>
      <p:sp>
        <p:nvSpPr>
          <p:cNvPr id="8" name="Shape 438"/>
          <p:cNvSpPr/>
          <p:nvPr/>
        </p:nvSpPr>
        <p:spPr>
          <a:xfrm rot="10800000" flipH="1">
            <a:off x="7006925" y="2553312"/>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SzPts val="1800"/>
            </a:pPr>
            <a:endParaRPr sz="1800">
              <a:solidFill>
                <a:srgbClr val="FFFFFF"/>
              </a:solidFill>
              <a:latin typeface="Calibri"/>
              <a:ea typeface="Calibri"/>
              <a:cs typeface="Calibri"/>
              <a:sym typeface="Calibri"/>
            </a:endParaRPr>
          </a:p>
        </p:txBody>
      </p:sp>
      <p:sp>
        <p:nvSpPr>
          <p:cNvPr id="9" name="Shape 439"/>
          <p:cNvSpPr/>
          <p:nvPr/>
        </p:nvSpPr>
        <p:spPr>
          <a:xfrm>
            <a:off x="2754593" y="3742032"/>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0" name="Shape 440"/>
          <p:cNvSpPr/>
          <p:nvPr/>
        </p:nvSpPr>
        <p:spPr>
          <a:xfrm rot="10800000" flipH="1">
            <a:off x="628427" y="2553312"/>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1" name="Shape 441"/>
          <p:cNvSpPr/>
          <p:nvPr/>
        </p:nvSpPr>
        <p:spPr>
          <a:xfrm>
            <a:off x="7006925" y="3742032"/>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2" name="Shape 442"/>
          <p:cNvSpPr/>
          <p:nvPr/>
        </p:nvSpPr>
        <p:spPr>
          <a:xfrm rot="10800000" flipH="1">
            <a:off x="4880760" y="2553312"/>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3" name="Shape 443"/>
          <p:cNvSpPr/>
          <p:nvPr/>
        </p:nvSpPr>
        <p:spPr>
          <a:xfrm rot="10800000" flipH="1">
            <a:off x="9133089" y="2553312"/>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smtClean="0">
              <a:ln>
                <a:noFill/>
              </a:ln>
              <a:solidFill>
                <a:srgbClr val="FFFFFF"/>
              </a:solidFill>
              <a:effectLst/>
              <a:uLnTx/>
              <a:uFillTx/>
              <a:latin typeface="Calibri"/>
              <a:ea typeface="Calibri"/>
              <a:cs typeface="Calibri"/>
              <a:sym typeface="Calibri"/>
            </a:endParaRPr>
          </a:p>
        </p:txBody>
      </p:sp>
      <p:sp>
        <p:nvSpPr>
          <p:cNvPr id="14" name="Shape 450"/>
          <p:cNvSpPr txBox="1">
            <a:spLocks/>
          </p:cNvSpPr>
          <p:nvPr/>
        </p:nvSpPr>
        <p:spPr>
          <a:xfrm>
            <a:off x="976054" y="3501468"/>
            <a:ext cx="1733047" cy="496064"/>
          </a:xfrm>
          <a:prstGeom prst="rect">
            <a:avLst/>
          </a:prstGeom>
          <a:noFill/>
          <a:ln>
            <a:noFill/>
          </a:ln>
        </p:spPr>
        <p:txBody>
          <a:bodyPr spcFirstLastPara="1" wrap="square" lIns="91425" tIns="45700" rIns="91425" bIns="45700" anchor="ctr" anchorCtr="0"/>
          <a:lstStyle>
            <a:defPPr marR="0" lvl="0" algn="l" rtl="0">
              <a:lnSpc>
                <a:spcPct val="100000"/>
              </a:lnSpc>
              <a:spcBef>
                <a:spcPts val="0"/>
              </a:spcBef>
              <a:spcAft>
                <a:spcPts val="0"/>
              </a:spcAft>
            </a:defPPr>
            <a:lvl1pPr marL="457189" marR="0" lvl="0" indent="-228594" algn="ctr" rtl="0" eaLnBrk="1" hangingPunct="1">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r>
              <a:rPr lang="en-US" sz="1600" dirty="0"/>
              <a:t>Deployment </a:t>
            </a:r>
            <a:r>
              <a:rPr lang="en-US" sz="1600" dirty="0" smtClean="0"/>
              <a:t/>
            </a:r>
            <a:br>
              <a:rPr lang="en-US" sz="1600" dirty="0" smtClean="0"/>
            </a:br>
            <a:r>
              <a:rPr lang="en-US" sz="1600" dirty="0" smtClean="0"/>
              <a:t>or </a:t>
            </a:r>
            <a:br>
              <a:rPr lang="en-US" sz="1600" dirty="0" smtClean="0"/>
            </a:br>
            <a:r>
              <a:rPr lang="en-US" sz="1600" dirty="0" smtClean="0"/>
              <a:t>Cycle </a:t>
            </a:r>
            <a:r>
              <a:rPr lang="en-US" sz="1600" dirty="0"/>
              <a:t>Time</a:t>
            </a:r>
          </a:p>
        </p:txBody>
      </p:sp>
      <p:sp>
        <p:nvSpPr>
          <p:cNvPr id="15" name="Shape 451"/>
          <p:cNvSpPr txBox="1">
            <a:spLocks/>
          </p:cNvSpPr>
          <p:nvPr/>
        </p:nvSpPr>
        <p:spPr>
          <a:xfrm>
            <a:off x="3067046" y="3501468"/>
            <a:ext cx="1733047" cy="496064"/>
          </a:xfrm>
          <a:prstGeom prst="rect">
            <a:avLst/>
          </a:prstGeom>
          <a:noFill/>
          <a:ln>
            <a:noFill/>
          </a:ln>
        </p:spPr>
        <p:txBody>
          <a:bodyPr spcFirstLastPara="1" wrap="square" lIns="91425" tIns="45700" rIns="91425" bIns="45700" anchor="ctr" anchorCtr="0"/>
          <a:lstStyle>
            <a:defPPr marR="0" lvl="0" algn="l" rtl="0">
              <a:lnSpc>
                <a:spcPct val="100000"/>
              </a:lnSpc>
              <a:spcBef>
                <a:spcPts val="0"/>
              </a:spcBef>
              <a:spcAft>
                <a:spcPts val="0"/>
              </a:spcAft>
            </a:defPPr>
            <a:lvl1pPr marL="457189" marR="0" lvl="0" indent="-228594" algn="ctr" rtl="0" eaLnBrk="1" hangingPunct="1">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r>
              <a:rPr lang="en-US" sz="1600" dirty="0"/>
              <a:t>Deployment Frequency</a:t>
            </a:r>
          </a:p>
        </p:txBody>
      </p:sp>
      <p:sp>
        <p:nvSpPr>
          <p:cNvPr id="16" name="Shape 452"/>
          <p:cNvSpPr txBox="1">
            <a:spLocks/>
          </p:cNvSpPr>
          <p:nvPr/>
        </p:nvSpPr>
        <p:spPr>
          <a:xfrm>
            <a:off x="5206362" y="3501468"/>
            <a:ext cx="1733047" cy="496064"/>
          </a:xfrm>
          <a:prstGeom prst="rect">
            <a:avLst/>
          </a:prstGeom>
          <a:noFill/>
          <a:ln>
            <a:noFill/>
          </a:ln>
        </p:spPr>
        <p:txBody>
          <a:bodyPr spcFirstLastPara="1" wrap="square" lIns="91425" tIns="45700" rIns="91425" bIns="45700" anchor="ctr" anchorCtr="0"/>
          <a:lstStyle>
            <a:defPPr marR="0" lvl="0" algn="l" rtl="0">
              <a:lnSpc>
                <a:spcPct val="100000"/>
              </a:lnSpc>
              <a:spcBef>
                <a:spcPts val="0"/>
              </a:spcBef>
              <a:spcAft>
                <a:spcPts val="0"/>
              </a:spcAft>
            </a:defPPr>
            <a:lvl1pPr marL="457189" marR="0" lvl="0" indent="-228594" algn="ctr" rtl="0" eaLnBrk="1" hangingPunct="1">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r>
              <a:rPr lang="en-US" sz="1600" dirty="0"/>
              <a:t>Change </a:t>
            </a:r>
            <a:r>
              <a:rPr lang="en-US" sz="1600" dirty="0" smtClean="0"/>
              <a:t/>
            </a:r>
            <a:br>
              <a:rPr lang="en-US" sz="1600" dirty="0" smtClean="0"/>
            </a:br>
            <a:r>
              <a:rPr lang="en-US" sz="1600" dirty="0" smtClean="0"/>
              <a:t>Lead </a:t>
            </a:r>
            <a:br>
              <a:rPr lang="en-US" sz="1600" dirty="0" smtClean="0"/>
            </a:br>
            <a:r>
              <a:rPr lang="en-US" sz="1600" dirty="0" smtClean="0"/>
              <a:t>Time</a:t>
            </a:r>
            <a:endParaRPr lang="en-US" sz="1600" dirty="0"/>
          </a:p>
        </p:txBody>
      </p:sp>
      <p:sp>
        <p:nvSpPr>
          <p:cNvPr id="17" name="Shape 453"/>
          <p:cNvSpPr txBox="1">
            <a:spLocks/>
          </p:cNvSpPr>
          <p:nvPr/>
        </p:nvSpPr>
        <p:spPr>
          <a:xfrm>
            <a:off x="7353166" y="3501468"/>
            <a:ext cx="1733047" cy="496064"/>
          </a:xfrm>
          <a:prstGeom prst="rect">
            <a:avLst/>
          </a:prstGeom>
          <a:noFill/>
          <a:ln>
            <a:noFill/>
          </a:ln>
        </p:spPr>
        <p:txBody>
          <a:bodyPr spcFirstLastPara="1" wrap="square" lIns="91425" tIns="45700" rIns="91425" bIns="45700" anchor="ctr" anchorCtr="0"/>
          <a:lstStyle>
            <a:defPPr marR="0" lvl="0" algn="l" rtl="0">
              <a:lnSpc>
                <a:spcPct val="100000"/>
              </a:lnSpc>
              <a:spcBef>
                <a:spcPts val="0"/>
              </a:spcBef>
              <a:spcAft>
                <a:spcPts val="0"/>
              </a:spcAft>
            </a:defPPr>
            <a:lvl1pPr marL="457189" marR="0" lvl="0" indent="-228594" algn="ctr" rtl="0" eaLnBrk="1" hangingPunct="1">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r>
              <a:rPr lang="en-US" sz="1600" dirty="0"/>
              <a:t>Change </a:t>
            </a:r>
            <a:r>
              <a:rPr lang="en-US" sz="1600" dirty="0" smtClean="0"/>
              <a:t/>
            </a:r>
            <a:br>
              <a:rPr lang="en-US" sz="1600" dirty="0" smtClean="0"/>
            </a:br>
            <a:r>
              <a:rPr lang="en-US" sz="1600" dirty="0" smtClean="0"/>
              <a:t>Failure </a:t>
            </a:r>
            <a:br>
              <a:rPr lang="en-US" sz="1600" dirty="0" smtClean="0"/>
            </a:br>
            <a:r>
              <a:rPr lang="en-US" sz="1600" dirty="0" smtClean="0"/>
              <a:t>Rate</a:t>
            </a:r>
            <a:endParaRPr lang="en-US" sz="1600" dirty="0"/>
          </a:p>
        </p:txBody>
      </p:sp>
      <p:sp>
        <p:nvSpPr>
          <p:cNvPr id="18" name="Shape 454"/>
          <p:cNvSpPr txBox="1">
            <a:spLocks/>
          </p:cNvSpPr>
          <p:nvPr/>
        </p:nvSpPr>
        <p:spPr>
          <a:xfrm>
            <a:off x="9471713" y="3501468"/>
            <a:ext cx="1733047" cy="496064"/>
          </a:xfrm>
          <a:prstGeom prst="rect">
            <a:avLst/>
          </a:prstGeom>
          <a:noFill/>
          <a:ln>
            <a:noFill/>
          </a:ln>
        </p:spPr>
        <p:txBody>
          <a:bodyPr spcFirstLastPara="1" wrap="square" lIns="91425" tIns="45700" rIns="91425" bIns="45700" anchor="ctr" anchorCtr="0"/>
          <a:lstStyle>
            <a:defPPr marR="0" lvl="0" algn="l" rtl="0">
              <a:lnSpc>
                <a:spcPct val="100000"/>
              </a:lnSpc>
              <a:spcBef>
                <a:spcPts val="0"/>
              </a:spcBef>
              <a:spcAft>
                <a:spcPts val="0"/>
              </a:spcAft>
            </a:defPPr>
            <a:lvl1pPr marL="457189" marR="0" lvl="0" indent="-228594" algn="ctr" rtl="0" eaLnBrk="1" hangingPunct="1">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eaLnBrk="1" hangingPunct="1">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r>
              <a:rPr lang="en-US" sz="1600" dirty="0"/>
              <a:t>MTTR </a:t>
            </a:r>
            <a:r>
              <a:rPr lang="en-US" sz="1600" dirty="0" smtClean="0"/>
              <a:t/>
            </a:r>
            <a:br>
              <a:rPr lang="en-US" sz="1600" dirty="0" smtClean="0"/>
            </a:br>
            <a:r>
              <a:rPr lang="en-US" sz="1600" dirty="0" smtClean="0"/>
              <a:t>vs </a:t>
            </a:r>
            <a:br>
              <a:rPr lang="en-US" sz="1600" dirty="0" smtClean="0"/>
            </a:br>
            <a:r>
              <a:rPr lang="en-US" sz="1600" dirty="0" smtClean="0"/>
              <a:t>MTTF</a:t>
            </a:r>
            <a:endParaRPr lang="en-US" sz="1600" dirty="0"/>
          </a:p>
        </p:txBody>
      </p:sp>
      <p:sp>
        <p:nvSpPr>
          <p:cNvPr id="2" name="Text Placeholder 1"/>
          <p:cNvSpPr>
            <a:spLocks noGrp="1"/>
          </p:cNvSpPr>
          <p:nvPr>
            <p:ph type="body" idx="2"/>
          </p:nvPr>
        </p:nvSpPr>
        <p:spPr/>
        <p:txBody>
          <a:bodyPr/>
          <a:lstStyle/>
          <a:p>
            <a:r>
              <a:rPr lang="en-US" dirty="0" smtClean="0"/>
              <a:t> </a:t>
            </a:r>
            <a:endParaRPr lang="en-US" dirty="0"/>
          </a:p>
        </p:txBody>
      </p:sp>
      <p:sp>
        <p:nvSpPr>
          <p:cNvPr id="20" name="Google Shape;202;p33"/>
          <p:cNvSpPr txBox="1">
            <a:spLocks/>
          </p:cNvSpPr>
          <p:nvPr/>
        </p:nvSpPr>
        <p:spPr>
          <a:xfrm>
            <a:off x="425175" y="1901744"/>
            <a:ext cx="11337100" cy="3184165"/>
          </a:xfrm>
          <a:prstGeom prst="rect">
            <a:avLst/>
          </a:prstGeom>
          <a:noFill/>
          <a:ln w="57150">
            <a:solidFill>
              <a:schemeClr val="tx2">
                <a:lumMod val="90000"/>
              </a:schemeClr>
            </a:solid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228594" algn="l" rtl="0" eaLnBrk="1" hangingPunct="1">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eaLnBrk="1" hangingPunct="1">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eaLnBrk="1" hangingPunct="1">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eaLnBrk="1" hangingPunct="1">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eaLnBrk="1" hangingPunct="1">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eaLnBrk="1" hangingPunct="1">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gn="ctr"/>
            <a:r>
              <a:rPr lang="en-US" b="1" dirty="0" smtClean="0"/>
              <a:t>KEY BUSINESS DRIVERS FOR CONTINUOUS DEPLOYMENT</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34"/>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
              <a:t>3.3 Benefits of Continuous Deployment</a:t>
            </a:r>
            <a:endParaRPr/>
          </a:p>
        </p:txBody>
      </p:sp>
      <p:sp>
        <p:nvSpPr>
          <p:cNvPr id="207" name="Google Shape;207;p34"/>
          <p:cNvSpPr txBox="1">
            <a:spLocks noGrp="1"/>
          </p:cNvSpPr>
          <p:nvPr>
            <p:ph type="body" idx="2"/>
          </p:nvPr>
        </p:nvSpPr>
        <p:spPr>
          <a:prstGeom prst="rect">
            <a:avLst/>
          </a:prstGeom>
          <a:noFill/>
          <a:ln>
            <a:noFill/>
          </a:ln>
        </p:spPr>
        <p:txBody>
          <a:bodyPr spcFirstLastPara="1" wrap="square" lIns="121900" tIns="121900" rIns="121900" bIns="121900" anchor="t" anchorCtr="0">
            <a:noAutofit/>
          </a:bodyPr>
          <a:lstStyle/>
          <a:p>
            <a:pPr marL="0" indent="0">
              <a:buClr>
                <a:schemeClr val="dk1"/>
              </a:buClr>
              <a:buSzPts val="1100"/>
              <a:buNone/>
            </a:pPr>
            <a:r>
              <a:rPr lang="en-US" dirty="0" smtClean="0"/>
              <a:t> </a:t>
            </a:r>
            <a:endParaRPr dirty="0"/>
          </a:p>
        </p:txBody>
      </p:sp>
      <p:sp>
        <p:nvSpPr>
          <p:cNvPr id="4" name="Freeform 3"/>
          <p:cNvSpPr/>
          <p:nvPr/>
        </p:nvSpPr>
        <p:spPr>
          <a:xfrm>
            <a:off x="636741" y="1438028"/>
            <a:ext cx="8534555" cy="556914"/>
          </a:xfrm>
          <a:custGeom>
            <a:avLst/>
            <a:gdLst>
              <a:gd name="connsiteX0" fmla="*/ 0 w 1782127"/>
              <a:gd name="connsiteY0" fmla="*/ 0 h 556914"/>
              <a:gd name="connsiteX1" fmla="*/ 1782127 w 1782127"/>
              <a:gd name="connsiteY1" fmla="*/ 0 h 556914"/>
              <a:gd name="connsiteX2" fmla="*/ 1782127 w 1782127"/>
              <a:gd name="connsiteY2" fmla="*/ 556914 h 556914"/>
              <a:gd name="connsiteX3" fmla="*/ 0 w 1782127"/>
              <a:gd name="connsiteY3" fmla="*/ 556914 h 556914"/>
              <a:gd name="connsiteX4" fmla="*/ 0 w 1782127"/>
              <a:gd name="connsiteY4" fmla="*/ 0 h 55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127" h="556914">
                <a:moveTo>
                  <a:pt x="0" y="0"/>
                </a:moveTo>
                <a:lnTo>
                  <a:pt x="1782127" y="0"/>
                </a:lnTo>
                <a:lnTo>
                  <a:pt x="1782127" y="556914"/>
                </a:lnTo>
                <a:lnTo>
                  <a:pt x="0" y="556914"/>
                </a:lnTo>
                <a:lnTo>
                  <a:pt x="0" y="0"/>
                </a:lnTo>
                <a:close/>
              </a:path>
            </a:pathLst>
          </a:custGeom>
          <a:solidFill>
            <a:srgbClr val="44546A"/>
          </a:solidFill>
          <a:ln>
            <a:solidFill>
              <a:srgbClr val="44546A"/>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377217" tIns="26670" rIns="26670" bIns="26670" numCol="1" spcCol="1270" anchor="ctr" anchorCtr="0">
            <a:noAutofit/>
          </a:bodyPr>
          <a:lstStyle/>
          <a:p>
            <a:pPr lvl="0" algn="l" defTabSz="311150">
              <a:lnSpc>
                <a:spcPct val="90000"/>
              </a:lnSpc>
              <a:spcBef>
                <a:spcPct val="0"/>
              </a:spcBef>
              <a:spcAft>
                <a:spcPct val="35000"/>
              </a:spcAft>
            </a:pPr>
            <a:r>
              <a:rPr lang="en-US" sz="1600" kern="1200" smtClean="0">
                <a:solidFill>
                  <a:schemeClr val="bg1"/>
                </a:solidFill>
              </a:rPr>
              <a:t>Following are the benefits of continuous deployment:</a:t>
            </a:r>
            <a:endParaRPr lang="en-US" sz="1600" kern="1200">
              <a:solidFill>
                <a:schemeClr val="bg1"/>
              </a:solidFill>
            </a:endParaRPr>
          </a:p>
        </p:txBody>
      </p:sp>
      <p:sp>
        <p:nvSpPr>
          <p:cNvPr id="6" name="Freeform 5"/>
          <p:cNvSpPr/>
          <p:nvPr/>
        </p:nvSpPr>
        <p:spPr>
          <a:xfrm>
            <a:off x="710996" y="2139122"/>
            <a:ext cx="8460300" cy="556914"/>
          </a:xfrm>
          <a:custGeom>
            <a:avLst/>
            <a:gdLst>
              <a:gd name="connsiteX0" fmla="*/ 0 w 1782127"/>
              <a:gd name="connsiteY0" fmla="*/ 0 h 556914"/>
              <a:gd name="connsiteX1" fmla="*/ 1782127 w 1782127"/>
              <a:gd name="connsiteY1" fmla="*/ 0 h 556914"/>
              <a:gd name="connsiteX2" fmla="*/ 1782127 w 1782127"/>
              <a:gd name="connsiteY2" fmla="*/ 556914 h 556914"/>
              <a:gd name="connsiteX3" fmla="*/ 0 w 1782127"/>
              <a:gd name="connsiteY3" fmla="*/ 556914 h 556914"/>
              <a:gd name="connsiteX4" fmla="*/ 0 w 1782127"/>
              <a:gd name="connsiteY4" fmla="*/ 0 h 55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127" h="556914">
                <a:moveTo>
                  <a:pt x="0" y="0"/>
                </a:moveTo>
                <a:lnTo>
                  <a:pt x="1782127" y="0"/>
                </a:lnTo>
                <a:lnTo>
                  <a:pt x="1782127" y="556914"/>
                </a:lnTo>
                <a:lnTo>
                  <a:pt x="0" y="556914"/>
                </a:lnTo>
                <a:lnTo>
                  <a:pt x="0" y="0"/>
                </a:lnTo>
                <a:close/>
              </a:path>
            </a:pathLst>
          </a:custGeom>
          <a:ln>
            <a:solidFill>
              <a:srgbClr val="44546A"/>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377217" tIns="26670" rIns="26670" bIns="26670" numCol="1" spcCol="1270" anchor="ctr" anchorCtr="0">
            <a:noAutofit/>
          </a:bodyPr>
          <a:lstStyle/>
          <a:p>
            <a:pPr lvl="0" algn="l" defTabSz="311150">
              <a:lnSpc>
                <a:spcPct val="90000"/>
              </a:lnSpc>
              <a:spcBef>
                <a:spcPct val="0"/>
              </a:spcBef>
              <a:spcAft>
                <a:spcPct val="35000"/>
              </a:spcAft>
            </a:pPr>
            <a:r>
              <a:rPr lang="en-US" sz="1600" kern="1200" smtClean="0"/>
              <a:t>Smaller code changes are simpler (more atomic) and have fewer unintended consequences.</a:t>
            </a:r>
            <a:endParaRPr lang="en-US" sz="1600" kern="1200" dirty="0"/>
          </a:p>
        </p:txBody>
      </p:sp>
      <p:sp>
        <p:nvSpPr>
          <p:cNvPr id="7" name="Rectangle 6"/>
          <p:cNvSpPr/>
          <p:nvPr/>
        </p:nvSpPr>
        <p:spPr>
          <a:xfrm>
            <a:off x="636741" y="2058679"/>
            <a:ext cx="389840" cy="584760"/>
          </a:xfrm>
          <a:prstGeom prst="rect">
            <a:avLst/>
          </a:prstGeom>
          <a:solidFill>
            <a:srgbClr val="0B8F5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400" b="1" dirty="0" smtClean="0"/>
              <a:t>1</a:t>
            </a:r>
            <a:endParaRPr lang="en-US" sz="1400" b="1" dirty="0"/>
          </a:p>
        </p:txBody>
      </p:sp>
      <p:sp>
        <p:nvSpPr>
          <p:cNvPr id="8" name="Freeform 7"/>
          <p:cNvSpPr/>
          <p:nvPr/>
        </p:nvSpPr>
        <p:spPr>
          <a:xfrm>
            <a:off x="710996" y="2840216"/>
            <a:ext cx="8460300" cy="556914"/>
          </a:xfrm>
          <a:custGeom>
            <a:avLst/>
            <a:gdLst>
              <a:gd name="connsiteX0" fmla="*/ 0 w 1782127"/>
              <a:gd name="connsiteY0" fmla="*/ 0 h 556914"/>
              <a:gd name="connsiteX1" fmla="*/ 1782127 w 1782127"/>
              <a:gd name="connsiteY1" fmla="*/ 0 h 556914"/>
              <a:gd name="connsiteX2" fmla="*/ 1782127 w 1782127"/>
              <a:gd name="connsiteY2" fmla="*/ 556914 h 556914"/>
              <a:gd name="connsiteX3" fmla="*/ 0 w 1782127"/>
              <a:gd name="connsiteY3" fmla="*/ 556914 h 556914"/>
              <a:gd name="connsiteX4" fmla="*/ 0 w 1782127"/>
              <a:gd name="connsiteY4" fmla="*/ 0 h 55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127" h="556914">
                <a:moveTo>
                  <a:pt x="0" y="0"/>
                </a:moveTo>
                <a:lnTo>
                  <a:pt x="1782127" y="0"/>
                </a:lnTo>
                <a:lnTo>
                  <a:pt x="1782127" y="556914"/>
                </a:lnTo>
                <a:lnTo>
                  <a:pt x="0" y="556914"/>
                </a:lnTo>
                <a:lnTo>
                  <a:pt x="0" y="0"/>
                </a:lnTo>
                <a:close/>
              </a:path>
            </a:pathLst>
          </a:custGeom>
          <a:ln>
            <a:solidFill>
              <a:srgbClr val="44546A"/>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377217" tIns="26670" rIns="26670" bIns="26670" numCol="1" spcCol="1270" anchor="ctr" anchorCtr="0">
            <a:noAutofit/>
          </a:bodyPr>
          <a:lstStyle/>
          <a:p>
            <a:pPr lvl="0" algn="l" defTabSz="311150">
              <a:lnSpc>
                <a:spcPct val="90000"/>
              </a:lnSpc>
              <a:spcBef>
                <a:spcPct val="0"/>
              </a:spcBef>
              <a:spcAft>
                <a:spcPct val="35000"/>
              </a:spcAft>
            </a:pPr>
            <a:r>
              <a:rPr lang="en-US" sz="1600" kern="1200" smtClean="0"/>
              <a:t>Fault isolation is simpler and quicker.</a:t>
            </a:r>
            <a:endParaRPr lang="en-US" sz="1600" kern="1200" dirty="0"/>
          </a:p>
        </p:txBody>
      </p:sp>
      <p:sp>
        <p:nvSpPr>
          <p:cNvPr id="9" name="Rectangle 8"/>
          <p:cNvSpPr/>
          <p:nvPr/>
        </p:nvSpPr>
        <p:spPr>
          <a:xfrm>
            <a:off x="636741" y="2759773"/>
            <a:ext cx="389840" cy="584760"/>
          </a:xfrm>
          <a:prstGeom prst="rect">
            <a:avLst/>
          </a:prstGeom>
          <a:solidFill>
            <a:srgbClr val="0B8F5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400" b="1" dirty="0" smtClean="0"/>
              <a:t>2</a:t>
            </a:r>
            <a:endParaRPr lang="en-US" sz="1400" b="1" dirty="0"/>
          </a:p>
        </p:txBody>
      </p:sp>
      <p:sp>
        <p:nvSpPr>
          <p:cNvPr id="10" name="Freeform 9"/>
          <p:cNvSpPr/>
          <p:nvPr/>
        </p:nvSpPr>
        <p:spPr>
          <a:xfrm>
            <a:off x="710996" y="3541310"/>
            <a:ext cx="8460300" cy="556914"/>
          </a:xfrm>
          <a:custGeom>
            <a:avLst/>
            <a:gdLst>
              <a:gd name="connsiteX0" fmla="*/ 0 w 1782127"/>
              <a:gd name="connsiteY0" fmla="*/ 0 h 556914"/>
              <a:gd name="connsiteX1" fmla="*/ 1782127 w 1782127"/>
              <a:gd name="connsiteY1" fmla="*/ 0 h 556914"/>
              <a:gd name="connsiteX2" fmla="*/ 1782127 w 1782127"/>
              <a:gd name="connsiteY2" fmla="*/ 556914 h 556914"/>
              <a:gd name="connsiteX3" fmla="*/ 0 w 1782127"/>
              <a:gd name="connsiteY3" fmla="*/ 556914 h 556914"/>
              <a:gd name="connsiteX4" fmla="*/ 0 w 1782127"/>
              <a:gd name="connsiteY4" fmla="*/ 0 h 55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127" h="556914">
                <a:moveTo>
                  <a:pt x="0" y="0"/>
                </a:moveTo>
                <a:lnTo>
                  <a:pt x="1782127" y="0"/>
                </a:lnTo>
                <a:lnTo>
                  <a:pt x="1782127" y="556914"/>
                </a:lnTo>
                <a:lnTo>
                  <a:pt x="0" y="556914"/>
                </a:lnTo>
                <a:lnTo>
                  <a:pt x="0" y="0"/>
                </a:lnTo>
                <a:close/>
              </a:path>
            </a:pathLst>
          </a:custGeom>
          <a:ln>
            <a:solidFill>
              <a:srgbClr val="44546A"/>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377217" tIns="26670" rIns="26670" bIns="26670" numCol="1" spcCol="1270" anchor="ctr" anchorCtr="0">
            <a:noAutofit/>
          </a:bodyPr>
          <a:lstStyle/>
          <a:p>
            <a:pPr lvl="0" algn="l" defTabSz="311150">
              <a:lnSpc>
                <a:spcPct val="90000"/>
              </a:lnSpc>
              <a:spcBef>
                <a:spcPct val="0"/>
              </a:spcBef>
              <a:spcAft>
                <a:spcPct val="35000"/>
              </a:spcAft>
            </a:pPr>
            <a:r>
              <a:rPr lang="en-US" sz="1600" kern="1200" smtClean="0"/>
              <a:t>Mean time to resolution (MTTR) is shorter because of the smaller code changes and quicker fault isolation.</a:t>
            </a:r>
            <a:endParaRPr lang="en-US" sz="1600" kern="1200" dirty="0"/>
          </a:p>
        </p:txBody>
      </p:sp>
      <p:sp>
        <p:nvSpPr>
          <p:cNvPr id="11" name="Rectangle 10"/>
          <p:cNvSpPr/>
          <p:nvPr/>
        </p:nvSpPr>
        <p:spPr>
          <a:xfrm>
            <a:off x="636741" y="3460867"/>
            <a:ext cx="389840" cy="584760"/>
          </a:xfrm>
          <a:prstGeom prst="rect">
            <a:avLst/>
          </a:prstGeom>
          <a:solidFill>
            <a:srgbClr val="0B8F5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400" b="1" dirty="0" smtClean="0"/>
              <a:t>3</a:t>
            </a:r>
            <a:endParaRPr lang="en-US" sz="1400" b="1" dirty="0"/>
          </a:p>
        </p:txBody>
      </p:sp>
      <p:sp>
        <p:nvSpPr>
          <p:cNvPr id="12" name="Freeform 11"/>
          <p:cNvSpPr/>
          <p:nvPr/>
        </p:nvSpPr>
        <p:spPr>
          <a:xfrm>
            <a:off x="710996" y="4242404"/>
            <a:ext cx="8460300" cy="556914"/>
          </a:xfrm>
          <a:custGeom>
            <a:avLst/>
            <a:gdLst>
              <a:gd name="connsiteX0" fmla="*/ 0 w 1782127"/>
              <a:gd name="connsiteY0" fmla="*/ 0 h 556914"/>
              <a:gd name="connsiteX1" fmla="*/ 1782127 w 1782127"/>
              <a:gd name="connsiteY1" fmla="*/ 0 h 556914"/>
              <a:gd name="connsiteX2" fmla="*/ 1782127 w 1782127"/>
              <a:gd name="connsiteY2" fmla="*/ 556914 h 556914"/>
              <a:gd name="connsiteX3" fmla="*/ 0 w 1782127"/>
              <a:gd name="connsiteY3" fmla="*/ 556914 h 556914"/>
              <a:gd name="connsiteX4" fmla="*/ 0 w 1782127"/>
              <a:gd name="connsiteY4" fmla="*/ 0 h 55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127" h="556914">
                <a:moveTo>
                  <a:pt x="0" y="0"/>
                </a:moveTo>
                <a:lnTo>
                  <a:pt x="1782127" y="0"/>
                </a:lnTo>
                <a:lnTo>
                  <a:pt x="1782127" y="556914"/>
                </a:lnTo>
                <a:lnTo>
                  <a:pt x="0" y="556914"/>
                </a:lnTo>
                <a:lnTo>
                  <a:pt x="0" y="0"/>
                </a:lnTo>
                <a:close/>
              </a:path>
            </a:pathLst>
          </a:custGeom>
          <a:ln>
            <a:solidFill>
              <a:srgbClr val="44546A"/>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377217" tIns="26670" rIns="26670" bIns="26670" numCol="1" spcCol="1270" anchor="ctr" anchorCtr="0">
            <a:noAutofit/>
          </a:bodyPr>
          <a:lstStyle/>
          <a:p>
            <a:pPr lvl="0" algn="l" defTabSz="311150">
              <a:lnSpc>
                <a:spcPct val="90000"/>
              </a:lnSpc>
              <a:spcBef>
                <a:spcPct val="0"/>
              </a:spcBef>
              <a:spcAft>
                <a:spcPct val="35000"/>
              </a:spcAft>
            </a:pPr>
            <a:r>
              <a:rPr lang="en-US" sz="1600" kern="1200" smtClean="0"/>
              <a:t>Testability improves due to smaller, specific changes. These smaller changes allow more accurate positive and negative tests.</a:t>
            </a:r>
            <a:endParaRPr lang="en-US" sz="1600" kern="1200" dirty="0"/>
          </a:p>
        </p:txBody>
      </p:sp>
      <p:sp>
        <p:nvSpPr>
          <p:cNvPr id="13" name="Rectangle 12"/>
          <p:cNvSpPr/>
          <p:nvPr/>
        </p:nvSpPr>
        <p:spPr>
          <a:xfrm>
            <a:off x="636741" y="4161961"/>
            <a:ext cx="389840" cy="584760"/>
          </a:xfrm>
          <a:prstGeom prst="rect">
            <a:avLst/>
          </a:prstGeom>
          <a:solidFill>
            <a:srgbClr val="0B8F5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400" b="1" dirty="0" smtClean="0"/>
              <a:t>4</a:t>
            </a:r>
            <a:endParaRPr lang="en-US" sz="1400" b="1" dirty="0"/>
          </a:p>
        </p:txBody>
      </p:sp>
      <p:sp>
        <p:nvSpPr>
          <p:cNvPr id="14" name="Freeform 13"/>
          <p:cNvSpPr/>
          <p:nvPr/>
        </p:nvSpPr>
        <p:spPr>
          <a:xfrm>
            <a:off x="710996" y="4943498"/>
            <a:ext cx="8460300" cy="556914"/>
          </a:xfrm>
          <a:custGeom>
            <a:avLst/>
            <a:gdLst>
              <a:gd name="connsiteX0" fmla="*/ 0 w 1782127"/>
              <a:gd name="connsiteY0" fmla="*/ 0 h 556914"/>
              <a:gd name="connsiteX1" fmla="*/ 1782127 w 1782127"/>
              <a:gd name="connsiteY1" fmla="*/ 0 h 556914"/>
              <a:gd name="connsiteX2" fmla="*/ 1782127 w 1782127"/>
              <a:gd name="connsiteY2" fmla="*/ 556914 h 556914"/>
              <a:gd name="connsiteX3" fmla="*/ 0 w 1782127"/>
              <a:gd name="connsiteY3" fmla="*/ 556914 h 556914"/>
              <a:gd name="connsiteX4" fmla="*/ 0 w 1782127"/>
              <a:gd name="connsiteY4" fmla="*/ 0 h 55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127" h="556914">
                <a:moveTo>
                  <a:pt x="0" y="0"/>
                </a:moveTo>
                <a:lnTo>
                  <a:pt x="1782127" y="0"/>
                </a:lnTo>
                <a:lnTo>
                  <a:pt x="1782127" y="556914"/>
                </a:lnTo>
                <a:lnTo>
                  <a:pt x="0" y="556914"/>
                </a:lnTo>
                <a:lnTo>
                  <a:pt x="0" y="0"/>
                </a:lnTo>
                <a:close/>
              </a:path>
            </a:pathLst>
          </a:custGeom>
          <a:ln>
            <a:solidFill>
              <a:srgbClr val="44546A"/>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377217" tIns="26670" rIns="26670" bIns="26670" numCol="1" spcCol="1270" anchor="ctr" anchorCtr="0">
            <a:noAutofit/>
          </a:bodyPr>
          <a:lstStyle/>
          <a:p>
            <a:pPr lvl="0" algn="l" defTabSz="311150">
              <a:lnSpc>
                <a:spcPct val="90000"/>
              </a:lnSpc>
              <a:spcBef>
                <a:spcPct val="0"/>
              </a:spcBef>
              <a:spcAft>
                <a:spcPct val="35000"/>
              </a:spcAft>
            </a:pPr>
            <a:r>
              <a:rPr lang="en-US" sz="1600" kern="1200" dirty="0" smtClean="0"/>
              <a:t>Elapsed time to detect and correct production escapes is shorter with a faster rate of release.</a:t>
            </a:r>
            <a:endParaRPr lang="en-US" sz="1600" kern="1200" dirty="0"/>
          </a:p>
        </p:txBody>
      </p:sp>
      <p:sp>
        <p:nvSpPr>
          <p:cNvPr id="15" name="Rectangle 14"/>
          <p:cNvSpPr/>
          <p:nvPr/>
        </p:nvSpPr>
        <p:spPr>
          <a:xfrm>
            <a:off x="636741" y="4863055"/>
            <a:ext cx="389840" cy="584760"/>
          </a:xfrm>
          <a:prstGeom prst="rect">
            <a:avLst/>
          </a:prstGeom>
          <a:solidFill>
            <a:srgbClr val="0B8F5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400" b="1" dirty="0" smtClean="0"/>
              <a:t>5</a:t>
            </a:r>
            <a:endParaRPr lang="en-US" sz="1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35"/>
          <p:cNvSpPr txBox="1">
            <a:spLocks noGrp="1"/>
          </p:cNvSpPr>
          <p:nvPr>
            <p:ph type="title"/>
          </p:nvPr>
        </p:nvSpPr>
        <p:spPr/>
        <p:txBody>
          <a:bodyPr/>
          <a:lstStyle/>
          <a:p>
            <a:r>
              <a:rPr lang="en-US" smtClean="0"/>
              <a:t>What did You Grasp?</a:t>
            </a:r>
            <a:endParaRPr lang="en-US"/>
          </a:p>
        </p:txBody>
      </p:sp>
      <p:sp>
        <p:nvSpPr>
          <p:cNvPr id="213" name="Google Shape;213;p35"/>
          <p:cNvSpPr txBox="1">
            <a:spLocks noGrp="1"/>
          </p:cNvSpPr>
          <p:nvPr>
            <p:ph type="body" sz="quarter" idx="26"/>
          </p:nvPr>
        </p:nvSpPr>
        <p:spPr/>
        <p:txBody>
          <a:bodyPr/>
          <a:lstStyle/>
          <a:p>
            <a:r>
              <a:rPr lang="en-US" dirty="0" smtClean="0"/>
              <a:t>1.	Which of the following options are elements of release pipeline? </a:t>
            </a:r>
          </a:p>
          <a:p>
            <a:pPr lvl="1"/>
            <a:r>
              <a:rPr lang="en-US" dirty="0" smtClean="0"/>
              <a:t>Continuous Integration + Continuous Delivery</a:t>
            </a:r>
          </a:p>
          <a:p>
            <a:pPr lvl="1"/>
            <a:r>
              <a:rPr lang="en-US" dirty="0" smtClean="0"/>
              <a:t>Continuous Delivery + Continuous Deployment</a:t>
            </a:r>
          </a:p>
          <a:p>
            <a:pPr lvl="1"/>
            <a:r>
              <a:rPr lang="en-US" dirty="0" smtClean="0"/>
              <a:t>Continuous Integration + Continuous Deployment</a:t>
            </a:r>
          </a:p>
          <a:p>
            <a:pPr lvl="1"/>
            <a:r>
              <a:rPr lang="en-US" dirty="0" smtClean="0"/>
              <a:t>Continuous Testing + Continuous Deployment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6"/>
          <p:cNvSpPr txBox="1">
            <a:spLocks noGrp="1"/>
          </p:cNvSpPr>
          <p:nvPr>
            <p:ph type="title"/>
          </p:nvPr>
        </p:nvSpPr>
        <p:spPr/>
        <p:txBody>
          <a:bodyPr/>
          <a:lstStyle/>
          <a:p>
            <a:r>
              <a:rPr lang="en-US" smtClean="0"/>
              <a:t>What did You Grasp?</a:t>
            </a:r>
            <a:endParaRPr lang="en-US"/>
          </a:p>
        </p:txBody>
      </p:sp>
      <p:sp>
        <p:nvSpPr>
          <p:cNvPr id="219" name="Google Shape;219;p36"/>
          <p:cNvSpPr txBox="1">
            <a:spLocks noGrp="1"/>
          </p:cNvSpPr>
          <p:nvPr>
            <p:ph type="body" sz="quarter" idx="26"/>
          </p:nvPr>
        </p:nvSpPr>
        <p:spPr/>
        <p:txBody>
          <a:bodyPr/>
          <a:lstStyle/>
          <a:p>
            <a:r>
              <a:rPr lang="en-US" smtClean="0"/>
              <a:t>2.	Release cycles are shorted due to one of the following:</a:t>
            </a:r>
          </a:p>
          <a:p>
            <a:pPr lvl="1"/>
            <a:r>
              <a:rPr lang="en-US" smtClean="0"/>
              <a:t>Continuous Integration</a:t>
            </a:r>
          </a:p>
          <a:p>
            <a:pPr lvl="1"/>
            <a:r>
              <a:rPr lang="en-US" smtClean="0"/>
              <a:t>Continuous Delivery</a:t>
            </a:r>
          </a:p>
          <a:p>
            <a:pPr lvl="1"/>
            <a:r>
              <a:rPr lang="en-US" smtClean="0"/>
              <a:t>Continuous Deployment</a:t>
            </a:r>
          </a:p>
          <a:p>
            <a:pPr lvl="1"/>
            <a:r>
              <a:rPr lang="en-US" smtClean="0"/>
              <a:t>Continuous Testing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7" name="Google Shape;227;p37"/>
          <p:cNvSpPr txBox="1">
            <a:spLocks noGrp="1"/>
          </p:cNvSpPr>
          <p:nvPr>
            <p:ph type="title"/>
          </p:nvPr>
        </p:nvSpPr>
        <p:spPr/>
        <p:txBody>
          <a:bodyPr/>
          <a:lstStyle/>
          <a:p>
            <a:r>
              <a:rPr lang="en-US" smtClean="0"/>
              <a:t>4 CD – The HP Laserjet Case Study</a:t>
            </a:r>
            <a:endParaRPr lang="en-US"/>
          </a:p>
        </p:txBody>
      </p:sp>
      <p:sp>
        <p:nvSpPr>
          <p:cNvPr id="225" name="Google Shape;225;p37"/>
          <p:cNvSpPr txBox="1">
            <a:spLocks noGrp="1"/>
          </p:cNvSpPr>
          <p:nvPr>
            <p:ph type="body" idx="2"/>
          </p:nvPr>
        </p:nvSpPr>
        <p:spPr/>
        <p:txBody>
          <a:bodyPr/>
          <a:lstStyle/>
          <a:p>
            <a:r>
              <a:rPr lang="en-US" smtClean="0"/>
              <a:t> </a:t>
            </a:r>
            <a:endParaRPr lang="en-US" dirty="0"/>
          </a:p>
        </p:txBody>
      </p:sp>
      <p:sp>
        <p:nvSpPr>
          <p:cNvPr id="6" name="Freeform 5"/>
          <p:cNvSpPr/>
          <p:nvPr/>
        </p:nvSpPr>
        <p:spPr>
          <a:xfrm>
            <a:off x="827586" y="1380951"/>
            <a:ext cx="1695653" cy="447823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B8F5D"/>
          </a:soli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0" tIns="895648" rIns="101601" bIns="895647" numCol="1" spcCol="1270" anchor="ctr" anchorCtr="0">
            <a:noAutofit/>
          </a:bodyPr>
          <a:lstStyle/>
          <a:p>
            <a:pPr lvl="0" algn="ctr" defTabSz="711200">
              <a:lnSpc>
                <a:spcPct val="100000"/>
              </a:lnSpc>
              <a:spcBef>
                <a:spcPct val="0"/>
              </a:spcBef>
              <a:spcAft>
                <a:spcPct val="35000"/>
              </a:spcAft>
            </a:pPr>
            <a:r>
              <a:rPr lang="en-US" sz="1600" kern="1200" smtClean="0"/>
              <a:t>HP LaserJet Firmware R&amp;D team is responsible to build the firmware for all HP Scanners, Printers and multifunction devices.</a:t>
            </a:r>
            <a:endParaRPr lang="en-US" sz="1600" kern="1200"/>
          </a:p>
        </p:txBody>
      </p:sp>
      <p:sp>
        <p:nvSpPr>
          <p:cNvPr id="7" name="Freeform 6"/>
          <p:cNvSpPr/>
          <p:nvPr/>
        </p:nvSpPr>
        <p:spPr>
          <a:xfrm>
            <a:off x="2650411" y="1380951"/>
            <a:ext cx="1695653" cy="447823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B8F5D"/>
          </a:soli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0" tIns="895648" rIns="101601" bIns="895647" numCol="1" spcCol="1270" anchor="ctr" anchorCtr="0">
            <a:noAutofit/>
          </a:bodyPr>
          <a:lstStyle/>
          <a:p>
            <a:pPr lvl="0" algn="ctr" defTabSz="711200">
              <a:lnSpc>
                <a:spcPct val="100000"/>
              </a:lnSpc>
              <a:spcBef>
                <a:spcPct val="0"/>
              </a:spcBef>
              <a:spcAft>
                <a:spcPct val="35000"/>
              </a:spcAft>
            </a:pPr>
            <a:r>
              <a:rPr lang="en-US" sz="1600" kern="1200" smtClean="0"/>
              <a:t>The team consists of 400 to 800 Engineers distributed across Brazil, USA and India.</a:t>
            </a:r>
            <a:endParaRPr lang="en-US" sz="1600" kern="1200" dirty="0" smtClean="0"/>
          </a:p>
        </p:txBody>
      </p:sp>
      <p:sp>
        <p:nvSpPr>
          <p:cNvPr id="8" name="Freeform 7"/>
          <p:cNvSpPr/>
          <p:nvPr/>
        </p:nvSpPr>
        <p:spPr>
          <a:xfrm>
            <a:off x="4473238" y="1380951"/>
            <a:ext cx="1695653" cy="447823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B8F5D"/>
          </a:soli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0" tIns="895648" rIns="101601" bIns="895647" numCol="1" spcCol="1270" anchor="ctr" anchorCtr="0">
            <a:noAutofit/>
          </a:bodyPr>
          <a:lstStyle/>
          <a:p>
            <a:pPr lvl="0" algn="ctr" defTabSz="711200">
              <a:lnSpc>
                <a:spcPct val="100000"/>
              </a:lnSpc>
              <a:spcBef>
                <a:spcPct val="0"/>
              </a:spcBef>
              <a:spcAft>
                <a:spcPct val="35000"/>
              </a:spcAft>
            </a:pPr>
            <a:r>
              <a:rPr lang="en-US" sz="1600" kern="1200" smtClean="0"/>
              <a:t>In 2008 they had a big problem – “They are moving slowly” and unable to deliver new features due to existing backlog.</a:t>
            </a:r>
            <a:endParaRPr lang="en-US" sz="1600" kern="1200" dirty="0" smtClean="0"/>
          </a:p>
        </p:txBody>
      </p:sp>
      <p:sp>
        <p:nvSpPr>
          <p:cNvPr id="9" name="Freeform 8"/>
          <p:cNvSpPr/>
          <p:nvPr/>
        </p:nvSpPr>
        <p:spPr>
          <a:xfrm>
            <a:off x="6296064" y="1380951"/>
            <a:ext cx="1695653" cy="447823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B8F5D"/>
          </a:soli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0" tIns="895648" rIns="101601" bIns="895647" numCol="1" spcCol="1270" anchor="ctr" anchorCtr="0">
            <a:noAutofit/>
          </a:bodyPr>
          <a:lstStyle/>
          <a:p>
            <a:pPr lvl="0" algn="ctr" defTabSz="711200">
              <a:lnSpc>
                <a:spcPct val="100000"/>
              </a:lnSpc>
              <a:spcBef>
                <a:spcPct val="0"/>
              </a:spcBef>
              <a:spcAft>
                <a:spcPct val="35000"/>
              </a:spcAft>
            </a:pPr>
            <a:r>
              <a:rPr lang="en-US" sz="1600" kern="1200" smtClean="0"/>
              <a:t>They are delivering just 2 software releases per year, where there was heavy competition in printer market.</a:t>
            </a:r>
            <a:endParaRPr lang="en-US" sz="1600" kern="1200" dirty="0" smtClean="0"/>
          </a:p>
        </p:txBody>
      </p:sp>
      <p:sp>
        <p:nvSpPr>
          <p:cNvPr id="10" name="Freeform 9"/>
          <p:cNvSpPr/>
          <p:nvPr/>
        </p:nvSpPr>
        <p:spPr>
          <a:xfrm>
            <a:off x="8118891" y="1380951"/>
            <a:ext cx="1695653" cy="447823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B8F5D"/>
          </a:soli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0" tIns="895648" rIns="101601" bIns="895647" numCol="1" spcCol="1270" anchor="ctr" anchorCtr="0">
            <a:noAutofit/>
          </a:bodyPr>
          <a:lstStyle/>
          <a:p>
            <a:pPr lvl="0" algn="ctr" defTabSz="711200">
              <a:lnSpc>
                <a:spcPct val="100000"/>
              </a:lnSpc>
              <a:spcBef>
                <a:spcPct val="0"/>
              </a:spcBef>
              <a:spcAft>
                <a:spcPct val="35000"/>
              </a:spcAft>
            </a:pPr>
            <a:r>
              <a:rPr lang="en-US" sz="1600" kern="1200" smtClean="0"/>
              <a:t>Management spent more on getting extra resources, outsourcing, but nothing worked out.</a:t>
            </a:r>
            <a:endParaRPr lang="en-US" sz="1600" kern="1200" dirty="0" smtClean="0"/>
          </a:p>
        </p:txBody>
      </p:sp>
      <p:sp>
        <p:nvSpPr>
          <p:cNvPr id="11" name="Freeform 10"/>
          <p:cNvSpPr/>
          <p:nvPr/>
        </p:nvSpPr>
        <p:spPr>
          <a:xfrm>
            <a:off x="9941717" y="1380951"/>
            <a:ext cx="1695653" cy="447823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B8F5D"/>
          </a:solid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0" tIns="895648" rIns="101601" bIns="895647" numCol="1" spcCol="1270" anchor="ctr" anchorCtr="0">
            <a:noAutofit/>
          </a:bodyPr>
          <a:lstStyle/>
          <a:p>
            <a:pPr lvl="0" algn="ctr" defTabSz="711200">
              <a:lnSpc>
                <a:spcPct val="100000"/>
              </a:lnSpc>
              <a:spcBef>
                <a:spcPct val="0"/>
              </a:spcBef>
              <a:spcAft>
                <a:spcPct val="35000"/>
              </a:spcAft>
            </a:pPr>
            <a:r>
              <a:rPr lang="en-US" sz="1600" kern="1200" smtClean="0"/>
              <a:t>The marketing team would come up with many new ideas, but most of them are not picked due to high backlog of existing features.</a:t>
            </a:r>
            <a:endParaRPr lang="en-US" sz="1600" kern="12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 name="Text Placeholder 1"/>
          <p:cNvSpPr>
            <a:spLocks noGrp="1"/>
          </p:cNvSpPr>
          <p:nvPr>
            <p:ph type="body" idx="2"/>
          </p:nvPr>
        </p:nvSpPr>
        <p:spPr/>
        <p:txBody>
          <a:bodyPr/>
          <a:lstStyle/>
          <a:p>
            <a:r>
              <a:rPr lang="en-US" dirty="0" smtClean="0"/>
              <a:t> </a:t>
            </a:r>
            <a:endParaRPr lang="en-US" dirty="0"/>
          </a:p>
        </p:txBody>
      </p:sp>
      <p:sp>
        <p:nvSpPr>
          <p:cNvPr id="233" name="Google Shape;233;p38"/>
          <p:cNvSpPr txBox="1">
            <a:spLocks noGrp="1"/>
          </p:cNvSpPr>
          <p:nvPr>
            <p:ph type="title"/>
          </p:nvPr>
        </p:nvSpPr>
        <p:spPr/>
        <p:txBody>
          <a:bodyPr/>
          <a:lstStyle/>
          <a:p>
            <a:r>
              <a:rPr lang="en-US" smtClean="0"/>
              <a:t>4 CD – The HP Laserjet Case Study (Contd.) </a:t>
            </a:r>
            <a:endParaRPr lang="en-US"/>
          </a:p>
        </p:txBody>
      </p:sp>
      <p:grpSp>
        <p:nvGrpSpPr>
          <p:cNvPr id="4" name="Group 3"/>
          <p:cNvGrpSpPr/>
          <p:nvPr/>
        </p:nvGrpSpPr>
        <p:grpSpPr>
          <a:xfrm>
            <a:off x="666751" y="1457395"/>
            <a:ext cx="10428879" cy="3414856"/>
            <a:chOff x="666751" y="1457395"/>
            <a:chExt cx="10428879" cy="3414856"/>
          </a:xfrm>
        </p:grpSpPr>
        <p:sp>
          <p:nvSpPr>
            <p:cNvPr id="6" name="Google Shape;232;p38"/>
            <p:cNvSpPr txBox="1">
              <a:spLocks/>
            </p:cNvSpPr>
            <p:nvPr/>
          </p:nvSpPr>
          <p:spPr>
            <a:xfrm>
              <a:off x="666751" y="1457395"/>
              <a:ext cx="10273812" cy="3414856"/>
            </a:xfrm>
            <a:prstGeom prst="rect">
              <a:avLst/>
            </a:prstGeom>
            <a:solidFill>
              <a:srgbClr val="0B8F5D"/>
            </a:solidFill>
            <a:ln>
              <a:noFill/>
            </a:ln>
          </p:spPr>
          <p:txBody>
            <a:bodyPr spcFirstLastPara="1" wrap="square" lIns="182880" tIns="91440" rIns="91425" bIns="45700" anchor="t" anchorCtr="0"/>
            <a:lstStyle>
              <a:defPPr marR="0" lvl="0" algn="l" rtl="0">
                <a:lnSpc>
                  <a:spcPct val="100000"/>
                </a:lnSpc>
                <a:spcBef>
                  <a:spcPts val="0"/>
                </a:spcBef>
                <a:spcAft>
                  <a:spcPts val="0"/>
                </a:spcAft>
              </a:defPPr>
              <a:lvl1pPr marL="0" marR="0" lvl="0" indent="-228594" algn="l" rtl="0" eaLnBrk="1" hangingPunct="1">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eaLnBrk="1" hangingPunct="1">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eaLnBrk="1" hangingPunct="1">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eaLnBrk="1" hangingPunct="1">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eaLnBrk="1" hangingPunct="1">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eaLnBrk="1" hangingPunct="1">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spcAft>
                  <a:spcPts val="1800"/>
                </a:spcAft>
              </a:pPr>
              <a:endParaRPr lang="en-US" dirty="0" smtClean="0">
                <a:solidFill>
                  <a:schemeClr val="tx1"/>
                </a:solidFill>
              </a:endParaRPr>
            </a:p>
          </p:txBody>
        </p:sp>
        <p:sp>
          <p:nvSpPr>
            <p:cNvPr id="9" name="Rectangle 8"/>
            <p:cNvSpPr/>
            <p:nvPr/>
          </p:nvSpPr>
          <p:spPr>
            <a:xfrm>
              <a:off x="928048" y="2959777"/>
              <a:ext cx="10167582" cy="428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28048" y="3540784"/>
              <a:ext cx="10167582" cy="428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28048" y="4121791"/>
              <a:ext cx="10167582" cy="428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28048" y="2378770"/>
              <a:ext cx="10167582" cy="428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232;p38"/>
            <p:cNvSpPr txBox="1">
              <a:spLocks/>
            </p:cNvSpPr>
            <p:nvPr/>
          </p:nvSpPr>
          <p:spPr>
            <a:xfrm>
              <a:off x="744285" y="1457395"/>
              <a:ext cx="10273812" cy="3414856"/>
            </a:xfrm>
            <a:prstGeom prst="rect">
              <a:avLst/>
            </a:prstGeom>
            <a:noFill/>
            <a:ln>
              <a:noFill/>
            </a:ln>
          </p:spPr>
          <p:txBody>
            <a:bodyPr spcFirstLastPara="1" wrap="square" lIns="182880" tIns="91440" rIns="91425" bIns="45700" anchor="t" anchorCtr="0"/>
            <a:lstStyle>
              <a:defPPr marR="0" lvl="0" algn="l" rtl="0">
                <a:lnSpc>
                  <a:spcPct val="100000"/>
                </a:lnSpc>
                <a:spcBef>
                  <a:spcPts val="0"/>
                </a:spcBef>
                <a:spcAft>
                  <a:spcPts val="0"/>
                </a:spcAft>
              </a:defPPr>
              <a:lvl1pPr marL="0" marR="0" lvl="0" indent="-228594" algn="l" rtl="0" eaLnBrk="1" hangingPunct="1">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eaLnBrk="1" hangingPunct="1">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eaLnBrk="1" hangingPunct="1">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eaLnBrk="1" hangingPunct="1">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eaLnBrk="1" hangingPunct="1">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eaLnBrk="1" hangingPunct="1">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spcAft>
                  <a:spcPts val="1800"/>
                </a:spcAft>
              </a:pPr>
              <a:r>
                <a:rPr lang="en-US" dirty="0" smtClean="0">
                  <a:solidFill>
                    <a:schemeClr val="bg1"/>
                  </a:solidFill>
                </a:rPr>
                <a:t>The Leadership team decided to transform their existing build and release infrastructure to </a:t>
              </a:r>
              <a:r>
                <a:rPr lang="en-US" dirty="0" err="1" smtClean="0">
                  <a:solidFill>
                    <a:schemeClr val="bg1"/>
                  </a:solidFill>
                </a:rPr>
                <a:t>DevOPS</a:t>
              </a:r>
              <a:r>
                <a:rPr lang="en-US" dirty="0" smtClean="0">
                  <a:solidFill>
                    <a:schemeClr val="bg1"/>
                  </a:solidFill>
                </a:rPr>
                <a:t> model through Agile transformation.</a:t>
              </a:r>
            </a:p>
            <a:p>
              <a:pPr marL="109538" lvl="1" indent="0">
                <a:spcAft>
                  <a:spcPts val="1800"/>
                </a:spcAft>
                <a:buClr>
                  <a:schemeClr val="bg1"/>
                </a:buClr>
                <a:buNone/>
              </a:pPr>
              <a:r>
                <a:rPr lang="en-US" dirty="0" smtClean="0">
                  <a:solidFill>
                    <a:schemeClr val="tx1"/>
                  </a:solidFill>
                </a:rPr>
                <a:t>The HP </a:t>
              </a:r>
              <a:r>
                <a:rPr lang="en-US" dirty="0" err="1" smtClean="0">
                  <a:solidFill>
                    <a:schemeClr val="tx1"/>
                  </a:solidFill>
                </a:rPr>
                <a:t>Laserjet</a:t>
              </a:r>
              <a:r>
                <a:rPr lang="en-US" dirty="0" smtClean="0">
                  <a:solidFill>
                    <a:schemeClr val="tx1"/>
                  </a:solidFill>
                </a:rPr>
                <a:t> team started using Continuous integration/CD</a:t>
              </a:r>
            </a:p>
            <a:p>
              <a:pPr marL="109538" lvl="1" indent="0">
                <a:spcAft>
                  <a:spcPts val="1800"/>
                </a:spcAft>
                <a:buClr>
                  <a:schemeClr val="bg1"/>
                </a:buClr>
                <a:buNone/>
              </a:pPr>
              <a:r>
                <a:rPr lang="en-US" dirty="0" smtClean="0">
                  <a:solidFill>
                    <a:schemeClr val="tx1"/>
                  </a:solidFill>
                </a:rPr>
                <a:t>Reduce the planning time spent on new features</a:t>
              </a:r>
            </a:p>
            <a:p>
              <a:pPr marL="109538" lvl="1" indent="0">
                <a:spcAft>
                  <a:spcPts val="1800"/>
                </a:spcAft>
                <a:buClr>
                  <a:schemeClr val="bg1"/>
                </a:buClr>
                <a:buNone/>
              </a:pPr>
              <a:r>
                <a:rPr lang="en-US" dirty="0" smtClean="0">
                  <a:solidFill>
                    <a:schemeClr val="tx1"/>
                  </a:solidFill>
                </a:rPr>
                <a:t>Significant investment in test automation</a:t>
              </a:r>
            </a:p>
            <a:p>
              <a:pPr marL="109538" lvl="1" indent="0">
                <a:spcAft>
                  <a:spcPts val="1800"/>
                </a:spcAft>
                <a:buClr>
                  <a:schemeClr val="bg1"/>
                </a:buClr>
                <a:buNone/>
              </a:pPr>
              <a:r>
                <a:rPr lang="en-US" dirty="0" smtClean="0">
                  <a:solidFill>
                    <a:schemeClr val="tx1"/>
                  </a:solidFill>
                </a:rPr>
                <a:t>Create a virtual platform that simulates all the hardware components to run tests</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p:txBody>
          <a:bodyPr/>
          <a:lstStyle/>
          <a:p>
            <a:r>
              <a:rPr lang="en-US" smtClean="0"/>
              <a:t>4 CD – The HP Laserjet Case Study (Contd.)</a:t>
            </a:r>
            <a:endParaRPr lang="en-US"/>
          </a:p>
        </p:txBody>
      </p:sp>
      <p:sp>
        <p:nvSpPr>
          <p:cNvPr id="2" name="Text Placeholder 1"/>
          <p:cNvSpPr>
            <a:spLocks noGrp="1"/>
          </p:cNvSpPr>
          <p:nvPr>
            <p:ph type="body" idx="2"/>
          </p:nvPr>
        </p:nvSpPr>
        <p:spPr/>
        <p:txBody>
          <a:bodyPr/>
          <a:lstStyle/>
          <a:p>
            <a:r>
              <a:rPr lang="en-US" smtClean="0"/>
              <a: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56331543"/>
              </p:ext>
            </p:extLst>
          </p:nvPr>
        </p:nvGraphicFramePr>
        <p:xfrm>
          <a:off x="725714" y="1598908"/>
          <a:ext cx="10426700" cy="4393676"/>
        </p:xfrm>
        <a:graphic>
          <a:graphicData uri="http://schemas.openxmlformats.org/drawingml/2006/table">
            <a:tbl>
              <a:tblPr firstRow="1" bandRow="1">
                <a:tableStyleId>{5C22544A-7EE6-4342-B048-85BDC9FD1C3A}</a:tableStyleId>
              </a:tblPr>
              <a:tblGrid>
                <a:gridCol w="4287157"/>
                <a:gridCol w="1665515"/>
                <a:gridCol w="4474028"/>
              </a:tblGrid>
              <a:tr h="627668">
                <a:tc>
                  <a:txBody>
                    <a:bodyPr/>
                    <a:lstStyle/>
                    <a:p>
                      <a:pPr algn="l"/>
                      <a:r>
                        <a:rPr lang="en-US" sz="1800" dirty="0" smtClean="0">
                          <a:solidFill>
                            <a:schemeClr val="bg1"/>
                          </a:solidFill>
                        </a:rPr>
                        <a:t>2008</a:t>
                      </a:r>
                      <a:endParaRPr lang="en-US" sz="18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44546A"/>
                    </a:solidFill>
                  </a:tcPr>
                </a:tc>
                <a:tc>
                  <a:txBody>
                    <a:bodyPr/>
                    <a:lstStyle/>
                    <a:p>
                      <a:pPr algn="l"/>
                      <a:endParaRPr lang="en-US" sz="18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sz="1800" dirty="0" smtClean="0">
                          <a:solidFill>
                            <a:schemeClr val="bg1"/>
                          </a:solidFill>
                        </a:rPr>
                        <a:t>2011</a:t>
                      </a:r>
                      <a:endParaRPr lang="en-US" sz="18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44546A"/>
                    </a:solidFill>
                  </a:tcPr>
                </a:tc>
              </a:tr>
              <a:tr h="627668">
                <a:tc>
                  <a:txBody>
                    <a:bodyPr/>
                    <a:lstStyle/>
                    <a:p>
                      <a:pPr algn="l"/>
                      <a:r>
                        <a:rPr lang="en-US" sz="1600" dirty="0" smtClean="0">
                          <a:solidFill>
                            <a:schemeClr val="bg1"/>
                          </a:solidFill>
                        </a:rPr>
                        <a:t>Code Integration</a:t>
                      </a:r>
                      <a:r>
                        <a:rPr lang="en-US" sz="1600" baseline="0" dirty="0" smtClean="0">
                          <a:solidFill>
                            <a:schemeClr val="bg1"/>
                          </a:solidFill>
                        </a:rPr>
                        <a:t> 10%</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c>
                  <a:txBody>
                    <a:bodyPr/>
                    <a:lstStyle/>
                    <a:p>
                      <a:pPr algn="l"/>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sz="1600" dirty="0" smtClean="0">
                          <a:solidFill>
                            <a:schemeClr val="bg1"/>
                          </a:solidFill>
                        </a:rPr>
                        <a:t>Code Integration</a:t>
                      </a:r>
                      <a:r>
                        <a:rPr lang="en-US" sz="1600" baseline="0" dirty="0" smtClean="0">
                          <a:solidFill>
                            <a:schemeClr val="bg1"/>
                          </a:solidFill>
                        </a:rPr>
                        <a:t> 2%</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r>
              <a:tr h="627668">
                <a:tc>
                  <a:txBody>
                    <a:bodyPr/>
                    <a:lstStyle/>
                    <a:p>
                      <a:pPr algn="l"/>
                      <a:r>
                        <a:rPr lang="en-US" sz="1600" dirty="0" smtClean="0">
                          <a:solidFill>
                            <a:schemeClr val="bg1"/>
                          </a:solidFill>
                        </a:rPr>
                        <a:t>Detailed Planning</a:t>
                      </a:r>
                      <a:r>
                        <a:rPr lang="en-US" sz="1600" baseline="0" dirty="0" smtClean="0">
                          <a:solidFill>
                            <a:schemeClr val="bg1"/>
                          </a:solidFill>
                        </a:rPr>
                        <a:t> 20%</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c>
                  <a:txBody>
                    <a:bodyPr/>
                    <a:lstStyle/>
                    <a:p>
                      <a:pPr algn="l"/>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sz="1600" dirty="0" smtClean="0">
                          <a:solidFill>
                            <a:schemeClr val="bg1"/>
                          </a:solidFill>
                        </a:rPr>
                        <a:t>Agile Planning 5%</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r>
              <a:tr h="627668">
                <a:tc>
                  <a:txBody>
                    <a:bodyPr/>
                    <a:lstStyle/>
                    <a:p>
                      <a:pPr algn="l"/>
                      <a:r>
                        <a:rPr lang="en-US" sz="1600" dirty="0" smtClean="0">
                          <a:solidFill>
                            <a:schemeClr val="bg1"/>
                          </a:solidFill>
                        </a:rPr>
                        <a:t>Porting Code 25%</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c>
                  <a:txBody>
                    <a:bodyPr/>
                    <a:lstStyle/>
                    <a:p>
                      <a:pPr algn="l"/>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sz="1600" dirty="0" smtClean="0">
                          <a:solidFill>
                            <a:schemeClr val="bg1"/>
                          </a:solidFill>
                        </a:rPr>
                        <a:t>One Main Branch 15%</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r>
              <a:tr h="627668">
                <a:tc>
                  <a:txBody>
                    <a:bodyPr/>
                    <a:lstStyle/>
                    <a:p>
                      <a:pPr algn="l"/>
                      <a:r>
                        <a:rPr lang="en-US" sz="1600" dirty="0" smtClean="0">
                          <a:solidFill>
                            <a:schemeClr val="bg1"/>
                          </a:solidFill>
                        </a:rPr>
                        <a:t>Current Product Support</a:t>
                      </a:r>
                      <a:r>
                        <a:rPr lang="en-US" sz="1600" baseline="0" dirty="0" smtClean="0">
                          <a:solidFill>
                            <a:schemeClr val="bg1"/>
                          </a:solidFill>
                        </a:rPr>
                        <a:t> 25%</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c>
                  <a:txBody>
                    <a:bodyPr/>
                    <a:lstStyle/>
                    <a:p>
                      <a:pPr algn="l"/>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sz="1600" dirty="0" smtClean="0">
                          <a:solidFill>
                            <a:schemeClr val="bg1"/>
                          </a:solidFill>
                        </a:rPr>
                        <a:t>One Branch CPE 5%</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r>
              <a:tr h="627668">
                <a:tc>
                  <a:txBody>
                    <a:bodyPr/>
                    <a:lstStyle/>
                    <a:p>
                      <a:pPr algn="l"/>
                      <a:r>
                        <a:rPr lang="en-US" sz="1600" dirty="0" smtClean="0">
                          <a:solidFill>
                            <a:schemeClr val="bg1"/>
                          </a:solidFill>
                        </a:rPr>
                        <a:t>Manual Testing 15%</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c>
                  <a:txBody>
                    <a:bodyPr/>
                    <a:lstStyle/>
                    <a:p>
                      <a:pPr algn="l"/>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sz="1600" dirty="0" smtClean="0">
                          <a:solidFill>
                            <a:schemeClr val="bg1"/>
                          </a:solidFill>
                        </a:rPr>
                        <a:t>Most</a:t>
                      </a:r>
                      <a:r>
                        <a:rPr lang="en-US" sz="1600" baseline="0" dirty="0" smtClean="0">
                          <a:solidFill>
                            <a:schemeClr val="bg1"/>
                          </a:solidFill>
                        </a:rPr>
                        <a:t> Testing Automated 5%</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r>
              <a:tr h="627668">
                <a:tc>
                  <a:txBody>
                    <a:bodyPr/>
                    <a:lstStyle/>
                    <a:p>
                      <a:pPr algn="l"/>
                      <a:r>
                        <a:rPr lang="en-US" sz="1600" dirty="0" smtClean="0">
                          <a:solidFill>
                            <a:schemeClr val="bg1"/>
                          </a:solidFill>
                        </a:rPr>
                        <a:t>Capacity for Innovation ~5%</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c>
                  <a:txBody>
                    <a:bodyPr/>
                    <a:lstStyle/>
                    <a:p>
                      <a:pPr algn="l"/>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solidFill>
                  </a:tcPr>
                </a:tc>
                <a:tc>
                  <a:txBody>
                    <a:bodyPr/>
                    <a:lstStyle/>
                    <a:p>
                      <a:pPr algn="l"/>
                      <a:r>
                        <a:rPr lang="en-US" sz="1600" dirty="0" smtClean="0">
                          <a:solidFill>
                            <a:schemeClr val="bg1"/>
                          </a:solidFill>
                        </a:rPr>
                        <a:t>Capacit</a:t>
                      </a:r>
                      <a:r>
                        <a:rPr lang="en-US" sz="1600" baseline="0" dirty="0" smtClean="0">
                          <a:solidFill>
                            <a:schemeClr val="bg1"/>
                          </a:solidFill>
                        </a:rPr>
                        <a:t>y for Innovation ~40%</a:t>
                      </a:r>
                      <a:endParaRPr lang="en-US" sz="1600" dirty="0">
                        <a:solidFill>
                          <a:schemeClr val="bg1"/>
                        </a:solidFill>
                      </a:endParaRPr>
                    </a:p>
                  </a:txBody>
                  <a:tcPr marL="3657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B8F5D"/>
                    </a:solidFill>
                  </a:tcPr>
                </a:tc>
              </a:tr>
            </a:tbl>
          </a:graphicData>
        </a:graphic>
      </p:graphicFrame>
      <p:sp>
        <p:nvSpPr>
          <p:cNvPr id="4" name="Right Arrow 3"/>
          <p:cNvSpPr/>
          <p:nvPr/>
        </p:nvSpPr>
        <p:spPr>
          <a:xfrm>
            <a:off x="5323114" y="3202895"/>
            <a:ext cx="1126671" cy="1045028"/>
          </a:xfrm>
          <a:prstGeom prst="right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p:txBody>
          <a:bodyPr/>
          <a:lstStyle/>
          <a:p>
            <a:r>
              <a:rPr lang="en-US" dirty="0" smtClean="0"/>
              <a:t>In a nutshell, we learnt:</a:t>
            </a:r>
            <a:endParaRPr lang="en-US" dirty="0"/>
          </a:p>
        </p:txBody>
      </p:sp>
      <p:sp>
        <p:nvSpPr>
          <p:cNvPr id="247" name="Google Shape;247;p40"/>
          <p:cNvSpPr txBox="1">
            <a:spLocks noGrp="1"/>
          </p:cNvSpPr>
          <p:nvPr>
            <p:ph type="body" idx="2"/>
          </p:nvPr>
        </p:nvSpPr>
        <p:spPr/>
        <p:txBody>
          <a:bodyPr/>
          <a:lstStyle/>
          <a:p>
            <a:pPr lvl="1"/>
            <a:r>
              <a:rPr lang="en-US" smtClean="0"/>
              <a:t>Overview of CI</a:t>
            </a:r>
          </a:p>
          <a:p>
            <a:pPr lvl="1"/>
            <a:r>
              <a:rPr lang="en-US" smtClean="0"/>
              <a:t>Practices associated with CI and the working mechanism</a:t>
            </a:r>
          </a:p>
          <a:p>
            <a:pPr lvl="1"/>
            <a:r>
              <a:rPr lang="en-US" smtClean="0"/>
              <a:t>Benefits of CI</a:t>
            </a:r>
          </a:p>
          <a:p>
            <a:pPr lvl="1"/>
            <a:r>
              <a:rPr lang="en-US" smtClean="0"/>
              <a:t>Overview of CDand the CD pipeline</a:t>
            </a:r>
          </a:p>
          <a:p>
            <a:pPr lvl="1"/>
            <a:r>
              <a:rPr lang="en-US" smtClean="0"/>
              <a:t>Prerequisites for CD and the business benefits of CD</a:t>
            </a:r>
          </a:p>
          <a:p>
            <a:pPr lvl="1"/>
            <a:r>
              <a:rPr lang="en-US" smtClean="0"/>
              <a:t>Continuous deployment and the business drivers of continuous deployment</a:t>
            </a:r>
          </a:p>
          <a:p>
            <a:pPr lvl="1"/>
            <a:r>
              <a:rPr lang="en-US" smtClean="0"/>
              <a:t>Benefits of continuous deployment</a:t>
            </a:r>
          </a:p>
          <a:p>
            <a:pPr lvl="1"/>
            <a:r>
              <a:rPr lang="en-US" smtClean="0"/>
              <a:t>Case study of The HP LaserJet transformation to CI/CD model</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b="1" dirty="0"/>
              <a:t>Next Module 2</a:t>
            </a:r>
            <a:r>
              <a:rPr lang="en-US" dirty="0"/>
              <a:t>: Stages of Continuous Integration and Continuous Delivery </a:t>
            </a:r>
            <a:endParaRPr lang="en-US" dirty="0"/>
          </a:p>
        </p:txBody>
      </p:sp>
    </p:spTree>
    <p:extLst>
      <p:ext uri="{BB962C8B-B14F-4D97-AF65-F5344CB8AC3E}">
        <p14:creationId xmlns:p14="http://schemas.microsoft.com/office/powerpoint/2010/main" val="29227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p:txBody>
          <a:bodyPr/>
          <a:lstStyle/>
          <a:p>
            <a:r>
              <a:rPr lang="en-US" smtClean="0"/>
              <a:t>Module Topics</a:t>
            </a:r>
            <a:endParaRPr lang="en-US"/>
          </a:p>
        </p:txBody>
      </p:sp>
      <p:sp>
        <p:nvSpPr>
          <p:cNvPr id="70" name="Google Shape;70;p15"/>
          <p:cNvSpPr txBox="1">
            <a:spLocks noGrp="1"/>
          </p:cNvSpPr>
          <p:nvPr>
            <p:ph type="body" idx="2"/>
          </p:nvPr>
        </p:nvSpPr>
        <p:spPr/>
        <p:txBody>
          <a:bodyPr/>
          <a:lstStyle/>
          <a:p>
            <a:r>
              <a:rPr lang="en-US" dirty="0" smtClean="0"/>
              <a:t>Let us take a quick look at the topics that we will cover in this module:</a:t>
            </a:r>
          </a:p>
          <a:p>
            <a:pPr lvl="1">
              <a:spcBef>
                <a:spcPts val="300"/>
              </a:spcBef>
            </a:pPr>
            <a:r>
              <a:rPr lang="en-US" dirty="0" smtClean="0"/>
              <a:t>Introduction to CI (Continuous Integration)</a:t>
            </a:r>
          </a:p>
          <a:p>
            <a:pPr lvl="2">
              <a:spcBef>
                <a:spcPts val="300"/>
              </a:spcBef>
            </a:pPr>
            <a:r>
              <a:rPr lang="en-US" dirty="0" smtClean="0"/>
              <a:t>Practices of CI</a:t>
            </a:r>
          </a:p>
          <a:p>
            <a:pPr lvl="2">
              <a:spcBef>
                <a:spcPts val="300"/>
              </a:spcBef>
            </a:pPr>
            <a:r>
              <a:rPr lang="en-US" dirty="0" smtClean="0"/>
              <a:t>How does CI work?</a:t>
            </a:r>
          </a:p>
          <a:p>
            <a:pPr lvl="2">
              <a:spcBef>
                <a:spcPts val="300"/>
              </a:spcBef>
            </a:pPr>
            <a:r>
              <a:rPr lang="en-US" dirty="0" smtClean="0"/>
              <a:t>CI Workflow</a:t>
            </a:r>
          </a:p>
          <a:p>
            <a:pPr lvl="2">
              <a:spcBef>
                <a:spcPts val="300"/>
              </a:spcBef>
            </a:pPr>
            <a:r>
              <a:rPr lang="en-US" dirty="0" smtClean="0"/>
              <a:t>Benefits of CI</a:t>
            </a:r>
          </a:p>
          <a:p>
            <a:pPr lvl="1">
              <a:spcBef>
                <a:spcPts val="300"/>
              </a:spcBef>
            </a:pPr>
            <a:r>
              <a:rPr lang="en-US" dirty="0" smtClean="0"/>
              <a:t>Capitalizing on CI to Establish CD (Continuous Delivery)</a:t>
            </a:r>
          </a:p>
          <a:p>
            <a:pPr lvl="2">
              <a:spcBef>
                <a:spcPts val="300"/>
              </a:spcBef>
            </a:pPr>
            <a:r>
              <a:rPr lang="en-US" dirty="0" smtClean="0"/>
              <a:t>Introduction to CD</a:t>
            </a:r>
          </a:p>
          <a:p>
            <a:pPr lvl="2">
              <a:spcBef>
                <a:spcPts val="300"/>
              </a:spcBef>
            </a:pPr>
            <a:r>
              <a:rPr lang="en-US" dirty="0" smtClean="0"/>
              <a:t>CD pipeline</a:t>
            </a:r>
          </a:p>
          <a:p>
            <a:pPr lvl="2">
              <a:spcBef>
                <a:spcPts val="300"/>
              </a:spcBef>
            </a:pPr>
            <a:r>
              <a:rPr lang="en-US" dirty="0" smtClean="0"/>
              <a:t>Prerequisites for CD</a:t>
            </a:r>
          </a:p>
          <a:p>
            <a:pPr lvl="2">
              <a:spcBef>
                <a:spcPts val="300"/>
              </a:spcBef>
            </a:pPr>
            <a:r>
              <a:rPr lang="en-US" dirty="0" smtClean="0"/>
              <a:t>The checklist for CD</a:t>
            </a:r>
          </a:p>
          <a:p>
            <a:pPr lvl="2">
              <a:spcBef>
                <a:spcPts val="300"/>
              </a:spcBef>
            </a:pPr>
            <a:r>
              <a:rPr lang="en-US" dirty="0" smtClean="0"/>
              <a:t>Business benefits of CD</a:t>
            </a:r>
          </a:p>
          <a:p>
            <a:pPr lvl="1">
              <a:spcBef>
                <a:spcPts val="300"/>
              </a:spcBef>
            </a:pPr>
            <a:r>
              <a:rPr lang="en-US" dirty="0" smtClean="0"/>
              <a:t>Continuous Deployment</a:t>
            </a:r>
          </a:p>
          <a:p>
            <a:pPr lvl="2">
              <a:spcBef>
                <a:spcPts val="300"/>
              </a:spcBef>
            </a:pPr>
            <a:r>
              <a:rPr lang="en-US" dirty="0" smtClean="0"/>
              <a:t>Business drivers for implementing continuous deployment</a:t>
            </a:r>
          </a:p>
          <a:p>
            <a:pPr lvl="2">
              <a:spcBef>
                <a:spcPts val="300"/>
              </a:spcBef>
            </a:pPr>
            <a:r>
              <a:rPr lang="en-US" dirty="0" smtClean="0"/>
              <a:t>Benefits of continuous deployment</a:t>
            </a:r>
          </a:p>
          <a:p>
            <a:pPr lvl="1">
              <a:spcBef>
                <a:spcPts val="300"/>
              </a:spcBef>
            </a:pPr>
            <a:r>
              <a:rPr lang="en-US" dirty="0" err="1" smtClean="0"/>
              <a:t>DevOPS</a:t>
            </a:r>
            <a:r>
              <a:rPr lang="en-US" dirty="0" smtClean="0"/>
              <a:t> CI Case study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3" name="Rectangle 2"/>
          <p:cNvSpPr/>
          <p:nvPr/>
        </p:nvSpPr>
        <p:spPr>
          <a:xfrm>
            <a:off x="3572930" y="1450974"/>
            <a:ext cx="8619070" cy="282257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Google Shape;75;p16"/>
          <p:cNvSpPr txBox="1">
            <a:spLocks noGrp="1"/>
          </p:cNvSpPr>
          <p:nvPr>
            <p:ph type="title"/>
          </p:nvPr>
        </p:nvSpPr>
        <p:spPr/>
        <p:txBody>
          <a:bodyPr/>
          <a:lstStyle/>
          <a:p>
            <a:r>
              <a:rPr lang="en-US" smtClean="0"/>
              <a:t>1.1 Introduction to Continuous Integration</a:t>
            </a:r>
            <a:endParaRPr lang="en-US"/>
          </a:p>
        </p:txBody>
      </p:sp>
      <p:pic>
        <p:nvPicPr>
          <p:cNvPr id="77" name="Google Shape;77;p16"/>
          <p:cNvPicPr preferRelativeResize="0"/>
          <p:nvPr/>
        </p:nvPicPr>
        <p:blipFill rotWithShape="1">
          <a:blip r:embed="rId3">
            <a:alphaModFix/>
            <a:grayscl/>
            <a:extLst>
              <a:ext uri="{BEBA8EAE-BF5A-486C-A8C5-ECC9F3942E4B}">
                <a14:imgProps xmlns:a14="http://schemas.microsoft.com/office/drawing/2010/main">
                  <a14:imgLayer r:embed="rId4">
                    <a14:imgEffect>
                      <a14:saturation sat="400000"/>
                    </a14:imgEffect>
                  </a14:imgLayer>
                </a14:imgProps>
              </a:ext>
            </a:extLst>
          </a:blip>
          <a:srcRect/>
          <a:stretch/>
        </p:blipFill>
        <p:spPr>
          <a:xfrm>
            <a:off x="8522429" y="4349749"/>
            <a:ext cx="2740117" cy="2279788"/>
          </a:xfrm>
          <a:prstGeom prst="rect">
            <a:avLst/>
          </a:prstGeom>
          <a:noFill/>
          <a:ln>
            <a:noFill/>
          </a:ln>
        </p:spPr>
      </p:pic>
      <p:pic>
        <p:nvPicPr>
          <p:cNvPr id="5" name="Shape 794"/>
          <p:cNvPicPr preferRelativeResize="0">
            <a:picLocks/>
          </p:cNvPicPr>
          <p:nvPr/>
        </p:nvPicPr>
        <p:blipFill rotWithShape="1">
          <a:blip r:embed="rId5">
            <a:alphaModFix/>
          </a:blip>
          <a:srcRect l="29306" t="2904" b="2903"/>
          <a:stretch/>
        </p:blipFill>
        <p:spPr>
          <a:xfrm>
            <a:off x="3572932" y="1450975"/>
            <a:ext cx="8619067" cy="2822575"/>
          </a:xfrm>
          <a:prstGeom prst="rect">
            <a:avLst/>
          </a:prstGeom>
          <a:solidFill>
            <a:srgbClr val="44546A"/>
          </a:solidFill>
          <a:ln>
            <a:noFill/>
          </a:ln>
        </p:spPr>
      </p:pic>
      <p:sp>
        <p:nvSpPr>
          <p:cNvPr id="6" name="Shape 795"/>
          <p:cNvSpPr txBox="1">
            <a:spLocks/>
          </p:cNvSpPr>
          <p:nvPr/>
        </p:nvSpPr>
        <p:spPr>
          <a:xfrm>
            <a:off x="208635" y="4764205"/>
            <a:ext cx="6434666" cy="1280995"/>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Clr>
                <a:prstClr val="black"/>
              </a:buClr>
              <a:buSzPts val="1800"/>
              <a:buFont typeface="Arial"/>
              <a:buNone/>
            </a:pPr>
            <a:r>
              <a:rPr lang="en-US" sz="2000" i="1" dirty="0" smtClean="0">
                <a:solidFill>
                  <a:prstClr val="black"/>
                </a:solidFill>
                <a:ea typeface="Arial"/>
                <a:cs typeface="Arial"/>
              </a:rPr>
              <a:t>“</a:t>
            </a:r>
            <a:r>
              <a:rPr lang="en-US" sz="2000" i="1" dirty="0">
                <a:solidFill>
                  <a:prstClr val="black"/>
                </a:solidFill>
                <a:ea typeface="Arial"/>
                <a:cs typeface="Arial"/>
              </a:rPr>
              <a:t>Continuous Integration is a software development practice where members of a team integrate their work frequently, usually each person integrates at least daily - leading to multiple integrations per day.” </a:t>
            </a:r>
          </a:p>
        </p:txBody>
      </p:sp>
      <p:sp>
        <p:nvSpPr>
          <p:cNvPr id="7" name="Shape 797"/>
          <p:cNvSpPr txBox="1">
            <a:spLocks/>
          </p:cNvSpPr>
          <p:nvPr/>
        </p:nvSpPr>
        <p:spPr>
          <a:xfrm>
            <a:off x="8522430" y="3132903"/>
            <a:ext cx="3553456" cy="457200"/>
          </a:xfrm>
          <a:prstGeom prst="rect">
            <a:avLst/>
          </a:prstGeom>
          <a:solidFill>
            <a:srgbClr val="7F7F7F">
              <a:alpha val="57647"/>
            </a:srgbClr>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prstClr val="white"/>
              </a:buClr>
              <a:buSzPts val="1800"/>
              <a:buFont typeface="Arial"/>
              <a:buNone/>
            </a:pPr>
            <a:r>
              <a:rPr lang="en-US" sz="1800" b="1" dirty="0" smtClean="0">
                <a:solidFill>
                  <a:prstClr val="white"/>
                </a:solidFill>
                <a:ea typeface="Arial"/>
                <a:cs typeface="Arial"/>
              </a:rPr>
              <a:t>Martin </a:t>
            </a:r>
            <a:r>
              <a:rPr lang="en-US" sz="1800" b="1" dirty="0">
                <a:solidFill>
                  <a:prstClr val="white"/>
                </a:solidFill>
                <a:ea typeface="Arial"/>
                <a:cs typeface="Arial"/>
              </a:rPr>
              <a:t>Fowler</a:t>
            </a:r>
          </a:p>
        </p:txBody>
      </p:sp>
      <p:sp>
        <p:nvSpPr>
          <p:cNvPr id="8" name="Shape 798"/>
          <p:cNvSpPr txBox="1">
            <a:spLocks/>
          </p:cNvSpPr>
          <p:nvPr/>
        </p:nvSpPr>
        <p:spPr>
          <a:xfrm>
            <a:off x="8522429" y="3590102"/>
            <a:ext cx="3553457" cy="544575"/>
          </a:xfrm>
          <a:prstGeom prst="rect">
            <a:avLst/>
          </a:prstGeom>
          <a:solidFill>
            <a:srgbClr val="7F7F7F">
              <a:alpha val="57647"/>
            </a:srgbClr>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prstClr val="white"/>
              </a:buClr>
              <a:buSzPts val="1400"/>
              <a:buFont typeface="Arial"/>
              <a:buNone/>
            </a:pPr>
            <a:r>
              <a:rPr lang="en-US" sz="1400" i="1" dirty="0" smtClean="0">
                <a:solidFill>
                  <a:schemeClr val="bg1"/>
                </a:solidFill>
                <a:ea typeface="Arial"/>
                <a:cs typeface="Arial"/>
              </a:rPr>
              <a:t>Authors of </a:t>
            </a:r>
            <a:r>
              <a:rPr lang="en-US" sz="1400" i="1" dirty="0">
                <a:solidFill>
                  <a:schemeClr val="bg1"/>
                </a:solidFill>
                <a:ea typeface="Arial"/>
                <a:cs typeface="Arial"/>
              </a:rPr>
              <a:t>the </a:t>
            </a:r>
            <a:r>
              <a:rPr lang="en-US" sz="1400" i="1" dirty="0" smtClean="0">
                <a:solidFill>
                  <a:schemeClr val="bg1"/>
                </a:solidFill>
                <a:ea typeface="Arial"/>
                <a:cs typeface="Arial"/>
              </a:rPr>
              <a:t>Agile Manifesto</a:t>
            </a:r>
            <a:endParaRPr lang="en-US" sz="1400" dirty="0">
              <a:solidFill>
                <a:schemeClr val="bg1"/>
              </a:solidFill>
              <a:ea typeface="Arial"/>
              <a:cs typeface="Arial"/>
            </a:endParaRPr>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t="5022" b="34875"/>
          <a:stretch/>
        </p:blipFill>
        <p:spPr>
          <a:xfrm>
            <a:off x="-1" y="1450974"/>
            <a:ext cx="3572931" cy="28225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p:txBody>
          <a:bodyPr/>
          <a:lstStyle/>
          <a:p>
            <a:r>
              <a:rPr lang="en-US" smtClean="0"/>
              <a:t>1.2 Practices of Continuous Integration</a:t>
            </a:r>
            <a:endParaRPr lang="en-US"/>
          </a:p>
        </p:txBody>
      </p:sp>
      <p:sp>
        <p:nvSpPr>
          <p:cNvPr id="83" name="Google Shape;83;p17"/>
          <p:cNvSpPr txBox="1">
            <a:spLocks noGrp="1"/>
          </p:cNvSpPr>
          <p:nvPr>
            <p:ph type="body" idx="2"/>
          </p:nvPr>
        </p:nvSpPr>
        <p:spPr/>
        <p:txBody>
          <a:bodyPr/>
          <a:lstStyle/>
          <a:p>
            <a:r>
              <a:rPr lang="en-US" dirty="0" smtClean="0"/>
              <a:t> </a:t>
            </a:r>
            <a:endParaRPr lang="en-US" dirty="0"/>
          </a:p>
        </p:txBody>
      </p:sp>
      <p:sp>
        <p:nvSpPr>
          <p:cNvPr id="6" name="Freeform 5"/>
          <p:cNvSpPr/>
          <p:nvPr/>
        </p:nvSpPr>
        <p:spPr>
          <a:xfrm>
            <a:off x="897465" y="1304995"/>
            <a:ext cx="7477278" cy="476830"/>
          </a:xfrm>
          <a:custGeom>
            <a:avLst/>
            <a:gdLst>
              <a:gd name="connsiteX0" fmla="*/ 0 w 8128000"/>
              <a:gd name="connsiteY0" fmla="*/ 41010 h 410104"/>
              <a:gd name="connsiteX1" fmla="*/ 41010 w 8128000"/>
              <a:gd name="connsiteY1" fmla="*/ 0 h 410104"/>
              <a:gd name="connsiteX2" fmla="*/ 8086990 w 8128000"/>
              <a:gd name="connsiteY2" fmla="*/ 0 h 410104"/>
              <a:gd name="connsiteX3" fmla="*/ 8128000 w 8128000"/>
              <a:gd name="connsiteY3" fmla="*/ 41010 h 410104"/>
              <a:gd name="connsiteX4" fmla="*/ 8128000 w 8128000"/>
              <a:gd name="connsiteY4" fmla="*/ 369094 h 410104"/>
              <a:gd name="connsiteX5" fmla="*/ 8086990 w 8128000"/>
              <a:gd name="connsiteY5" fmla="*/ 410104 h 410104"/>
              <a:gd name="connsiteX6" fmla="*/ 41010 w 8128000"/>
              <a:gd name="connsiteY6" fmla="*/ 410104 h 410104"/>
              <a:gd name="connsiteX7" fmla="*/ 0 w 8128000"/>
              <a:gd name="connsiteY7" fmla="*/ 369094 h 410104"/>
              <a:gd name="connsiteX8" fmla="*/ 0 w 8128000"/>
              <a:gd name="connsiteY8" fmla="*/ 41010 h 41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410104">
                <a:moveTo>
                  <a:pt x="0" y="41010"/>
                </a:moveTo>
                <a:cubicBezTo>
                  <a:pt x="0" y="18361"/>
                  <a:pt x="18361" y="0"/>
                  <a:pt x="41010" y="0"/>
                </a:cubicBezTo>
                <a:lnTo>
                  <a:pt x="8086990" y="0"/>
                </a:lnTo>
                <a:cubicBezTo>
                  <a:pt x="8109639" y="0"/>
                  <a:pt x="8128000" y="18361"/>
                  <a:pt x="8128000" y="41010"/>
                </a:cubicBezTo>
                <a:lnTo>
                  <a:pt x="8128000" y="369094"/>
                </a:lnTo>
                <a:cubicBezTo>
                  <a:pt x="8128000" y="391743"/>
                  <a:pt x="8109639" y="410104"/>
                  <a:pt x="8086990" y="410104"/>
                </a:cubicBezTo>
                <a:lnTo>
                  <a:pt x="41010" y="410104"/>
                </a:lnTo>
                <a:cubicBezTo>
                  <a:pt x="18361" y="410104"/>
                  <a:pt x="0" y="391743"/>
                  <a:pt x="0" y="369094"/>
                </a:cubicBezTo>
                <a:lnTo>
                  <a:pt x="0" y="41010"/>
                </a:lnTo>
                <a:close/>
              </a:path>
            </a:pathLst>
          </a:custGeom>
          <a:solidFill>
            <a:srgbClr val="0B8F5D"/>
          </a:solidFill>
          <a:ln>
            <a:solidFill>
              <a:srgbClr val="0B8F5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0" rIns="64771" bIns="0" numCol="1" spcCol="1270" anchor="ctr" anchorCtr="0">
            <a:noAutofit/>
          </a:bodyPr>
          <a:lstStyle/>
          <a:p>
            <a:pPr lvl="0" algn="l" defTabSz="755650">
              <a:lnSpc>
                <a:spcPct val="90000"/>
              </a:lnSpc>
              <a:spcBef>
                <a:spcPct val="0"/>
              </a:spcBef>
              <a:spcAft>
                <a:spcPct val="35000"/>
              </a:spcAft>
            </a:pPr>
            <a:r>
              <a:rPr lang="en-US" sz="1800" b="1" kern="1200" dirty="0" smtClean="0"/>
              <a:t>Given below are the important practices of CI</a:t>
            </a:r>
            <a:endParaRPr lang="en-US" sz="1800" b="1" kern="1200" dirty="0"/>
          </a:p>
        </p:txBody>
      </p:sp>
      <p:sp>
        <p:nvSpPr>
          <p:cNvPr id="8" name="Freeform 7"/>
          <p:cNvSpPr/>
          <p:nvPr/>
        </p:nvSpPr>
        <p:spPr>
          <a:xfrm>
            <a:off x="897465" y="1822835"/>
            <a:ext cx="7477278" cy="410104"/>
          </a:xfrm>
          <a:custGeom>
            <a:avLst/>
            <a:gdLst>
              <a:gd name="connsiteX0" fmla="*/ 0 w 8128000"/>
              <a:gd name="connsiteY0" fmla="*/ 41010 h 410104"/>
              <a:gd name="connsiteX1" fmla="*/ 41010 w 8128000"/>
              <a:gd name="connsiteY1" fmla="*/ 0 h 410104"/>
              <a:gd name="connsiteX2" fmla="*/ 8086990 w 8128000"/>
              <a:gd name="connsiteY2" fmla="*/ 0 h 410104"/>
              <a:gd name="connsiteX3" fmla="*/ 8128000 w 8128000"/>
              <a:gd name="connsiteY3" fmla="*/ 41010 h 410104"/>
              <a:gd name="connsiteX4" fmla="*/ 8128000 w 8128000"/>
              <a:gd name="connsiteY4" fmla="*/ 369094 h 410104"/>
              <a:gd name="connsiteX5" fmla="*/ 8086990 w 8128000"/>
              <a:gd name="connsiteY5" fmla="*/ 410104 h 410104"/>
              <a:gd name="connsiteX6" fmla="*/ 41010 w 8128000"/>
              <a:gd name="connsiteY6" fmla="*/ 410104 h 410104"/>
              <a:gd name="connsiteX7" fmla="*/ 0 w 8128000"/>
              <a:gd name="connsiteY7" fmla="*/ 369094 h 410104"/>
              <a:gd name="connsiteX8" fmla="*/ 0 w 8128000"/>
              <a:gd name="connsiteY8" fmla="*/ 41010 h 41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410104">
                <a:moveTo>
                  <a:pt x="0" y="41010"/>
                </a:moveTo>
                <a:cubicBezTo>
                  <a:pt x="0" y="18361"/>
                  <a:pt x="18361" y="0"/>
                  <a:pt x="41010" y="0"/>
                </a:cubicBezTo>
                <a:lnTo>
                  <a:pt x="8086990" y="0"/>
                </a:lnTo>
                <a:cubicBezTo>
                  <a:pt x="8109639" y="0"/>
                  <a:pt x="8128000" y="18361"/>
                  <a:pt x="8128000" y="41010"/>
                </a:cubicBezTo>
                <a:lnTo>
                  <a:pt x="8128000" y="369094"/>
                </a:lnTo>
                <a:cubicBezTo>
                  <a:pt x="8128000" y="391743"/>
                  <a:pt x="8109639" y="410104"/>
                  <a:pt x="8086990" y="410104"/>
                </a:cubicBezTo>
                <a:lnTo>
                  <a:pt x="41010" y="410104"/>
                </a:lnTo>
                <a:cubicBezTo>
                  <a:pt x="18361" y="410104"/>
                  <a:pt x="0" y="391743"/>
                  <a:pt x="0" y="369094"/>
                </a:cubicBezTo>
                <a:lnTo>
                  <a:pt x="0" y="41010"/>
                </a:lnTo>
                <a:close/>
              </a:path>
            </a:pathLst>
          </a:custGeom>
          <a:solidFill>
            <a:schemeClr val="bg1"/>
          </a:solidFill>
          <a:ln w="12700">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0" tIns="0" rIns="64771" bIns="0" numCol="1" spcCol="1270" anchor="ctr" anchorCtr="0">
            <a:noAutofit/>
          </a:bodyPr>
          <a:lstStyle/>
          <a:p>
            <a:pPr lvl="0" algn="l" defTabSz="755650">
              <a:lnSpc>
                <a:spcPct val="90000"/>
              </a:lnSpc>
              <a:spcBef>
                <a:spcPct val="0"/>
              </a:spcBef>
              <a:spcAft>
                <a:spcPct val="35000"/>
              </a:spcAft>
            </a:pPr>
            <a:r>
              <a:rPr lang="en-US" sz="1800" kern="1200" smtClean="0">
                <a:solidFill>
                  <a:schemeClr val="tx1"/>
                </a:solidFill>
              </a:rPr>
              <a:t>Maintain a single source repository</a:t>
            </a:r>
            <a:endParaRPr lang="en-US" sz="1800" kern="1200" dirty="0" smtClean="0">
              <a:solidFill>
                <a:schemeClr val="tx1"/>
              </a:solidFill>
            </a:endParaRPr>
          </a:p>
        </p:txBody>
      </p:sp>
      <p:sp>
        <p:nvSpPr>
          <p:cNvPr id="9" name="Rounded Rectangle 8"/>
          <p:cNvSpPr/>
          <p:nvPr/>
        </p:nvSpPr>
        <p:spPr>
          <a:xfrm>
            <a:off x="955468" y="1878759"/>
            <a:ext cx="321615" cy="298257"/>
          </a:xfrm>
          <a:prstGeom prst="roundRect">
            <a:avLst>
              <a:gd name="adj" fmla="val 10000"/>
            </a:avLst>
          </a:prstGeom>
          <a:solidFill>
            <a:srgbClr val="445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400" dirty="0" smtClean="0"/>
              <a:t>1</a:t>
            </a:r>
            <a:endParaRPr lang="en-US" sz="1400" dirty="0"/>
          </a:p>
        </p:txBody>
      </p:sp>
      <p:sp>
        <p:nvSpPr>
          <p:cNvPr id="10" name="Freeform 9"/>
          <p:cNvSpPr/>
          <p:nvPr/>
        </p:nvSpPr>
        <p:spPr>
          <a:xfrm>
            <a:off x="897465" y="2273950"/>
            <a:ext cx="7477278" cy="410104"/>
          </a:xfrm>
          <a:custGeom>
            <a:avLst/>
            <a:gdLst>
              <a:gd name="connsiteX0" fmla="*/ 0 w 8128000"/>
              <a:gd name="connsiteY0" fmla="*/ 41010 h 410104"/>
              <a:gd name="connsiteX1" fmla="*/ 41010 w 8128000"/>
              <a:gd name="connsiteY1" fmla="*/ 0 h 410104"/>
              <a:gd name="connsiteX2" fmla="*/ 8086990 w 8128000"/>
              <a:gd name="connsiteY2" fmla="*/ 0 h 410104"/>
              <a:gd name="connsiteX3" fmla="*/ 8128000 w 8128000"/>
              <a:gd name="connsiteY3" fmla="*/ 41010 h 410104"/>
              <a:gd name="connsiteX4" fmla="*/ 8128000 w 8128000"/>
              <a:gd name="connsiteY4" fmla="*/ 369094 h 410104"/>
              <a:gd name="connsiteX5" fmla="*/ 8086990 w 8128000"/>
              <a:gd name="connsiteY5" fmla="*/ 410104 h 410104"/>
              <a:gd name="connsiteX6" fmla="*/ 41010 w 8128000"/>
              <a:gd name="connsiteY6" fmla="*/ 410104 h 410104"/>
              <a:gd name="connsiteX7" fmla="*/ 0 w 8128000"/>
              <a:gd name="connsiteY7" fmla="*/ 369094 h 410104"/>
              <a:gd name="connsiteX8" fmla="*/ 0 w 8128000"/>
              <a:gd name="connsiteY8" fmla="*/ 41010 h 41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410104">
                <a:moveTo>
                  <a:pt x="0" y="41010"/>
                </a:moveTo>
                <a:cubicBezTo>
                  <a:pt x="0" y="18361"/>
                  <a:pt x="18361" y="0"/>
                  <a:pt x="41010" y="0"/>
                </a:cubicBezTo>
                <a:lnTo>
                  <a:pt x="8086990" y="0"/>
                </a:lnTo>
                <a:cubicBezTo>
                  <a:pt x="8109639" y="0"/>
                  <a:pt x="8128000" y="18361"/>
                  <a:pt x="8128000" y="41010"/>
                </a:cubicBezTo>
                <a:lnTo>
                  <a:pt x="8128000" y="369094"/>
                </a:lnTo>
                <a:cubicBezTo>
                  <a:pt x="8128000" y="391743"/>
                  <a:pt x="8109639" y="410104"/>
                  <a:pt x="8086990" y="410104"/>
                </a:cubicBezTo>
                <a:lnTo>
                  <a:pt x="41010" y="410104"/>
                </a:lnTo>
                <a:cubicBezTo>
                  <a:pt x="18361" y="410104"/>
                  <a:pt x="0" y="391743"/>
                  <a:pt x="0" y="369094"/>
                </a:cubicBezTo>
                <a:lnTo>
                  <a:pt x="0" y="41010"/>
                </a:lnTo>
                <a:close/>
              </a:path>
            </a:pathLst>
          </a:custGeom>
          <a:solidFill>
            <a:schemeClr val="bg1"/>
          </a:solidFill>
          <a:ln w="12700">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0" tIns="0" rIns="64771" bIns="0" numCol="1" spcCol="1270" anchor="ctr" anchorCtr="0">
            <a:noAutofit/>
          </a:bodyPr>
          <a:lstStyle/>
          <a:p>
            <a:pPr lvl="0" algn="l" defTabSz="755650">
              <a:lnSpc>
                <a:spcPct val="90000"/>
              </a:lnSpc>
              <a:spcBef>
                <a:spcPct val="0"/>
              </a:spcBef>
              <a:spcAft>
                <a:spcPct val="35000"/>
              </a:spcAft>
            </a:pPr>
            <a:r>
              <a:rPr lang="en-US" sz="1800" kern="1200" smtClean="0">
                <a:solidFill>
                  <a:schemeClr val="tx1"/>
                </a:solidFill>
              </a:rPr>
              <a:t>Automate the build</a:t>
            </a:r>
            <a:endParaRPr lang="en-US" sz="1800" kern="1200" dirty="0" smtClean="0">
              <a:solidFill>
                <a:schemeClr val="tx1"/>
              </a:solidFill>
            </a:endParaRPr>
          </a:p>
        </p:txBody>
      </p:sp>
      <p:sp>
        <p:nvSpPr>
          <p:cNvPr id="11" name="Rounded Rectangle 10"/>
          <p:cNvSpPr/>
          <p:nvPr/>
        </p:nvSpPr>
        <p:spPr>
          <a:xfrm>
            <a:off x="955468" y="2329873"/>
            <a:ext cx="321615" cy="298257"/>
          </a:xfrm>
          <a:prstGeom prst="roundRect">
            <a:avLst>
              <a:gd name="adj" fmla="val 10000"/>
            </a:avLst>
          </a:prstGeom>
          <a:solidFill>
            <a:srgbClr val="445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400" dirty="0" smtClean="0"/>
              <a:t>2</a:t>
            </a:r>
            <a:endParaRPr lang="en-US" sz="1400" dirty="0"/>
          </a:p>
        </p:txBody>
      </p:sp>
      <p:sp>
        <p:nvSpPr>
          <p:cNvPr id="12" name="Freeform 11"/>
          <p:cNvSpPr/>
          <p:nvPr/>
        </p:nvSpPr>
        <p:spPr>
          <a:xfrm>
            <a:off x="897465" y="2725064"/>
            <a:ext cx="7477278" cy="410104"/>
          </a:xfrm>
          <a:custGeom>
            <a:avLst/>
            <a:gdLst>
              <a:gd name="connsiteX0" fmla="*/ 0 w 8128000"/>
              <a:gd name="connsiteY0" fmla="*/ 41010 h 410104"/>
              <a:gd name="connsiteX1" fmla="*/ 41010 w 8128000"/>
              <a:gd name="connsiteY1" fmla="*/ 0 h 410104"/>
              <a:gd name="connsiteX2" fmla="*/ 8086990 w 8128000"/>
              <a:gd name="connsiteY2" fmla="*/ 0 h 410104"/>
              <a:gd name="connsiteX3" fmla="*/ 8128000 w 8128000"/>
              <a:gd name="connsiteY3" fmla="*/ 41010 h 410104"/>
              <a:gd name="connsiteX4" fmla="*/ 8128000 w 8128000"/>
              <a:gd name="connsiteY4" fmla="*/ 369094 h 410104"/>
              <a:gd name="connsiteX5" fmla="*/ 8086990 w 8128000"/>
              <a:gd name="connsiteY5" fmla="*/ 410104 h 410104"/>
              <a:gd name="connsiteX6" fmla="*/ 41010 w 8128000"/>
              <a:gd name="connsiteY6" fmla="*/ 410104 h 410104"/>
              <a:gd name="connsiteX7" fmla="*/ 0 w 8128000"/>
              <a:gd name="connsiteY7" fmla="*/ 369094 h 410104"/>
              <a:gd name="connsiteX8" fmla="*/ 0 w 8128000"/>
              <a:gd name="connsiteY8" fmla="*/ 41010 h 41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410104">
                <a:moveTo>
                  <a:pt x="0" y="41010"/>
                </a:moveTo>
                <a:cubicBezTo>
                  <a:pt x="0" y="18361"/>
                  <a:pt x="18361" y="0"/>
                  <a:pt x="41010" y="0"/>
                </a:cubicBezTo>
                <a:lnTo>
                  <a:pt x="8086990" y="0"/>
                </a:lnTo>
                <a:cubicBezTo>
                  <a:pt x="8109639" y="0"/>
                  <a:pt x="8128000" y="18361"/>
                  <a:pt x="8128000" y="41010"/>
                </a:cubicBezTo>
                <a:lnTo>
                  <a:pt x="8128000" y="369094"/>
                </a:lnTo>
                <a:cubicBezTo>
                  <a:pt x="8128000" y="391743"/>
                  <a:pt x="8109639" y="410104"/>
                  <a:pt x="8086990" y="410104"/>
                </a:cubicBezTo>
                <a:lnTo>
                  <a:pt x="41010" y="410104"/>
                </a:lnTo>
                <a:cubicBezTo>
                  <a:pt x="18361" y="410104"/>
                  <a:pt x="0" y="391743"/>
                  <a:pt x="0" y="369094"/>
                </a:cubicBezTo>
                <a:lnTo>
                  <a:pt x="0" y="41010"/>
                </a:lnTo>
                <a:close/>
              </a:path>
            </a:pathLst>
          </a:custGeom>
          <a:solidFill>
            <a:schemeClr val="bg1"/>
          </a:solidFill>
          <a:ln w="12700">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0" tIns="0" rIns="64771" bIns="0" numCol="1" spcCol="1270" anchor="ctr" anchorCtr="0">
            <a:noAutofit/>
          </a:bodyPr>
          <a:lstStyle/>
          <a:p>
            <a:pPr lvl="0" algn="l" defTabSz="755650">
              <a:lnSpc>
                <a:spcPct val="90000"/>
              </a:lnSpc>
              <a:spcBef>
                <a:spcPct val="0"/>
              </a:spcBef>
              <a:spcAft>
                <a:spcPct val="35000"/>
              </a:spcAft>
            </a:pPr>
            <a:r>
              <a:rPr lang="en-US" sz="1800" kern="1200" smtClean="0">
                <a:solidFill>
                  <a:schemeClr val="tx1"/>
                </a:solidFill>
              </a:rPr>
              <a:t>Make your build self-testing</a:t>
            </a:r>
            <a:endParaRPr lang="en-US" sz="1800" kern="1200" dirty="0" smtClean="0">
              <a:solidFill>
                <a:schemeClr val="tx1"/>
              </a:solidFill>
            </a:endParaRPr>
          </a:p>
        </p:txBody>
      </p:sp>
      <p:sp>
        <p:nvSpPr>
          <p:cNvPr id="13" name="Rounded Rectangle 12"/>
          <p:cNvSpPr/>
          <p:nvPr/>
        </p:nvSpPr>
        <p:spPr>
          <a:xfrm>
            <a:off x="955468" y="2780988"/>
            <a:ext cx="321615" cy="298257"/>
          </a:xfrm>
          <a:prstGeom prst="roundRect">
            <a:avLst>
              <a:gd name="adj" fmla="val 10000"/>
            </a:avLst>
          </a:prstGeom>
          <a:solidFill>
            <a:srgbClr val="445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400" dirty="0" smtClean="0"/>
              <a:t>3</a:t>
            </a:r>
            <a:endParaRPr lang="en-US" sz="1400" dirty="0"/>
          </a:p>
        </p:txBody>
      </p:sp>
      <p:sp>
        <p:nvSpPr>
          <p:cNvPr id="14" name="Freeform 13"/>
          <p:cNvSpPr/>
          <p:nvPr/>
        </p:nvSpPr>
        <p:spPr>
          <a:xfrm>
            <a:off x="897465" y="3176179"/>
            <a:ext cx="7477278" cy="410104"/>
          </a:xfrm>
          <a:custGeom>
            <a:avLst/>
            <a:gdLst>
              <a:gd name="connsiteX0" fmla="*/ 0 w 8128000"/>
              <a:gd name="connsiteY0" fmla="*/ 41010 h 410104"/>
              <a:gd name="connsiteX1" fmla="*/ 41010 w 8128000"/>
              <a:gd name="connsiteY1" fmla="*/ 0 h 410104"/>
              <a:gd name="connsiteX2" fmla="*/ 8086990 w 8128000"/>
              <a:gd name="connsiteY2" fmla="*/ 0 h 410104"/>
              <a:gd name="connsiteX3" fmla="*/ 8128000 w 8128000"/>
              <a:gd name="connsiteY3" fmla="*/ 41010 h 410104"/>
              <a:gd name="connsiteX4" fmla="*/ 8128000 w 8128000"/>
              <a:gd name="connsiteY4" fmla="*/ 369094 h 410104"/>
              <a:gd name="connsiteX5" fmla="*/ 8086990 w 8128000"/>
              <a:gd name="connsiteY5" fmla="*/ 410104 h 410104"/>
              <a:gd name="connsiteX6" fmla="*/ 41010 w 8128000"/>
              <a:gd name="connsiteY6" fmla="*/ 410104 h 410104"/>
              <a:gd name="connsiteX7" fmla="*/ 0 w 8128000"/>
              <a:gd name="connsiteY7" fmla="*/ 369094 h 410104"/>
              <a:gd name="connsiteX8" fmla="*/ 0 w 8128000"/>
              <a:gd name="connsiteY8" fmla="*/ 41010 h 41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410104">
                <a:moveTo>
                  <a:pt x="0" y="41010"/>
                </a:moveTo>
                <a:cubicBezTo>
                  <a:pt x="0" y="18361"/>
                  <a:pt x="18361" y="0"/>
                  <a:pt x="41010" y="0"/>
                </a:cubicBezTo>
                <a:lnTo>
                  <a:pt x="8086990" y="0"/>
                </a:lnTo>
                <a:cubicBezTo>
                  <a:pt x="8109639" y="0"/>
                  <a:pt x="8128000" y="18361"/>
                  <a:pt x="8128000" y="41010"/>
                </a:cubicBezTo>
                <a:lnTo>
                  <a:pt x="8128000" y="369094"/>
                </a:lnTo>
                <a:cubicBezTo>
                  <a:pt x="8128000" y="391743"/>
                  <a:pt x="8109639" y="410104"/>
                  <a:pt x="8086990" y="410104"/>
                </a:cubicBezTo>
                <a:lnTo>
                  <a:pt x="41010" y="410104"/>
                </a:lnTo>
                <a:cubicBezTo>
                  <a:pt x="18361" y="410104"/>
                  <a:pt x="0" y="391743"/>
                  <a:pt x="0" y="369094"/>
                </a:cubicBezTo>
                <a:lnTo>
                  <a:pt x="0" y="41010"/>
                </a:lnTo>
                <a:close/>
              </a:path>
            </a:pathLst>
          </a:custGeom>
          <a:solidFill>
            <a:schemeClr val="bg1"/>
          </a:solidFill>
          <a:ln w="12700">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0" tIns="0" rIns="64771" bIns="0" numCol="1" spcCol="1270" anchor="ctr" anchorCtr="0">
            <a:noAutofit/>
          </a:bodyPr>
          <a:lstStyle/>
          <a:p>
            <a:pPr lvl="0" algn="l" defTabSz="755650">
              <a:lnSpc>
                <a:spcPct val="90000"/>
              </a:lnSpc>
              <a:spcBef>
                <a:spcPct val="0"/>
              </a:spcBef>
              <a:spcAft>
                <a:spcPct val="35000"/>
              </a:spcAft>
            </a:pPr>
            <a:r>
              <a:rPr lang="en-US" sz="1800" kern="1200" smtClean="0">
                <a:solidFill>
                  <a:schemeClr val="tx1"/>
                </a:solidFill>
              </a:rPr>
              <a:t>Everyone commits to the mainline everyday</a:t>
            </a:r>
            <a:endParaRPr lang="en-US" sz="1800" kern="1200" dirty="0" smtClean="0">
              <a:solidFill>
                <a:schemeClr val="tx1"/>
              </a:solidFill>
            </a:endParaRPr>
          </a:p>
        </p:txBody>
      </p:sp>
      <p:sp>
        <p:nvSpPr>
          <p:cNvPr id="15" name="Rounded Rectangle 14"/>
          <p:cNvSpPr/>
          <p:nvPr/>
        </p:nvSpPr>
        <p:spPr>
          <a:xfrm>
            <a:off x="955468" y="3232102"/>
            <a:ext cx="321615" cy="298257"/>
          </a:xfrm>
          <a:prstGeom prst="roundRect">
            <a:avLst>
              <a:gd name="adj" fmla="val 10000"/>
            </a:avLst>
          </a:prstGeom>
          <a:solidFill>
            <a:srgbClr val="445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400" dirty="0" smtClean="0"/>
              <a:t>4</a:t>
            </a:r>
            <a:endParaRPr lang="en-US" sz="1400" dirty="0"/>
          </a:p>
        </p:txBody>
      </p:sp>
      <p:sp>
        <p:nvSpPr>
          <p:cNvPr id="16" name="Freeform 15"/>
          <p:cNvSpPr/>
          <p:nvPr/>
        </p:nvSpPr>
        <p:spPr>
          <a:xfrm>
            <a:off x="897465" y="3627294"/>
            <a:ext cx="7477278" cy="410104"/>
          </a:xfrm>
          <a:custGeom>
            <a:avLst/>
            <a:gdLst>
              <a:gd name="connsiteX0" fmla="*/ 0 w 8128000"/>
              <a:gd name="connsiteY0" fmla="*/ 41010 h 410104"/>
              <a:gd name="connsiteX1" fmla="*/ 41010 w 8128000"/>
              <a:gd name="connsiteY1" fmla="*/ 0 h 410104"/>
              <a:gd name="connsiteX2" fmla="*/ 8086990 w 8128000"/>
              <a:gd name="connsiteY2" fmla="*/ 0 h 410104"/>
              <a:gd name="connsiteX3" fmla="*/ 8128000 w 8128000"/>
              <a:gd name="connsiteY3" fmla="*/ 41010 h 410104"/>
              <a:gd name="connsiteX4" fmla="*/ 8128000 w 8128000"/>
              <a:gd name="connsiteY4" fmla="*/ 369094 h 410104"/>
              <a:gd name="connsiteX5" fmla="*/ 8086990 w 8128000"/>
              <a:gd name="connsiteY5" fmla="*/ 410104 h 410104"/>
              <a:gd name="connsiteX6" fmla="*/ 41010 w 8128000"/>
              <a:gd name="connsiteY6" fmla="*/ 410104 h 410104"/>
              <a:gd name="connsiteX7" fmla="*/ 0 w 8128000"/>
              <a:gd name="connsiteY7" fmla="*/ 369094 h 410104"/>
              <a:gd name="connsiteX8" fmla="*/ 0 w 8128000"/>
              <a:gd name="connsiteY8" fmla="*/ 41010 h 41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410104">
                <a:moveTo>
                  <a:pt x="0" y="41010"/>
                </a:moveTo>
                <a:cubicBezTo>
                  <a:pt x="0" y="18361"/>
                  <a:pt x="18361" y="0"/>
                  <a:pt x="41010" y="0"/>
                </a:cubicBezTo>
                <a:lnTo>
                  <a:pt x="8086990" y="0"/>
                </a:lnTo>
                <a:cubicBezTo>
                  <a:pt x="8109639" y="0"/>
                  <a:pt x="8128000" y="18361"/>
                  <a:pt x="8128000" y="41010"/>
                </a:cubicBezTo>
                <a:lnTo>
                  <a:pt x="8128000" y="369094"/>
                </a:lnTo>
                <a:cubicBezTo>
                  <a:pt x="8128000" y="391743"/>
                  <a:pt x="8109639" y="410104"/>
                  <a:pt x="8086990" y="410104"/>
                </a:cubicBezTo>
                <a:lnTo>
                  <a:pt x="41010" y="410104"/>
                </a:lnTo>
                <a:cubicBezTo>
                  <a:pt x="18361" y="410104"/>
                  <a:pt x="0" y="391743"/>
                  <a:pt x="0" y="369094"/>
                </a:cubicBezTo>
                <a:lnTo>
                  <a:pt x="0" y="41010"/>
                </a:lnTo>
                <a:close/>
              </a:path>
            </a:pathLst>
          </a:custGeom>
          <a:solidFill>
            <a:schemeClr val="bg1"/>
          </a:solidFill>
          <a:ln w="12700">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0" tIns="0" rIns="64771" bIns="0" numCol="1" spcCol="1270" anchor="ctr" anchorCtr="0">
            <a:noAutofit/>
          </a:bodyPr>
          <a:lstStyle/>
          <a:p>
            <a:pPr lvl="0" algn="l" defTabSz="755650">
              <a:lnSpc>
                <a:spcPct val="90000"/>
              </a:lnSpc>
              <a:spcBef>
                <a:spcPct val="0"/>
              </a:spcBef>
              <a:spcAft>
                <a:spcPct val="35000"/>
              </a:spcAft>
            </a:pPr>
            <a:r>
              <a:rPr lang="en-US" sz="1800" kern="1200" smtClean="0">
                <a:solidFill>
                  <a:schemeClr val="tx1"/>
                </a:solidFill>
              </a:rPr>
              <a:t>Every commit should build the mainline on an integration machine</a:t>
            </a:r>
            <a:endParaRPr lang="en-US" sz="1800" kern="1200" dirty="0" smtClean="0">
              <a:solidFill>
                <a:schemeClr val="tx1"/>
              </a:solidFill>
            </a:endParaRPr>
          </a:p>
        </p:txBody>
      </p:sp>
      <p:sp>
        <p:nvSpPr>
          <p:cNvPr id="17" name="Rounded Rectangle 16"/>
          <p:cNvSpPr/>
          <p:nvPr/>
        </p:nvSpPr>
        <p:spPr>
          <a:xfrm>
            <a:off x="955468" y="3683217"/>
            <a:ext cx="321615" cy="298257"/>
          </a:xfrm>
          <a:prstGeom prst="roundRect">
            <a:avLst>
              <a:gd name="adj" fmla="val 10000"/>
            </a:avLst>
          </a:prstGeom>
          <a:solidFill>
            <a:srgbClr val="445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400" dirty="0" smtClean="0"/>
              <a:t>5</a:t>
            </a:r>
            <a:endParaRPr lang="en-US" sz="1400" dirty="0"/>
          </a:p>
        </p:txBody>
      </p:sp>
      <p:sp>
        <p:nvSpPr>
          <p:cNvPr id="18" name="Freeform 17"/>
          <p:cNvSpPr/>
          <p:nvPr/>
        </p:nvSpPr>
        <p:spPr>
          <a:xfrm>
            <a:off x="897465" y="4078408"/>
            <a:ext cx="7477278" cy="410104"/>
          </a:xfrm>
          <a:custGeom>
            <a:avLst/>
            <a:gdLst>
              <a:gd name="connsiteX0" fmla="*/ 0 w 8128000"/>
              <a:gd name="connsiteY0" fmla="*/ 41010 h 410104"/>
              <a:gd name="connsiteX1" fmla="*/ 41010 w 8128000"/>
              <a:gd name="connsiteY1" fmla="*/ 0 h 410104"/>
              <a:gd name="connsiteX2" fmla="*/ 8086990 w 8128000"/>
              <a:gd name="connsiteY2" fmla="*/ 0 h 410104"/>
              <a:gd name="connsiteX3" fmla="*/ 8128000 w 8128000"/>
              <a:gd name="connsiteY3" fmla="*/ 41010 h 410104"/>
              <a:gd name="connsiteX4" fmla="*/ 8128000 w 8128000"/>
              <a:gd name="connsiteY4" fmla="*/ 369094 h 410104"/>
              <a:gd name="connsiteX5" fmla="*/ 8086990 w 8128000"/>
              <a:gd name="connsiteY5" fmla="*/ 410104 h 410104"/>
              <a:gd name="connsiteX6" fmla="*/ 41010 w 8128000"/>
              <a:gd name="connsiteY6" fmla="*/ 410104 h 410104"/>
              <a:gd name="connsiteX7" fmla="*/ 0 w 8128000"/>
              <a:gd name="connsiteY7" fmla="*/ 369094 h 410104"/>
              <a:gd name="connsiteX8" fmla="*/ 0 w 8128000"/>
              <a:gd name="connsiteY8" fmla="*/ 41010 h 41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410104">
                <a:moveTo>
                  <a:pt x="0" y="41010"/>
                </a:moveTo>
                <a:cubicBezTo>
                  <a:pt x="0" y="18361"/>
                  <a:pt x="18361" y="0"/>
                  <a:pt x="41010" y="0"/>
                </a:cubicBezTo>
                <a:lnTo>
                  <a:pt x="8086990" y="0"/>
                </a:lnTo>
                <a:cubicBezTo>
                  <a:pt x="8109639" y="0"/>
                  <a:pt x="8128000" y="18361"/>
                  <a:pt x="8128000" y="41010"/>
                </a:cubicBezTo>
                <a:lnTo>
                  <a:pt x="8128000" y="369094"/>
                </a:lnTo>
                <a:cubicBezTo>
                  <a:pt x="8128000" y="391743"/>
                  <a:pt x="8109639" y="410104"/>
                  <a:pt x="8086990" y="410104"/>
                </a:cubicBezTo>
                <a:lnTo>
                  <a:pt x="41010" y="410104"/>
                </a:lnTo>
                <a:cubicBezTo>
                  <a:pt x="18361" y="410104"/>
                  <a:pt x="0" y="391743"/>
                  <a:pt x="0" y="369094"/>
                </a:cubicBezTo>
                <a:lnTo>
                  <a:pt x="0" y="41010"/>
                </a:lnTo>
                <a:close/>
              </a:path>
            </a:pathLst>
          </a:custGeom>
          <a:solidFill>
            <a:schemeClr val="bg1"/>
          </a:solidFill>
          <a:ln w="12700">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0" tIns="0" rIns="64771" bIns="0" numCol="1" spcCol="1270" anchor="ctr" anchorCtr="0">
            <a:noAutofit/>
          </a:bodyPr>
          <a:lstStyle/>
          <a:p>
            <a:pPr lvl="0" algn="l" defTabSz="755650">
              <a:lnSpc>
                <a:spcPct val="90000"/>
              </a:lnSpc>
              <a:spcBef>
                <a:spcPct val="0"/>
              </a:spcBef>
              <a:spcAft>
                <a:spcPct val="35000"/>
              </a:spcAft>
            </a:pPr>
            <a:r>
              <a:rPr lang="en-US" sz="1800" kern="1200" smtClean="0">
                <a:solidFill>
                  <a:schemeClr val="tx1"/>
                </a:solidFill>
              </a:rPr>
              <a:t>Fix broken builds immediately</a:t>
            </a:r>
            <a:endParaRPr lang="en-US" sz="1800" kern="1200" dirty="0" smtClean="0">
              <a:solidFill>
                <a:schemeClr val="tx1"/>
              </a:solidFill>
            </a:endParaRPr>
          </a:p>
        </p:txBody>
      </p:sp>
      <p:sp>
        <p:nvSpPr>
          <p:cNvPr id="19" name="Rounded Rectangle 18"/>
          <p:cNvSpPr/>
          <p:nvPr/>
        </p:nvSpPr>
        <p:spPr>
          <a:xfrm>
            <a:off x="955468" y="4134332"/>
            <a:ext cx="321615" cy="298257"/>
          </a:xfrm>
          <a:prstGeom prst="roundRect">
            <a:avLst>
              <a:gd name="adj" fmla="val 10000"/>
            </a:avLst>
          </a:prstGeom>
          <a:solidFill>
            <a:srgbClr val="445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400" dirty="0" smtClean="0"/>
              <a:t>6</a:t>
            </a:r>
            <a:endParaRPr lang="en-US" sz="1400" dirty="0"/>
          </a:p>
        </p:txBody>
      </p:sp>
      <p:sp>
        <p:nvSpPr>
          <p:cNvPr id="20" name="Freeform 19"/>
          <p:cNvSpPr/>
          <p:nvPr/>
        </p:nvSpPr>
        <p:spPr>
          <a:xfrm>
            <a:off x="897465" y="4529523"/>
            <a:ext cx="7477278" cy="410104"/>
          </a:xfrm>
          <a:custGeom>
            <a:avLst/>
            <a:gdLst>
              <a:gd name="connsiteX0" fmla="*/ 0 w 8128000"/>
              <a:gd name="connsiteY0" fmla="*/ 41010 h 410104"/>
              <a:gd name="connsiteX1" fmla="*/ 41010 w 8128000"/>
              <a:gd name="connsiteY1" fmla="*/ 0 h 410104"/>
              <a:gd name="connsiteX2" fmla="*/ 8086990 w 8128000"/>
              <a:gd name="connsiteY2" fmla="*/ 0 h 410104"/>
              <a:gd name="connsiteX3" fmla="*/ 8128000 w 8128000"/>
              <a:gd name="connsiteY3" fmla="*/ 41010 h 410104"/>
              <a:gd name="connsiteX4" fmla="*/ 8128000 w 8128000"/>
              <a:gd name="connsiteY4" fmla="*/ 369094 h 410104"/>
              <a:gd name="connsiteX5" fmla="*/ 8086990 w 8128000"/>
              <a:gd name="connsiteY5" fmla="*/ 410104 h 410104"/>
              <a:gd name="connsiteX6" fmla="*/ 41010 w 8128000"/>
              <a:gd name="connsiteY6" fmla="*/ 410104 h 410104"/>
              <a:gd name="connsiteX7" fmla="*/ 0 w 8128000"/>
              <a:gd name="connsiteY7" fmla="*/ 369094 h 410104"/>
              <a:gd name="connsiteX8" fmla="*/ 0 w 8128000"/>
              <a:gd name="connsiteY8" fmla="*/ 41010 h 41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410104">
                <a:moveTo>
                  <a:pt x="0" y="41010"/>
                </a:moveTo>
                <a:cubicBezTo>
                  <a:pt x="0" y="18361"/>
                  <a:pt x="18361" y="0"/>
                  <a:pt x="41010" y="0"/>
                </a:cubicBezTo>
                <a:lnTo>
                  <a:pt x="8086990" y="0"/>
                </a:lnTo>
                <a:cubicBezTo>
                  <a:pt x="8109639" y="0"/>
                  <a:pt x="8128000" y="18361"/>
                  <a:pt x="8128000" y="41010"/>
                </a:cubicBezTo>
                <a:lnTo>
                  <a:pt x="8128000" y="369094"/>
                </a:lnTo>
                <a:cubicBezTo>
                  <a:pt x="8128000" y="391743"/>
                  <a:pt x="8109639" y="410104"/>
                  <a:pt x="8086990" y="410104"/>
                </a:cubicBezTo>
                <a:lnTo>
                  <a:pt x="41010" y="410104"/>
                </a:lnTo>
                <a:cubicBezTo>
                  <a:pt x="18361" y="410104"/>
                  <a:pt x="0" y="391743"/>
                  <a:pt x="0" y="369094"/>
                </a:cubicBezTo>
                <a:lnTo>
                  <a:pt x="0" y="41010"/>
                </a:lnTo>
                <a:close/>
              </a:path>
            </a:pathLst>
          </a:custGeom>
          <a:solidFill>
            <a:schemeClr val="bg1"/>
          </a:solidFill>
          <a:ln w="12700">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0" tIns="0" rIns="64771" bIns="0" numCol="1" spcCol="1270" anchor="ctr" anchorCtr="0">
            <a:noAutofit/>
          </a:bodyPr>
          <a:lstStyle/>
          <a:p>
            <a:pPr lvl="0" algn="l" defTabSz="755650">
              <a:lnSpc>
                <a:spcPct val="90000"/>
              </a:lnSpc>
              <a:spcBef>
                <a:spcPct val="0"/>
              </a:spcBef>
              <a:spcAft>
                <a:spcPct val="35000"/>
              </a:spcAft>
            </a:pPr>
            <a:r>
              <a:rPr lang="en-US" sz="1800" kern="1200" smtClean="0">
                <a:solidFill>
                  <a:schemeClr val="tx1"/>
                </a:solidFill>
              </a:rPr>
              <a:t>Keep the build fast</a:t>
            </a:r>
            <a:endParaRPr lang="en-US" sz="1800" kern="1200" dirty="0" smtClean="0">
              <a:solidFill>
                <a:schemeClr val="tx1"/>
              </a:solidFill>
            </a:endParaRPr>
          </a:p>
        </p:txBody>
      </p:sp>
      <p:sp>
        <p:nvSpPr>
          <p:cNvPr id="21" name="Rounded Rectangle 20"/>
          <p:cNvSpPr/>
          <p:nvPr/>
        </p:nvSpPr>
        <p:spPr>
          <a:xfrm>
            <a:off x="955468" y="4585446"/>
            <a:ext cx="321615" cy="298257"/>
          </a:xfrm>
          <a:prstGeom prst="roundRect">
            <a:avLst>
              <a:gd name="adj" fmla="val 10000"/>
            </a:avLst>
          </a:prstGeom>
          <a:solidFill>
            <a:srgbClr val="445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400" dirty="0"/>
              <a:t>7</a:t>
            </a:r>
          </a:p>
        </p:txBody>
      </p:sp>
      <p:sp>
        <p:nvSpPr>
          <p:cNvPr id="22" name="Freeform 21"/>
          <p:cNvSpPr/>
          <p:nvPr/>
        </p:nvSpPr>
        <p:spPr>
          <a:xfrm>
            <a:off x="897465" y="4980637"/>
            <a:ext cx="7477278" cy="410104"/>
          </a:xfrm>
          <a:custGeom>
            <a:avLst/>
            <a:gdLst>
              <a:gd name="connsiteX0" fmla="*/ 0 w 8128000"/>
              <a:gd name="connsiteY0" fmla="*/ 41010 h 410104"/>
              <a:gd name="connsiteX1" fmla="*/ 41010 w 8128000"/>
              <a:gd name="connsiteY1" fmla="*/ 0 h 410104"/>
              <a:gd name="connsiteX2" fmla="*/ 8086990 w 8128000"/>
              <a:gd name="connsiteY2" fmla="*/ 0 h 410104"/>
              <a:gd name="connsiteX3" fmla="*/ 8128000 w 8128000"/>
              <a:gd name="connsiteY3" fmla="*/ 41010 h 410104"/>
              <a:gd name="connsiteX4" fmla="*/ 8128000 w 8128000"/>
              <a:gd name="connsiteY4" fmla="*/ 369094 h 410104"/>
              <a:gd name="connsiteX5" fmla="*/ 8086990 w 8128000"/>
              <a:gd name="connsiteY5" fmla="*/ 410104 h 410104"/>
              <a:gd name="connsiteX6" fmla="*/ 41010 w 8128000"/>
              <a:gd name="connsiteY6" fmla="*/ 410104 h 410104"/>
              <a:gd name="connsiteX7" fmla="*/ 0 w 8128000"/>
              <a:gd name="connsiteY7" fmla="*/ 369094 h 410104"/>
              <a:gd name="connsiteX8" fmla="*/ 0 w 8128000"/>
              <a:gd name="connsiteY8" fmla="*/ 41010 h 41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410104">
                <a:moveTo>
                  <a:pt x="0" y="41010"/>
                </a:moveTo>
                <a:cubicBezTo>
                  <a:pt x="0" y="18361"/>
                  <a:pt x="18361" y="0"/>
                  <a:pt x="41010" y="0"/>
                </a:cubicBezTo>
                <a:lnTo>
                  <a:pt x="8086990" y="0"/>
                </a:lnTo>
                <a:cubicBezTo>
                  <a:pt x="8109639" y="0"/>
                  <a:pt x="8128000" y="18361"/>
                  <a:pt x="8128000" y="41010"/>
                </a:cubicBezTo>
                <a:lnTo>
                  <a:pt x="8128000" y="369094"/>
                </a:lnTo>
                <a:cubicBezTo>
                  <a:pt x="8128000" y="391743"/>
                  <a:pt x="8109639" y="410104"/>
                  <a:pt x="8086990" y="410104"/>
                </a:cubicBezTo>
                <a:lnTo>
                  <a:pt x="41010" y="410104"/>
                </a:lnTo>
                <a:cubicBezTo>
                  <a:pt x="18361" y="410104"/>
                  <a:pt x="0" y="391743"/>
                  <a:pt x="0" y="369094"/>
                </a:cubicBezTo>
                <a:lnTo>
                  <a:pt x="0" y="41010"/>
                </a:lnTo>
                <a:close/>
              </a:path>
            </a:pathLst>
          </a:custGeom>
          <a:solidFill>
            <a:schemeClr val="bg1"/>
          </a:solidFill>
          <a:ln w="12700">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0" tIns="0" rIns="64771" bIns="0" numCol="1" spcCol="1270" anchor="ctr" anchorCtr="0">
            <a:noAutofit/>
          </a:bodyPr>
          <a:lstStyle/>
          <a:p>
            <a:pPr lvl="0" algn="l" defTabSz="755650">
              <a:lnSpc>
                <a:spcPct val="90000"/>
              </a:lnSpc>
              <a:spcBef>
                <a:spcPct val="0"/>
              </a:spcBef>
              <a:spcAft>
                <a:spcPct val="35000"/>
              </a:spcAft>
            </a:pPr>
            <a:r>
              <a:rPr lang="en-US" sz="1800" kern="1200" smtClean="0">
                <a:solidFill>
                  <a:schemeClr val="tx1"/>
                </a:solidFill>
              </a:rPr>
              <a:t>Test in a clone of the production environment</a:t>
            </a:r>
            <a:endParaRPr lang="en-US" sz="1800" kern="1200" dirty="0" smtClean="0">
              <a:solidFill>
                <a:schemeClr val="tx1"/>
              </a:solidFill>
            </a:endParaRPr>
          </a:p>
        </p:txBody>
      </p:sp>
      <p:sp>
        <p:nvSpPr>
          <p:cNvPr id="23" name="Rounded Rectangle 22"/>
          <p:cNvSpPr/>
          <p:nvPr/>
        </p:nvSpPr>
        <p:spPr>
          <a:xfrm>
            <a:off x="955468" y="5036561"/>
            <a:ext cx="321615" cy="298257"/>
          </a:xfrm>
          <a:prstGeom prst="roundRect">
            <a:avLst>
              <a:gd name="adj" fmla="val 10000"/>
            </a:avLst>
          </a:prstGeom>
          <a:solidFill>
            <a:srgbClr val="445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400" dirty="0" smtClean="0"/>
              <a:t>8</a:t>
            </a:r>
            <a:endParaRPr lang="en-US" sz="1400" dirty="0"/>
          </a:p>
        </p:txBody>
      </p:sp>
      <p:sp>
        <p:nvSpPr>
          <p:cNvPr id="24" name="Freeform 23"/>
          <p:cNvSpPr/>
          <p:nvPr/>
        </p:nvSpPr>
        <p:spPr>
          <a:xfrm>
            <a:off x="897465" y="5431752"/>
            <a:ext cx="7477278" cy="410104"/>
          </a:xfrm>
          <a:custGeom>
            <a:avLst/>
            <a:gdLst>
              <a:gd name="connsiteX0" fmla="*/ 0 w 8128000"/>
              <a:gd name="connsiteY0" fmla="*/ 41010 h 410104"/>
              <a:gd name="connsiteX1" fmla="*/ 41010 w 8128000"/>
              <a:gd name="connsiteY1" fmla="*/ 0 h 410104"/>
              <a:gd name="connsiteX2" fmla="*/ 8086990 w 8128000"/>
              <a:gd name="connsiteY2" fmla="*/ 0 h 410104"/>
              <a:gd name="connsiteX3" fmla="*/ 8128000 w 8128000"/>
              <a:gd name="connsiteY3" fmla="*/ 41010 h 410104"/>
              <a:gd name="connsiteX4" fmla="*/ 8128000 w 8128000"/>
              <a:gd name="connsiteY4" fmla="*/ 369094 h 410104"/>
              <a:gd name="connsiteX5" fmla="*/ 8086990 w 8128000"/>
              <a:gd name="connsiteY5" fmla="*/ 410104 h 410104"/>
              <a:gd name="connsiteX6" fmla="*/ 41010 w 8128000"/>
              <a:gd name="connsiteY6" fmla="*/ 410104 h 410104"/>
              <a:gd name="connsiteX7" fmla="*/ 0 w 8128000"/>
              <a:gd name="connsiteY7" fmla="*/ 369094 h 410104"/>
              <a:gd name="connsiteX8" fmla="*/ 0 w 8128000"/>
              <a:gd name="connsiteY8" fmla="*/ 41010 h 41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410104">
                <a:moveTo>
                  <a:pt x="0" y="41010"/>
                </a:moveTo>
                <a:cubicBezTo>
                  <a:pt x="0" y="18361"/>
                  <a:pt x="18361" y="0"/>
                  <a:pt x="41010" y="0"/>
                </a:cubicBezTo>
                <a:lnTo>
                  <a:pt x="8086990" y="0"/>
                </a:lnTo>
                <a:cubicBezTo>
                  <a:pt x="8109639" y="0"/>
                  <a:pt x="8128000" y="18361"/>
                  <a:pt x="8128000" y="41010"/>
                </a:cubicBezTo>
                <a:lnTo>
                  <a:pt x="8128000" y="369094"/>
                </a:lnTo>
                <a:cubicBezTo>
                  <a:pt x="8128000" y="391743"/>
                  <a:pt x="8109639" y="410104"/>
                  <a:pt x="8086990" y="410104"/>
                </a:cubicBezTo>
                <a:lnTo>
                  <a:pt x="41010" y="410104"/>
                </a:lnTo>
                <a:cubicBezTo>
                  <a:pt x="18361" y="410104"/>
                  <a:pt x="0" y="391743"/>
                  <a:pt x="0" y="369094"/>
                </a:cubicBezTo>
                <a:lnTo>
                  <a:pt x="0" y="41010"/>
                </a:lnTo>
                <a:close/>
              </a:path>
            </a:pathLst>
          </a:custGeom>
          <a:solidFill>
            <a:schemeClr val="bg1"/>
          </a:solidFill>
          <a:ln w="12700">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0" tIns="0" rIns="64771" bIns="0" numCol="1" spcCol="1270" anchor="ctr" anchorCtr="0">
            <a:noAutofit/>
          </a:bodyPr>
          <a:lstStyle/>
          <a:p>
            <a:pPr lvl="0" algn="l" defTabSz="755650">
              <a:lnSpc>
                <a:spcPct val="90000"/>
              </a:lnSpc>
              <a:spcBef>
                <a:spcPct val="0"/>
              </a:spcBef>
              <a:spcAft>
                <a:spcPct val="35000"/>
              </a:spcAft>
            </a:pPr>
            <a:r>
              <a:rPr lang="en-US" sz="1800" kern="1200" smtClean="0">
                <a:solidFill>
                  <a:schemeClr val="tx1"/>
                </a:solidFill>
              </a:rPr>
              <a:t>Make it easy for anyone to get the latest executable</a:t>
            </a:r>
            <a:endParaRPr lang="en-US" sz="1800" kern="1200" dirty="0" smtClean="0">
              <a:solidFill>
                <a:schemeClr val="tx1"/>
              </a:solidFill>
            </a:endParaRPr>
          </a:p>
        </p:txBody>
      </p:sp>
      <p:sp>
        <p:nvSpPr>
          <p:cNvPr id="25" name="Rounded Rectangle 24"/>
          <p:cNvSpPr/>
          <p:nvPr/>
        </p:nvSpPr>
        <p:spPr>
          <a:xfrm>
            <a:off x="955468" y="5487675"/>
            <a:ext cx="321615" cy="298257"/>
          </a:xfrm>
          <a:prstGeom prst="roundRect">
            <a:avLst>
              <a:gd name="adj" fmla="val 10000"/>
            </a:avLst>
          </a:prstGeom>
          <a:solidFill>
            <a:srgbClr val="445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400" dirty="0" smtClean="0"/>
              <a:t>9</a:t>
            </a:r>
            <a:endParaRPr lang="en-US" sz="1400" dirty="0"/>
          </a:p>
        </p:txBody>
      </p:sp>
      <p:sp>
        <p:nvSpPr>
          <p:cNvPr id="26" name="Freeform 25"/>
          <p:cNvSpPr/>
          <p:nvPr/>
        </p:nvSpPr>
        <p:spPr>
          <a:xfrm>
            <a:off x="897465" y="5882867"/>
            <a:ext cx="7477278" cy="410104"/>
          </a:xfrm>
          <a:custGeom>
            <a:avLst/>
            <a:gdLst>
              <a:gd name="connsiteX0" fmla="*/ 0 w 8128000"/>
              <a:gd name="connsiteY0" fmla="*/ 41010 h 410104"/>
              <a:gd name="connsiteX1" fmla="*/ 41010 w 8128000"/>
              <a:gd name="connsiteY1" fmla="*/ 0 h 410104"/>
              <a:gd name="connsiteX2" fmla="*/ 8086990 w 8128000"/>
              <a:gd name="connsiteY2" fmla="*/ 0 h 410104"/>
              <a:gd name="connsiteX3" fmla="*/ 8128000 w 8128000"/>
              <a:gd name="connsiteY3" fmla="*/ 41010 h 410104"/>
              <a:gd name="connsiteX4" fmla="*/ 8128000 w 8128000"/>
              <a:gd name="connsiteY4" fmla="*/ 369094 h 410104"/>
              <a:gd name="connsiteX5" fmla="*/ 8086990 w 8128000"/>
              <a:gd name="connsiteY5" fmla="*/ 410104 h 410104"/>
              <a:gd name="connsiteX6" fmla="*/ 41010 w 8128000"/>
              <a:gd name="connsiteY6" fmla="*/ 410104 h 410104"/>
              <a:gd name="connsiteX7" fmla="*/ 0 w 8128000"/>
              <a:gd name="connsiteY7" fmla="*/ 369094 h 410104"/>
              <a:gd name="connsiteX8" fmla="*/ 0 w 8128000"/>
              <a:gd name="connsiteY8" fmla="*/ 41010 h 41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410104">
                <a:moveTo>
                  <a:pt x="0" y="41010"/>
                </a:moveTo>
                <a:cubicBezTo>
                  <a:pt x="0" y="18361"/>
                  <a:pt x="18361" y="0"/>
                  <a:pt x="41010" y="0"/>
                </a:cubicBezTo>
                <a:lnTo>
                  <a:pt x="8086990" y="0"/>
                </a:lnTo>
                <a:cubicBezTo>
                  <a:pt x="8109639" y="0"/>
                  <a:pt x="8128000" y="18361"/>
                  <a:pt x="8128000" y="41010"/>
                </a:cubicBezTo>
                <a:lnTo>
                  <a:pt x="8128000" y="369094"/>
                </a:lnTo>
                <a:cubicBezTo>
                  <a:pt x="8128000" y="391743"/>
                  <a:pt x="8109639" y="410104"/>
                  <a:pt x="8086990" y="410104"/>
                </a:cubicBezTo>
                <a:lnTo>
                  <a:pt x="41010" y="410104"/>
                </a:lnTo>
                <a:cubicBezTo>
                  <a:pt x="18361" y="410104"/>
                  <a:pt x="0" y="391743"/>
                  <a:pt x="0" y="369094"/>
                </a:cubicBezTo>
                <a:lnTo>
                  <a:pt x="0" y="41010"/>
                </a:lnTo>
                <a:close/>
              </a:path>
            </a:pathLst>
          </a:custGeom>
          <a:solidFill>
            <a:schemeClr val="bg1"/>
          </a:solidFill>
          <a:ln w="12700">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0" tIns="0" rIns="64771" bIns="0" numCol="1" spcCol="1270" anchor="ctr" anchorCtr="0">
            <a:noAutofit/>
          </a:bodyPr>
          <a:lstStyle/>
          <a:p>
            <a:pPr lvl="0" algn="l" defTabSz="755650">
              <a:lnSpc>
                <a:spcPct val="90000"/>
              </a:lnSpc>
              <a:spcBef>
                <a:spcPct val="0"/>
              </a:spcBef>
              <a:spcAft>
                <a:spcPct val="35000"/>
              </a:spcAft>
            </a:pPr>
            <a:r>
              <a:rPr lang="en-US" sz="1800" kern="1200" smtClean="0">
                <a:solidFill>
                  <a:schemeClr val="tx1"/>
                </a:solidFill>
              </a:rPr>
              <a:t>Everyone can see what's happening automate deployment</a:t>
            </a:r>
            <a:endParaRPr lang="en-US" sz="1800" kern="1200" dirty="0" smtClean="0">
              <a:solidFill>
                <a:schemeClr val="tx1"/>
              </a:solidFill>
            </a:endParaRPr>
          </a:p>
        </p:txBody>
      </p:sp>
      <p:sp>
        <p:nvSpPr>
          <p:cNvPr id="27" name="Rounded Rectangle 26"/>
          <p:cNvSpPr/>
          <p:nvPr/>
        </p:nvSpPr>
        <p:spPr>
          <a:xfrm>
            <a:off x="955468" y="5938790"/>
            <a:ext cx="321615" cy="298257"/>
          </a:xfrm>
          <a:prstGeom prst="roundRect">
            <a:avLst>
              <a:gd name="adj" fmla="val 10000"/>
            </a:avLst>
          </a:prstGeom>
          <a:solidFill>
            <a:srgbClr val="445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sz="1400" dirty="0" smtClean="0"/>
              <a:t>10</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p:txBody>
          <a:bodyPr/>
          <a:lstStyle/>
          <a:p>
            <a:r>
              <a:rPr lang="en-US" smtClean="0"/>
              <a:t>1.3 How does CI Work?</a:t>
            </a:r>
            <a:endParaRPr lang="en-US"/>
          </a:p>
        </p:txBody>
      </p:sp>
      <p:sp>
        <p:nvSpPr>
          <p:cNvPr id="89" name="Google Shape;89;p18"/>
          <p:cNvSpPr txBox="1">
            <a:spLocks noGrp="1"/>
          </p:cNvSpPr>
          <p:nvPr>
            <p:ph type="body" idx="2"/>
          </p:nvPr>
        </p:nvSpPr>
        <p:spPr/>
        <p:txBody>
          <a:bodyPr/>
          <a:lstStyle/>
          <a:p>
            <a:r>
              <a:rPr lang="en-US" dirty="0" smtClean="0"/>
              <a:t> </a:t>
            </a:r>
            <a:endParaRPr lang="en-US" dirty="0"/>
          </a:p>
        </p:txBody>
      </p:sp>
      <p:grpSp>
        <p:nvGrpSpPr>
          <p:cNvPr id="12" name="Group 11"/>
          <p:cNvGrpSpPr/>
          <p:nvPr/>
        </p:nvGrpSpPr>
        <p:grpSpPr>
          <a:xfrm>
            <a:off x="1815348" y="1978670"/>
            <a:ext cx="8908887" cy="3493477"/>
            <a:chOff x="1202267" y="2145323"/>
            <a:chExt cx="8908887" cy="3493477"/>
          </a:xfrm>
        </p:grpSpPr>
        <p:sp>
          <p:nvSpPr>
            <p:cNvPr id="4" name="Rectangle 3"/>
            <p:cNvSpPr/>
            <p:nvPr/>
          </p:nvSpPr>
          <p:spPr>
            <a:xfrm>
              <a:off x="1202267" y="2145323"/>
              <a:ext cx="8908887" cy="3493477"/>
            </a:xfrm>
            <a:prstGeom prst="rect">
              <a:avLst/>
            </a:prstGeom>
            <a:solidFill>
              <a:schemeClr val="bg1"/>
            </a:solidFill>
            <a:ln w="381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1"/>
                  </a:solidFill>
                </a:rPr>
                <a:t>HIGH LEVEL OVERVIEW OF CI</a:t>
              </a:r>
              <a:endParaRPr lang="en-US" sz="2400" b="1" dirty="0">
                <a:solidFill>
                  <a:schemeClr val="tx1"/>
                </a:solidFill>
              </a:endParaRPr>
            </a:p>
          </p:txBody>
        </p:sp>
        <p:sp>
          <p:nvSpPr>
            <p:cNvPr id="5" name="Rectangle 4"/>
            <p:cNvSpPr/>
            <p:nvPr/>
          </p:nvSpPr>
          <p:spPr>
            <a:xfrm>
              <a:off x="1450747" y="2760785"/>
              <a:ext cx="8431808" cy="269044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182880" rtlCol="0" anchor="t"/>
            <a:lstStyle/>
            <a:p>
              <a:r>
                <a:rPr lang="en" b="1" dirty="0" smtClean="0"/>
                <a:t>CONTINUOUS INTEGRATION</a:t>
              </a:r>
              <a:endParaRPr lang="en-US" b="1" dirty="0"/>
            </a:p>
          </p:txBody>
        </p:sp>
        <p:sp>
          <p:nvSpPr>
            <p:cNvPr id="6" name="Rounded Rectangle 5"/>
            <p:cNvSpPr/>
            <p:nvPr/>
          </p:nvSpPr>
          <p:spPr>
            <a:xfrm>
              <a:off x="1881554" y="3588473"/>
              <a:ext cx="1811215" cy="122971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Code Check in</a:t>
              </a:r>
              <a:endParaRPr lang="en-US" sz="2000" b="1" dirty="0">
                <a:solidFill>
                  <a:schemeClr val="tx1"/>
                </a:solidFill>
              </a:endParaRPr>
            </a:p>
          </p:txBody>
        </p:sp>
        <p:sp>
          <p:nvSpPr>
            <p:cNvPr id="10" name="Rounded Rectangle 9"/>
            <p:cNvSpPr/>
            <p:nvPr/>
          </p:nvSpPr>
          <p:spPr>
            <a:xfrm>
              <a:off x="4745649" y="3588473"/>
              <a:ext cx="1811215" cy="122971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Unit Test</a:t>
              </a:r>
              <a:endParaRPr lang="en-US" sz="2000" b="1" dirty="0">
                <a:solidFill>
                  <a:schemeClr val="tx1"/>
                </a:solidFill>
              </a:endParaRPr>
            </a:p>
          </p:txBody>
        </p:sp>
        <p:sp>
          <p:nvSpPr>
            <p:cNvPr id="11" name="Rounded Rectangle 10"/>
            <p:cNvSpPr/>
            <p:nvPr/>
          </p:nvSpPr>
          <p:spPr>
            <a:xfrm>
              <a:off x="7609744" y="3588473"/>
              <a:ext cx="1811215" cy="122971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Build Binaries</a:t>
              </a:r>
              <a:endParaRPr lang="en-US" sz="2000" b="1" dirty="0">
                <a:solidFill>
                  <a:schemeClr val="tx1"/>
                </a:solidFill>
              </a:endParaRPr>
            </a:p>
          </p:txBody>
        </p:sp>
        <p:sp>
          <p:nvSpPr>
            <p:cNvPr id="9" name="Right Arrow 8"/>
            <p:cNvSpPr/>
            <p:nvPr/>
          </p:nvSpPr>
          <p:spPr>
            <a:xfrm>
              <a:off x="3815861" y="3892061"/>
              <a:ext cx="806695" cy="61546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6679956" y="3892061"/>
              <a:ext cx="806695" cy="61546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 dirty="0"/>
              <a:t>1.4 Continuous Integration Workflow</a:t>
            </a:r>
            <a:endParaRPr dirty="0"/>
          </a:p>
        </p:txBody>
      </p:sp>
      <p:sp>
        <p:nvSpPr>
          <p:cNvPr id="97" name="Google Shape;97;p19"/>
          <p:cNvSpPr txBox="1">
            <a:spLocks noGrp="1"/>
          </p:cNvSpPr>
          <p:nvPr>
            <p:ph type="body" idx="2"/>
          </p:nvPr>
        </p:nvSpPr>
        <p:spPr>
          <a:prstGeom prst="rect">
            <a:avLst/>
          </a:prstGeom>
          <a:noFill/>
          <a:ln>
            <a:noFill/>
          </a:ln>
        </p:spPr>
        <p:txBody>
          <a:bodyPr spcFirstLastPara="1" wrap="square" lIns="121900" tIns="121900" rIns="121900" bIns="121900" anchor="t" anchorCtr="0">
            <a:noAutofit/>
          </a:bodyPr>
          <a:lstStyle/>
          <a:p>
            <a:pPr marL="0" indent="0">
              <a:buNone/>
            </a:pPr>
            <a:r>
              <a:rPr lang="en-US" sz="1600" dirty="0" smtClean="0">
                <a:latin typeface="+mj-lt"/>
              </a:rPr>
              <a:t> </a:t>
            </a:r>
            <a:endParaRPr sz="1600" dirty="0">
              <a:latin typeface="+mj-lt"/>
            </a:endParaRPr>
          </a:p>
        </p:txBody>
      </p:sp>
      <p:grpSp>
        <p:nvGrpSpPr>
          <p:cNvPr id="164" name="Group 163"/>
          <p:cNvGrpSpPr/>
          <p:nvPr/>
        </p:nvGrpSpPr>
        <p:grpSpPr>
          <a:xfrm>
            <a:off x="1869970" y="1304995"/>
            <a:ext cx="8629860" cy="4943405"/>
            <a:chOff x="1869970" y="1304995"/>
            <a:chExt cx="8629860" cy="4943405"/>
          </a:xfrm>
        </p:grpSpPr>
        <p:pic>
          <p:nvPicPr>
            <p:cNvPr id="7" name="Picture 6"/>
            <p:cNvPicPr>
              <a:picLocks noChangeAspect="1"/>
            </p:cNvPicPr>
            <p:nvPr/>
          </p:nvPicPr>
          <p:blipFill>
            <a:blip r:embed="rId3"/>
            <a:stretch>
              <a:fillRect/>
            </a:stretch>
          </p:blipFill>
          <p:spPr>
            <a:xfrm>
              <a:off x="6085410" y="2692414"/>
              <a:ext cx="487716" cy="877889"/>
            </a:xfrm>
            <a:prstGeom prst="rect">
              <a:avLst/>
            </a:prstGeom>
          </p:spPr>
        </p:pic>
        <p:grpSp>
          <p:nvGrpSpPr>
            <p:cNvPr id="11" name="Group 10"/>
            <p:cNvGrpSpPr/>
            <p:nvPr/>
          </p:nvGrpSpPr>
          <p:grpSpPr>
            <a:xfrm>
              <a:off x="8733016" y="2538853"/>
              <a:ext cx="571075" cy="1012617"/>
              <a:chOff x="8965244" y="2797178"/>
              <a:chExt cx="571075" cy="1012617"/>
            </a:xfrm>
          </p:grpSpPr>
          <p:pic>
            <p:nvPicPr>
              <p:cNvPr id="13" name="Picture 12"/>
              <p:cNvPicPr>
                <a:picLocks noChangeAspect="1"/>
              </p:cNvPicPr>
              <p:nvPr/>
            </p:nvPicPr>
            <p:blipFill>
              <a:blip r:embed="rId3"/>
              <a:stretch>
                <a:fillRect/>
              </a:stretch>
            </p:blipFill>
            <p:spPr>
              <a:xfrm>
                <a:off x="8965244" y="3265182"/>
                <a:ext cx="302563" cy="544613"/>
              </a:xfrm>
              <a:prstGeom prst="rect">
                <a:avLst/>
              </a:prstGeom>
            </p:spPr>
          </p:pic>
          <p:pic>
            <p:nvPicPr>
              <p:cNvPr id="14" name="Picture 13"/>
              <p:cNvPicPr>
                <a:picLocks noChangeAspect="1"/>
              </p:cNvPicPr>
              <p:nvPr/>
            </p:nvPicPr>
            <p:blipFill>
              <a:blip r:embed="rId3"/>
              <a:stretch>
                <a:fillRect/>
              </a:stretch>
            </p:blipFill>
            <p:spPr>
              <a:xfrm>
                <a:off x="9233756" y="3265182"/>
                <a:ext cx="302563" cy="544613"/>
              </a:xfrm>
              <a:prstGeom prst="rect">
                <a:avLst/>
              </a:prstGeom>
            </p:spPr>
          </p:pic>
          <p:pic>
            <p:nvPicPr>
              <p:cNvPr id="15" name="Picture 14"/>
              <p:cNvPicPr>
                <a:picLocks noChangeAspect="1"/>
              </p:cNvPicPr>
              <p:nvPr/>
            </p:nvPicPr>
            <p:blipFill>
              <a:blip r:embed="rId3"/>
              <a:stretch>
                <a:fillRect/>
              </a:stretch>
            </p:blipFill>
            <p:spPr>
              <a:xfrm>
                <a:off x="8965244" y="2797178"/>
                <a:ext cx="302563" cy="544613"/>
              </a:xfrm>
              <a:prstGeom prst="rect">
                <a:avLst/>
              </a:prstGeom>
            </p:spPr>
          </p:pic>
          <p:pic>
            <p:nvPicPr>
              <p:cNvPr id="16" name="Picture 15"/>
              <p:cNvPicPr>
                <a:picLocks noChangeAspect="1"/>
              </p:cNvPicPr>
              <p:nvPr/>
            </p:nvPicPr>
            <p:blipFill>
              <a:blip r:embed="rId3"/>
              <a:stretch>
                <a:fillRect/>
              </a:stretch>
            </p:blipFill>
            <p:spPr>
              <a:xfrm>
                <a:off x="9233756" y="2797178"/>
                <a:ext cx="302563" cy="544613"/>
              </a:xfrm>
              <a:prstGeom prst="rect">
                <a:avLst/>
              </a:prstGeom>
            </p:spPr>
          </p:pic>
        </p:grpSp>
        <p:pic>
          <p:nvPicPr>
            <p:cNvPr id="19" name="Picture 18"/>
            <p:cNvPicPr>
              <a:picLocks noChangeAspect="1"/>
            </p:cNvPicPr>
            <p:nvPr/>
          </p:nvPicPr>
          <p:blipFill>
            <a:blip r:embed="rId3"/>
            <a:stretch>
              <a:fillRect/>
            </a:stretch>
          </p:blipFill>
          <p:spPr>
            <a:xfrm>
              <a:off x="8154554" y="4669125"/>
              <a:ext cx="578462" cy="1041232"/>
            </a:xfrm>
            <a:prstGeom prst="rect">
              <a:avLst/>
            </a:prstGeom>
          </p:spPr>
        </p:pic>
        <p:grpSp>
          <p:nvGrpSpPr>
            <p:cNvPr id="25" name="Group 24"/>
            <p:cNvGrpSpPr/>
            <p:nvPr/>
          </p:nvGrpSpPr>
          <p:grpSpPr>
            <a:xfrm>
              <a:off x="2713829" y="2550001"/>
              <a:ext cx="783140" cy="656166"/>
              <a:chOff x="175784" y="3370850"/>
              <a:chExt cx="1047768" cy="877889"/>
            </a:xfrm>
          </p:grpSpPr>
          <p:pic>
            <p:nvPicPr>
              <p:cNvPr id="28" name="Picture 27"/>
              <p:cNvPicPr>
                <a:picLocks noChangeAspect="1"/>
              </p:cNvPicPr>
              <p:nvPr/>
            </p:nvPicPr>
            <p:blipFill>
              <a:blip r:embed="rId3"/>
              <a:stretch>
                <a:fillRect/>
              </a:stretch>
            </p:blipFill>
            <p:spPr>
              <a:xfrm>
                <a:off x="175784" y="3370850"/>
                <a:ext cx="487716" cy="877889"/>
              </a:xfrm>
              <a:prstGeom prst="rect">
                <a:avLst/>
              </a:prstGeom>
              <a:scene3d>
                <a:camera prst="perspectiveAbove"/>
                <a:lightRig rig="threePt" dir="t"/>
              </a:scene3d>
            </p:spPr>
          </p:pic>
          <p:grpSp>
            <p:nvGrpSpPr>
              <p:cNvPr id="29" name="Group 28"/>
              <p:cNvGrpSpPr/>
              <p:nvPr/>
            </p:nvGrpSpPr>
            <p:grpSpPr>
              <a:xfrm>
                <a:off x="626652" y="3431043"/>
                <a:ext cx="596900" cy="760233"/>
                <a:chOff x="514351" y="3403673"/>
                <a:chExt cx="596900" cy="760233"/>
              </a:xfrm>
            </p:grpSpPr>
            <p:sp>
              <p:nvSpPr>
                <p:cNvPr id="30" name="Can 29"/>
                <p:cNvSpPr/>
                <p:nvPr/>
              </p:nvSpPr>
              <p:spPr>
                <a:xfrm>
                  <a:off x="527051" y="4000191"/>
                  <a:ext cx="476249" cy="163715"/>
                </a:xfrm>
                <a:prstGeom prst="can">
                  <a:avLst>
                    <a:gd name="adj" fmla="val 50000"/>
                  </a:avLst>
                </a:prstGeom>
                <a:solidFill>
                  <a:srgbClr val="0B8F5D"/>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j-lt"/>
                  </a:endParaRPr>
                </a:p>
              </p:txBody>
            </p:sp>
            <p:sp>
              <p:nvSpPr>
                <p:cNvPr id="31" name="Rounded Rectangle 30"/>
                <p:cNvSpPr/>
                <p:nvPr/>
              </p:nvSpPr>
              <p:spPr>
                <a:xfrm>
                  <a:off x="731144" y="3792921"/>
                  <a:ext cx="107949" cy="262905"/>
                </a:xfrm>
                <a:prstGeom prst="roundRect">
                  <a:avLst>
                    <a:gd name="adj" fmla="val 50000"/>
                  </a:avLst>
                </a:prstGeom>
                <a:solidFill>
                  <a:srgbClr val="0B8F5D"/>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j-lt"/>
                  </a:endParaRPr>
                </a:p>
              </p:txBody>
            </p:sp>
            <p:sp>
              <p:nvSpPr>
                <p:cNvPr id="32" name="Freeform 31"/>
                <p:cNvSpPr/>
                <p:nvPr/>
              </p:nvSpPr>
              <p:spPr>
                <a:xfrm>
                  <a:off x="514351" y="3403673"/>
                  <a:ext cx="596900" cy="520700"/>
                </a:xfrm>
                <a:custGeom>
                  <a:avLst/>
                  <a:gdLst>
                    <a:gd name="connsiteX0" fmla="*/ 0 w 596900"/>
                    <a:gd name="connsiteY0" fmla="*/ 469900 h 520700"/>
                    <a:gd name="connsiteX1" fmla="*/ 114300 w 596900"/>
                    <a:gd name="connsiteY1" fmla="*/ 0 h 520700"/>
                    <a:gd name="connsiteX2" fmla="*/ 596900 w 596900"/>
                    <a:gd name="connsiteY2" fmla="*/ 50800 h 520700"/>
                    <a:gd name="connsiteX3" fmla="*/ 482600 w 596900"/>
                    <a:gd name="connsiteY3" fmla="*/ 520700 h 520700"/>
                    <a:gd name="connsiteX4" fmla="*/ 0 w 596900"/>
                    <a:gd name="connsiteY4" fmla="*/ 469900 h 52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900" h="520700">
                      <a:moveTo>
                        <a:pt x="0" y="469900"/>
                      </a:moveTo>
                      <a:lnTo>
                        <a:pt x="114300" y="0"/>
                      </a:lnTo>
                      <a:lnTo>
                        <a:pt x="596900" y="50800"/>
                      </a:lnTo>
                      <a:lnTo>
                        <a:pt x="482600" y="520700"/>
                      </a:lnTo>
                      <a:lnTo>
                        <a:pt x="0" y="469900"/>
                      </a:lnTo>
                      <a:close/>
                    </a:path>
                  </a:pathLst>
                </a:custGeom>
                <a:solidFill>
                  <a:schemeClr val="accent5">
                    <a:lumMod val="20000"/>
                    <a:lumOff val="80000"/>
                  </a:schemeClr>
                </a:solidFill>
                <a:ln w="47625" cmpd="thickThin">
                  <a:solidFill>
                    <a:srgbClr val="44546A"/>
                  </a:solidFill>
                </a:ln>
                <a:effectLst>
                  <a:innerShdw blurRad="292100" dist="50800" dir="8400000">
                    <a:srgbClr val="0B8F5D"/>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j-lt"/>
                  </a:endParaRPr>
                </a:p>
              </p:txBody>
            </p:sp>
          </p:grpSp>
        </p:grpSp>
        <p:grpSp>
          <p:nvGrpSpPr>
            <p:cNvPr id="34" name="Group 33"/>
            <p:cNvGrpSpPr/>
            <p:nvPr/>
          </p:nvGrpSpPr>
          <p:grpSpPr>
            <a:xfrm>
              <a:off x="2713829" y="3365949"/>
              <a:ext cx="783140" cy="656166"/>
              <a:chOff x="175784" y="3370850"/>
              <a:chExt cx="1047768" cy="877889"/>
            </a:xfrm>
          </p:grpSpPr>
          <p:pic>
            <p:nvPicPr>
              <p:cNvPr id="35" name="Picture 34"/>
              <p:cNvPicPr>
                <a:picLocks noChangeAspect="1"/>
              </p:cNvPicPr>
              <p:nvPr/>
            </p:nvPicPr>
            <p:blipFill>
              <a:blip r:embed="rId3"/>
              <a:stretch>
                <a:fillRect/>
              </a:stretch>
            </p:blipFill>
            <p:spPr>
              <a:xfrm>
                <a:off x="175784" y="3370850"/>
                <a:ext cx="487716" cy="877889"/>
              </a:xfrm>
              <a:prstGeom prst="rect">
                <a:avLst/>
              </a:prstGeom>
              <a:scene3d>
                <a:camera prst="perspectiveAbove"/>
                <a:lightRig rig="threePt" dir="t"/>
              </a:scene3d>
            </p:spPr>
          </p:pic>
          <p:grpSp>
            <p:nvGrpSpPr>
              <p:cNvPr id="36" name="Group 35"/>
              <p:cNvGrpSpPr/>
              <p:nvPr/>
            </p:nvGrpSpPr>
            <p:grpSpPr>
              <a:xfrm>
                <a:off x="626652" y="3431043"/>
                <a:ext cx="596900" cy="760233"/>
                <a:chOff x="514351" y="3403673"/>
                <a:chExt cx="596900" cy="760233"/>
              </a:xfrm>
            </p:grpSpPr>
            <p:sp>
              <p:nvSpPr>
                <p:cNvPr id="37" name="Can 36"/>
                <p:cNvSpPr/>
                <p:nvPr/>
              </p:nvSpPr>
              <p:spPr>
                <a:xfrm>
                  <a:off x="527051" y="4000191"/>
                  <a:ext cx="476249" cy="163715"/>
                </a:xfrm>
                <a:prstGeom prst="can">
                  <a:avLst>
                    <a:gd name="adj" fmla="val 50000"/>
                  </a:avLst>
                </a:prstGeom>
                <a:solidFill>
                  <a:srgbClr val="0B8F5D"/>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j-lt"/>
                  </a:endParaRPr>
                </a:p>
              </p:txBody>
            </p:sp>
            <p:sp>
              <p:nvSpPr>
                <p:cNvPr id="38" name="Rounded Rectangle 37"/>
                <p:cNvSpPr/>
                <p:nvPr/>
              </p:nvSpPr>
              <p:spPr>
                <a:xfrm>
                  <a:off x="731144" y="3792921"/>
                  <a:ext cx="107949" cy="262905"/>
                </a:xfrm>
                <a:prstGeom prst="roundRect">
                  <a:avLst>
                    <a:gd name="adj" fmla="val 50000"/>
                  </a:avLst>
                </a:prstGeom>
                <a:solidFill>
                  <a:srgbClr val="0B8F5D"/>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j-lt"/>
                  </a:endParaRPr>
                </a:p>
              </p:txBody>
            </p:sp>
            <p:sp>
              <p:nvSpPr>
                <p:cNvPr id="39" name="Freeform 38"/>
                <p:cNvSpPr/>
                <p:nvPr/>
              </p:nvSpPr>
              <p:spPr>
                <a:xfrm>
                  <a:off x="514351" y="3403673"/>
                  <a:ext cx="596900" cy="520700"/>
                </a:xfrm>
                <a:custGeom>
                  <a:avLst/>
                  <a:gdLst>
                    <a:gd name="connsiteX0" fmla="*/ 0 w 596900"/>
                    <a:gd name="connsiteY0" fmla="*/ 469900 h 520700"/>
                    <a:gd name="connsiteX1" fmla="*/ 114300 w 596900"/>
                    <a:gd name="connsiteY1" fmla="*/ 0 h 520700"/>
                    <a:gd name="connsiteX2" fmla="*/ 596900 w 596900"/>
                    <a:gd name="connsiteY2" fmla="*/ 50800 h 520700"/>
                    <a:gd name="connsiteX3" fmla="*/ 482600 w 596900"/>
                    <a:gd name="connsiteY3" fmla="*/ 520700 h 520700"/>
                    <a:gd name="connsiteX4" fmla="*/ 0 w 596900"/>
                    <a:gd name="connsiteY4" fmla="*/ 469900 h 52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900" h="520700">
                      <a:moveTo>
                        <a:pt x="0" y="469900"/>
                      </a:moveTo>
                      <a:lnTo>
                        <a:pt x="114300" y="0"/>
                      </a:lnTo>
                      <a:lnTo>
                        <a:pt x="596900" y="50800"/>
                      </a:lnTo>
                      <a:lnTo>
                        <a:pt x="482600" y="520700"/>
                      </a:lnTo>
                      <a:lnTo>
                        <a:pt x="0" y="469900"/>
                      </a:lnTo>
                      <a:close/>
                    </a:path>
                  </a:pathLst>
                </a:custGeom>
                <a:solidFill>
                  <a:schemeClr val="accent5">
                    <a:lumMod val="20000"/>
                    <a:lumOff val="80000"/>
                  </a:schemeClr>
                </a:solidFill>
                <a:ln w="47625" cmpd="thickThin">
                  <a:solidFill>
                    <a:srgbClr val="44546A"/>
                  </a:solidFill>
                </a:ln>
                <a:effectLst>
                  <a:innerShdw blurRad="292100" dist="50800" dir="8400000">
                    <a:srgbClr val="0B8F5D"/>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j-lt"/>
                  </a:endParaRPr>
                </a:p>
              </p:txBody>
            </p:sp>
          </p:grpSp>
        </p:grpSp>
        <p:grpSp>
          <p:nvGrpSpPr>
            <p:cNvPr id="77" name="Group 76"/>
            <p:cNvGrpSpPr/>
            <p:nvPr/>
          </p:nvGrpSpPr>
          <p:grpSpPr>
            <a:xfrm>
              <a:off x="3086977" y="4926925"/>
              <a:ext cx="783140" cy="656166"/>
              <a:chOff x="175784" y="3370850"/>
              <a:chExt cx="1047768" cy="877889"/>
            </a:xfrm>
          </p:grpSpPr>
          <p:pic>
            <p:nvPicPr>
              <p:cNvPr id="78" name="Picture 77"/>
              <p:cNvPicPr>
                <a:picLocks noChangeAspect="1"/>
              </p:cNvPicPr>
              <p:nvPr/>
            </p:nvPicPr>
            <p:blipFill>
              <a:blip r:embed="rId3"/>
              <a:stretch>
                <a:fillRect/>
              </a:stretch>
            </p:blipFill>
            <p:spPr>
              <a:xfrm>
                <a:off x="175784" y="3370850"/>
                <a:ext cx="487716" cy="877889"/>
              </a:xfrm>
              <a:prstGeom prst="rect">
                <a:avLst/>
              </a:prstGeom>
              <a:scene3d>
                <a:camera prst="perspectiveAbove"/>
                <a:lightRig rig="threePt" dir="t"/>
              </a:scene3d>
            </p:spPr>
          </p:pic>
          <p:grpSp>
            <p:nvGrpSpPr>
              <p:cNvPr id="80" name="Group 79"/>
              <p:cNvGrpSpPr/>
              <p:nvPr/>
            </p:nvGrpSpPr>
            <p:grpSpPr>
              <a:xfrm>
                <a:off x="626652" y="3431043"/>
                <a:ext cx="596900" cy="760233"/>
                <a:chOff x="514351" y="3403673"/>
                <a:chExt cx="596900" cy="760233"/>
              </a:xfrm>
            </p:grpSpPr>
            <p:sp>
              <p:nvSpPr>
                <p:cNvPr id="81" name="Can 80"/>
                <p:cNvSpPr/>
                <p:nvPr/>
              </p:nvSpPr>
              <p:spPr>
                <a:xfrm>
                  <a:off x="527051" y="4000191"/>
                  <a:ext cx="476249" cy="163715"/>
                </a:xfrm>
                <a:prstGeom prst="can">
                  <a:avLst>
                    <a:gd name="adj" fmla="val 50000"/>
                  </a:avLst>
                </a:prstGeom>
                <a:solidFill>
                  <a:srgbClr val="0B8F5D"/>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j-lt"/>
                  </a:endParaRPr>
                </a:p>
              </p:txBody>
            </p:sp>
            <p:sp>
              <p:nvSpPr>
                <p:cNvPr id="82" name="Rounded Rectangle 81"/>
                <p:cNvSpPr/>
                <p:nvPr/>
              </p:nvSpPr>
              <p:spPr>
                <a:xfrm>
                  <a:off x="731144" y="3792921"/>
                  <a:ext cx="107949" cy="262905"/>
                </a:xfrm>
                <a:prstGeom prst="roundRect">
                  <a:avLst>
                    <a:gd name="adj" fmla="val 50000"/>
                  </a:avLst>
                </a:prstGeom>
                <a:solidFill>
                  <a:srgbClr val="0B8F5D"/>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j-lt"/>
                  </a:endParaRPr>
                </a:p>
              </p:txBody>
            </p:sp>
            <p:sp>
              <p:nvSpPr>
                <p:cNvPr id="83" name="Freeform 82"/>
                <p:cNvSpPr/>
                <p:nvPr/>
              </p:nvSpPr>
              <p:spPr>
                <a:xfrm>
                  <a:off x="514351" y="3403673"/>
                  <a:ext cx="596900" cy="520700"/>
                </a:xfrm>
                <a:custGeom>
                  <a:avLst/>
                  <a:gdLst>
                    <a:gd name="connsiteX0" fmla="*/ 0 w 596900"/>
                    <a:gd name="connsiteY0" fmla="*/ 469900 h 520700"/>
                    <a:gd name="connsiteX1" fmla="*/ 114300 w 596900"/>
                    <a:gd name="connsiteY1" fmla="*/ 0 h 520700"/>
                    <a:gd name="connsiteX2" fmla="*/ 596900 w 596900"/>
                    <a:gd name="connsiteY2" fmla="*/ 50800 h 520700"/>
                    <a:gd name="connsiteX3" fmla="*/ 482600 w 596900"/>
                    <a:gd name="connsiteY3" fmla="*/ 520700 h 520700"/>
                    <a:gd name="connsiteX4" fmla="*/ 0 w 596900"/>
                    <a:gd name="connsiteY4" fmla="*/ 469900 h 52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900" h="520700">
                      <a:moveTo>
                        <a:pt x="0" y="469900"/>
                      </a:moveTo>
                      <a:lnTo>
                        <a:pt x="114300" y="0"/>
                      </a:lnTo>
                      <a:lnTo>
                        <a:pt x="596900" y="50800"/>
                      </a:lnTo>
                      <a:lnTo>
                        <a:pt x="482600" y="520700"/>
                      </a:lnTo>
                      <a:lnTo>
                        <a:pt x="0" y="469900"/>
                      </a:lnTo>
                      <a:close/>
                    </a:path>
                  </a:pathLst>
                </a:custGeom>
                <a:solidFill>
                  <a:schemeClr val="accent5">
                    <a:lumMod val="20000"/>
                    <a:lumOff val="80000"/>
                  </a:schemeClr>
                </a:solidFill>
                <a:ln w="47625" cmpd="thickThin">
                  <a:solidFill>
                    <a:srgbClr val="44546A"/>
                  </a:solidFill>
                </a:ln>
                <a:effectLst>
                  <a:innerShdw blurRad="292100" dist="50800" dir="8400000">
                    <a:srgbClr val="0B8F5D"/>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mj-lt"/>
                  </a:endParaRPr>
                </a:p>
              </p:txBody>
            </p:sp>
          </p:grpSp>
        </p:grpSp>
        <p:sp>
          <p:nvSpPr>
            <p:cNvPr id="20" name="TextBox 19"/>
            <p:cNvSpPr txBox="1"/>
            <p:nvPr/>
          </p:nvSpPr>
          <p:spPr>
            <a:xfrm>
              <a:off x="3433464" y="1849051"/>
              <a:ext cx="1787669" cy="369332"/>
            </a:xfrm>
            <a:prstGeom prst="rect">
              <a:avLst/>
            </a:prstGeom>
            <a:noFill/>
          </p:spPr>
          <p:txBody>
            <a:bodyPr wrap="none" rtlCol="0">
              <a:spAutoFit/>
            </a:bodyPr>
            <a:lstStyle/>
            <a:p>
              <a:r>
                <a:rPr lang="en-US" sz="1800" b="1" dirty="0" smtClean="0">
                  <a:solidFill>
                    <a:srgbClr val="C00000"/>
                  </a:solidFill>
                  <a:latin typeface="+mj-lt"/>
                </a:rPr>
                <a:t>Static analysis</a:t>
              </a:r>
              <a:endParaRPr lang="en-US" sz="1800" b="1" dirty="0">
                <a:solidFill>
                  <a:srgbClr val="C00000"/>
                </a:solidFill>
                <a:latin typeface="+mj-lt"/>
              </a:endParaRPr>
            </a:p>
          </p:txBody>
        </p:sp>
        <p:sp>
          <p:nvSpPr>
            <p:cNvPr id="84" name="TextBox 83"/>
            <p:cNvSpPr txBox="1"/>
            <p:nvPr/>
          </p:nvSpPr>
          <p:spPr>
            <a:xfrm>
              <a:off x="6799663" y="1731766"/>
              <a:ext cx="1787669" cy="369332"/>
            </a:xfrm>
            <a:prstGeom prst="rect">
              <a:avLst/>
            </a:prstGeom>
            <a:noFill/>
          </p:spPr>
          <p:txBody>
            <a:bodyPr wrap="none" rtlCol="0">
              <a:spAutoFit/>
            </a:bodyPr>
            <a:lstStyle/>
            <a:p>
              <a:r>
                <a:rPr lang="en-US" sz="1800" b="1" dirty="0" smtClean="0">
                  <a:solidFill>
                    <a:srgbClr val="C00000"/>
                  </a:solidFill>
                  <a:latin typeface="+mj-lt"/>
                </a:rPr>
                <a:t>Static analysis</a:t>
              </a:r>
              <a:endParaRPr lang="en-US" sz="1800" b="1" dirty="0">
                <a:solidFill>
                  <a:srgbClr val="C00000"/>
                </a:solidFill>
                <a:latin typeface="+mj-lt"/>
              </a:endParaRPr>
            </a:p>
          </p:txBody>
        </p:sp>
        <p:sp>
          <p:nvSpPr>
            <p:cNvPr id="85" name="TextBox 84"/>
            <p:cNvSpPr txBox="1"/>
            <p:nvPr/>
          </p:nvSpPr>
          <p:spPr>
            <a:xfrm>
              <a:off x="3693818" y="3082434"/>
              <a:ext cx="1146468" cy="369332"/>
            </a:xfrm>
            <a:prstGeom prst="rect">
              <a:avLst/>
            </a:prstGeom>
            <a:noFill/>
          </p:spPr>
          <p:txBody>
            <a:bodyPr wrap="none" rtlCol="0">
              <a:spAutoFit/>
            </a:bodyPr>
            <a:lstStyle/>
            <a:p>
              <a:r>
                <a:rPr lang="en-US" sz="1800" b="1" dirty="0" smtClean="0">
                  <a:solidFill>
                    <a:srgbClr val="C00000"/>
                  </a:solidFill>
                  <a:latin typeface="+mj-lt"/>
                </a:rPr>
                <a:t>Check in</a:t>
              </a:r>
              <a:endParaRPr lang="en-US" sz="1800" b="1" dirty="0">
                <a:solidFill>
                  <a:srgbClr val="C00000"/>
                </a:solidFill>
                <a:latin typeface="+mj-lt"/>
              </a:endParaRPr>
            </a:p>
          </p:txBody>
        </p:sp>
        <p:sp>
          <p:nvSpPr>
            <p:cNvPr id="86" name="TextBox 85"/>
            <p:cNvSpPr txBox="1"/>
            <p:nvPr/>
          </p:nvSpPr>
          <p:spPr>
            <a:xfrm>
              <a:off x="7020480" y="2751702"/>
              <a:ext cx="1300356" cy="369332"/>
            </a:xfrm>
            <a:prstGeom prst="rect">
              <a:avLst/>
            </a:prstGeom>
            <a:noFill/>
          </p:spPr>
          <p:txBody>
            <a:bodyPr wrap="none" rtlCol="0">
              <a:spAutoFit/>
            </a:bodyPr>
            <a:lstStyle/>
            <a:p>
              <a:r>
                <a:rPr lang="en-US" sz="1800" b="1" dirty="0" smtClean="0">
                  <a:solidFill>
                    <a:srgbClr val="C00000"/>
                  </a:solidFill>
                  <a:latin typeface="+mj-lt"/>
                </a:rPr>
                <a:t>Check out</a:t>
              </a:r>
              <a:endParaRPr lang="en-US" sz="1800" b="1" dirty="0">
                <a:solidFill>
                  <a:srgbClr val="C00000"/>
                </a:solidFill>
                <a:latin typeface="+mj-lt"/>
              </a:endParaRPr>
            </a:p>
          </p:txBody>
        </p:sp>
        <p:sp>
          <p:nvSpPr>
            <p:cNvPr id="87" name="TextBox 86"/>
            <p:cNvSpPr txBox="1"/>
            <p:nvPr/>
          </p:nvSpPr>
          <p:spPr>
            <a:xfrm>
              <a:off x="8750633" y="4204857"/>
              <a:ext cx="1749197" cy="369332"/>
            </a:xfrm>
            <a:prstGeom prst="rect">
              <a:avLst/>
            </a:prstGeom>
            <a:noFill/>
          </p:spPr>
          <p:txBody>
            <a:bodyPr wrap="none" rtlCol="0">
              <a:spAutoFit/>
            </a:bodyPr>
            <a:lstStyle/>
            <a:p>
              <a:r>
                <a:rPr lang="en-US" sz="1800" b="1" dirty="0" smtClean="0">
                  <a:solidFill>
                    <a:srgbClr val="C00000"/>
                  </a:solidFill>
                  <a:latin typeface="+mj-lt"/>
                </a:rPr>
                <a:t>Report results</a:t>
              </a:r>
              <a:endParaRPr lang="en-US" sz="1800" b="1" dirty="0">
                <a:solidFill>
                  <a:srgbClr val="C00000"/>
                </a:solidFill>
                <a:latin typeface="+mj-lt"/>
              </a:endParaRPr>
            </a:p>
          </p:txBody>
        </p:sp>
        <p:sp>
          <p:nvSpPr>
            <p:cNvPr id="89" name="TextBox 88"/>
            <p:cNvSpPr txBox="1"/>
            <p:nvPr/>
          </p:nvSpPr>
          <p:spPr>
            <a:xfrm>
              <a:off x="6424737" y="4335636"/>
              <a:ext cx="1265959" cy="646331"/>
            </a:xfrm>
            <a:prstGeom prst="rect">
              <a:avLst/>
            </a:prstGeom>
            <a:noFill/>
          </p:spPr>
          <p:txBody>
            <a:bodyPr wrap="square" rtlCol="0">
              <a:spAutoFit/>
            </a:bodyPr>
            <a:lstStyle/>
            <a:p>
              <a:r>
                <a:rPr lang="en-US" sz="1800" b="1" dirty="0" smtClean="0">
                  <a:solidFill>
                    <a:srgbClr val="C00000"/>
                  </a:solidFill>
                  <a:latin typeface="+mj-lt"/>
                </a:rPr>
                <a:t>Indicate change</a:t>
              </a:r>
              <a:endParaRPr lang="en-US" sz="1800" b="1" dirty="0">
                <a:solidFill>
                  <a:srgbClr val="C00000"/>
                </a:solidFill>
                <a:latin typeface="+mj-lt"/>
              </a:endParaRPr>
            </a:p>
          </p:txBody>
        </p:sp>
        <p:sp>
          <p:nvSpPr>
            <p:cNvPr id="90" name="TextBox 89"/>
            <p:cNvSpPr txBox="1"/>
            <p:nvPr/>
          </p:nvSpPr>
          <p:spPr>
            <a:xfrm>
              <a:off x="6573126" y="5776491"/>
              <a:ext cx="1332762" cy="369332"/>
            </a:xfrm>
            <a:prstGeom prst="rect">
              <a:avLst/>
            </a:prstGeom>
            <a:noFill/>
          </p:spPr>
          <p:txBody>
            <a:bodyPr wrap="square" rtlCol="0">
              <a:spAutoFit/>
            </a:bodyPr>
            <a:lstStyle/>
            <a:p>
              <a:r>
                <a:rPr lang="en-US" sz="1800" b="1" dirty="0" smtClean="0">
                  <a:solidFill>
                    <a:srgbClr val="C00000"/>
                  </a:solidFill>
                  <a:latin typeface="+mj-lt"/>
                </a:rPr>
                <a:t>set status</a:t>
              </a:r>
              <a:endParaRPr lang="en-US" sz="1800" b="1" dirty="0">
                <a:solidFill>
                  <a:srgbClr val="C00000"/>
                </a:solidFill>
                <a:latin typeface="+mj-lt"/>
              </a:endParaRPr>
            </a:p>
          </p:txBody>
        </p:sp>
        <p:sp>
          <p:nvSpPr>
            <p:cNvPr id="91" name="TextBox 90"/>
            <p:cNvSpPr txBox="1"/>
            <p:nvPr/>
          </p:nvSpPr>
          <p:spPr>
            <a:xfrm>
              <a:off x="4167439" y="5154433"/>
              <a:ext cx="1332762" cy="369332"/>
            </a:xfrm>
            <a:prstGeom prst="rect">
              <a:avLst/>
            </a:prstGeom>
            <a:noFill/>
          </p:spPr>
          <p:txBody>
            <a:bodyPr wrap="square" rtlCol="0">
              <a:spAutoFit/>
            </a:bodyPr>
            <a:lstStyle/>
            <a:p>
              <a:r>
                <a:rPr lang="en-US" sz="1800" b="1" dirty="0" smtClean="0">
                  <a:solidFill>
                    <a:srgbClr val="C00000"/>
                  </a:solidFill>
                  <a:latin typeface="+mj-lt"/>
                </a:rPr>
                <a:t>notify</a:t>
              </a:r>
              <a:endParaRPr lang="en-US" sz="1800" b="1" dirty="0">
                <a:solidFill>
                  <a:srgbClr val="C00000"/>
                </a:solidFill>
                <a:latin typeface="+mj-lt"/>
              </a:endParaRPr>
            </a:p>
          </p:txBody>
        </p:sp>
        <p:sp>
          <p:nvSpPr>
            <p:cNvPr id="92" name="TextBox 91"/>
            <p:cNvSpPr txBox="1"/>
            <p:nvPr/>
          </p:nvSpPr>
          <p:spPr>
            <a:xfrm>
              <a:off x="5265036" y="2115647"/>
              <a:ext cx="2710999" cy="369332"/>
            </a:xfrm>
            <a:prstGeom prst="rect">
              <a:avLst/>
            </a:prstGeom>
            <a:noFill/>
          </p:spPr>
          <p:txBody>
            <a:bodyPr wrap="none" rtlCol="0">
              <a:spAutoFit/>
            </a:bodyPr>
            <a:lstStyle/>
            <a:p>
              <a:r>
                <a:rPr lang="en-US" sz="1800" b="1" dirty="0" smtClean="0">
                  <a:solidFill>
                    <a:schemeClr val="tx1"/>
                  </a:solidFill>
                  <a:latin typeface="+mj-lt"/>
                </a:rPr>
                <a:t>version control system</a:t>
              </a:r>
              <a:endParaRPr lang="en-US" sz="1800" b="1" dirty="0">
                <a:solidFill>
                  <a:schemeClr val="tx1"/>
                </a:solidFill>
                <a:latin typeface="+mj-lt"/>
              </a:endParaRPr>
            </a:p>
          </p:txBody>
        </p:sp>
        <p:sp>
          <p:nvSpPr>
            <p:cNvPr id="93" name="TextBox 92"/>
            <p:cNvSpPr txBox="1"/>
            <p:nvPr/>
          </p:nvSpPr>
          <p:spPr>
            <a:xfrm>
              <a:off x="8342330" y="2012653"/>
              <a:ext cx="1620957" cy="369332"/>
            </a:xfrm>
            <a:prstGeom prst="rect">
              <a:avLst/>
            </a:prstGeom>
            <a:noFill/>
          </p:spPr>
          <p:txBody>
            <a:bodyPr wrap="none" rtlCol="0">
              <a:spAutoFit/>
            </a:bodyPr>
            <a:lstStyle/>
            <a:p>
              <a:r>
                <a:rPr lang="en-US" sz="1800" b="1" dirty="0" smtClean="0">
                  <a:solidFill>
                    <a:schemeClr val="tx1"/>
                  </a:solidFill>
                  <a:latin typeface="+mj-lt"/>
                </a:rPr>
                <a:t>build servers</a:t>
              </a:r>
              <a:endParaRPr lang="en-US" sz="1800" b="1" dirty="0">
                <a:solidFill>
                  <a:schemeClr val="tx1"/>
                </a:solidFill>
                <a:latin typeface="+mj-lt"/>
              </a:endParaRPr>
            </a:p>
          </p:txBody>
        </p:sp>
        <p:sp>
          <p:nvSpPr>
            <p:cNvPr id="98" name="TextBox 97"/>
            <p:cNvSpPr txBox="1"/>
            <p:nvPr/>
          </p:nvSpPr>
          <p:spPr>
            <a:xfrm>
              <a:off x="2148725" y="5558131"/>
              <a:ext cx="2605577" cy="584775"/>
            </a:xfrm>
            <a:prstGeom prst="rect">
              <a:avLst/>
            </a:prstGeom>
            <a:noFill/>
          </p:spPr>
          <p:txBody>
            <a:bodyPr wrap="square" rtlCol="0">
              <a:spAutoFit/>
            </a:bodyPr>
            <a:lstStyle/>
            <a:p>
              <a:r>
                <a:rPr lang="en-US" sz="1600" b="1" dirty="0" smtClean="0">
                  <a:solidFill>
                    <a:schemeClr val="tx1"/>
                  </a:solidFill>
                  <a:latin typeface="+mj-lt"/>
                </a:rPr>
                <a:t>team leaders, testers, managers, client etc.</a:t>
              </a:r>
              <a:endParaRPr lang="en-US" sz="1600" b="1" dirty="0">
                <a:solidFill>
                  <a:schemeClr val="tx1"/>
                </a:solidFill>
                <a:latin typeface="+mj-lt"/>
              </a:endParaRPr>
            </a:p>
          </p:txBody>
        </p:sp>
        <p:sp>
          <p:nvSpPr>
            <p:cNvPr id="21" name="Oval 20"/>
            <p:cNvSpPr/>
            <p:nvPr/>
          </p:nvSpPr>
          <p:spPr>
            <a:xfrm>
              <a:off x="4119156" y="2878084"/>
              <a:ext cx="305172" cy="30517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endParaRPr lang="en-US" sz="1600" dirty="0"/>
            </a:p>
          </p:txBody>
        </p:sp>
        <p:sp>
          <p:nvSpPr>
            <p:cNvPr id="99" name="Oval 98"/>
            <p:cNvSpPr/>
            <p:nvPr/>
          </p:nvSpPr>
          <p:spPr>
            <a:xfrm>
              <a:off x="6857139" y="4019226"/>
              <a:ext cx="305172" cy="30517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a:t>
              </a:r>
              <a:endParaRPr lang="en-US" sz="1600" dirty="0"/>
            </a:p>
          </p:txBody>
        </p:sp>
        <p:sp>
          <p:nvSpPr>
            <p:cNvPr id="100" name="Oval 99"/>
            <p:cNvSpPr/>
            <p:nvPr/>
          </p:nvSpPr>
          <p:spPr>
            <a:xfrm>
              <a:off x="7482155" y="2506426"/>
              <a:ext cx="305172" cy="30517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3</a:t>
              </a:r>
              <a:endParaRPr lang="en-US" sz="1600" dirty="0"/>
            </a:p>
          </p:txBody>
        </p:sp>
        <p:sp>
          <p:nvSpPr>
            <p:cNvPr id="101" name="Oval 100"/>
            <p:cNvSpPr/>
            <p:nvPr/>
          </p:nvSpPr>
          <p:spPr>
            <a:xfrm>
              <a:off x="9001528" y="3976361"/>
              <a:ext cx="305172" cy="30517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p>
          </p:txBody>
        </p:sp>
        <p:sp>
          <p:nvSpPr>
            <p:cNvPr id="102" name="Oval 101"/>
            <p:cNvSpPr/>
            <p:nvPr/>
          </p:nvSpPr>
          <p:spPr>
            <a:xfrm>
              <a:off x="7020480" y="5534117"/>
              <a:ext cx="305172" cy="30517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5</a:t>
              </a:r>
              <a:endParaRPr lang="en-US" sz="1600" dirty="0"/>
            </a:p>
          </p:txBody>
        </p:sp>
        <p:sp>
          <p:nvSpPr>
            <p:cNvPr id="103" name="Oval 102"/>
            <p:cNvSpPr/>
            <p:nvPr/>
          </p:nvSpPr>
          <p:spPr>
            <a:xfrm>
              <a:off x="4473518" y="4878146"/>
              <a:ext cx="305172" cy="30517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6</a:t>
              </a:r>
              <a:endParaRPr lang="en-US" sz="1600" dirty="0"/>
            </a:p>
          </p:txBody>
        </p:sp>
        <p:cxnSp>
          <p:nvCxnSpPr>
            <p:cNvPr id="23" name="Straight Arrow Connector 22"/>
            <p:cNvCxnSpPr/>
            <p:nvPr/>
          </p:nvCxnSpPr>
          <p:spPr>
            <a:xfrm flipH="1">
              <a:off x="3611447" y="2164252"/>
              <a:ext cx="400079" cy="189828"/>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789430" y="2719747"/>
              <a:ext cx="2166086" cy="299493"/>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833964" y="3303300"/>
              <a:ext cx="2064779" cy="275531"/>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3811486" y="3833291"/>
              <a:ext cx="1607543" cy="1733274"/>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719952" y="3163217"/>
              <a:ext cx="1924948" cy="0"/>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928745" y="2084709"/>
              <a:ext cx="515040" cy="784784"/>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8696356" y="3749910"/>
              <a:ext cx="220097" cy="824279"/>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719952" y="3605534"/>
              <a:ext cx="1338397" cy="1094394"/>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6497989" y="5216537"/>
              <a:ext cx="1585473" cy="282339"/>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flipV="1">
              <a:off x="3947505" y="5483884"/>
              <a:ext cx="1493580" cy="202819"/>
            </a:xfrm>
            <a:prstGeom prst="straightConnector1">
              <a:avLst/>
            </a:prstGeom>
            <a:ln w="28575">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2114555" y="2218383"/>
              <a:ext cx="1611700" cy="210601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8443068" y="2343828"/>
              <a:ext cx="1352302" cy="137712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5268049" y="5393137"/>
              <a:ext cx="1184940" cy="369332"/>
            </a:xfrm>
            <a:prstGeom prst="rect">
              <a:avLst/>
            </a:prstGeom>
            <a:solidFill>
              <a:srgbClr val="44546A"/>
            </a:solidFill>
            <a:ln>
              <a:solidFill>
                <a:srgbClr val="44546A"/>
              </a:solidFill>
            </a:ln>
          </p:spPr>
          <p:txBody>
            <a:bodyPr wrap="none" rtlCol="0">
              <a:spAutoFit/>
            </a:bodyPr>
            <a:lstStyle/>
            <a:p>
              <a:r>
                <a:rPr lang="en-US" sz="1800" b="1" dirty="0" smtClean="0">
                  <a:solidFill>
                    <a:schemeClr val="bg1"/>
                  </a:solidFill>
                  <a:latin typeface="+mj-lt"/>
                </a:rPr>
                <a:t>feedback</a:t>
              </a:r>
              <a:endParaRPr lang="en-US" sz="1800" b="1" dirty="0">
                <a:solidFill>
                  <a:schemeClr val="bg1"/>
                </a:solidFill>
                <a:latin typeface="+mj-lt"/>
              </a:endParaRPr>
            </a:p>
          </p:txBody>
        </p:sp>
        <p:grpSp>
          <p:nvGrpSpPr>
            <p:cNvPr id="124" name="Group 123"/>
            <p:cNvGrpSpPr/>
            <p:nvPr/>
          </p:nvGrpSpPr>
          <p:grpSpPr>
            <a:xfrm>
              <a:off x="2081269" y="4706654"/>
              <a:ext cx="527517" cy="739175"/>
              <a:chOff x="705240" y="2657048"/>
              <a:chExt cx="527517" cy="739175"/>
            </a:xfrm>
          </p:grpSpPr>
          <p:pic>
            <p:nvPicPr>
              <p:cNvPr id="125" name="Picture 124">
                <a:extLst>
                  <a:ext uri="{FF2B5EF4-FFF2-40B4-BE49-F238E27FC236}">
                    <a16:creationId xmlns="" xmlns:a16="http://schemas.microsoft.com/office/drawing/2014/main" id="{CD91AA63-213D-4341-A9AE-7919F77C93CB}"/>
                  </a:ext>
                </a:extLst>
              </p:cNvPr>
              <p:cNvPicPr>
                <a:picLocks noChangeAspect="1"/>
              </p:cNvPicPr>
              <p:nvPr/>
            </p:nvPicPr>
            <p:blipFill rotWithShape="1">
              <a:blip r:embed="rId4">
                <a:extLst>
                  <a:ext uri="{28A0092B-C50C-407E-A947-70E740481C1C}">
                    <a14:useLocalDpi xmlns:a14="http://schemas.microsoft.com/office/drawing/2010/main" val="0"/>
                  </a:ext>
                </a:extLst>
              </a:blip>
              <a:srcRect l="11227" t="44806" r="82224" b="38913"/>
              <a:stretch/>
            </p:blipFill>
            <p:spPr>
              <a:xfrm>
                <a:off x="705240" y="2657048"/>
                <a:ext cx="527517" cy="739175"/>
              </a:xfrm>
              <a:prstGeom prst="rect">
                <a:avLst/>
              </a:prstGeom>
            </p:spPr>
          </p:pic>
          <p:sp>
            <p:nvSpPr>
              <p:cNvPr id="126" name="Oval 125"/>
              <p:cNvSpPr/>
              <p:nvPr/>
            </p:nvSpPr>
            <p:spPr>
              <a:xfrm>
                <a:off x="1019700" y="2948563"/>
                <a:ext cx="52505" cy="21328"/>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1153052" y="2934275"/>
                <a:ext cx="52505" cy="21328"/>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1006226" y="2917793"/>
                <a:ext cx="69406" cy="15385"/>
              </a:xfrm>
              <a:custGeom>
                <a:avLst/>
                <a:gdLst>
                  <a:gd name="connsiteX0" fmla="*/ 0 w 69406"/>
                  <a:gd name="connsiteY0" fmla="*/ 15385 h 15385"/>
                  <a:gd name="connsiteX1" fmla="*/ 0 w 69406"/>
                  <a:gd name="connsiteY1" fmla="*/ 15385 h 15385"/>
                  <a:gd name="connsiteX2" fmla="*/ 69056 w 69406"/>
                  <a:gd name="connsiteY2" fmla="*/ 3479 h 15385"/>
                  <a:gd name="connsiteX3" fmla="*/ 69056 w 69406"/>
                  <a:gd name="connsiteY3" fmla="*/ 5860 h 15385"/>
                </a:gdLst>
                <a:ahLst/>
                <a:cxnLst>
                  <a:cxn ang="0">
                    <a:pos x="connsiteX0" y="connsiteY0"/>
                  </a:cxn>
                  <a:cxn ang="0">
                    <a:pos x="connsiteX1" y="connsiteY1"/>
                  </a:cxn>
                  <a:cxn ang="0">
                    <a:pos x="connsiteX2" y="connsiteY2"/>
                  </a:cxn>
                  <a:cxn ang="0">
                    <a:pos x="connsiteX3" y="connsiteY3"/>
                  </a:cxn>
                </a:cxnLst>
                <a:rect l="l" t="t" r="r" b="b"/>
                <a:pathLst>
                  <a:path w="69406" h="15385">
                    <a:moveTo>
                      <a:pt x="0" y="15385"/>
                    </a:moveTo>
                    <a:lnTo>
                      <a:pt x="0" y="15385"/>
                    </a:lnTo>
                    <a:cubicBezTo>
                      <a:pt x="36830" y="-3031"/>
                      <a:pt x="22811" y="-1962"/>
                      <a:pt x="69056" y="3479"/>
                    </a:cubicBezTo>
                    <a:cubicBezTo>
                      <a:pt x="69844" y="3572"/>
                      <a:pt x="69056" y="5066"/>
                      <a:pt x="69056" y="5860"/>
                    </a:cubicBezTo>
                  </a:path>
                </a:pathLst>
              </a:custGeom>
              <a:noFill/>
              <a:ln w="63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1136120" y="2910100"/>
                <a:ext cx="69406" cy="15385"/>
              </a:xfrm>
              <a:custGeom>
                <a:avLst/>
                <a:gdLst>
                  <a:gd name="connsiteX0" fmla="*/ 0 w 69406"/>
                  <a:gd name="connsiteY0" fmla="*/ 15385 h 15385"/>
                  <a:gd name="connsiteX1" fmla="*/ 0 w 69406"/>
                  <a:gd name="connsiteY1" fmla="*/ 15385 h 15385"/>
                  <a:gd name="connsiteX2" fmla="*/ 69056 w 69406"/>
                  <a:gd name="connsiteY2" fmla="*/ 3479 h 15385"/>
                  <a:gd name="connsiteX3" fmla="*/ 69056 w 69406"/>
                  <a:gd name="connsiteY3" fmla="*/ 5860 h 15385"/>
                </a:gdLst>
                <a:ahLst/>
                <a:cxnLst>
                  <a:cxn ang="0">
                    <a:pos x="connsiteX0" y="connsiteY0"/>
                  </a:cxn>
                  <a:cxn ang="0">
                    <a:pos x="connsiteX1" y="connsiteY1"/>
                  </a:cxn>
                  <a:cxn ang="0">
                    <a:pos x="connsiteX2" y="connsiteY2"/>
                  </a:cxn>
                  <a:cxn ang="0">
                    <a:pos x="connsiteX3" y="connsiteY3"/>
                  </a:cxn>
                </a:cxnLst>
                <a:rect l="l" t="t" r="r" b="b"/>
                <a:pathLst>
                  <a:path w="69406" h="15385">
                    <a:moveTo>
                      <a:pt x="0" y="15385"/>
                    </a:moveTo>
                    <a:lnTo>
                      <a:pt x="0" y="15385"/>
                    </a:lnTo>
                    <a:cubicBezTo>
                      <a:pt x="36830" y="-3031"/>
                      <a:pt x="22811" y="-1962"/>
                      <a:pt x="69056" y="3479"/>
                    </a:cubicBezTo>
                    <a:cubicBezTo>
                      <a:pt x="69844" y="3572"/>
                      <a:pt x="69056" y="5066"/>
                      <a:pt x="69056" y="5860"/>
                    </a:cubicBezTo>
                  </a:path>
                </a:pathLst>
              </a:custGeom>
              <a:noFill/>
              <a:ln w="63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1098685" y="2961923"/>
                <a:ext cx="28142" cy="73189"/>
              </a:xfrm>
              <a:custGeom>
                <a:avLst/>
                <a:gdLst>
                  <a:gd name="connsiteX0" fmla="*/ 0 w 30956"/>
                  <a:gd name="connsiteY0" fmla="*/ 0 h 107156"/>
                  <a:gd name="connsiteX1" fmla="*/ 0 w 30956"/>
                  <a:gd name="connsiteY1" fmla="*/ 0 h 107156"/>
                  <a:gd name="connsiteX2" fmla="*/ 2381 w 30956"/>
                  <a:gd name="connsiteY2" fmla="*/ 95250 h 107156"/>
                  <a:gd name="connsiteX3" fmla="*/ 9525 w 30956"/>
                  <a:gd name="connsiteY3" fmla="*/ 100013 h 107156"/>
                  <a:gd name="connsiteX4" fmla="*/ 26193 w 30956"/>
                  <a:gd name="connsiteY4" fmla="*/ 104775 h 107156"/>
                  <a:gd name="connsiteX5" fmla="*/ 30956 w 30956"/>
                  <a:gd name="connsiteY5" fmla="*/ 107156 h 1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6" h="107156">
                    <a:moveTo>
                      <a:pt x="0" y="0"/>
                    </a:moveTo>
                    <a:lnTo>
                      <a:pt x="0" y="0"/>
                    </a:lnTo>
                    <a:cubicBezTo>
                      <a:pt x="794" y="31750"/>
                      <a:pt x="-630" y="63633"/>
                      <a:pt x="2381" y="95250"/>
                    </a:cubicBezTo>
                    <a:cubicBezTo>
                      <a:pt x="2652" y="98099"/>
                      <a:pt x="6965" y="98733"/>
                      <a:pt x="9525" y="100013"/>
                    </a:cubicBezTo>
                    <a:cubicBezTo>
                      <a:pt x="14110" y="102306"/>
                      <a:pt x="21617" y="103250"/>
                      <a:pt x="26193" y="104775"/>
                    </a:cubicBezTo>
                    <a:cubicBezTo>
                      <a:pt x="27877" y="105336"/>
                      <a:pt x="29368" y="106362"/>
                      <a:pt x="30956" y="107156"/>
                    </a:cubicBezTo>
                  </a:path>
                </a:pathLst>
              </a:custGeom>
              <a:noFill/>
              <a:ln w="6350">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086503" y="3061106"/>
                <a:ext cx="52505" cy="21328"/>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2" name="Picture 161"/>
            <p:cNvPicPr>
              <a:picLocks noChangeAspect="1"/>
            </p:cNvPicPr>
            <p:nvPr/>
          </p:nvPicPr>
          <p:blipFill>
            <a:blip r:embed="rId5"/>
            <a:stretch>
              <a:fillRect/>
            </a:stretch>
          </p:blipFill>
          <p:spPr>
            <a:xfrm flipH="1">
              <a:off x="2218362" y="2905238"/>
              <a:ext cx="469433" cy="646232"/>
            </a:xfrm>
            <a:prstGeom prst="rect">
              <a:avLst/>
            </a:prstGeom>
          </p:spPr>
        </p:pic>
        <p:sp>
          <p:nvSpPr>
            <p:cNvPr id="163" name="Rounded Rectangle 162"/>
            <p:cNvSpPr/>
            <p:nvPr/>
          </p:nvSpPr>
          <p:spPr>
            <a:xfrm>
              <a:off x="1869970" y="1304995"/>
              <a:ext cx="8629860" cy="4943405"/>
            </a:xfrm>
            <a:prstGeom prst="roundRect">
              <a:avLst>
                <a:gd name="adj" fmla="val 3424"/>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 sz="2000" b="1" dirty="0" smtClean="0">
                  <a:solidFill>
                    <a:schemeClr val="tx1"/>
                  </a:solidFill>
                </a:rPr>
                <a:t>CONTINUOUS INTEGRATION WORKFLOW</a:t>
              </a:r>
              <a:endParaRPr lang="en-US" sz="2000" b="1" dirty="0">
                <a:solidFill>
                  <a:schemeClr val="tx1"/>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 dirty="0"/>
              <a:t>1.5 Benefits of Continuous Integration</a:t>
            </a:r>
            <a:endParaRPr dirty="0"/>
          </a:p>
        </p:txBody>
      </p:sp>
      <p:sp>
        <p:nvSpPr>
          <p:cNvPr id="103" name="Google Shape;103;p20"/>
          <p:cNvSpPr txBox="1">
            <a:spLocks noGrp="1"/>
          </p:cNvSpPr>
          <p:nvPr>
            <p:ph type="body" idx="2"/>
          </p:nvPr>
        </p:nvSpPr>
        <p:spPr>
          <a:prstGeom prst="rect">
            <a:avLst/>
          </a:prstGeom>
          <a:noFill/>
          <a:ln>
            <a:noFill/>
          </a:ln>
        </p:spPr>
        <p:txBody>
          <a:bodyPr spcFirstLastPara="1" wrap="square" lIns="121900" tIns="121900" rIns="121900" bIns="121900" anchor="t" anchorCtr="0">
            <a:noAutofit/>
          </a:bodyPr>
          <a:lstStyle/>
          <a:p>
            <a:pPr marL="0" indent="0">
              <a:buNone/>
            </a:pPr>
            <a:r>
              <a:rPr lang="en-US" dirty="0" smtClean="0"/>
              <a:t> </a:t>
            </a:r>
            <a:endParaRPr dirty="0"/>
          </a:p>
        </p:txBody>
      </p:sp>
      <p:grpSp>
        <p:nvGrpSpPr>
          <p:cNvPr id="19" name="Google Shape;902;p37"/>
          <p:cNvGrpSpPr/>
          <p:nvPr/>
        </p:nvGrpSpPr>
        <p:grpSpPr>
          <a:xfrm>
            <a:off x="312424" y="1606244"/>
            <a:ext cx="11639773" cy="4120611"/>
            <a:chOff x="627959" y="2046056"/>
            <a:chExt cx="10829711" cy="3701591"/>
          </a:xfrm>
        </p:grpSpPr>
        <p:cxnSp>
          <p:nvCxnSpPr>
            <p:cNvPr id="20" name="Google Shape;903;p37"/>
            <p:cNvCxnSpPr/>
            <p:nvPr/>
          </p:nvCxnSpPr>
          <p:spPr>
            <a:xfrm flipH="1">
              <a:off x="1748286" y="5436613"/>
              <a:ext cx="507559" cy="4181"/>
            </a:xfrm>
            <a:prstGeom prst="straightConnector1">
              <a:avLst/>
            </a:prstGeom>
            <a:noFill/>
            <a:ln w="12700" cap="flat" cmpd="sng">
              <a:solidFill>
                <a:srgbClr val="757070"/>
              </a:solidFill>
              <a:prstDash val="dash"/>
              <a:miter lim="800000"/>
              <a:headEnd type="none" w="sm" len="sm"/>
              <a:tailEnd type="none" w="sm" len="sm"/>
            </a:ln>
          </p:spPr>
        </p:cxnSp>
        <p:sp>
          <p:nvSpPr>
            <p:cNvPr id="21" name="Google Shape;904;p37"/>
            <p:cNvSpPr/>
            <p:nvPr/>
          </p:nvSpPr>
          <p:spPr>
            <a:xfrm>
              <a:off x="627959" y="3217755"/>
              <a:ext cx="2454845" cy="2454845"/>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 name="Google Shape;905;p37"/>
            <p:cNvSpPr/>
            <p:nvPr/>
          </p:nvSpPr>
          <p:spPr>
            <a:xfrm>
              <a:off x="739542" y="3219132"/>
              <a:ext cx="2231677" cy="2231677"/>
            </a:xfrm>
            <a:prstGeom prst="ellipse">
              <a:avLst/>
            </a:prstGeom>
            <a:solidFill>
              <a:schemeClr val="lt1"/>
            </a:solidFill>
            <a:ln>
              <a:noFill/>
            </a:ln>
          </p:spPr>
          <p:txBody>
            <a:bodyPr spcFirstLastPara="1" wrap="square" lIns="0" tIns="45700" rIns="0" bIns="45700" anchor="ctr" anchorCtr="0">
              <a:noAutofit/>
            </a:bodyPr>
            <a:lstStyle/>
            <a:p>
              <a:pPr lvl="0" algn="ctr">
                <a:buClr>
                  <a:schemeClr val="dk1"/>
                </a:buClr>
                <a:buSzPts val="1800"/>
              </a:pPr>
              <a:r>
                <a:rPr lang="en-US" sz="2000" dirty="0">
                  <a:solidFill>
                    <a:schemeClr val="dk1"/>
                  </a:solidFill>
                </a:rPr>
                <a:t>Reduces </a:t>
              </a:r>
              <a:r>
                <a:rPr lang="en-US" sz="2000" dirty="0" smtClean="0">
                  <a:solidFill>
                    <a:schemeClr val="dk1"/>
                  </a:solidFill>
                </a:rPr>
                <a:t>Risk</a:t>
              </a:r>
              <a:endParaRPr lang="en-US" sz="2000" dirty="0">
                <a:solidFill>
                  <a:schemeClr val="dk1"/>
                </a:solidFill>
              </a:endParaRPr>
            </a:p>
          </p:txBody>
        </p:sp>
        <p:cxnSp>
          <p:nvCxnSpPr>
            <p:cNvPr id="23" name="Google Shape;906;p37"/>
            <p:cNvCxnSpPr/>
            <p:nvPr/>
          </p:nvCxnSpPr>
          <p:spPr>
            <a:xfrm flipH="1">
              <a:off x="4539908" y="5436613"/>
              <a:ext cx="507559" cy="4181"/>
            </a:xfrm>
            <a:prstGeom prst="straightConnector1">
              <a:avLst/>
            </a:prstGeom>
            <a:noFill/>
            <a:ln w="12700" cap="flat" cmpd="sng">
              <a:solidFill>
                <a:srgbClr val="757070"/>
              </a:solidFill>
              <a:prstDash val="dash"/>
              <a:miter lim="800000"/>
              <a:headEnd type="none" w="sm" len="sm"/>
              <a:tailEnd type="none" w="sm" len="sm"/>
            </a:ln>
          </p:spPr>
        </p:cxnSp>
        <p:sp>
          <p:nvSpPr>
            <p:cNvPr id="24" name="Google Shape;907;p37"/>
            <p:cNvSpPr/>
            <p:nvPr/>
          </p:nvSpPr>
          <p:spPr>
            <a:xfrm>
              <a:off x="3419573" y="3217747"/>
              <a:ext cx="2574900" cy="2529900"/>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 name="Google Shape;908;p37"/>
            <p:cNvSpPr/>
            <p:nvPr/>
          </p:nvSpPr>
          <p:spPr>
            <a:xfrm>
              <a:off x="3536609" y="3219166"/>
              <a:ext cx="2340900" cy="2299800"/>
            </a:xfrm>
            <a:prstGeom prst="ellipse">
              <a:avLst/>
            </a:prstGeom>
            <a:solidFill>
              <a:schemeClr val="lt1"/>
            </a:solidFill>
            <a:ln>
              <a:noFill/>
            </a:ln>
          </p:spPr>
          <p:txBody>
            <a:bodyPr spcFirstLastPara="1" wrap="square" lIns="0" tIns="45700" rIns="0" bIns="45700" anchor="ctr" anchorCtr="0">
              <a:noAutofit/>
            </a:bodyPr>
            <a:lstStyle/>
            <a:p>
              <a:pPr lvl="0" algn="ctr">
                <a:buClr>
                  <a:schemeClr val="dk1"/>
                </a:buClr>
                <a:buSzPts val="1800"/>
              </a:pPr>
              <a:r>
                <a:rPr lang="en-US" sz="2000" dirty="0">
                  <a:solidFill>
                    <a:schemeClr val="dk1"/>
                  </a:solidFill>
                </a:rPr>
                <a:t>Better Communication</a:t>
              </a:r>
              <a:endParaRPr lang="en-US" sz="2000" dirty="0">
                <a:solidFill>
                  <a:schemeClr val="dk1"/>
                </a:solidFill>
              </a:endParaRPr>
            </a:p>
          </p:txBody>
        </p:sp>
        <p:cxnSp>
          <p:nvCxnSpPr>
            <p:cNvPr id="26" name="Google Shape;909;p37"/>
            <p:cNvCxnSpPr/>
            <p:nvPr/>
          </p:nvCxnSpPr>
          <p:spPr>
            <a:xfrm flipH="1">
              <a:off x="7331530" y="5436613"/>
              <a:ext cx="507559" cy="4181"/>
            </a:xfrm>
            <a:prstGeom prst="straightConnector1">
              <a:avLst/>
            </a:prstGeom>
            <a:noFill/>
            <a:ln w="12700" cap="flat" cmpd="sng">
              <a:solidFill>
                <a:srgbClr val="757070"/>
              </a:solidFill>
              <a:prstDash val="dash"/>
              <a:miter lim="800000"/>
              <a:headEnd type="none" w="sm" len="sm"/>
              <a:tailEnd type="none" w="sm" len="sm"/>
            </a:ln>
          </p:spPr>
        </p:cxnSp>
        <p:sp>
          <p:nvSpPr>
            <p:cNvPr id="27" name="Google Shape;910;p37"/>
            <p:cNvSpPr/>
            <p:nvPr/>
          </p:nvSpPr>
          <p:spPr>
            <a:xfrm>
              <a:off x="6211203" y="3217755"/>
              <a:ext cx="2454845" cy="2454845"/>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 name="Google Shape;911;p37"/>
            <p:cNvSpPr/>
            <p:nvPr/>
          </p:nvSpPr>
          <p:spPr>
            <a:xfrm>
              <a:off x="6322786" y="3219132"/>
              <a:ext cx="2231677" cy="2231677"/>
            </a:xfrm>
            <a:prstGeom prst="ellipse">
              <a:avLst/>
            </a:prstGeom>
            <a:solidFill>
              <a:schemeClr val="lt1"/>
            </a:solidFill>
            <a:ln>
              <a:noFill/>
            </a:ln>
          </p:spPr>
          <p:txBody>
            <a:bodyPr spcFirstLastPara="1" wrap="square" lIns="0" tIns="45700" rIns="0" bIns="45700" anchor="ctr" anchorCtr="0">
              <a:noAutofit/>
            </a:bodyPr>
            <a:lstStyle/>
            <a:p>
              <a:pPr lvl="0" algn="ctr">
                <a:buClr>
                  <a:schemeClr val="dk1"/>
                </a:buClr>
                <a:buSzPts val="1800"/>
              </a:pPr>
              <a:r>
                <a:rPr lang="en-US" sz="2000" dirty="0">
                  <a:solidFill>
                    <a:schemeClr val="dk1"/>
                  </a:solidFill>
                </a:rPr>
                <a:t>Faster Iterations</a:t>
              </a:r>
            </a:p>
          </p:txBody>
        </p:sp>
        <p:cxnSp>
          <p:nvCxnSpPr>
            <p:cNvPr id="29" name="Google Shape;912;p37"/>
            <p:cNvCxnSpPr/>
            <p:nvPr/>
          </p:nvCxnSpPr>
          <p:spPr>
            <a:xfrm flipH="1">
              <a:off x="10123152" y="5436613"/>
              <a:ext cx="507559" cy="4181"/>
            </a:xfrm>
            <a:prstGeom prst="straightConnector1">
              <a:avLst/>
            </a:prstGeom>
            <a:noFill/>
            <a:ln w="12700" cap="flat" cmpd="sng">
              <a:solidFill>
                <a:srgbClr val="757070"/>
              </a:solidFill>
              <a:prstDash val="dash"/>
              <a:miter lim="800000"/>
              <a:headEnd type="none" w="sm" len="sm"/>
              <a:tailEnd type="none" w="sm" len="sm"/>
            </a:ln>
          </p:spPr>
        </p:cxnSp>
        <p:sp>
          <p:nvSpPr>
            <p:cNvPr id="30" name="Google Shape;913;p37"/>
            <p:cNvSpPr/>
            <p:nvPr/>
          </p:nvSpPr>
          <p:spPr>
            <a:xfrm>
              <a:off x="9002825" y="3217755"/>
              <a:ext cx="2454845" cy="2454845"/>
            </a:xfrm>
            <a:prstGeom prst="ellipse">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 name="Google Shape;914;p37"/>
            <p:cNvSpPr/>
            <p:nvPr/>
          </p:nvSpPr>
          <p:spPr>
            <a:xfrm>
              <a:off x="9114408" y="3219132"/>
              <a:ext cx="2231677" cy="2231677"/>
            </a:xfrm>
            <a:prstGeom prst="ellipse">
              <a:avLst/>
            </a:prstGeom>
            <a:solidFill>
              <a:schemeClr val="lt1"/>
            </a:solidFill>
            <a:ln>
              <a:noFill/>
            </a:ln>
          </p:spPr>
          <p:txBody>
            <a:bodyPr spcFirstLastPara="1" wrap="square" lIns="0" tIns="45700" rIns="0" bIns="45700" anchor="ctr" anchorCtr="0">
              <a:noAutofit/>
            </a:bodyPr>
            <a:lstStyle/>
            <a:p>
              <a:pPr lvl="0" algn="ctr">
                <a:buClr>
                  <a:schemeClr val="dk1"/>
                </a:buClr>
                <a:buSzPts val="1800"/>
              </a:pPr>
              <a:r>
                <a:rPr lang="en-US" sz="2000" dirty="0">
                  <a:solidFill>
                    <a:schemeClr val="dk1"/>
                  </a:solidFill>
                </a:rPr>
                <a:t>Faster </a:t>
              </a:r>
              <a:r>
                <a:rPr lang="en-US" sz="2000" dirty="0" smtClean="0">
                  <a:solidFill>
                    <a:schemeClr val="dk1"/>
                  </a:solidFill>
                </a:rPr>
                <a:t>Feedback on Business Decisions</a:t>
              </a:r>
              <a:endParaRPr lang="en-US" sz="2000" dirty="0">
                <a:solidFill>
                  <a:schemeClr val="dk1"/>
                </a:solidFill>
              </a:endParaRPr>
            </a:p>
          </p:txBody>
        </p:sp>
        <p:sp>
          <p:nvSpPr>
            <p:cNvPr id="32" name="Google Shape;915;p37"/>
            <p:cNvSpPr/>
            <p:nvPr/>
          </p:nvSpPr>
          <p:spPr>
            <a:xfrm>
              <a:off x="1655466" y="3214094"/>
              <a:ext cx="399828" cy="121436"/>
            </a:xfrm>
            <a:prstGeom prst="ellipse">
              <a:avLst/>
            </a:prstGeom>
            <a:solidFill>
              <a:schemeClr val="lt1"/>
            </a:solidFill>
            <a:ln w="762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 name="Google Shape;916;p37"/>
            <p:cNvSpPr/>
            <p:nvPr/>
          </p:nvSpPr>
          <p:spPr>
            <a:xfrm>
              <a:off x="4449431" y="3214094"/>
              <a:ext cx="399828" cy="121436"/>
            </a:xfrm>
            <a:prstGeom prst="ellipse">
              <a:avLst/>
            </a:prstGeom>
            <a:solidFill>
              <a:schemeClr val="lt1"/>
            </a:solidFill>
            <a:ln w="762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 name="Google Shape;917;p37"/>
            <p:cNvSpPr/>
            <p:nvPr/>
          </p:nvSpPr>
          <p:spPr>
            <a:xfrm>
              <a:off x="7254640" y="3214094"/>
              <a:ext cx="399828" cy="121436"/>
            </a:xfrm>
            <a:prstGeom prst="ellipse">
              <a:avLst/>
            </a:prstGeom>
            <a:solidFill>
              <a:schemeClr val="lt1"/>
            </a:solidFill>
            <a:ln w="762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 name="Google Shape;918;p37"/>
            <p:cNvSpPr/>
            <p:nvPr/>
          </p:nvSpPr>
          <p:spPr>
            <a:xfrm>
              <a:off x="10063119" y="3214094"/>
              <a:ext cx="399828" cy="121436"/>
            </a:xfrm>
            <a:prstGeom prst="ellipse">
              <a:avLst/>
            </a:prstGeom>
            <a:solidFill>
              <a:schemeClr val="lt1"/>
            </a:solidFill>
            <a:ln w="762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6" name="Google Shape;919;p37"/>
            <p:cNvSpPr/>
            <p:nvPr/>
          </p:nvSpPr>
          <p:spPr>
            <a:xfrm>
              <a:off x="1817325" y="2374542"/>
              <a:ext cx="76109" cy="918729"/>
            </a:xfrm>
            <a:prstGeom prst="roundRect">
              <a:avLst>
                <a:gd name="adj" fmla="val 50000"/>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 name="Google Shape;920;p37"/>
            <p:cNvSpPr/>
            <p:nvPr/>
          </p:nvSpPr>
          <p:spPr>
            <a:xfrm>
              <a:off x="4615660" y="2374542"/>
              <a:ext cx="76109" cy="918729"/>
            </a:xfrm>
            <a:prstGeom prst="roundRect">
              <a:avLst>
                <a:gd name="adj" fmla="val 50000"/>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 name="Google Shape;921;p37"/>
            <p:cNvSpPr/>
            <p:nvPr/>
          </p:nvSpPr>
          <p:spPr>
            <a:xfrm>
              <a:off x="7413995" y="2374542"/>
              <a:ext cx="76109" cy="918729"/>
            </a:xfrm>
            <a:prstGeom prst="roundRect">
              <a:avLst>
                <a:gd name="adj" fmla="val 50000"/>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 name="Google Shape;922;p37"/>
            <p:cNvSpPr/>
            <p:nvPr/>
          </p:nvSpPr>
          <p:spPr>
            <a:xfrm>
              <a:off x="10212330" y="2374542"/>
              <a:ext cx="76109" cy="918729"/>
            </a:xfrm>
            <a:prstGeom prst="roundRect">
              <a:avLst>
                <a:gd name="adj" fmla="val 50000"/>
              </a:avLst>
            </a:prstGeom>
            <a:solidFill>
              <a:srgbClr val="3A3838"/>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0" name="Google Shape;923;p37"/>
            <p:cNvSpPr/>
            <p:nvPr/>
          </p:nvSpPr>
          <p:spPr>
            <a:xfrm>
              <a:off x="754743" y="2046056"/>
              <a:ext cx="10595428" cy="523430"/>
            </a:xfrm>
            <a:prstGeom prst="roundRect">
              <a:avLst>
                <a:gd name="adj" fmla="val 50000"/>
              </a:avLst>
            </a:prstGeom>
            <a:solidFill>
              <a:srgbClr val="3A3838"/>
            </a:solidFill>
            <a:ln>
              <a:noFill/>
            </a:ln>
          </p:spPr>
          <p:txBody>
            <a:bodyPr spcFirstLastPara="1" wrap="square" lIns="91425" tIns="45700" rIns="91425" bIns="45700" anchor="ctr" anchorCtr="0">
              <a:noAutofit/>
            </a:bodyPr>
            <a:lstStyle/>
            <a:p>
              <a:pPr lvl="0" algn="ctr">
                <a:buClr>
                  <a:schemeClr val="lt1"/>
                </a:buClr>
                <a:buSzPts val="2000"/>
              </a:pPr>
              <a:r>
                <a:rPr lang="en-US" sz="2000" b="1" dirty="0" smtClean="0">
                  <a:solidFill>
                    <a:schemeClr val="lt1"/>
                  </a:solidFill>
                </a:rPr>
                <a:t>BENEFITS OF CONTINUOUS INTEGRATION</a:t>
              </a:r>
              <a:endParaRPr lang="en-US" sz="2000" b="1" dirty="0">
                <a:solidFill>
                  <a:schemeClr val="lt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p:txBody>
          <a:bodyPr/>
          <a:lstStyle/>
          <a:p>
            <a:r>
              <a:rPr lang="en-US" smtClean="0"/>
              <a:t>1.5.1 How CI Benefits Distributed Teams?</a:t>
            </a:r>
            <a:endParaRPr lang="en-US"/>
          </a:p>
        </p:txBody>
      </p:sp>
      <p:sp>
        <p:nvSpPr>
          <p:cNvPr id="124" name="Google Shape;124;p21"/>
          <p:cNvSpPr txBox="1">
            <a:spLocks noGrp="1"/>
          </p:cNvSpPr>
          <p:nvPr>
            <p:ph type="body" idx="2"/>
          </p:nvPr>
        </p:nvSpPr>
        <p:spPr/>
        <p:txBody>
          <a:bodyPr/>
          <a:lstStyle/>
          <a:p>
            <a:r>
              <a:rPr lang="hi-IN" smtClean="0"/>
              <a:t> </a:t>
            </a:r>
            <a:endParaRPr lang="hi-IN" dirty="0"/>
          </a:p>
        </p:txBody>
      </p:sp>
      <p:grpSp>
        <p:nvGrpSpPr>
          <p:cNvPr id="32" name="Group 31"/>
          <p:cNvGrpSpPr/>
          <p:nvPr/>
        </p:nvGrpSpPr>
        <p:grpSpPr>
          <a:xfrm>
            <a:off x="2240778" y="1304995"/>
            <a:ext cx="6708960" cy="5110319"/>
            <a:chOff x="2240778" y="1304995"/>
            <a:chExt cx="6708960" cy="5110319"/>
          </a:xfrm>
        </p:grpSpPr>
        <p:sp>
          <p:nvSpPr>
            <p:cNvPr id="3" name="Can 2"/>
            <p:cNvSpPr/>
            <p:nvPr/>
          </p:nvSpPr>
          <p:spPr>
            <a:xfrm>
              <a:off x="2540203" y="2383971"/>
              <a:ext cx="2001203" cy="1714500"/>
            </a:xfrm>
            <a:prstGeom prst="can">
              <a:avLst/>
            </a:prstGeom>
            <a:solidFill>
              <a:schemeClr val="bg1"/>
            </a:solidFill>
            <a:ln>
              <a:solidFill>
                <a:srgbClr val="0B8F5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pic>
          <p:nvPicPr>
            <p:cNvPr id="123" name="Google Shape;123;p21"/>
            <p:cNvPicPr preferRelativeResize="0"/>
            <p:nvPr/>
          </p:nvPicPr>
          <p:blipFill rotWithShape="1">
            <a:blip r:embed="rId3">
              <a:grayscl/>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rcRect l="7044" t="27463" r="65962" b="56976"/>
            <a:stretch/>
          </p:blipFill>
          <p:spPr>
            <a:xfrm>
              <a:off x="2656211" y="2943907"/>
              <a:ext cx="1764731" cy="966126"/>
            </a:xfrm>
            <a:prstGeom prst="rect">
              <a:avLst/>
            </a:prstGeom>
            <a:noFill/>
            <a:ln>
              <a:noFill/>
            </a:ln>
          </p:spPr>
        </p:pic>
        <p:sp>
          <p:nvSpPr>
            <p:cNvPr id="4" name="TextBox 3"/>
            <p:cNvSpPr txBox="1"/>
            <p:nvPr/>
          </p:nvSpPr>
          <p:spPr>
            <a:xfrm>
              <a:off x="2772328" y="2406486"/>
              <a:ext cx="1611086" cy="345142"/>
            </a:xfrm>
            <a:prstGeom prst="rect">
              <a:avLst/>
            </a:prstGeom>
            <a:noFill/>
          </p:spPr>
          <p:txBody>
            <a:bodyPr wrap="square" rtlCol="0">
              <a:spAutoFit/>
            </a:bodyPr>
            <a:lstStyle/>
            <a:p>
              <a:r>
                <a:rPr lang="en-US" b="1" dirty="0" smtClean="0"/>
                <a:t>Developer A</a:t>
              </a:r>
              <a:endParaRPr lang="en-US" b="1" dirty="0"/>
            </a:p>
          </p:txBody>
        </p:sp>
        <p:sp>
          <p:nvSpPr>
            <p:cNvPr id="10" name="Can 9"/>
            <p:cNvSpPr/>
            <p:nvPr/>
          </p:nvSpPr>
          <p:spPr>
            <a:xfrm>
              <a:off x="6488089" y="2383971"/>
              <a:ext cx="2001203" cy="1714500"/>
            </a:xfrm>
            <a:prstGeom prst="can">
              <a:avLst/>
            </a:prstGeom>
            <a:solidFill>
              <a:schemeClr val="bg1"/>
            </a:solidFill>
            <a:ln>
              <a:solidFill>
                <a:srgbClr val="0B8F5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pic>
          <p:nvPicPr>
            <p:cNvPr id="11" name="Google Shape;123;p21"/>
            <p:cNvPicPr preferRelativeResize="0"/>
            <p:nvPr/>
          </p:nvPicPr>
          <p:blipFill rotWithShape="1">
            <a:blip r:embed="rId3">
              <a:grayscl/>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rcRect l="7044" t="27463" r="65962" b="56976"/>
            <a:stretch/>
          </p:blipFill>
          <p:spPr>
            <a:xfrm>
              <a:off x="6604097" y="2943907"/>
              <a:ext cx="1764731" cy="966126"/>
            </a:xfrm>
            <a:prstGeom prst="rect">
              <a:avLst/>
            </a:prstGeom>
            <a:noFill/>
            <a:ln>
              <a:noFill/>
            </a:ln>
          </p:spPr>
        </p:pic>
        <p:sp>
          <p:nvSpPr>
            <p:cNvPr id="12" name="TextBox 11"/>
            <p:cNvSpPr txBox="1"/>
            <p:nvPr/>
          </p:nvSpPr>
          <p:spPr>
            <a:xfrm>
              <a:off x="6720214" y="2406486"/>
              <a:ext cx="1611086" cy="345142"/>
            </a:xfrm>
            <a:prstGeom prst="rect">
              <a:avLst/>
            </a:prstGeom>
            <a:noFill/>
          </p:spPr>
          <p:txBody>
            <a:bodyPr wrap="square" rtlCol="0">
              <a:spAutoFit/>
            </a:bodyPr>
            <a:lstStyle/>
            <a:p>
              <a:r>
                <a:rPr lang="en-US" b="1" dirty="0" smtClean="0"/>
                <a:t>Build-Server</a:t>
              </a:r>
              <a:endParaRPr lang="en-US" b="1" dirty="0"/>
            </a:p>
          </p:txBody>
        </p:sp>
        <p:sp>
          <p:nvSpPr>
            <p:cNvPr id="14" name="Can 13"/>
            <p:cNvSpPr/>
            <p:nvPr/>
          </p:nvSpPr>
          <p:spPr>
            <a:xfrm>
              <a:off x="2540203" y="4592984"/>
              <a:ext cx="2001203" cy="1714500"/>
            </a:xfrm>
            <a:prstGeom prst="can">
              <a:avLst/>
            </a:prstGeom>
            <a:solidFill>
              <a:schemeClr val="bg1"/>
            </a:solidFill>
            <a:ln>
              <a:solidFill>
                <a:srgbClr val="0B8F5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pic>
          <p:nvPicPr>
            <p:cNvPr id="15" name="Google Shape;123;p21"/>
            <p:cNvPicPr preferRelativeResize="0"/>
            <p:nvPr/>
          </p:nvPicPr>
          <p:blipFill rotWithShape="1">
            <a:blip r:embed="rId3">
              <a:grayscl/>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rcRect l="7044" t="27463" r="65962" b="56976"/>
            <a:stretch/>
          </p:blipFill>
          <p:spPr>
            <a:xfrm>
              <a:off x="2656211" y="5152920"/>
              <a:ext cx="1764731" cy="966126"/>
            </a:xfrm>
            <a:prstGeom prst="rect">
              <a:avLst/>
            </a:prstGeom>
            <a:noFill/>
            <a:ln>
              <a:noFill/>
            </a:ln>
          </p:spPr>
        </p:pic>
        <p:sp>
          <p:nvSpPr>
            <p:cNvPr id="16" name="TextBox 15"/>
            <p:cNvSpPr txBox="1"/>
            <p:nvPr/>
          </p:nvSpPr>
          <p:spPr>
            <a:xfrm>
              <a:off x="2772328" y="4615499"/>
              <a:ext cx="1611086" cy="345142"/>
            </a:xfrm>
            <a:prstGeom prst="rect">
              <a:avLst/>
            </a:prstGeom>
            <a:noFill/>
          </p:spPr>
          <p:txBody>
            <a:bodyPr wrap="square" rtlCol="0">
              <a:spAutoFit/>
            </a:bodyPr>
            <a:lstStyle/>
            <a:p>
              <a:r>
                <a:rPr lang="en-US" b="1" dirty="0" smtClean="0"/>
                <a:t>Developer B</a:t>
              </a:r>
              <a:endParaRPr lang="en-US" b="1" dirty="0"/>
            </a:p>
          </p:txBody>
        </p:sp>
        <p:sp>
          <p:nvSpPr>
            <p:cNvPr id="18" name="Can 17"/>
            <p:cNvSpPr/>
            <p:nvPr/>
          </p:nvSpPr>
          <p:spPr>
            <a:xfrm>
              <a:off x="6488089" y="4592984"/>
              <a:ext cx="2001203" cy="1714500"/>
            </a:xfrm>
            <a:prstGeom prst="can">
              <a:avLst/>
            </a:prstGeom>
            <a:solidFill>
              <a:schemeClr val="bg1"/>
            </a:solidFill>
            <a:ln>
              <a:solidFill>
                <a:srgbClr val="0B8F5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pic>
          <p:nvPicPr>
            <p:cNvPr id="19" name="Google Shape;123;p21"/>
            <p:cNvPicPr preferRelativeResize="0"/>
            <p:nvPr/>
          </p:nvPicPr>
          <p:blipFill rotWithShape="1">
            <a:blip r:embed="rId3">
              <a:grayscl/>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rcRect l="7044" t="27463" r="65962" b="56976"/>
            <a:stretch/>
          </p:blipFill>
          <p:spPr>
            <a:xfrm>
              <a:off x="6604097" y="5152920"/>
              <a:ext cx="1764731" cy="966126"/>
            </a:xfrm>
            <a:prstGeom prst="rect">
              <a:avLst/>
            </a:prstGeom>
            <a:noFill/>
            <a:ln>
              <a:noFill/>
            </a:ln>
          </p:spPr>
        </p:pic>
        <p:sp>
          <p:nvSpPr>
            <p:cNvPr id="20" name="TextBox 19"/>
            <p:cNvSpPr txBox="1"/>
            <p:nvPr/>
          </p:nvSpPr>
          <p:spPr>
            <a:xfrm>
              <a:off x="6720214" y="4600985"/>
              <a:ext cx="1611086" cy="345142"/>
            </a:xfrm>
            <a:prstGeom prst="rect">
              <a:avLst/>
            </a:prstGeom>
            <a:noFill/>
          </p:spPr>
          <p:txBody>
            <a:bodyPr wrap="square" rtlCol="0">
              <a:spAutoFit/>
            </a:bodyPr>
            <a:lstStyle/>
            <a:p>
              <a:pPr algn="ctr"/>
              <a:r>
                <a:rPr lang="en-US" b="1" dirty="0" smtClean="0"/>
                <a:t>Tester</a:t>
              </a:r>
              <a:endParaRPr lang="en-US" b="1" dirty="0"/>
            </a:p>
          </p:txBody>
        </p:sp>
        <p:sp>
          <p:nvSpPr>
            <p:cNvPr id="6" name="TextBox 5"/>
            <p:cNvSpPr txBox="1"/>
            <p:nvPr/>
          </p:nvSpPr>
          <p:spPr>
            <a:xfrm>
              <a:off x="2523407" y="4167678"/>
              <a:ext cx="725614" cy="379656"/>
            </a:xfrm>
            <a:prstGeom prst="rect">
              <a:avLst/>
            </a:prstGeom>
            <a:solidFill>
              <a:srgbClr val="44546A"/>
            </a:solidFill>
          </p:spPr>
          <p:txBody>
            <a:bodyPr wrap="square" rtlCol="0">
              <a:spAutoFit/>
            </a:bodyPr>
            <a:lstStyle/>
            <a:p>
              <a:pPr algn="ctr"/>
              <a:r>
                <a:rPr lang="en-US" b="1" dirty="0" smtClean="0">
                  <a:solidFill>
                    <a:schemeClr val="bg1"/>
                  </a:solidFill>
                </a:rPr>
                <a:t>Pull</a:t>
              </a:r>
              <a:endParaRPr lang="en-US" b="1" dirty="0">
                <a:solidFill>
                  <a:schemeClr val="bg1"/>
                </a:solidFill>
              </a:endParaRPr>
            </a:p>
          </p:txBody>
        </p:sp>
        <p:sp>
          <p:nvSpPr>
            <p:cNvPr id="22" name="TextBox 21"/>
            <p:cNvSpPr txBox="1"/>
            <p:nvPr/>
          </p:nvSpPr>
          <p:spPr>
            <a:xfrm>
              <a:off x="4690491" y="3510181"/>
              <a:ext cx="1390994" cy="379656"/>
            </a:xfrm>
            <a:prstGeom prst="rect">
              <a:avLst/>
            </a:prstGeom>
            <a:noFill/>
          </p:spPr>
          <p:txBody>
            <a:bodyPr wrap="square" rtlCol="0">
              <a:spAutoFit/>
            </a:bodyPr>
            <a:lstStyle/>
            <a:p>
              <a:r>
                <a:rPr lang="en-US" b="1" dirty="0" smtClean="0"/>
                <a:t>push/pull</a:t>
              </a:r>
              <a:endParaRPr lang="en-US" b="1" dirty="0"/>
            </a:p>
          </p:txBody>
        </p:sp>
        <p:sp>
          <p:nvSpPr>
            <p:cNvPr id="23" name="TextBox 22"/>
            <p:cNvSpPr txBox="1"/>
            <p:nvPr/>
          </p:nvSpPr>
          <p:spPr>
            <a:xfrm>
              <a:off x="7952467" y="4170380"/>
              <a:ext cx="857704" cy="379656"/>
            </a:xfrm>
            <a:prstGeom prst="rect">
              <a:avLst/>
            </a:prstGeom>
            <a:solidFill>
              <a:srgbClr val="44546A"/>
            </a:solidFill>
          </p:spPr>
          <p:txBody>
            <a:bodyPr wrap="square" rtlCol="0">
              <a:spAutoFit/>
            </a:bodyPr>
            <a:lstStyle/>
            <a:p>
              <a:pPr algn="ctr"/>
              <a:r>
                <a:rPr lang="en-US" b="1" dirty="0" smtClean="0">
                  <a:solidFill>
                    <a:schemeClr val="bg1"/>
                  </a:solidFill>
                </a:rPr>
                <a:t>Push</a:t>
              </a:r>
              <a:endParaRPr lang="en-US" b="1" dirty="0">
                <a:solidFill>
                  <a:schemeClr val="bg1"/>
                </a:solidFill>
              </a:endParaRPr>
            </a:p>
          </p:txBody>
        </p:sp>
        <p:sp>
          <p:nvSpPr>
            <p:cNvPr id="24" name="TextBox 23"/>
            <p:cNvSpPr txBox="1"/>
            <p:nvPr/>
          </p:nvSpPr>
          <p:spPr>
            <a:xfrm>
              <a:off x="3878924" y="1975066"/>
              <a:ext cx="3301922" cy="379656"/>
            </a:xfrm>
            <a:prstGeom prst="rect">
              <a:avLst/>
            </a:prstGeom>
            <a:solidFill>
              <a:srgbClr val="44546A"/>
            </a:solidFill>
          </p:spPr>
          <p:txBody>
            <a:bodyPr wrap="square" rtlCol="0">
              <a:spAutoFit/>
            </a:bodyPr>
            <a:lstStyle/>
            <a:p>
              <a:r>
                <a:rPr lang="en-US" b="1" dirty="0" smtClean="0">
                  <a:solidFill>
                    <a:schemeClr val="bg1"/>
                  </a:solidFill>
                </a:rPr>
                <a:t>R</a:t>
              </a:r>
              <a:r>
                <a:rPr lang="en" b="1" dirty="0" smtClean="0">
                  <a:solidFill>
                    <a:schemeClr val="bg1"/>
                  </a:solidFill>
                </a:rPr>
                <a:t>epository with Workspace</a:t>
              </a:r>
              <a:endParaRPr lang="en-US" b="1" dirty="0">
                <a:solidFill>
                  <a:schemeClr val="bg1"/>
                </a:solidFill>
              </a:endParaRPr>
            </a:p>
          </p:txBody>
        </p:sp>
        <p:sp>
          <p:nvSpPr>
            <p:cNvPr id="7" name="Down Arrow 6"/>
            <p:cNvSpPr/>
            <p:nvPr/>
          </p:nvSpPr>
          <p:spPr>
            <a:xfrm>
              <a:off x="7373357" y="4165888"/>
              <a:ext cx="304800" cy="352547"/>
            </a:xfrm>
            <a:prstGeom prst="downArrow">
              <a:avLst/>
            </a:prstGeom>
            <a:solidFill>
              <a:srgbClr val="0B8F5D"/>
            </a:solidFill>
            <a:ln>
              <a:solidFill>
                <a:srgbClr val="0B8F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10800000">
              <a:off x="3386176" y="4165888"/>
              <a:ext cx="304800" cy="352547"/>
            </a:xfrm>
            <a:prstGeom prst="downArrow">
              <a:avLst/>
            </a:prstGeom>
            <a:solidFill>
              <a:srgbClr val="0B8F5D"/>
            </a:solidFill>
            <a:ln>
              <a:solidFill>
                <a:srgbClr val="0B8F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rot="732033">
              <a:off x="4693523" y="2983020"/>
              <a:ext cx="1642449" cy="333541"/>
            </a:xfrm>
            <a:prstGeom prst="leftRightArrow">
              <a:avLst/>
            </a:prstGeom>
            <a:solidFill>
              <a:srgbClr val="0B8F5D"/>
            </a:solidFill>
            <a:ln>
              <a:solidFill>
                <a:srgbClr val="0B8F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Right Arrow 27"/>
            <p:cNvSpPr/>
            <p:nvPr/>
          </p:nvSpPr>
          <p:spPr>
            <a:xfrm rot="20431846">
              <a:off x="4708661" y="4325369"/>
              <a:ext cx="1642449" cy="333541"/>
            </a:xfrm>
            <a:prstGeom prst="leftRightArrow">
              <a:avLst/>
            </a:prstGeom>
            <a:solidFill>
              <a:srgbClr val="0B8F5D"/>
            </a:solidFill>
            <a:ln>
              <a:solidFill>
                <a:srgbClr val="0B8F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240778" y="1304995"/>
              <a:ext cx="6708960" cy="5110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 b="1" dirty="0" smtClean="0">
                  <a:solidFill>
                    <a:schemeClr val="tx1"/>
                  </a:solidFill>
                </a:rPr>
                <a:t>REPOSITORY ACCESS BETWEEN DISTRIBUTED TEAMS</a:t>
              </a:r>
              <a:endParaRPr lang="en-US" b="1" dirty="0">
                <a:solidFill>
                  <a:schemeClr val="tx1"/>
                </a:solidFill>
              </a:endParaRPr>
            </a:p>
          </p:txBody>
        </p:sp>
      </p:grpSp>
    </p:spTree>
  </p:cSld>
  <p:clrMapOvr>
    <a:masterClrMapping/>
  </p:clrMapOvr>
</p:sld>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 4_Elective 1_Module 01_v1.0.0_PPT</Template>
  <TotalTime>258</TotalTime>
  <Words>5856</Words>
  <Application>Microsoft Office PowerPoint</Application>
  <PresentationFormat>Widescreen</PresentationFormat>
  <Paragraphs>599</Paragraphs>
  <Slides>29</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Noto Sans Symbols</vt:lpstr>
      <vt:lpstr>Open Sans</vt:lpstr>
      <vt:lpstr>Roboto</vt:lpstr>
      <vt:lpstr>Source Sans Pro</vt:lpstr>
      <vt:lpstr>Source Sans Pro Light</vt:lpstr>
      <vt:lpstr>Wingdings 3</vt:lpstr>
      <vt:lpstr>DevOps_Semester 1_Mod5-Upes-Xebia-v1.0.0</vt:lpstr>
      <vt:lpstr>Custom Design</vt:lpstr>
      <vt:lpstr>PowerPoint Presentation</vt:lpstr>
      <vt:lpstr>Module Objectives</vt:lpstr>
      <vt:lpstr>Module Topics</vt:lpstr>
      <vt:lpstr>1.1 Introduction to Continuous Integration</vt:lpstr>
      <vt:lpstr>1.2 Practices of Continuous Integration</vt:lpstr>
      <vt:lpstr>1.3 How does CI Work?</vt:lpstr>
      <vt:lpstr>1.4 Continuous Integration Workflow</vt:lpstr>
      <vt:lpstr>1.5 Benefits of Continuous Integration</vt:lpstr>
      <vt:lpstr>1.5.1 How CI Benefits Distributed Teams?</vt:lpstr>
      <vt:lpstr>What did You Grasp?</vt:lpstr>
      <vt:lpstr>What did You Grasp?</vt:lpstr>
      <vt:lpstr>2.1 CD</vt:lpstr>
      <vt:lpstr>2.2 Steps involved in CI/CD</vt:lpstr>
      <vt:lpstr>2.3 CD Pipeline</vt:lpstr>
      <vt:lpstr>2.4 Prerequisites for CD</vt:lpstr>
      <vt:lpstr>2.5 CD Checklist</vt:lpstr>
      <vt:lpstr>2.6 Business Benefits of CD</vt:lpstr>
      <vt:lpstr>What did You Grasp?</vt:lpstr>
      <vt:lpstr>What did You Grasp?</vt:lpstr>
      <vt:lpstr>3.1 Continuous Deployment</vt:lpstr>
      <vt:lpstr>3.2 Business Drivers for Continuous Deployment</vt:lpstr>
      <vt:lpstr>3.3 Benefits of Continuous Deployment</vt:lpstr>
      <vt:lpstr>What did You Grasp?</vt:lpstr>
      <vt:lpstr>What did You Grasp?</vt:lpstr>
      <vt:lpstr>4 CD – The HP Laserjet Case Study</vt:lpstr>
      <vt:lpstr>4 CD – The HP Laserjet Case Study (Contd.) </vt:lpstr>
      <vt:lpstr>4 CD – The HP Laserjet Case Study (Contd.)</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39</cp:revision>
  <dcterms:modified xsi:type="dcterms:W3CDTF">2019-06-25T10:09:01Z</dcterms:modified>
</cp:coreProperties>
</file>