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55" d="100"/>
          <a:sy n="55" d="100"/>
        </p:scale>
        <p:origin x="1600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241EB5C9-1307-BA42-ABA2-0BC069CD8E7F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652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121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241EB5C9-1307-BA42-ABA2-0BC069CD8E7F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6095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241EB5C9-1307-BA42-ABA2-0BC069CD8E7F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20366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241EB5C9-1307-BA42-ABA2-0BC069CD8E7F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7169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4864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626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4480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241EB5C9-1307-BA42-ABA2-0BC069CD8E7F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136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448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241EB5C9-1307-BA42-ABA2-0BC069CD8E7F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802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159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780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130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884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522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092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5309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nguyenyenkhang/" TargetMode="External"/><Relationship Id="rId2" Type="http://schemas.openxmlformats.org/officeDocument/2006/relationships/hyperlink" Target="https://github.com/hktafk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hktafk.github.io/End-to-End-Data-Pipeline-on-AWS-EMR-with-Infrastructure-as-Code-and-Power-BI/" TargetMode="External"/><Relationship Id="rId2" Type="http://schemas.openxmlformats.org/officeDocument/2006/relationships/hyperlink" Target="https://github.com/hktafk/End-to-End-Data-Pipeline-on-AWS-EMR-with-Infrastructure-as-Code-AWS-CDK-and-Power-BI?tab=readme-ov-fil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hktafk.github.io/End-to-End-Data-Pipeline-on-AWS-EMR-with-Infrastructure-as-Code-and-Power-BI/" TargetMode="External"/><Relationship Id="rId2" Type="http://schemas.openxmlformats.org/officeDocument/2006/relationships/hyperlink" Target="https://github.com/hktafk/End-to-End-Data-Pipeline-on-AWS-EMR-with-Infrastructure-as-Code-AWS-CDK-and-Power-BI?tab=readme-ov-fil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91427"/>
            <a:ext cx="7772400" cy="1362075"/>
          </a:xfrm>
        </p:spPr>
        <p:txBody>
          <a:bodyPr/>
          <a:lstStyle/>
          <a:p>
            <a:pPr marL="0" lvl="0" indent="0" algn="ctr">
              <a:buNone/>
            </a:pPr>
            <a:r>
              <a:rPr dirty="0"/>
              <a:t>AWS EMR ETL Pipeline Presentation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Slide 9: Performance Optimizations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⚡ Storage Optimization</a:t>
            </a:r>
          </a:p>
          <a:p>
            <a:pPr lvl="1"/>
            <a:r>
              <a:rPr b="1"/>
              <a:t>Parquet format</a:t>
            </a:r>
            <a:r>
              <a:t>: Columnar storage for analytics</a:t>
            </a:r>
          </a:p>
          <a:p>
            <a:pPr lvl="1"/>
            <a:r>
              <a:rPr b="1"/>
              <a:t>Snappy compression</a:t>
            </a:r>
            <a:r>
              <a:t>: Reduced storage costs</a:t>
            </a:r>
          </a:p>
          <a:p>
            <a:pPr lvl="1"/>
            <a:r>
              <a:rPr b="1"/>
              <a:t>Partitioning strategy</a:t>
            </a:r>
            <a:r>
              <a:t>: Improved query performance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📈 Processing Efficiency</a:t>
            </a:r>
          </a:p>
          <a:p>
            <a:pPr lvl="1"/>
            <a:r>
              <a:rPr b="1"/>
              <a:t>EMR auto-scaling</a:t>
            </a:r>
            <a:r>
              <a:t>: Dynamic resource allocation</a:t>
            </a:r>
          </a:p>
          <a:p>
            <a:pPr lvl="1"/>
            <a:r>
              <a:rPr b="1"/>
              <a:t>Optimized Hive queries</a:t>
            </a:r>
            <a:r>
              <a:t>: 60% performance improvement</a:t>
            </a:r>
          </a:p>
          <a:p>
            <a:pPr lvl="1"/>
            <a:r>
              <a:rPr b="1"/>
              <a:t>Batch processing</a:t>
            </a:r>
            <a:r>
              <a:t>: Large-scale data handling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Slide 10: Security &amp; Compliance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🔐 Security Implementation</a:t>
            </a:r>
          </a:p>
          <a:p>
            <a:pPr lvl="1"/>
            <a:r>
              <a:rPr b="1"/>
              <a:t>IAM Roles</a:t>
            </a:r>
            <a:r>
              <a:t>: Least-privilege access</a:t>
            </a:r>
          </a:p>
          <a:p>
            <a:pPr lvl="1"/>
            <a:r>
              <a:rPr b="1"/>
              <a:t>VPC Isolation</a:t>
            </a:r>
            <a:r>
              <a:t>: Network security</a:t>
            </a:r>
          </a:p>
          <a:p>
            <a:pPr lvl="1"/>
            <a:r>
              <a:rPr b="1"/>
              <a:t>S3 Encryption</a:t>
            </a:r>
            <a:r>
              <a:t>: Data protection at rest</a:t>
            </a:r>
          </a:p>
          <a:p>
            <a:pPr lvl="1"/>
            <a:r>
              <a:rPr b="1"/>
              <a:t>EMR Security</a:t>
            </a:r>
            <a:r>
              <a:t>: Cluster-level protection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📋 Best Practices</a:t>
            </a:r>
          </a:p>
          <a:p>
            <a:pPr lvl="1"/>
            <a:r>
              <a:t>Service-specific roles</a:t>
            </a:r>
          </a:p>
          <a:p>
            <a:pPr lvl="1"/>
            <a:r>
              <a:t>Resource-based policies</a:t>
            </a:r>
          </a:p>
          <a:p>
            <a:pPr lvl="1"/>
            <a:r>
              <a:t>Centralized logging</a:t>
            </a:r>
          </a:p>
          <a:p>
            <a:pPr lvl="1"/>
            <a:r>
              <a:t>Access monitoring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Slide 11: Business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💰 Cost Benefits</a:t>
            </a:r>
          </a:p>
          <a:p>
            <a:pPr lvl="1"/>
            <a:r>
              <a:rPr b="1"/>
              <a:t>Reduced processing time</a:t>
            </a:r>
            <a:r>
              <a:t>: 60% improvement</a:t>
            </a:r>
          </a:p>
          <a:p>
            <a:pPr lvl="1"/>
            <a:r>
              <a:rPr b="1"/>
              <a:t>Automated infrastructure</a:t>
            </a:r>
            <a:r>
              <a:t>: Lower operational costs</a:t>
            </a:r>
          </a:p>
          <a:p>
            <a:pPr lvl="1"/>
            <a:r>
              <a:rPr b="1"/>
              <a:t>Scalable architecture</a:t>
            </a:r>
            <a:r>
              <a:t>: Pay-as-you-use model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📊 Analytics Value</a:t>
            </a:r>
          </a:p>
          <a:p>
            <a:pPr lvl="1"/>
            <a:r>
              <a:rPr b="1"/>
              <a:t>Real-time insights</a:t>
            </a:r>
            <a:r>
              <a:t>: Data-driven decisions</a:t>
            </a:r>
          </a:p>
          <a:p>
            <a:pPr lvl="1"/>
            <a:r>
              <a:rPr b="1"/>
              <a:t>Interactive dashboards</a:t>
            </a:r>
            <a:r>
              <a:t>: Power BI integration</a:t>
            </a:r>
          </a:p>
          <a:p>
            <a:pPr lvl="1"/>
            <a:r>
              <a:rPr b="1"/>
              <a:t>Scalable analytics</a:t>
            </a:r>
            <a:r>
              <a:t>: GB to TB data handling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Slide 12: Technical Achievements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🎯 Data Engineering Excellence</a:t>
            </a:r>
          </a:p>
          <a:p>
            <a:pPr lvl="1"/>
            <a:r>
              <a:rPr b="1"/>
              <a:t>End-to-end automation</a:t>
            </a:r>
            <a:r>
              <a:t>: From raw data to insights</a:t>
            </a:r>
          </a:p>
          <a:p>
            <a:pPr lvl="1"/>
            <a:r>
              <a:rPr b="1"/>
              <a:t>Production-ready</a:t>
            </a:r>
            <a:r>
              <a:t>: Enterprise-grade implementation</a:t>
            </a:r>
          </a:p>
          <a:p>
            <a:pPr lvl="1"/>
            <a:r>
              <a:rPr b="1"/>
              <a:t>Modern architecture</a:t>
            </a:r>
            <a:r>
              <a:t>: Cloud-native design patterns</a:t>
            </a:r>
          </a:p>
          <a:p>
            <a:pPr lvl="1"/>
            <a:r>
              <a:rPr b="1"/>
              <a:t>DevOps integration</a:t>
            </a:r>
            <a:r>
              <a:t>: Infrastructure as Code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🏆 Key Metrics</a:t>
            </a:r>
          </a:p>
          <a:p>
            <a:pPr lvl="1"/>
            <a:r>
              <a:rPr b="1"/>
              <a:t>1,000+ transactions</a:t>
            </a:r>
            <a:r>
              <a:t> processed</a:t>
            </a:r>
          </a:p>
          <a:p>
            <a:pPr lvl="1"/>
            <a:r>
              <a:rPr b="1"/>
              <a:t>99.9% data accuracy</a:t>
            </a:r>
          </a:p>
          <a:p>
            <a:pPr lvl="1"/>
            <a:r>
              <a:rPr b="1"/>
              <a:t>Multi-region support</a:t>
            </a:r>
          </a:p>
          <a:p>
            <a:pPr lvl="1"/>
            <a:r>
              <a:rPr b="1"/>
              <a:t>Automated quality checks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Slide 13: Demo &amp;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📱 Power BI Dashboard</a:t>
            </a:r>
          </a:p>
          <a:p>
            <a:pPr lvl="1"/>
            <a:r>
              <a:t>Revenue trends by region</a:t>
            </a:r>
          </a:p>
          <a:p>
            <a:pPr lvl="1"/>
            <a:r>
              <a:t>Sales performance metrics</a:t>
            </a:r>
          </a:p>
          <a:p>
            <a:pPr lvl="1"/>
            <a:r>
              <a:t>Interactive filtering capabilities</a:t>
            </a:r>
          </a:p>
          <a:p>
            <a:pPr lvl="1"/>
            <a:r>
              <a:t>Real-time data updates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📈 Sample Insights</a:t>
            </a:r>
          </a:p>
          <a:p>
            <a:pPr lvl="1"/>
            <a:r>
              <a:t>Top-performing regions identified</a:t>
            </a:r>
          </a:p>
          <a:p>
            <a:pPr lvl="1"/>
            <a:r>
              <a:t>Seasonal sales patterns revealed</a:t>
            </a:r>
          </a:p>
          <a:p>
            <a:pPr lvl="1"/>
            <a:r>
              <a:t>Product profitability analysis</a:t>
            </a:r>
          </a:p>
          <a:p>
            <a:pPr lvl="1"/>
            <a:r>
              <a:t>Customer behavior trends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Slide 14: Lessons Learned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💡 Technical Insights</a:t>
            </a:r>
          </a:p>
          <a:p>
            <a:pPr lvl="1"/>
            <a:r>
              <a:rPr b="1"/>
              <a:t>Infrastructure as Code</a:t>
            </a:r>
            <a:r>
              <a:t> reduces deployment errors</a:t>
            </a:r>
          </a:p>
          <a:p>
            <a:pPr lvl="1"/>
            <a:r>
              <a:rPr b="1"/>
              <a:t>Parquet format</a:t>
            </a:r>
            <a:r>
              <a:t> significantly improves query performance</a:t>
            </a:r>
          </a:p>
          <a:p>
            <a:pPr lvl="1"/>
            <a:r>
              <a:rPr b="1"/>
              <a:t>EMR auto-scaling</a:t>
            </a:r>
            <a:r>
              <a:t> optimizes cost vs. performance</a:t>
            </a:r>
          </a:p>
          <a:p>
            <a:pPr lvl="1"/>
            <a:r>
              <a:rPr b="1"/>
              <a:t>Data quality checks</a:t>
            </a:r>
            <a:r>
              <a:t> are essential for reliable analytics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🔄 Best Practices</a:t>
            </a:r>
          </a:p>
          <a:p>
            <a:pPr lvl="1"/>
            <a:r>
              <a:t>Modular stack architecture</a:t>
            </a:r>
          </a:p>
          <a:p>
            <a:pPr lvl="1"/>
            <a:r>
              <a:t>Comprehensive error handling</a:t>
            </a:r>
          </a:p>
          <a:p>
            <a:pPr lvl="1"/>
            <a:r>
              <a:t>Automated testing strategies</a:t>
            </a:r>
          </a:p>
          <a:p>
            <a:pPr lvl="1"/>
            <a:r>
              <a:t>Documentation-driven development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Slide 15: 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🚀 Roadmap</a:t>
            </a:r>
          </a:p>
          <a:p>
            <a:pPr lvl="1"/>
            <a:r>
              <a:rPr b="1"/>
              <a:t>Real-time streaming</a:t>
            </a:r>
            <a:r>
              <a:t>: Kinesis integration</a:t>
            </a:r>
          </a:p>
          <a:p>
            <a:pPr lvl="1"/>
            <a:r>
              <a:rPr b="1"/>
              <a:t>Machine learning</a:t>
            </a:r>
            <a:r>
              <a:t>: SageMaker pipeline</a:t>
            </a:r>
          </a:p>
          <a:p>
            <a:pPr lvl="1"/>
            <a:r>
              <a:rPr b="1"/>
              <a:t>Data catalog</a:t>
            </a:r>
            <a:r>
              <a:t>: AWS Glue integration</a:t>
            </a:r>
          </a:p>
          <a:p>
            <a:pPr lvl="1"/>
            <a:r>
              <a:rPr b="1"/>
              <a:t>Advanced monitoring</a:t>
            </a:r>
            <a:r>
              <a:t>: Custom CloudWatch metrics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🔧 Scalability Plans</a:t>
            </a:r>
          </a:p>
          <a:p>
            <a:pPr lvl="1"/>
            <a:r>
              <a:t>Multi-region deployment</a:t>
            </a:r>
          </a:p>
          <a:p>
            <a:pPr lvl="1"/>
            <a:r>
              <a:t>Data lake governance</a:t>
            </a:r>
          </a:p>
          <a:p>
            <a:pPr lvl="1"/>
            <a:r>
              <a:t>Advanced security features</a:t>
            </a:r>
          </a:p>
          <a:p>
            <a:pPr lvl="1"/>
            <a:r>
              <a:t>Cost optimization strategies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Slide 16: 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 dirty="0"/>
              <a:t>🤔 Questions &amp; Discussion</a:t>
            </a:r>
          </a:p>
          <a:p>
            <a:pPr marL="0" lvl="0" indent="0">
              <a:buNone/>
            </a:pPr>
            <a:r>
              <a:rPr b="1" dirty="0"/>
              <a:t>Technical Deep Dives:</a:t>
            </a:r>
            <a:r>
              <a:rPr dirty="0"/>
              <a:t> - Architecture decisions - Performance optimizations - Security implementations - Cost considerations</a:t>
            </a:r>
          </a:p>
          <a:p>
            <a:pPr marL="0" lvl="0" indent="0">
              <a:buNone/>
            </a:pPr>
            <a:r>
              <a:rPr b="1" dirty="0"/>
              <a:t>Contact Information:</a:t>
            </a:r>
            <a:r>
              <a:rPr dirty="0"/>
              <a:t> </a:t>
            </a:r>
            <a:endParaRPr lang="en-US" dirty="0"/>
          </a:p>
          <a:p>
            <a:pPr marL="0" lvl="0" indent="0">
              <a:buNone/>
            </a:pPr>
            <a:r>
              <a:rPr dirty="0"/>
              <a:t>- GitHub: </a:t>
            </a:r>
            <a:r>
              <a:rPr lang="en-US" dirty="0" err="1">
                <a:hlinkClick r:id="rId2"/>
              </a:rPr>
              <a:t>hktafk</a:t>
            </a:r>
            <a:r>
              <a:rPr dirty="0"/>
              <a:t> </a:t>
            </a:r>
            <a:endParaRPr lang="en-US" dirty="0"/>
          </a:p>
          <a:p>
            <a:pPr marL="0" lvl="0" indent="0">
              <a:buNone/>
            </a:pPr>
            <a:r>
              <a:rPr dirty="0"/>
              <a:t>- LinkedIn: </a:t>
            </a:r>
            <a:r>
              <a:rPr lang="en-US" dirty="0">
                <a:hlinkClick r:id="rId3"/>
              </a:rPr>
              <a:t>Nguyễn Yên Khang</a:t>
            </a:r>
            <a:r>
              <a:rPr dirty="0"/>
              <a:t> </a:t>
            </a:r>
            <a:endParaRPr lang="en-US" dirty="0"/>
          </a:p>
          <a:p>
            <a:pPr marL="0" lvl="0" indent="0">
              <a:buNone/>
            </a:pPr>
            <a:r>
              <a:rPr dirty="0"/>
              <a:t>- Email</a:t>
            </a:r>
            <a:r>
              <a:t>: </a:t>
            </a:r>
            <a:r>
              <a:rPr lang="en-US"/>
              <a:t>nguyenyenkhang0403@gmail.com</a:t>
            </a:r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Slide 17: 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b="1" dirty="0"/>
              <a:t>🙏 Appreciation</a:t>
            </a:r>
          </a:p>
          <a:p>
            <a:pPr marL="0" lvl="0" indent="0">
              <a:buNone/>
            </a:pPr>
            <a:r>
              <a:rPr b="1" dirty="0"/>
              <a:t>Key Takeaways:</a:t>
            </a:r>
            <a:r>
              <a:rPr dirty="0"/>
              <a:t> - Modern data engineering practices - Cloud-native architecture design - Infrastructure as Code expertise - End-to-end pipeline implementation</a:t>
            </a:r>
          </a:p>
          <a:p>
            <a:pPr marL="0" lvl="0" indent="0">
              <a:buNone/>
            </a:pPr>
            <a:r>
              <a:rPr b="1" dirty="0"/>
              <a:t>Project Repository:</a:t>
            </a:r>
            <a:r>
              <a:rPr dirty="0"/>
              <a:t> [</a:t>
            </a:r>
            <a:r>
              <a:rPr lang="en-US" dirty="0">
                <a:hlinkClick r:id="rId2"/>
              </a:rPr>
              <a:t>Link </a:t>
            </a:r>
            <a:r>
              <a:rPr lang="en-US" dirty="0" err="1">
                <a:hlinkClick r:id="rId2"/>
              </a:rPr>
              <a:t>github</a:t>
            </a:r>
            <a:r>
              <a:rPr dirty="0"/>
              <a:t>]</a:t>
            </a:r>
          </a:p>
          <a:p>
            <a:pPr marL="0" lvl="0" indent="0">
              <a:buNone/>
            </a:pPr>
            <a:r>
              <a:rPr b="1" dirty="0"/>
              <a:t>Documentation:</a:t>
            </a:r>
            <a:r>
              <a:rPr dirty="0"/>
              <a:t> [</a:t>
            </a:r>
            <a:r>
              <a:rPr lang="en-US" dirty="0">
                <a:hlinkClick r:id="rId3"/>
              </a:rPr>
              <a:t>Link Workshop</a:t>
            </a:r>
            <a:r>
              <a:rPr dirty="0"/>
              <a:t>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Slide 1: Title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 dirty="0"/>
              <a:t>End-to-End Data Pipeline on AWS EMR</a:t>
            </a:r>
            <a:r>
              <a:rPr dirty="0"/>
              <a:t> </a:t>
            </a:r>
            <a:r>
              <a:rPr i="1" dirty="0"/>
              <a:t>Infrastructure as Code &amp; Analytics</a:t>
            </a:r>
          </a:p>
          <a:p>
            <a:pPr marL="0" lvl="0" indent="0">
              <a:buNone/>
            </a:pPr>
            <a:r>
              <a:rPr b="1" dirty="0"/>
              <a:t>Presenter:</a:t>
            </a:r>
            <a:r>
              <a:rPr dirty="0"/>
              <a:t> </a:t>
            </a:r>
            <a:r>
              <a:rPr lang="vi-VN" dirty="0"/>
              <a:t>Nguyễn Yên Khang</a:t>
            </a:r>
          </a:p>
          <a:p>
            <a:pPr marL="0" lvl="0" indent="0">
              <a:buNone/>
            </a:pPr>
            <a:r>
              <a:rPr b="1" dirty="0"/>
              <a:t>Date:</a:t>
            </a:r>
            <a:r>
              <a:rPr dirty="0"/>
              <a:t> </a:t>
            </a:r>
            <a:r>
              <a:rPr lang="en-US" dirty="0"/>
              <a:t>06/08/2025</a:t>
            </a:r>
            <a:r>
              <a:rPr dirty="0"/>
              <a:t> </a:t>
            </a:r>
            <a:endParaRPr lang="en-US" dirty="0"/>
          </a:p>
          <a:p>
            <a:pPr marL="0" lvl="0" indent="0">
              <a:buNone/>
            </a:pPr>
            <a:r>
              <a:rPr lang="en-US" b="1" dirty="0"/>
              <a:t>Position</a:t>
            </a:r>
            <a:r>
              <a:rPr b="1" dirty="0"/>
              <a:t>:</a:t>
            </a:r>
            <a:r>
              <a:rPr dirty="0"/>
              <a:t> Data Engineering</a:t>
            </a:r>
            <a:endParaRPr lang="en-US" dirty="0"/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b="1" dirty="0"/>
              <a:t>Project Repository:</a:t>
            </a:r>
            <a:r>
              <a:rPr lang="en-US" dirty="0"/>
              <a:t> [</a:t>
            </a:r>
            <a:r>
              <a:rPr lang="en-US" dirty="0">
                <a:hlinkClick r:id="rId2"/>
              </a:rPr>
              <a:t>Link </a:t>
            </a:r>
            <a:r>
              <a:rPr lang="en-US" dirty="0" err="1">
                <a:hlinkClick r:id="rId2"/>
              </a:rPr>
              <a:t>github</a:t>
            </a:r>
            <a:r>
              <a:rPr lang="en-US" dirty="0"/>
              <a:t>]</a:t>
            </a:r>
          </a:p>
          <a:p>
            <a:pPr marL="0" lvl="0" indent="0">
              <a:buNone/>
            </a:pPr>
            <a:r>
              <a:rPr lang="en-US" b="1" dirty="0"/>
              <a:t>Documentation:</a:t>
            </a:r>
            <a:r>
              <a:rPr lang="en-US" dirty="0"/>
              <a:t> [</a:t>
            </a:r>
            <a:r>
              <a:rPr lang="en-US" dirty="0">
                <a:hlinkClick r:id="rId3"/>
              </a:rPr>
              <a:t>Link Workshop</a:t>
            </a:r>
            <a:r>
              <a:rPr lang="en-US" dirty="0"/>
              <a:t>]</a:t>
            </a:r>
          </a:p>
          <a:p>
            <a:pPr marL="0" lv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Slide 2: 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🚀 What We Built</a:t>
            </a:r>
          </a:p>
          <a:p>
            <a:pPr lvl="1"/>
            <a:r>
              <a:rPr b="1"/>
              <a:t>Production-ready ETL pipeline</a:t>
            </a:r>
            <a:r>
              <a:t> on AWS EMR</a:t>
            </a:r>
          </a:p>
          <a:p>
            <a:pPr lvl="1"/>
            <a:r>
              <a:rPr b="1"/>
              <a:t>Infrastructure as Code</a:t>
            </a:r>
            <a:r>
              <a:t> using AWS CDK (Python)</a:t>
            </a:r>
          </a:p>
          <a:p>
            <a:pPr lvl="1"/>
            <a:r>
              <a:rPr b="1"/>
              <a:t>Big data processing</a:t>
            </a:r>
            <a:r>
              <a:t> with Apache Hive</a:t>
            </a:r>
          </a:p>
          <a:p>
            <a:pPr lvl="1"/>
            <a:r>
              <a:rPr b="1"/>
              <a:t>Analytics-ready</a:t>
            </a:r>
            <a:r>
              <a:t> data for Power BI dashboards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📊 Key Results</a:t>
            </a:r>
          </a:p>
          <a:p>
            <a:pPr lvl="1"/>
            <a:r>
              <a:t>Processed </a:t>
            </a:r>
            <a:r>
              <a:rPr b="1"/>
              <a:t>1,000+ sales transactions</a:t>
            </a:r>
          </a:p>
          <a:p>
            <a:pPr lvl="1"/>
            <a:r>
              <a:rPr b="1"/>
              <a:t>60% reduction</a:t>
            </a:r>
            <a:r>
              <a:t> in data processing time</a:t>
            </a:r>
          </a:p>
          <a:p>
            <a:pPr lvl="1"/>
            <a:r>
              <a:rPr b="1"/>
              <a:t>99.9% data accuracy</a:t>
            </a:r>
            <a:r>
              <a:t> with automated quality checks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Slide 3: Business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📈 Challenge</a:t>
            </a:r>
          </a:p>
          <a:p>
            <a:pPr lvl="1"/>
            <a:r>
              <a:t>Manual data processing workflows</a:t>
            </a:r>
          </a:p>
          <a:p>
            <a:pPr lvl="1"/>
            <a:r>
              <a:t>Inconsistent data formats and quality</a:t>
            </a:r>
          </a:p>
          <a:p>
            <a:pPr lvl="1"/>
            <a:r>
              <a:t>Lack of scalable infrastructure</a:t>
            </a:r>
          </a:p>
          <a:p>
            <a:pPr lvl="1"/>
            <a:r>
              <a:t>Time-consuming analytics preparation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🎯 Solution Goals</a:t>
            </a:r>
          </a:p>
          <a:p>
            <a:pPr lvl="1"/>
            <a:r>
              <a:t>Automate end-to-end data pipeline</a:t>
            </a:r>
          </a:p>
          <a:p>
            <a:pPr lvl="1"/>
            <a:r>
              <a:t>Ensure data quality and consistency</a:t>
            </a:r>
          </a:p>
          <a:p>
            <a:pPr lvl="1"/>
            <a:r>
              <a:t>Enable real-time business insights</a:t>
            </a:r>
          </a:p>
          <a:p>
            <a:pPr lvl="1"/>
            <a:r>
              <a:t>Implement scalable, cost-effective architecture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Slide 4: 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🏗️ Data Flow</a:t>
            </a:r>
          </a:p>
          <a:p>
            <a:pPr marL="1270000" lvl="0" indent="0">
              <a:buNone/>
            </a:pPr>
            <a:r>
              <a:rPr sz="1800">
                <a:latin typeface="Courier"/>
              </a:rPr>
              <a:t>Raw CSV Data → S3 Data Lake → EMR Hive Processing → Parquet Output → Power BI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🔧 Key Components</a:t>
            </a:r>
          </a:p>
          <a:p>
            <a:pPr lvl="1"/>
            <a:r>
              <a:rPr b="1"/>
              <a:t>AWS EMR</a:t>
            </a:r>
            <a:r>
              <a:t>: Managed Hadoop ecosystem</a:t>
            </a:r>
          </a:p>
          <a:p>
            <a:pPr lvl="1"/>
            <a:r>
              <a:rPr b="1"/>
              <a:t>S3 Storage</a:t>
            </a:r>
            <a:r>
              <a:t>: Scalable data lake (raw + processed)</a:t>
            </a:r>
          </a:p>
          <a:p>
            <a:pPr lvl="1"/>
            <a:r>
              <a:rPr b="1"/>
              <a:t>Apache Hive</a:t>
            </a:r>
            <a:r>
              <a:t>: SQL-like data warehouse</a:t>
            </a:r>
          </a:p>
          <a:p>
            <a:pPr lvl="1"/>
            <a:r>
              <a:rPr b="1"/>
              <a:t>AWS CDK</a:t>
            </a:r>
            <a:r>
              <a:t>: Infrastructure automation</a:t>
            </a:r>
          </a:p>
          <a:p>
            <a:pPr lvl="1"/>
            <a:r>
              <a:rPr b="1"/>
              <a:t>Power BI</a:t>
            </a:r>
            <a:r>
              <a:t>: Interactive dashboards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Slide 5: Technology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☁️ Cloud Platform</a:t>
            </a:r>
          </a:p>
          <a:p>
            <a:pPr lvl="1"/>
            <a:r>
              <a:rPr b="1"/>
              <a:t>AWS EMR</a:t>
            </a:r>
            <a:r>
              <a:t> - Big data processing</a:t>
            </a:r>
          </a:p>
          <a:p>
            <a:pPr lvl="1"/>
            <a:r>
              <a:rPr b="1"/>
              <a:t>Amazon S3</a:t>
            </a:r>
            <a:r>
              <a:t> - Data lake storage</a:t>
            </a:r>
          </a:p>
          <a:p>
            <a:pPr lvl="1"/>
            <a:r>
              <a:rPr b="1"/>
              <a:t>VPC &amp; IAM</a:t>
            </a:r>
            <a:r>
              <a:t> - Security &amp; networking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🛠️ Development Tools</a:t>
            </a:r>
          </a:p>
          <a:p>
            <a:pPr lvl="1"/>
            <a:r>
              <a:rPr b="1"/>
              <a:t>AWS CDK</a:t>
            </a:r>
            <a:r>
              <a:t> - Infrastructure as Code (Python)</a:t>
            </a:r>
          </a:p>
          <a:p>
            <a:pPr lvl="1"/>
            <a:r>
              <a:rPr b="1"/>
              <a:t>Apache Hive</a:t>
            </a:r>
            <a:r>
              <a:t> - Data transformation</a:t>
            </a:r>
          </a:p>
          <a:p>
            <a:pPr lvl="1"/>
            <a:r>
              <a:rPr b="1"/>
              <a:t>Parquet</a:t>
            </a:r>
            <a:r>
              <a:t> - Optimized storage format</a:t>
            </a:r>
          </a:p>
          <a:p>
            <a:pPr lvl="1"/>
            <a:r>
              <a:rPr b="1"/>
              <a:t>Power BI</a:t>
            </a:r>
            <a:r>
              <a:t> - Business intelligence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Slide 6: Data Engineering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📊 ETL Pipeline</a:t>
            </a:r>
          </a:p>
          <a:p>
            <a:pPr lvl="1"/>
            <a:r>
              <a:rPr b="1"/>
              <a:t>Data Ingestion</a:t>
            </a:r>
            <a:r>
              <a:t>: Automated CSV loading to S3</a:t>
            </a:r>
          </a:p>
          <a:p>
            <a:pPr lvl="1"/>
            <a:r>
              <a:rPr b="1"/>
              <a:t>Schema Evolution</a:t>
            </a:r>
            <a:r>
              <a:t>: Dynamic table creation</a:t>
            </a:r>
          </a:p>
          <a:p>
            <a:pPr lvl="1"/>
            <a:r>
              <a:rPr b="1"/>
              <a:t>Data Transformation</a:t>
            </a:r>
            <a:r>
              <a:t>: Date parsing, type casting</a:t>
            </a:r>
          </a:p>
          <a:p>
            <a:pPr lvl="1"/>
            <a:r>
              <a:rPr b="1"/>
              <a:t>Storage Optimization</a:t>
            </a:r>
            <a:r>
              <a:t>: Parquet with Snappy compression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🔒 Production Features</a:t>
            </a:r>
          </a:p>
          <a:p>
            <a:pPr lvl="1"/>
            <a:r>
              <a:rPr b="1"/>
              <a:t>Multi-Stack Architecture</a:t>
            </a:r>
            <a:r>
              <a:t>: Modular CDK design</a:t>
            </a:r>
          </a:p>
          <a:p>
            <a:pPr lvl="1"/>
            <a:r>
              <a:rPr b="1"/>
              <a:t>Security</a:t>
            </a:r>
            <a:r>
              <a:t>: IAM roles, VPC isolation</a:t>
            </a:r>
          </a:p>
          <a:p>
            <a:pPr lvl="1"/>
            <a:r>
              <a:rPr b="1"/>
              <a:t>Monitoring</a:t>
            </a:r>
            <a:r>
              <a:t>: CloudWatch integration</a:t>
            </a:r>
          </a:p>
          <a:p>
            <a:pPr lvl="1"/>
            <a:r>
              <a:rPr b="1"/>
              <a:t>Scalability</a:t>
            </a:r>
            <a:r>
              <a:t>: Auto-scaling EMR clusters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Slide 7: Data Transformation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🔄 Complex Transformations</a:t>
            </a:r>
          </a:p>
          <a:p>
            <a:pPr marL="1270000" lvl="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-- Date standardization with regex validation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CASE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WHEN</a:t>
            </a:r>
            <a:r>
              <a:rPr sz="1800">
                <a:latin typeface="Courier"/>
              </a:rPr>
              <a:t> order_date RLIKE </a:t>
            </a:r>
            <a:r>
              <a:rPr sz="1800">
                <a:solidFill>
                  <a:srgbClr val="4070A0"/>
                </a:solidFill>
                <a:latin typeface="Courier"/>
              </a:rPr>
              <a:t>'([0-9]{2}\\-[0-9]{2}\\-[0-9]{4})'</a:t>
            </a:r>
            <a:br/>
            <a:r>
              <a:rPr sz="1800"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THEN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6287E"/>
                </a:solidFill>
                <a:latin typeface="Courier"/>
              </a:rPr>
              <a:t>CAST</a:t>
            </a:r>
            <a:r>
              <a:rPr sz="1800">
                <a:latin typeface="Courier"/>
              </a:rPr>
              <a:t>(from_unixtime(unix_timestamp(order_date, </a:t>
            </a:r>
            <a:r>
              <a:rPr sz="1800">
                <a:solidFill>
                  <a:srgbClr val="4070A0"/>
                </a:solidFill>
                <a:latin typeface="Courier"/>
              </a:rPr>
              <a:t>'MM-dd-yyyy'</a:t>
            </a:r>
            <a:r>
              <a:rPr sz="1800">
                <a:latin typeface="Courier"/>
              </a:rPr>
              <a:t>)) </a:t>
            </a:r>
            <a:r>
              <a:rPr sz="1800" b="1">
                <a:solidFill>
                  <a:srgbClr val="007020"/>
                </a:solidFill>
                <a:latin typeface="Courier"/>
              </a:rPr>
              <a:t>AS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902000"/>
                </a:solidFill>
                <a:latin typeface="Courier"/>
              </a:rPr>
              <a:t>DATE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  </a:t>
            </a:r>
            <a:r>
              <a:rPr sz="1800" b="1">
                <a:solidFill>
                  <a:srgbClr val="007020"/>
                </a:solidFill>
                <a:latin typeface="Courier"/>
              </a:rPr>
              <a:t>WHEN</a:t>
            </a:r>
            <a:r>
              <a:rPr sz="1800">
                <a:latin typeface="Courier"/>
              </a:rPr>
              <a:t> order_date RLIKE </a:t>
            </a:r>
            <a:r>
              <a:rPr sz="1800">
                <a:solidFill>
                  <a:srgbClr val="4070A0"/>
                </a:solidFill>
                <a:latin typeface="Courier"/>
              </a:rPr>
              <a:t>'([0-9]{1,2}\\/[0-9]{1,2}\\/[0-9]{4})'</a:t>
            </a:r>
            <a:br/>
            <a:r>
              <a:rPr sz="1800">
                <a:latin typeface="Courier"/>
              </a:rPr>
              <a:t>    </a:t>
            </a:r>
            <a:r>
              <a:rPr sz="1800" b="1">
                <a:solidFill>
                  <a:srgbClr val="007020"/>
                </a:solidFill>
                <a:latin typeface="Courier"/>
              </a:rPr>
              <a:t>THEN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06287E"/>
                </a:solidFill>
                <a:latin typeface="Courier"/>
              </a:rPr>
              <a:t>CAST</a:t>
            </a:r>
            <a:r>
              <a:rPr sz="1800">
                <a:latin typeface="Courier"/>
              </a:rPr>
              <a:t>(from_unixtime(unix_timestamp(order_date, </a:t>
            </a:r>
            <a:r>
              <a:rPr sz="1800">
                <a:solidFill>
                  <a:srgbClr val="4070A0"/>
                </a:solidFill>
                <a:latin typeface="Courier"/>
              </a:rPr>
              <a:t>'MM/dd/yyyy'</a:t>
            </a:r>
            <a:r>
              <a:rPr sz="1800">
                <a:latin typeface="Courier"/>
              </a:rPr>
              <a:t>)) </a:t>
            </a:r>
            <a:r>
              <a:rPr sz="1800" b="1">
                <a:solidFill>
                  <a:srgbClr val="007020"/>
                </a:solidFill>
                <a:latin typeface="Courier"/>
              </a:rPr>
              <a:t>AS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902000"/>
                </a:solidFill>
                <a:latin typeface="Courier"/>
              </a:rPr>
              <a:t>DATE</a:t>
            </a:r>
            <a:r>
              <a:rPr sz="1800">
                <a:latin typeface="Courier"/>
              </a:rPr>
              <a:t>)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END</a:t>
            </a:r>
            <a:r>
              <a:rPr sz="1800"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AS</a:t>
            </a:r>
            <a:r>
              <a:rPr sz="1800">
                <a:latin typeface="Courier"/>
              </a:rPr>
              <a:t> order_date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✅ Data Quality Checks</a:t>
            </a:r>
          </a:p>
          <a:p>
            <a:pPr lvl="1"/>
            <a:r>
              <a:t>Regex-based date validation</a:t>
            </a:r>
          </a:p>
          <a:p>
            <a:pPr lvl="1"/>
            <a:r>
              <a:t>Type casting for financial calculations</a:t>
            </a:r>
          </a:p>
          <a:p>
            <a:pPr lvl="1"/>
            <a:r>
              <a:t>Null value handling</a:t>
            </a:r>
          </a:p>
          <a:p>
            <a:pPr lvl="1"/>
            <a:r>
              <a:t>Data consistency verification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Slide 8: Infrastructure as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🏗️ CDK Stack Architecture</a:t>
            </a:r>
          </a:p>
          <a:p>
            <a:pPr marL="1270000" lvl="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Multi-stack deployment</a:t>
            </a:r>
            <a:br/>
            <a:r>
              <a:rPr sz="1800">
                <a:latin typeface="Courier"/>
              </a:rPr>
              <a:t>security_stack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SecurityStack(vpc_name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VPC_NAME)</a:t>
            </a:r>
            <a:br/>
            <a:r>
              <a:rPr sz="1800">
                <a:latin typeface="Courier"/>
              </a:rPr>
              <a:t>bucket_stack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BucketDeploymentStack(buckets)</a:t>
            </a:r>
            <a:br/>
            <a:r>
              <a:rPr sz="1800">
                <a:latin typeface="Courier"/>
              </a:rPr>
              <a:t>emr_stack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EMRClusterStack(dependencies)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🚀 Deployment Benefits</a:t>
            </a:r>
          </a:p>
          <a:p>
            <a:pPr lvl="1"/>
            <a:r>
              <a:rPr b="1"/>
              <a:t>One-command deployment</a:t>
            </a:r>
            <a:r>
              <a:t>: </a:t>
            </a:r>
            <a:r>
              <a:rPr sz="1800">
                <a:latin typeface="Courier"/>
              </a:rPr>
              <a:t>cdk deploy --all</a:t>
            </a:r>
          </a:p>
          <a:p>
            <a:pPr lvl="1"/>
            <a:r>
              <a:rPr b="1"/>
              <a:t>Reproducible infrastructure</a:t>
            </a:r>
          </a:p>
          <a:p>
            <a:pPr lvl="1"/>
            <a:r>
              <a:rPr b="1"/>
              <a:t>Version-controlled configurations</a:t>
            </a:r>
          </a:p>
          <a:p>
            <a:pPr lvl="1"/>
            <a:r>
              <a:rPr b="1"/>
              <a:t>Automated dependency management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4</TotalTime>
  <Words>927</Words>
  <Application>Microsoft Office PowerPoint</Application>
  <PresentationFormat>On-screen Show (4:3)</PresentationFormat>
  <Paragraphs>161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Century Gothic</vt:lpstr>
      <vt:lpstr>Courier</vt:lpstr>
      <vt:lpstr>Vapor Trail</vt:lpstr>
      <vt:lpstr>AWS EMR ETL Pipeline Presentation</vt:lpstr>
      <vt:lpstr>Slide 1: Title Slide</vt:lpstr>
      <vt:lpstr>Slide 2: Project Overview</vt:lpstr>
      <vt:lpstr>Slide 3: Business Problem</vt:lpstr>
      <vt:lpstr>Slide 4: Architecture Overview</vt:lpstr>
      <vt:lpstr>Slide 5: Technology Stack</vt:lpstr>
      <vt:lpstr>Slide 6: Data Engineering Features</vt:lpstr>
      <vt:lpstr>Slide 7: Data Transformation Logic</vt:lpstr>
      <vt:lpstr>Slide 8: Infrastructure as Code</vt:lpstr>
      <vt:lpstr>Slide 9: Performance Optimizations</vt:lpstr>
      <vt:lpstr>Slide 10: Security &amp; Compliance</vt:lpstr>
      <vt:lpstr>Slide 11: Business Impact</vt:lpstr>
      <vt:lpstr>Slide 12: Technical Achievements</vt:lpstr>
      <vt:lpstr>Slide 13: Demo &amp; Results</vt:lpstr>
      <vt:lpstr>Slide 14: Lessons Learned</vt:lpstr>
      <vt:lpstr>Slide 15: Future Enhancements</vt:lpstr>
      <vt:lpstr>Slide 16: Q&amp;A</vt:lpstr>
      <vt:lpstr>Slide 17: Thank You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Nguyễn Yên Khang</dc:creator>
  <cp:keywords/>
  <cp:lastModifiedBy>Nguyễn Yên Khang</cp:lastModifiedBy>
  <cp:revision>4</cp:revision>
  <dcterms:created xsi:type="dcterms:W3CDTF">2025-08-06T09:22:49Z</dcterms:created>
  <dcterms:modified xsi:type="dcterms:W3CDTF">2025-08-06T09:34:21Z</dcterms:modified>
</cp:coreProperties>
</file>