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7" r:id="rId3"/>
    <p:sldId id="319" r:id="rId4"/>
    <p:sldId id="348" r:id="rId5"/>
    <p:sldId id="406" r:id="rId6"/>
    <p:sldId id="407" r:id="rId7"/>
    <p:sldId id="394" r:id="rId8"/>
    <p:sldId id="404" r:id="rId9"/>
    <p:sldId id="405" r:id="rId10"/>
    <p:sldId id="398" r:id="rId11"/>
    <p:sldId id="375" r:id="rId12"/>
    <p:sldId id="397" r:id="rId13"/>
    <p:sldId id="402" r:id="rId14"/>
    <p:sldId id="408" r:id="rId15"/>
    <p:sldId id="399" r:id="rId16"/>
    <p:sldId id="376" r:id="rId17"/>
    <p:sldId id="410" r:id="rId18"/>
    <p:sldId id="409" r:id="rId19"/>
    <p:sldId id="401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eu dinh" initials="hd" lastIdx="1" clrIdx="0">
    <p:extLst>
      <p:ext uri="{19B8F6BF-5375-455C-9EA6-DF929625EA0E}">
        <p15:presenceInfo xmlns:p15="http://schemas.microsoft.com/office/powerpoint/2012/main" userId="a725d2fc800ef366" providerId="Windows Live"/>
      </p:ext>
    </p:extLst>
  </p:cmAuthor>
  <p:cmAuthor id="2" name="DELL" initials="D" lastIdx="1" clrIdx="1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25T15:43:55.5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6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8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4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5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48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A73-44E1-4B55-8C0E-BEFA8EBE6AC9}" type="datetimeFigureOut">
              <a:rPr lang="id-ID" smtClean="0"/>
              <a:t>25/11/2020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4600" y="1570817"/>
            <a:ext cx="3564000" cy="4320000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78300" y="1570038"/>
            <a:ext cx="2641600" cy="2088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78300" y="3796905"/>
            <a:ext cx="2641600" cy="2088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921500" y="1570038"/>
            <a:ext cx="4203700" cy="208756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2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F1C0-337F-4A94-93E1-9665728F8006}" type="datetimeFigureOut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305F-EAE6-4D89-9CB7-ADCF05EA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Draw_Boy_questioning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Draw_Boy_questioning.p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Draw_Boy_questioning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Draw_Boy_questioning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35"/>
          </p:nvPr>
        </p:nvSpPr>
        <p:spPr/>
      </p:sp>
      <p:grpSp>
        <p:nvGrpSpPr>
          <p:cNvPr id="85" name="Group 84"/>
          <p:cNvGrpSpPr/>
          <p:nvPr/>
        </p:nvGrpSpPr>
        <p:grpSpPr>
          <a:xfrm>
            <a:off x="1536700" y="1714491"/>
            <a:ext cx="1526400" cy="1714500"/>
            <a:chOff x="3073400" y="1714500"/>
            <a:chExt cx="1526400" cy="1714500"/>
          </a:xfrm>
        </p:grpSpPr>
        <p:sp>
          <p:nvSpPr>
            <p:cNvPr id="71" name="Rectangle 70"/>
            <p:cNvSpPr/>
            <p:nvPr/>
          </p:nvSpPr>
          <p:spPr>
            <a:xfrm>
              <a:off x="3073400" y="1714500"/>
              <a:ext cx="1526400" cy="17145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53942" y="1907780"/>
              <a:ext cx="6891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0" b="1">
                  <a:solidFill>
                    <a:schemeClr val="bg1"/>
                  </a:solidFill>
                </a:rPr>
                <a:t>H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061900" y="1714491"/>
            <a:ext cx="1526400" cy="1714500"/>
            <a:chOff x="4598600" y="1714500"/>
            <a:chExt cx="1526400" cy="1714500"/>
          </a:xfrm>
        </p:grpSpPr>
        <p:sp>
          <p:nvSpPr>
            <p:cNvPr id="73" name="Rectangle 72"/>
            <p:cNvSpPr/>
            <p:nvPr/>
          </p:nvSpPr>
          <p:spPr>
            <a:xfrm>
              <a:off x="4598600" y="1714500"/>
              <a:ext cx="1526400" cy="1714500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79142" y="1907780"/>
              <a:ext cx="6891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0" b="1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87100" y="1709991"/>
            <a:ext cx="1526400" cy="1714500"/>
            <a:chOff x="6123800" y="1710000"/>
            <a:chExt cx="1526400" cy="1714500"/>
          </a:xfrm>
        </p:grpSpPr>
        <p:sp>
          <p:nvSpPr>
            <p:cNvPr id="75" name="Rectangle 74"/>
            <p:cNvSpPr/>
            <p:nvPr/>
          </p:nvSpPr>
          <p:spPr>
            <a:xfrm>
              <a:off x="6123800" y="1710000"/>
              <a:ext cx="1526400" cy="1714500"/>
            </a:xfrm>
            <a:prstGeom prst="rect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504342" y="1903280"/>
              <a:ext cx="6891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0" b="1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115050" y="1718991"/>
            <a:ext cx="1526400" cy="1714500"/>
            <a:chOff x="7639050" y="1719000"/>
            <a:chExt cx="1526400" cy="1714500"/>
          </a:xfrm>
        </p:grpSpPr>
        <p:sp>
          <p:nvSpPr>
            <p:cNvPr id="77" name="Rectangle 76"/>
            <p:cNvSpPr/>
            <p:nvPr/>
          </p:nvSpPr>
          <p:spPr>
            <a:xfrm>
              <a:off x="7639050" y="1719000"/>
              <a:ext cx="1526400" cy="1714500"/>
            </a:xfrm>
            <a:prstGeom prst="rect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19592" y="1912280"/>
              <a:ext cx="6891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0" b="1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654925" y="1721241"/>
            <a:ext cx="1498600" cy="1714500"/>
            <a:chOff x="9178925" y="1721250"/>
            <a:chExt cx="1498600" cy="1714500"/>
          </a:xfrm>
        </p:grpSpPr>
        <p:sp>
          <p:nvSpPr>
            <p:cNvPr id="79" name="Rectangle 78"/>
            <p:cNvSpPr/>
            <p:nvPr/>
          </p:nvSpPr>
          <p:spPr>
            <a:xfrm>
              <a:off x="9178925" y="1721250"/>
              <a:ext cx="1498600" cy="1714500"/>
            </a:xfrm>
            <a:prstGeom prst="rect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59467" y="1914530"/>
              <a:ext cx="6891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000" b="1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159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97496" cy="129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4EC829-6E28-4EB2-9ED1-438B696CC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74172" y="3075057"/>
            <a:ext cx="3314286" cy="36571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4C3077-98E5-41D6-A8EC-082A1DA0ABE6}"/>
              </a:ext>
            </a:extLst>
          </p:cNvPr>
          <p:cNvSpPr/>
          <p:nvPr/>
        </p:nvSpPr>
        <p:spPr>
          <a:xfrm>
            <a:off x="1083232" y="991076"/>
            <a:ext cx="1002553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in bipartite graphs</a:t>
            </a:r>
          </a:p>
        </p:txBody>
      </p:sp>
    </p:spTree>
    <p:extLst>
      <p:ext uri="{BB962C8B-B14F-4D97-AF65-F5344CB8AC3E}">
        <p14:creationId xmlns:p14="http://schemas.microsoft.com/office/powerpoint/2010/main" val="7935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in bipartite graphs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088" y="2076650"/>
            <a:ext cx="6223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hay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được gọi là đồ thị hai phía nếu 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trong đó tập đỉnh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hợp của 2 tập đỉnh con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rời nhau và tập cạnh E chỉ chứa các cạnh có một đỉnh thuộc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đỉnh còn lại thuộc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thế, về mặt trực quan đồ thị 2 phía có dạng: Đồ thị hai phía có thể dùng biểu diễn nhiều mối quan hệ, thường là giữa 2 tập đối tượng khác nhau: chẳng hạn giữa công nhân và công việc hay vị trí trên dây truyền sản xuất, giáo viên và môn học,…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8296" y="1432574"/>
            <a:ext cx="45604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D1B95-AD69-46EA-B9B7-06151D502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089" y="1432574"/>
            <a:ext cx="5067228" cy="51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in bipartite graphs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8296" y="2076650"/>
            <a:ext cx="1149542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/>
              <a:t>Thông thường đồ thị hai phía thường được biểu diễn bởi một ma trận quan hệ A (n,m). Khi đó: </a:t>
            </a:r>
            <a:endParaRPr lang="en-US" dirty="0"/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Tập </a:t>
            </a:r>
            <a:r>
              <a:rPr lang="en-US" dirty="0" smtClean="0"/>
              <a:t>U</a:t>
            </a:r>
            <a:r>
              <a:rPr lang="vi-VN" dirty="0" smtClean="0"/>
              <a:t> </a:t>
            </a:r>
            <a:r>
              <a:rPr lang="vi-VN" dirty="0"/>
              <a:t>có n đỉnh, đánh số từ 1 đến n. </a:t>
            </a:r>
            <a:endParaRPr lang="en-US" dirty="0"/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Tập </a:t>
            </a:r>
            <a:r>
              <a:rPr lang="en-US" dirty="0" smtClean="0"/>
              <a:t>V</a:t>
            </a:r>
            <a:r>
              <a:rPr lang="vi-VN" dirty="0" smtClean="0"/>
              <a:t> </a:t>
            </a:r>
            <a:r>
              <a:rPr lang="vi-VN" dirty="0"/>
              <a:t>có m đỉnh, đánh số từ 1 đến m. </a:t>
            </a:r>
            <a:endParaRPr lang="en-US" dirty="0"/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/>
              <a:t>Với i thuộc </a:t>
            </a:r>
            <a:r>
              <a:rPr lang="en-US" dirty="0" smtClean="0"/>
              <a:t>U</a:t>
            </a:r>
            <a:r>
              <a:rPr lang="vi-VN" dirty="0" smtClean="0"/>
              <a:t>, </a:t>
            </a:r>
            <a:r>
              <a:rPr lang="vi-VN" dirty="0"/>
              <a:t>j thuộc </a:t>
            </a:r>
            <a:r>
              <a:rPr lang="en-US" dirty="0" smtClean="0"/>
              <a:t>V</a:t>
            </a:r>
            <a:r>
              <a:rPr lang="vi-VN" dirty="0" smtClean="0"/>
              <a:t> </a:t>
            </a:r>
            <a:r>
              <a:rPr lang="vi-VN" dirty="0"/>
              <a:t>nếu có cạnh (i,j) thì đặt A[i,j]=1; ngược lại thì A[i,j]=</a:t>
            </a:r>
            <a:r>
              <a:rPr lang="en-US" dirty="0"/>
              <a:t>0</a:t>
            </a:r>
            <a:r>
              <a:rPr lang="vi-VN" dirty="0"/>
              <a:t>. </a:t>
            </a:r>
            <a:endParaRPr lang="en-US" dirty="0"/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/>
              <a:t>Cặp ghép M là một tập con của E sao cho không có đỉnh nào của </a:t>
            </a:r>
            <a:r>
              <a:rPr lang="en-US" dirty="0" smtClean="0"/>
              <a:t>U</a:t>
            </a:r>
            <a:r>
              <a:rPr lang="vi-VN" dirty="0" smtClean="0"/>
              <a:t> </a:t>
            </a:r>
            <a:r>
              <a:rPr lang="vi-VN" dirty="0"/>
              <a:t>hay </a:t>
            </a:r>
            <a:r>
              <a:rPr lang="en-US" dirty="0" smtClean="0"/>
              <a:t>V</a:t>
            </a:r>
            <a:r>
              <a:rPr lang="vi-VN" dirty="0" smtClean="0"/>
              <a:t> </a:t>
            </a:r>
            <a:r>
              <a:rPr lang="vi-VN" dirty="0"/>
              <a:t>thuộc nhiều hơn 1 phần tử của M (M chứa các cạnh đôi một không có đỉnh chung). Nói cách khác mỗi đỉnh thuộc </a:t>
            </a:r>
            <a:r>
              <a:rPr lang="en-US" dirty="0" smtClean="0"/>
              <a:t>U</a:t>
            </a:r>
            <a:r>
              <a:rPr lang="vi-VN" dirty="0" smtClean="0"/>
              <a:t> </a:t>
            </a:r>
            <a:r>
              <a:rPr lang="vi-VN" dirty="0"/>
              <a:t>hay thuộc </a:t>
            </a:r>
            <a:r>
              <a:rPr lang="en-US" dirty="0" smtClean="0"/>
              <a:t>V</a:t>
            </a:r>
            <a:r>
              <a:rPr lang="vi-VN" dirty="0" smtClean="0"/>
              <a:t> </a:t>
            </a:r>
            <a:r>
              <a:rPr lang="vi-VN" dirty="0"/>
              <a:t>đều chỉ được tương ứng (ghép) với nhiều nhất là một đỉnh khác thuộc tập kia, tất nhiên giữa cặp đỉnh đó phải có cạnh nối. Cặp ghép M được gọi là cặp ghép cực đại nếu nó có chứa nhiều cặp đỉnh nhất. </a:t>
            </a:r>
            <a:endParaRPr lang="en-US" dirty="0"/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/>
              <a:t>Khi </a:t>
            </a:r>
            <a:r>
              <a:rPr lang="en-US" dirty="0" smtClean="0"/>
              <a:t>U</a:t>
            </a:r>
            <a:r>
              <a:rPr lang="vi-VN" dirty="0" smtClean="0"/>
              <a:t> </a:t>
            </a:r>
            <a:r>
              <a:rPr lang="vi-VN" dirty="0"/>
              <a:t>và </a:t>
            </a:r>
            <a:r>
              <a:rPr lang="en-US" dirty="0" smtClean="0"/>
              <a:t>V</a:t>
            </a:r>
            <a:r>
              <a:rPr lang="vi-VN" dirty="0" smtClean="0"/>
              <a:t> </a:t>
            </a:r>
            <a:r>
              <a:rPr lang="vi-VN" dirty="0"/>
              <a:t>có số phần tử bằng nhau và bằng N, ta có khái niệm cặp ghép đầy đủ là cặp ghép có đúng N phần tử. Nói một cách nôm na đồ thị có cặp ghép đầy đủ nếu mọi đỉnh i thuộc </a:t>
            </a:r>
            <a:r>
              <a:rPr lang="en-US" dirty="0" smtClean="0"/>
              <a:t>U</a:t>
            </a:r>
            <a:r>
              <a:rPr lang="vi-VN" dirty="0" smtClean="0"/>
              <a:t> </a:t>
            </a:r>
            <a:r>
              <a:rPr lang="vi-VN" dirty="0"/>
              <a:t>đều được tương ứng với duy nhất một đỉnh j thuộc </a:t>
            </a:r>
            <a:r>
              <a:rPr lang="en-US" dirty="0" smtClean="0"/>
              <a:t>V</a:t>
            </a:r>
            <a:r>
              <a:rPr lang="vi-VN" dirty="0" smtClean="0"/>
              <a:t> </a:t>
            </a:r>
            <a:r>
              <a:rPr lang="vi-VN" dirty="0"/>
              <a:t>và ngược lại (tất nhiên giữa i và j phải có cạnh nối).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8296" y="1432574"/>
            <a:ext cx="4604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1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in bipartite graphs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8296" y="1987670"/>
            <a:ext cx="5677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//Finds a maximum matching in a bipartite graph by a BFS-like traversal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//Input: A bipartite graph G =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V, U, 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//Output: A maximum-cardinality matching M in the input graph initialize set M of edges with some valid matching (e.g., the empty set) initialize queue Q with all the free vertices in V (in any order)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not Empty(Q) do 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 ← Front(Q);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Dequeue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(Q) 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w 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 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every vertex u adjacent to w do </a:t>
            </a: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u is free </a:t>
            </a: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//augment </a:t>
            </a:r>
          </a:p>
          <a:p>
            <a:pPr marL="13716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← M 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(w, u) </a:t>
            </a:r>
          </a:p>
          <a:p>
            <a:pPr marL="13716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← w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8296" y="1432574"/>
            <a:ext cx="4604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0B3A0-BD78-4A27-A04F-9B16E0B53C01}"/>
              </a:ext>
            </a:extLst>
          </p:cNvPr>
          <p:cNvSpPr txBox="1"/>
          <p:nvPr/>
        </p:nvSpPr>
        <p:spPr>
          <a:xfrm>
            <a:off x="6146800" y="1987670"/>
            <a:ext cx="55816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v is labeled do </a:t>
            </a:r>
          </a:p>
          <a:p>
            <a:pPr marL="18288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← vertex indicated by v’s label; M ← M − (v, u) </a:t>
            </a:r>
          </a:p>
          <a:p>
            <a:pPr marL="18288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← vertex indicated by u’s label; M ← M </a:t>
            </a:r>
            <a:r>
              <a:rPr lang="en-US" sz="18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(v, u) </a:t>
            </a:r>
          </a:p>
          <a:p>
            <a:pPr marL="18288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 all vertex labels </a:t>
            </a:r>
          </a:p>
          <a:p>
            <a:pPr marL="13716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reinitialize Q with all free vertices in V </a:t>
            </a:r>
          </a:p>
          <a:p>
            <a:pPr marL="13716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 //exit the for loop </a:t>
            </a: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 //u is matched </a:t>
            </a:r>
          </a:p>
          <a:p>
            <a:pPr marL="13716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(w, u) </a:t>
            </a:r>
            <a:r>
              <a:rPr lang="en-US" sz="18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 and u is unlabeled </a:t>
            </a:r>
          </a:p>
          <a:p>
            <a:pPr marL="18288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u with w </a:t>
            </a:r>
          </a:p>
          <a:p>
            <a:pPr marL="18288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Enqueue(Q, u) 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 //w </a:t>
            </a:r>
            <a:r>
              <a:rPr lang="en-US" sz="18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(and matched) 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the mate v of w with w 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Enqueue(Q, v)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M //current matching is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55248-6EB2-4186-BDBE-34D6B5E26D4E}"/>
              </a:ext>
            </a:extLst>
          </p:cNvPr>
          <p:cNvSpPr txBox="1"/>
          <p:nvPr/>
        </p:nvSpPr>
        <p:spPr>
          <a:xfrm>
            <a:off x="3687632" y="1432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 indent="457200"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>
                <a:latin typeface="urw-din"/>
              </a:rPr>
              <a:t>O(n</a:t>
            </a:r>
            <a:r>
              <a:rPr lang="en-US" baseline="30000">
                <a:latin typeface="urw-din"/>
              </a:rPr>
              <a:t>2</a:t>
            </a:r>
            <a:r>
              <a:rPr lang="en-US">
                <a:latin typeface="urw-din"/>
              </a:rPr>
              <a:t>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in bipartite graphs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8" y="1552663"/>
            <a:ext cx="11326714" cy="49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97496" cy="129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4EC829-6E28-4EB2-9ED1-438B696CC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74172" y="3075057"/>
            <a:ext cx="3314286" cy="36571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4C3077-98E5-41D6-A8EC-082A1DA0ABE6}"/>
              </a:ext>
            </a:extLst>
          </p:cNvPr>
          <p:cNvSpPr/>
          <p:nvPr/>
        </p:nvSpPr>
        <p:spPr>
          <a:xfrm>
            <a:off x="1083232" y="991076"/>
            <a:ext cx="100255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Stable marriage problem</a:t>
            </a:r>
          </a:p>
        </p:txBody>
      </p:sp>
    </p:spTree>
    <p:extLst>
      <p:ext uri="{BB962C8B-B14F-4D97-AF65-F5344CB8AC3E}">
        <p14:creationId xmlns:p14="http://schemas.microsoft.com/office/powerpoint/2010/main" val="20859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marriage problem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8748" y="2335036"/>
            <a:ext cx="1064149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lẻ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chẳng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xảy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1706E-30EA-478A-BB76-9091110C6C98}"/>
              </a:ext>
            </a:extLst>
          </p:cNvPr>
          <p:cNvSpPr txBox="1"/>
          <p:nvPr/>
        </p:nvSpPr>
        <p:spPr>
          <a:xfrm>
            <a:off x="278296" y="1432574"/>
            <a:ext cx="4604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99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marriage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1706E-30EA-478A-BB76-9091110C6C98}"/>
              </a:ext>
            </a:extLst>
          </p:cNvPr>
          <p:cNvSpPr txBox="1"/>
          <p:nvPr/>
        </p:nvSpPr>
        <p:spPr>
          <a:xfrm>
            <a:off x="278296" y="1432574"/>
            <a:ext cx="88276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/>
              <a:t>Thuật</a:t>
            </a:r>
            <a:r>
              <a:rPr lang="en-US" sz="2500" b="1" dirty="0"/>
              <a:t> </a:t>
            </a:r>
            <a:r>
              <a:rPr lang="en-US" sz="2500" b="1" dirty="0" err="1"/>
              <a:t>toán</a:t>
            </a:r>
            <a:r>
              <a:rPr lang="en-US" sz="2500" b="1" dirty="0"/>
              <a:t> </a:t>
            </a:r>
            <a:r>
              <a:rPr lang="en-US" sz="2500" b="1" dirty="0" err="1"/>
              <a:t>chấp</a:t>
            </a:r>
            <a:r>
              <a:rPr lang="en-US" sz="2500" b="1" dirty="0"/>
              <a:t> </a:t>
            </a:r>
            <a:r>
              <a:rPr lang="en-US" sz="2500" b="1" dirty="0" err="1"/>
              <a:t>nhận</a:t>
            </a:r>
            <a:r>
              <a:rPr lang="en-US" sz="2500" b="1" dirty="0"/>
              <a:t> </a:t>
            </a:r>
            <a:r>
              <a:rPr lang="en-US" sz="2500" b="1" dirty="0" err="1"/>
              <a:t>trì</a:t>
            </a:r>
            <a:r>
              <a:rPr lang="en-US" sz="2500" b="1" dirty="0"/>
              <a:t> </a:t>
            </a:r>
            <a:r>
              <a:rPr lang="en-US" sz="2500" b="1" dirty="0" err="1"/>
              <a:t>hoãn</a:t>
            </a:r>
            <a:r>
              <a:rPr lang="en-US" sz="2500" b="1" dirty="0"/>
              <a:t> – </a:t>
            </a:r>
            <a:r>
              <a:rPr lang="en-US" sz="2500" b="1" dirty="0" err="1"/>
              <a:t>Defferred</a:t>
            </a:r>
            <a:r>
              <a:rPr lang="en-US" sz="2500" b="1" dirty="0"/>
              <a:t> Acceptance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04" y="2627087"/>
            <a:ext cx="5567333" cy="1732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04" y="4529035"/>
            <a:ext cx="5563391" cy="1858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44748" y="3012771"/>
            <a:ext cx="384313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ưa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4748" y="5135125"/>
            <a:ext cx="363109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ưa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0470" y="1933705"/>
            <a:ext cx="31363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INPUT: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marriage problem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58118" y="2043489"/>
            <a:ext cx="5541447" cy="446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Môt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bền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vững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dang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tỏ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tỏ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chấp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tỏ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tỏ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1706E-30EA-478A-BB76-9091110C6C98}"/>
              </a:ext>
            </a:extLst>
          </p:cNvPr>
          <p:cNvSpPr txBox="1"/>
          <p:nvPr/>
        </p:nvSpPr>
        <p:spPr>
          <a:xfrm>
            <a:off x="278296" y="1432574"/>
            <a:ext cx="88276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err="1"/>
              <a:t>Thuật</a:t>
            </a:r>
            <a:r>
              <a:rPr lang="en-US" sz="2500" b="1"/>
              <a:t> </a:t>
            </a:r>
            <a:r>
              <a:rPr lang="en-US" sz="2500" b="1" err="1"/>
              <a:t>toán</a:t>
            </a:r>
            <a:r>
              <a:rPr lang="en-US" sz="2500" b="1"/>
              <a:t> </a:t>
            </a:r>
            <a:r>
              <a:rPr lang="en-US" sz="2500" b="1" err="1"/>
              <a:t>chấp</a:t>
            </a:r>
            <a:r>
              <a:rPr lang="en-US" sz="2500" b="1"/>
              <a:t> </a:t>
            </a:r>
            <a:r>
              <a:rPr lang="en-US" sz="2500" b="1" err="1"/>
              <a:t>nhận</a:t>
            </a:r>
            <a:r>
              <a:rPr lang="en-US" sz="2500" b="1"/>
              <a:t> </a:t>
            </a:r>
            <a:r>
              <a:rPr lang="en-US" sz="2500" b="1" err="1"/>
              <a:t>trì</a:t>
            </a:r>
            <a:r>
              <a:rPr lang="en-US" sz="2500" b="1"/>
              <a:t> </a:t>
            </a:r>
            <a:r>
              <a:rPr lang="en-US" sz="2500" b="1" err="1"/>
              <a:t>hoãn</a:t>
            </a:r>
            <a:r>
              <a:rPr lang="en-US" sz="2500" b="1"/>
              <a:t> – </a:t>
            </a:r>
            <a:r>
              <a:rPr lang="en-US" sz="2500" b="1" err="1"/>
              <a:t>Defferred</a:t>
            </a:r>
            <a:r>
              <a:rPr lang="en-US" sz="2500" b="1"/>
              <a:t> Acceptance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B287C-165B-43AD-844B-71078832C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9" y="2121020"/>
            <a:ext cx="5541448" cy="35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marriage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1706E-30EA-478A-BB76-9091110C6C98}"/>
              </a:ext>
            </a:extLst>
          </p:cNvPr>
          <p:cNvSpPr txBox="1"/>
          <p:nvPr/>
        </p:nvSpPr>
        <p:spPr>
          <a:xfrm>
            <a:off x="278296" y="1432574"/>
            <a:ext cx="88276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/>
              <a:t>Mã</a:t>
            </a:r>
            <a:r>
              <a:rPr lang="en-US" sz="2500" b="1" dirty="0"/>
              <a:t> </a:t>
            </a:r>
            <a:r>
              <a:rPr lang="en-US" sz="2500" b="1" dirty="0" err="1"/>
              <a:t>giả</a:t>
            </a:r>
            <a:r>
              <a:rPr lang="en-US" sz="2500" b="1" dirty="0"/>
              <a:t> </a:t>
            </a:r>
            <a:r>
              <a:rPr lang="en-US" sz="2500" b="1" dirty="0" err="1"/>
              <a:t>của</a:t>
            </a:r>
            <a:r>
              <a:rPr lang="en-US" sz="2500" b="1" dirty="0"/>
              <a:t> </a:t>
            </a:r>
            <a:r>
              <a:rPr lang="en-US" sz="2500" b="1" dirty="0" err="1"/>
              <a:t>thuật</a:t>
            </a:r>
            <a:r>
              <a:rPr lang="en-US" sz="2500" b="1" dirty="0"/>
              <a:t> </a:t>
            </a:r>
            <a:r>
              <a:rPr lang="en-US" sz="2500" b="1" dirty="0" err="1"/>
              <a:t>toán</a:t>
            </a:r>
            <a:r>
              <a:rPr lang="en-US" sz="2500" b="1" dirty="0"/>
              <a:t> </a:t>
            </a:r>
            <a:r>
              <a:rPr lang="en-US" sz="2500" b="1" dirty="0" err="1"/>
              <a:t>chấp</a:t>
            </a:r>
            <a:r>
              <a:rPr lang="en-US" sz="2500" b="1" dirty="0"/>
              <a:t> </a:t>
            </a:r>
            <a:r>
              <a:rPr lang="en-US" sz="2500" b="1" dirty="0" err="1"/>
              <a:t>nhận</a:t>
            </a:r>
            <a:r>
              <a:rPr lang="en-US" sz="2500" b="1" dirty="0"/>
              <a:t> </a:t>
            </a:r>
            <a:r>
              <a:rPr lang="en-US" sz="2500" b="1" dirty="0" err="1"/>
              <a:t>trì</a:t>
            </a:r>
            <a:r>
              <a:rPr lang="en-US" sz="2500" b="1" dirty="0"/>
              <a:t> </a:t>
            </a:r>
            <a:r>
              <a:rPr lang="en-US" sz="2500" b="1" dirty="0" err="1"/>
              <a:t>hoãn</a:t>
            </a:r>
            <a:endParaRPr lang="en-US" sz="2500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D2797CF-6E53-4875-9179-32E39501F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050" y="1909627"/>
            <a:ext cx="8567187" cy="2720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DefAcceptance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 boys, girls ):</a:t>
            </a: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single_boy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[] //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độc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While 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single_boy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tỏ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girl == girl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tỏ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if (girl == -1): //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girl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marriage(boy, girl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//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đôi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boy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girl</a:t>
            </a: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single_boy.pop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(boy) //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boy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độc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else:</a:t>
            </a: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if (girl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boy’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nữ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marriage(boy, girl)</a:t>
            </a:r>
          </a:p>
          <a:p>
            <a:pPr marL="0" marR="0" indent="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single_boy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.append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boy’)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boy’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độc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còn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bạn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nam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nào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độc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thân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rả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cặp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đôi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đang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tạm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chấp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nhận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hẹn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hò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F318C-F26B-4E3A-A878-B539527A5E29}"/>
              </a:ext>
            </a:extLst>
          </p:cNvPr>
          <p:cNvSpPr txBox="1"/>
          <p:nvPr/>
        </p:nvSpPr>
        <p:spPr>
          <a:xfrm>
            <a:off x="748748" y="5093269"/>
            <a:ext cx="10053013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hoãn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cuộc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hôn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bền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luôn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bền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ghép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nữ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bền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ủng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rãi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viễn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949B0-4DD2-4A68-B90D-0DD7739EF2BD}"/>
              </a:ext>
            </a:extLst>
          </p:cNvPr>
          <p:cNvSpPr txBox="1"/>
          <p:nvPr/>
        </p:nvSpPr>
        <p:spPr>
          <a:xfrm>
            <a:off x="1820050" y="469224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urw-din"/>
              </a:rPr>
              <a:t>Độ</a:t>
            </a:r>
            <a:r>
              <a:rPr lang="en-US" sz="1600" dirty="0">
                <a:latin typeface="urw-din"/>
              </a:rPr>
              <a:t> </a:t>
            </a:r>
            <a:r>
              <a:rPr lang="en-US" sz="1600" dirty="0" err="1">
                <a:latin typeface="urw-din"/>
              </a:rPr>
              <a:t>phức</a:t>
            </a:r>
            <a:r>
              <a:rPr lang="en-US" sz="1600" dirty="0">
                <a:latin typeface="urw-din"/>
              </a:rPr>
              <a:t> </a:t>
            </a:r>
            <a:r>
              <a:rPr lang="en-US" sz="1600" dirty="0" err="1">
                <a:latin typeface="urw-din"/>
              </a:rPr>
              <a:t>tạp</a:t>
            </a:r>
            <a:r>
              <a:rPr lang="en-US" sz="1600" dirty="0">
                <a:latin typeface="urw-din"/>
              </a:rPr>
              <a:t>: </a:t>
            </a:r>
            <a:r>
              <a:rPr lang="en-US" sz="1600" b="0" i="0" dirty="0">
                <a:effectLst/>
                <a:latin typeface="urw-din"/>
              </a:rPr>
              <a:t>O(n</a:t>
            </a:r>
            <a:r>
              <a:rPr lang="en-US" sz="1600" b="0" i="0" baseline="30000" dirty="0">
                <a:effectLst/>
                <a:latin typeface="urw-din"/>
              </a:rPr>
              <a:t>2</a:t>
            </a:r>
            <a:r>
              <a:rPr lang="en-US" sz="1600" b="0" i="0" dirty="0">
                <a:effectLst/>
                <a:latin typeface="urw-din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8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7"/>
          <p:cNvSpPr txBox="1">
            <a:spLocks/>
          </p:cNvSpPr>
          <p:nvPr/>
        </p:nvSpPr>
        <p:spPr>
          <a:xfrm>
            <a:off x="1080943" y="1632359"/>
            <a:ext cx="9941213" cy="1298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Report 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Design and Analysis of Algorithms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4397375" algn="l"/>
              </a:tabLst>
            </a:pPr>
            <a:r>
              <a:rPr lang="en-US" sz="3200" b="1">
                <a:latin typeface="+mj-lt"/>
              </a:rPr>
              <a:t>TÌM HIỂU VỀ ITERRATIVE IMPROVEMENT</a:t>
            </a:r>
            <a:endParaRPr lang="id-ID" sz="3200" b="1">
              <a:latin typeface="+mj-lt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25393" y="4241799"/>
            <a:ext cx="4430644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51703201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51603280</a:t>
            </a:r>
          </a:p>
          <a:p>
            <a:pPr>
              <a:lnSpc>
                <a:spcPct val="150000"/>
              </a:lnSpc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- 51702187</a:t>
            </a:r>
          </a:p>
        </p:txBody>
      </p:sp>
      <p:sp>
        <p:nvSpPr>
          <p:cNvPr id="2" name="Rectangle 1"/>
          <p:cNvSpPr/>
          <p:nvPr/>
        </p:nvSpPr>
        <p:spPr>
          <a:xfrm>
            <a:off x="8208945" y="4310055"/>
            <a:ext cx="2367956" cy="873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2" name="Shape 4662"/>
          <p:cNvSpPr/>
          <p:nvPr/>
        </p:nvSpPr>
        <p:spPr>
          <a:xfrm>
            <a:off x="5562449" y="1815869"/>
            <a:ext cx="1067103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F317D-22B6-4334-9628-AA5A19EF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2534333" y="1534175"/>
            <a:ext cx="4746035" cy="1582146"/>
          </a:xfrm>
          <a:custGeom>
            <a:avLst/>
            <a:gdLst>
              <a:gd name="T0" fmla="*/ 374 w 1629"/>
              <a:gd name="T1" fmla="*/ 502 h 626"/>
              <a:gd name="T2" fmla="*/ 1276 w 1629"/>
              <a:gd name="T3" fmla="*/ 502 h 626"/>
              <a:gd name="T4" fmla="*/ 1276 w 1629"/>
              <a:gd name="T5" fmla="*/ 626 h 626"/>
              <a:gd name="T6" fmla="*/ 1629 w 1629"/>
              <a:gd name="T7" fmla="*/ 313 h 626"/>
              <a:gd name="T8" fmla="*/ 1276 w 1629"/>
              <a:gd name="T9" fmla="*/ 0 h 626"/>
              <a:gd name="T10" fmla="*/ 1276 w 1629"/>
              <a:gd name="T11" fmla="*/ 128 h 626"/>
              <a:gd name="T12" fmla="*/ 374 w 1629"/>
              <a:gd name="T13" fmla="*/ 128 h 626"/>
              <a:gd name="T14" fmla="*/ 0 w 1629"/>
              <a:gd name="T15" fmla="*/ 49 h 626"/>
              <a:gd name="T16" fmla="*/ 374 w 1629"/>
              <a:gd name="T17" fmla="*/ 502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9" h="626">
                <a:moveTo>
                  <a:pt x="374" y="502"/>
                </a:moveTo>
                <a:cubicBezTo>
                  <a:pt x="1276" y="502"/>
                  <a:pt x="1276" y="502"/>
                  <a:pt x="1276" y="502"/>
                </a:cubicBezTo>
                <a:cubicBezTo>
                  <a:pt x="1276" y="626"/>
                  <a:pt x="1276" y="626"/>
                  <a:pt x="1276" y="626"/>
                </a:cubicBezTo>
                <a:cubicBezTo>
                  <a:pt x="1629" y="313"/>
                  <a:pt x="1629" y="313"/>
                  <a:pt x="1629" y="313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276" y="128"/>
                  <a:pt x="1276" y="128"/>
                  <a:pt x="1276" y="128"/>
                </a:cubicBezTo>
                <a:cubicBezTo>
                  <a:pt x="374" y="128"/>
                  <a:pt x="374" y="128"/>
                  <a:pt x="374" y="128"/>
                </a:cubicBezTo>
                <a:cubicBezTo>
                  <a:pt x="254" y="128"/>
                  <a:pt x="19" y="131"/>
                  <a:pt x="0" y="49"/>
                </a:cubicBezTo>
                <a:cubicBezTo>
                  <a:pt x="0" y="128"/>
                  <a:pt x="36" y="502"/>
                  <a:pt x="374" y="50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534333" y="1272585"/>
            <a:ext cx="1570389" cy="590588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634" y="2030685"/>
            <a:ext cx="307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THE MAXIMUM-FLOW PROBLEM</a:t>
            </a:r>
            <a:endParaRPr lang="vi-VN" sz="2000" b="1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50641" y="2209053"/>
            <a:ext cx="467135" cy="232389"/>
            <a:chOff x="811214" y="4362450"/>
            <a:chExt cx="298450" cy="171450"/>
          </a:xfrm>
          <a:solidFill>
            <a:schemeClr val="bg1"/>
          </a:solidFill>
        </p:grpSpPr>
        <p:sp>
          <p:nvSpPr>
            <p:cNvPr id="14" name="Freeform 184"/>
            <p:cNvSpPr>
              <a:spLocks noEditPoints="1"/>
            </p:cNvSpPr>
            <p:nvPr/>
          </p:nvSpPr>
          <p:spPr bwMode="auto">
            <a:xfrm>
              <a:off x="811214" y="4362450"/>
              <a:ext cx="298450" cy="171450"/>
            </a:xfrm>
            <a:custGeom>
              <a:avLst/>
              <a:gdLst>
                <a:gd name="T0" fmla="*/ 104 w 112"/>
                <a:gd name="T1" fmla="*/ 16 h 64"/>
                <a:gd name="T2" fmla="*/ 104 w 112"/>
                <a:gd name="T3" fmla="*/ 8 h 64"/>
                <a:gd name="T4" fmla="*/ 96 w 112"/>
                <a:gd name="T5" fmla="*/ 0 h 64"/>
                <a:gd name="T6" fmla="*/ 8 w 112"/>
                <a:gd name="T7" fmla="*/ 0 h 64"/>
                <a:gd name="T8" fmla="*/ 0 w 112"/>
                <a:gd name="T9" fmla="*/ 8 h 64"/>
                <a:gd name="T10" fmla="*/ 0 w 112"/>
                <a:gd name="T11" fmla="*/ 56 h 64"/>
                <a:gd name="T12" fmla="*/ 8 w 112"/>
                <a:gd name="T13" fmla="*/ 64 h 64"/>
                <a:gd name="T14" fmla="*/ 96 w 112"/>
                <a:gd name="T15" fmla="*/ 64 h 64"/>
                <a:gd name="T16" fmla="*/ 104 w 112"/>
                <a:gd name="T17" fmla="*/ 56 h 64"/>
                <a:gd name="T18" fmla="*/ 104 w 112"/>
                <a:gd name="T19" fmla="*/ 48 h 64"/>
                <a:gd name="T20" fmla="*/ 112 w 112"/>
                <a:gd name="T21" fmla="*/ 40 h 64"/>
                <a:gd name="T22" fmla="*/ 112 w 112"/>
                <a:gd name="T23" fmla="*/ 24 h 64"/>
                <a:gd name="T24" fmla="*/ 104 w 112"/>
                <a:gd name="T25" fmla="*/ 16 h 64"/>
                <a:gd name="T26" fmla="*/ 8 w 112"/>
                <a:gd name="T27" fmla="*/ 56 h 64"/>
                <a:gd name="T28" fmla="*/ 8 w 112"/>
                <a:gd name="T29" fmla="*/ 8 h 64"/>
                <a:gd name="T30" fmla="*/ 96 w 112"/>
                <a:gd name="T31" fmla="*/ 8 h 64"/>
                <a:gd name="T32" fmla="*/ 96 w 112"/>
                <a:gd name="T33" fmla="*/ 20 h 64"/>
                <a:gd name="T34" fmla="*/ 96 w 112"/>
                <a:gd name="T35" fmla="*/ 44 h 64"/>
                <a:gd name="T36" fmla="*/ 96 w 112"/>
                <a:gd name="T37" fmla="*/ 56 h 64"/>
                <a:gd name="T38" fmla="*/ 8 w 112"/>
                <a:gd name="T3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4">
                  <a:moveTo>
                    <a:pt x="104" y="16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00" y="64"/>
                    <a:pt x="104" y="60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8" y="48"/>
                    <a:pt x="112" y="44"/>
                    <a:pt x="112" y="40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0"/>
                    <a:pt x="108" y="16"/>
                    <a:pt x="104" y="16"/>
                  </a:cubicBezTo>
                  <a:close/>
                  <a:moveTo>
                    <a:pt x="8" y="56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56"/>
                    <a:pt x="96" y="56"/>
                    <a:pt x="96" y="56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85"/>
            <p:cNvSpPr>
              <a:spLocks noChangeArrowheads="1"/>
            </p:cNvSpPr>
            <p:nvPr/>
          </p:nvSpPr>
          <p:spPr bwMode="auto">
            <a:xfrm>
              <a:off x="854076" y="4405313"/>
              <a:ext cx="190500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Picture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Freeform 6">
            <a:extLst>
              <a:ext uri="{FF2B5EF4-FFF2-40B4-BE49-F238E27FC236}">
                <a16:creationId xmlns:a16="http://schemas.microsoft.com/office/drawing/2014/main" id="{3AA44EF4-E139-425B-8B93-D99515A90034}"/>
              </a:ext>
            </a:extLst>
          </p:cNvPr>
          <p:cNvSpPr>
            <a:spLocks/>
          </p:cNvSpPr>
          <p:nvPr/>
        </p:nvSpPr>
        <p:spPr bwMode="auto">
          <a:xfrm>
            <a:off x="4680998" y="3376036"/>
            <a:ext cx="4746035" cy="1582146"/>
          </a:xfrm>
          <a:custGeom>
            <a:avLst/>
            <a:gdLst>
              <a:gd name="T0" fmla="*/ 374 w 1629"/>
              <a:gd name="T1" fmla="*/ 502 h 626"/>
              <a:gd name="T2" fmla="*/ 1276 w 1629"/>
              <a:gd name="T3" fmla="*/ 502 h 626"/>
              <a:gd name="T4" fmla="*/ 1276 w 1629"/>
              <a:gd name="T5" fmla="*/ 626 h 626"/>
              <a:gd name="T6" fmla="*/ 1629 w 1629"/>
              <a:gd name="T7" fmla="*/ 313 h 626"/>
              <a:gd name="T8" fmla="*/ 1276 w 1629"/>
              <a:gd name="T9" fmla="*/ 0 h 626"/>
              <a:gd name="T10" fmla="*/ 1276 w 1629"/>
              <a:gd name="T11" fmla="*/ 128 h 626"/>
              <a:gd name="T12" fmla="*/ 374 w 1629"/>
              <a:gd name="T13" fmla="*/ 128 h 626"/>
              <a:gd name="T14" fmla="*/ 0 w 1629"/>
              <a:gd name="T15" fmla="*/ 49 h 626"/>
              <a:gd name="T16" fmla="*/ 374 w 1629"/>
              <a:gd name="T17" fmla="*/ 502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9" h="626">
                <a:moveTo>
                  <a:pt x="374" y="502"/>
                </a:moveTo>
                <a:cubicBezTo>
                  <a:pt x="1276" y="502"/>
                  <a:pt x="1276" y="502"/>
                  <a:pt x="1276" y="502"/>
                </a:cubicBezTo>
                <a:cubicBezTo>
                  <a:pt x="1276" y="626"/>
                  <a:pt x="1276" y="626"/>
                  <a:pt x="1276" y="626"/>
                </a:cubicBezTo>
                <a:cubicBezTo>
                  <a:pt x="1629" y="313"/>
                  <a:pt x="1629" y="313"/>
                  <a:pt x="1629" y="313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276" y="128"/>
                  <a:pt x="1276" y="128"/>
                  <a:pt x="1276" y="128"/>
                </a:cubicBezTo>
                <a:cubicBezTo>
                  <a:pt x="374" y="128"/>
                  <a:pt x="374" y="128"/>
                  <a:pt x="374" y="128"/>
                </a:cubicBezTo>
                <a:cubicBezTo>
                  <a:pt x="254" y="128"/>
                  <a:pt x="19" y="131"/>
                  <a:pt x="0" y="49"/>
                </a:cubicBezTo>
                <a:cubicBezTo>
                  <a:pt x="0" y="128"/>
                  <a:pt x="36" y="502"/>
                  <a:pt x="374" y="50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09BC422E-664D-452E-8DB7-30F4303477B0}"/>
              </a:ext>
            </a:extLst>
          </p:cNvPr>
          <p:cNvSpPr>
            <a:spLocks/>
          </p:cNvSpPr>
          <p:nvPr/>
        </p:nvSpPr>
        <p:spPr bwMode="auto">
          <a:xfrm>
            <a:off x="4680998" y="3123155"/>
            <a:ext cx="1570389" cy="590588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FE4BD3-8620-4F3D-B636-6042C5BA1FB2}"/>
              </a:ext>
            </a:extLst>
          </p:cNvPr>
          <p:cNvGrpSpPr/>
          <p:nvPr/>
        </p:nvGrpSpPr>
        <p:grpSpPr>
          <a:xfrm>
            <a:off x="5297306" y="4050914"/>
            <a:ext cx="467135" cy="232389"/>
            <a:chOff x="811214" y="4362450"/>
            <a:chExt cx="298450" cy="171450"/>
          </a:xfrm>
          <a:solidFill>
            <a:schemeClr val="bg1"/>
          </a:solidFill>
        </p:grpSpPr>
        <p:sp>
          <p:nvSpPr>
            <p:cNvPr id="42" name="Freeform 184">
              <a:extLst>
                <a:ext uri="{FF2B5EF4-FFF2-40B4-BE49-F238E27FC236}">
                  <a16:creationId xmlns:a16="http://schemas.microsoft.com/office/drawing/2014/main" id="{770F1A2C-2246-4D7C-8944-87A0A150D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4" y="4362450"/>
              <a:ext cx="298450" cy="171450"/>
            </a:xfrm>
            <a:custGeom>
              <a:avLst/>
              <a:gdLst>
                <a:gd name="T0" fmla="*/ 104 w 112"/>
                <a:gd name="T1" fmla="*/ 16 h 64"/>
                <a:gd name="T2" fmla="*/ 104 w 112"/>
                <a:gd name="T3" fmla="*/ 8 h 64"/>
                <a:gd name="T4" fmla="*/ 96 w 112"/>
                <a:gd name="T5" fmla="*/ 0 h 64"/>
                <a:gd name="T6" fmla="*/ 8 w 112"/>
                <a:gd name="T7" fmla="*/ 0 h 64"/>
                <a:gd name="T8" fmla="*/ 0 w 112"/>
                <a:gd name="T9" fmla="*/ 8 h 64"/>
                <a:gd name="T10" fmla="*/ 0 w 112"/>
                <a:gd name="T11" fmla="*/ 56 h 64"/>
                <a:gd name="T12" fmla="*/ 8 w 112"/>
                <a:gd name="T13" fmla="*/ 64 h 64"/>
                <a:gd name="T14" fmla="*/ 96 w 112"/>
                <a:gd name="T15" fmla="*/ 64 h 64"/>
                <a:gd name="T16" fmla="*/ 104 w 112"/>
                <a:gd name="T17" fmla="*/ 56 h 64"/>
                <a:gd name="T18" fmla="*/ 104 w 112"/>
                <a:gd name="T19" fmla="*/ 48 h 64"/>
                <a:gd name="T20" fmla="*/ 112 w 112"/>
                <a:gd name="T21" fmla="*/ 40 h 64"/>
                <a:gd name="T22" fmla="*/ 112 w 112"/>
                <a:gd name="T23" fmla="*/ 24 h 64"/>
                <a:gd name="T24" fmla="*/ 104 w 112"/>
                <a:gd name="T25" fmla="*/ 16 h 64"/>
                <a:gd name="T26" fmla="*/ 8 w 112"/>
                <a:gd name="T27" fmla="*/ 56 h 64"/>
                <a:gd name="T28" fmla="*/ 8 w 112"/>
                <a:gd name="T29" fmla="*/ 8 h 64"/>
                <a:gd name="T30" fmla="*/ 96 w 112"/>
                <a:gd name="T31" fmla="*/ 8 h 64"/>
                <a:gd name="T32" fmla="*/ 96 w 112"/>
                <a:gd name="T33" fmla="*/ 20 h 64"/>
                <a:gd name="T34" fmla="*/ 96 w 112"/>
                <a:gd name="T35" fmla="*/ 44 h 64"/>
                <a:gd name="T36" fmla="*/ 96 w 112"/>
                <a:gd name="T37" fmla="*/ 56 h 64"/>
                <a:gd name="T38" fmla="*/ 8 w 112"/>
                <a:gd name="T3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4">
                  <a:moveTo>
                    <a:pt x="104" y="16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00" y="64"/>
                    <a:pt x="104" y="60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8" y="48"/>
                    <a:pt x="112" y="44"/>
                    <a:pt x="112" y="40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0"/>
                    <a:pt x="108" y="16"/>
                    <a:pt x="104" y="16"/>
                  </a:cubicBezTo>
                  <a:close/>
                  <a:moveTo>
                    <a:pt x="8" y="56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56"/>
                    <a:pt x="96" y="56"/>
                    <a:pt x="96" y="56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185">
              <a:extLst>
                <a:ext uri="{FF2B5EF4-FFF2-40B4-BE49-F238E27FC236}">
                  <a16:creationId xmlns:a16="http://schemas.microsoft.com/office/drawing/2014/main" id="{DEA1E529-DDB4-45AF-B58A-9C205936E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6" y="4405313"/>
              <a:ext cx="190500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Freeform 6">
            <a:extLst>
              <a:ext uri="{FF2B5EF4-FFF2-40B4-BE49-F238E27FC236}">
                <a16:creationId xmlns:a16="http://schemas.microsoft.com/office/drawing/2014/main" id="{DAD96695-B251-4AE2-9ADF-8600BC18A955}"/>
              </a:ext>
            </a:extLst>
          </p:cNvPr>
          <p:cNvSpPr>
            <a:spLocks/>
          </p:cNvSpPr>
          <p:nvPr/>
        </p:nvSpPr>
        <p:spPr bwMode="auto">
          <a:xfrm>
            <a:off x="6805902" y="5187424"/>
            <a:ext cx="4746035" cy="1582146"/>
          </a:xfrm>
          <a:custGeom>
            <a:avLst/>
            <a:gdLst>
              <a:gd name="T0" fmla="*/ 374 w 1629"/>
              <a:gd name="T1" fmla="*/ 502 h 626"/>
              <a:gd name="T2" fmla="*/ 1276 w 1629"/>
              <a:gd name="T3" fmla="*/ 502 h 626"/>
              <a:gd name="T4" fmla="*/ 1276 w 1629"/>
              <a:gd name="T5" fmla="*/ 626 h 626"/>
              <a:gd name="T6" fmla="*/ 1629 w 1629"/>
              <a:gd name="T7" fmla="*/ 313 h 626"/>
              <a:gd name="T8" fmla="*/ 1276 w 1629"/>
              <a:gd name="T9" fmla="*/ 0 h 626"/>
              <a:gd name="T10" fmla="*/ 1276 w 1629"/>
              <a:gd name="T11" fmla="*/ 128 h 626"/>
              <a:gd name="T12" fmla="*/ 374 w 1629"/>
              <a:gd name="T13" fmla="*/ 128 h 626"/>
              <a:gd name="T14" fmla="*/ 0 w 1629"/>
              <a:gd name="T15" fmla="*/ 49 h 626"/>
              <a:gd name="T16" fmla="*/ 374 w 1629"/>
              <a:gd name="T17" fmla="*/ 502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9" h="626">
                <a:moveTo>
                  <a:pt x="374" y="502"/>
                </a:moveTo>
                <a:cubicBezTo>
                  <a:pt x="1276" y="502"/>
                  <a:pt x="1276" y="502"/>
                  <a:pt x="1276" y="502"/>
                </a:cubicBezTo>
                <a:cubicBezTo>
                  <a:pt x="1276" y="626"/>
                  <a:pt x="1276" y="626"/>
                  <a:pt x="1276" y="626"/>
                </a:cubicBezTo>
                <a:cubicBezTo>
                  <a:pt x="1629" y="313"/>
                  <a:pt x="1629" y="313"/>
                  <a:pt x="1629" y="313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276" y="128"/>
                  <a:pt x="1276" y="128"/>
                  <a:pt x="1276" y="128"/>
                </a:cubicBezTo>
                <a:cubicBezTo>
                  <a:pt x="374" y="128"/>
                  <a:pt x="374" y="128"/>
                  <a:pt x="374" y="128"/>
                </a:cubicBezTo>
                <a:cubicBezTo>
                  <a:pt x="254" y="128"/>
                  <a:pt x="19" y="131"/>
                  <a:pt x="0" y="49"/>
                </a:cubicBezTo>
                <a:cubicBezTo>
                  <a:pt x="0" y="128"/>
                  <a:pt x="36" y="502"/>
                  <a:pt x="374" y="50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B9690AA3-B324-4F57-903C-56CF66B0AAAE}"/>
              </a:ext>
            </a:extLst>
          </p:cNvPr>
          <p:cNvSpPr>
            <a:spLocks/>
          </p:cNvSpPr>
          <p:nvPr/>
        </p:nvSpPr>
        <p:spPr bwMode="auto">
          <a:xfrm>
            <a:off x="6805902" y="4934543"/>
            <a:ext cx="1570389" cy="590588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51E778-5389-402E-B07D-81D9AFA445A0}"/>
              </a:ext>
            </a:extLst>
          </p:cNvPr>
          <p:cNvGrpSpPr/>
          <p:nvPr/>
        </p:nvGrpSpPr>
        <p:grpSpPr>
          <a:xfrm>
            <a:off x="7422210" y="5862302"/>
            <a:ext cx="467135" cy="232389"/>
            <a:chOff x="811214" y="4362450"/>
            <a:chExt cx="298450" cy="171450"/>
          </a:xfrm>
          <a:solidFill>
            <a:schemeClr val="bg1"/>
          </a:solidFill>
        </p:grpSpPr>
        <p:sp>
          <p:nvSpPr>
            <p:cNvPr id="48" name="Freeform 184">
              <a:extLst>
                <a:ext uri="{FF2B5EF4-FFF2-40B4-BE49-F238E27FC236}">
                  <a16:creationId xmlns:a16="http://schemas.microsoft.com/office/drawing/2014/main" id="{4F38653E-7C53-4354-A6C2-C2A4827BF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4" y="4362450"/>
              <a:ext cx="298450" cy="171450"/>
            </a:xfrm>
            <a:custGeom>
              <a:avLst/>
              <a:gdLst>
                <a:gd name="T0" fmla="*/ 104 w 112"/>
                <a:gd name="T1" fmla="*/ 16 h 64"/>
                <a:gd name="T2" fmla="*/ 104 w 112"/>
                <a:gd name="T3" fmla="*/ 8 h 64"/>
                <a:gd name="T4" fmla="*/ 96 w 112"/>
                <a:gd name="T5" fmla="*/ 0 h 64"/>
                <a:gd name="T6" fmla="*/ 8 w 112"/>
                <a:gd name="T7" fmla="*/ 0 h 64"/>
                <a:gd name="T8" fmla="*/ 0 w 112"/>
                <a:gd name="T9" fmla="*/ 8 h 64"/>
                <a:gd name="T10" fmla="*/ 0 w 112"/>
                <a:gd name="T11" fmla="*/ 56 h 64"/>
                <a:gd name="T12" fmla="*/ 8 w 112"/>
                <a:gd name="T13" fmla="*/ 64 h 64"/>
                <a:gd name="T14" fmla="*/ 96 w 112"/>
                <a:gd name="T15" fmla="*/ 64 h 64"/>
                <a:gd name="T16" fmla="*/ 104 w 112"/>
                <a:gd name="T17" fmla="*/ 56 h 64"/>
                <a:gd name="T18" fmla="*/ 104 w 112"/>
                <a:gd name="T19" fmla="*/ 48 h 64"/>
                <a:gd name="T20" fmla="*/ 112 w 112"/>
                <a:gd name="T21" fmla="*/ 40 h 64"/>
                <a:gd name="T22" fmla="*/ 112 w 112"/>
                <a:gd name="T23" fmla="*/ 24 h 64"/>
                <a:gd name="T24" fmla="*/ 104 w 112"/>
                <a:gd name="T25" fmla="*/ 16 h 64"/>
                <a:gd name="T26" fmla="*/ 8 w 112"/>
                <a:gd name="T27" fmla="*/ 56 h 64"/>
                <a:gd name="T28" fmla="*/ 8 w 112"/>
                <a:gd name="T29" fmla="*/ 8 h 64"/>
                <a:gd name="T30" fmla="*/ 96 w 112"/>
                <a:gd name="T31" fmla="*/ 8 h 64"/>
                <a:gd name="T32" fmla="*/ 96 w 112"/>
                <a:gd name="T33" fmla="*/ 20 h 64"/>
                <a:gd name="T34" fmla="*/ 96 w 112"/>
                <a:gd name="T35" fmla="*/ 44 h 64"/>
                <a:gd name="T36" fmla="*/ 96 w 112"/>
                <a:gd name="T37" fmla="*/ 56 h 64"/>
                <a:gd name="T38" fmla="*/ 8 w 112"/>
                <a:gd name="T3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4">
                  <a:moveTo>
                    <a:pt x="104" y="16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00" y="64"/>
                    <a:pt x="104" y="60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8" y="48"/>
                    <a:pt x="112" y="44"/>
                    <a:pt x="112" y="40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0"/>
                    <a:pt x="108" y="16"/>
                    <a:pt x="104" y="16"/>
                  </a:cubicBezTo>
                  <a:close/>
                  <a:moveTo>
                    <a:pt x="8" y="56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56"/>
                    <a:pt x="96" y="56"/>
                    <a:pt x="96" y="56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185">
              <a:extLst>
                <a:ext uri="{FF2B5EF4-FFF2-40B4-BE49-F238E27FC236}">
                  <a16:creationId xmlns:a16="http://schemas.microsoft.com/office/drawing/2014/main" id="{4A8D03E7-D945-49E0-9263-31E0BCF0B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6" y="4405313"/>
              <a:ext cx="190500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5F733DE-30C5-42E7-A92F-CAEFE1464DF7}"/>
              </a:ext>
            </a:extLst>
          </p:cNvPr>
          <p:cNvSpPr txBox="1"/>
          <p:nvPr/>
        </p:nvSpPr>
        <p:spPr>
          <a:xfrm>
            <a:off x="5891168" y="3813165"/>
            <a:ext cx="307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MAXIMUM MATCHING IN BIPARTITE GRAPHS</a:t>
            </a:r>
            <a:endParaRPr lang="vi-VN" sz="2000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45BFF7-74D5-40F8-BAA6-3B41211C2AA8}"/>
              </a:ext>
            </a:extLst>
          </p:cNvPr>
          <p:cNvSpPr txBox="1"/>
          <p:nvPr/>
        </p:nvSpPr>
        <p:spPr>
          <a:xfrm>
            <a:off x="7956433" y="5624553"/>
            <a:ext cx="307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STABLE MARRIAGE PROBLEM</a:t>
            </a:r>
            <a:endParaRPr lang="vi-VN" sz="2000" b="1">
              <a:solidFill>
                <a:schemeClr val="bg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E87ED3E-0819-4AF9-BD96-FF772B06F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74172" y="3075057"/>
            <a:ext cx="331428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38" grpId="0" animBg="1"/>
      <p:bldP spid="39" grpId="0" animBg="1"/>
      <p:bldP spid="44" grpId="0" animBg="1"/>
      <p:bldP spid="45" grpId="0" animBg="1"/>
      <p:bldP spid="50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97496" cy="129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4EC829-6E28-4EB2-9ED1-438B696CC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74172" y="3075057"/>
            <a:ext cx="3314286" cy="36571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4C3077-98E5-41D6-A8EC-082A1DA0ABE6}"/>
              </a:ext>
            </a:extLst>
          </p:cNvPr>
          <p:cNvSpPr/>
          <p:nvPr/>
        </p:nvSpPr>
        <p:spPr>
          <a:xfrm>
            <a:off x="1083232" y="991076"/>
            <a:ext cx="1002553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MAXIMUM-FLOW PROBLEM</a:t>
            </a:r>
            <a:endParaRPr lang="vi-VN" sz="6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4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42836" y="442533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maximum-flow problem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0808" y="1366045"/>
            <a:ext cx="2793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Ý </a:t>
            </a:r>
            <a:r>
              <a:rPr kumimoji="0" 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tưởng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43" y="1694688"/>
            <a:ext cx="6155605" cy="3462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70808" y="2195100"/>
                <a:ext cx="5132832" cy="381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Flow network:</a:t>
                </a:r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 err="1" smtClean="0"/>
                  <a:t>Chứa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duy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đỉnh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không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có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cạnh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đến</a:t>
                </a:r>
                <a:r>
                  <a:rPr lang="en-US" sz="2400" dirty="0" smtClean="0"/>
                  <a:t> (source)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đánh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1 </a:t>
                </a:r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dirty="0" err="1" smtClean="0"/>
                  <a:t>Chứa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duy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đỉnh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không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có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đỉnh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đi</a:t>
                </a:r>
                <a:r>
                  <a:rPr lang="en-US" sz="2400" dirty="0" smtClean="0"/>
                  <a:t> (sink),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đánh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n.</a:t>
                </a:r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dirty="0" err="1" smtClean="0"/>
                  <a:t>Trọng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mỗi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cạnh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hướng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, j)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nguyên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dương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gọi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edge capacity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8" y="2195100"/>
                <a:ext cx="5132832" cy="3815403"/>
              </a:xfrm>
              <a:prstGeom prst="rect">
                <a:avLst/>
              </a:prstGeom>
              <a:blipFill>
                <a:blip r:embed="rId4"/>
                <a:stretch>
                  <a:fillRect l="-1900" t="-1278" b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maximum-flow problem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0808" y="1366045"/>
            <a:ext cx="2793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Ý </a:t>
            </a:r>
            <a:r>
              <a:rPr kumimoji="0" 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tưởng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AFFA2-B07C-4926-BA40-B48FEB30FD30}"/>
              </a:ext>
            </a:extLst>
          </p:cNvPr>
          <p:cNvSpPr txBox="1"/>
          <p:nvPr/>
        </p:nvSpPr>
        <p:spPr>
          <a:xfrm>
            <a:off x="355050" y="2132366"/>
            <a:ext cx="5817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flow network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tuân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chu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sink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duy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source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sink. 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capacity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network.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09FF1-1D4F-4C18-8218-833BE0696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50" y="1554659"/>
            <a:ext cx="5763218" cy="41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maximum-flow problem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0808" y="1366045"/>
            <a:ext cx="31359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29180-1156-4862-83F5-D4DCEB190E12}"/>
              </a:ext>
            </a:extLst>
          </p:cNvPr>
          <p:cNvSpPr txBox="1"/>
          <p:nvPr/>
        </p:nvSpPr>
        <p:spPr>
          <a:xfrm>
            <a:off x="3059693" y="1910431"/>
            <a:ext cx="609600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ShortestAugmentingPath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(G)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//Implements the shortest-augmenting-path algorithm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//Input: A network with single source 1, single sink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positive integer capacities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its edges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 )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//Output: A maximum flow x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 to every edge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 ) in the network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the source with ∞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add the source to the empty queue Q</a:t>
            </a:r>
          </a:p>
        </p:txBody>
      </p:sp>
    </p:spTree>
    <p:extLst>
      <p:ext uri="{BB962C8B-B14F-4D97-AF65-F5344CB8AC3E}">
        <p14:creationId xmlns:p14="http://schemas.microsoft.com/office/powerpoint/2010/main" val="31526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maximum-flow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DA272-17D7-42B1-A8EE-63DA30B18908}"/>
              </a:ext>
            </a:extLst>
          </p:cNvPr>
          <p:cNvSpPr txBox="1"/>
          <p:nvPr/>
        </p:nvSpPr>
        <p:spPr>
          <a:xfrm>
            <a:off x="-127000" y="1240666"/>
            <a:ext cx="5835650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not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Empty(Q)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← Front(Q); Dequeue(Q)</a:t>
            </a:r>
          </a:p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every edge from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j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//forward edges</a:t>
            </a:r>
          </a:p>
          <a:p>
            <a:pPr marL="9144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 is unlabeled</a:t>
            </a:r>
          </a:p>
          <a:p>
            <a:pPr marL="13716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←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xij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0</a:t>
            </a:r>
          </a:p>
          <a:p>
            <a:pPr marL="18288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← min{li,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}; label j with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</a:p>
          <a:p>
            <a:pPr marL="18288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Enqueue(Q, j )</a:t>
            </a:r>
          </a:p>
          <a:p>
            <a:pPr marL="9144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every edge from j to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//backward edges</a:t>
            </a:r>
          </a:p>
          <a:p>
            <a:pPr marL="9144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 is unlabeled</a:t>
            </a:r>
          </a:p>
          <a:p>
            <a:pPr marL="13716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0</a:t>
            </a:r>
          </a:p>
          <a:p>
            <a:pPr marL="18288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← min{li,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}; label j with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−</a:t>
            </a:r>
          </a:p>
          <a:p>
            <a:pPr marL="18288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Enqueue(Q, j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5FA28-F62F-46A8-9903-6BC776E0F7FB}"/>
              </a:ext>
            </a:extLst>
          </p:cNvPr>
          <p:cNvSpPr txBox="1"/>
          <p:nvPr/>
        </p:nvSpPr>
        <p:spPr>
          <a:xfrm>
            <a:off x="5459380" y="1032916"/>
            <a:ext cx="6096000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sink has been labeled</a:t>
            </a:r>
          </a:p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 ← n //start at the sink and move backwards using second labels</a:t>
            </a:r>
          </a:p>
          <a:p>
            <a:pPr marL="9144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 = 1 //the source hasn’t been reached</a:t>
            </a:r>
          </a:p>
          <a:p>
            <a:pPr marL="13716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second label of vertex j is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</a:p>
          <a:p>
            <a:pPr marL="18288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←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ln</a:t>
            </a:r>
          </a:p>
          <a:p>
            <a:pPr marL="13716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//the second label of vertex j is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−</a:t>
            </a:r>
          </a:p>
          <a:p>
            <a:pPr marL="18288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←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xj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− ln</a:t>
            </a:r>
          </a:p>
          <a:p>
            <a:pPr marL="13716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 ←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← the vertex indicated by i’s second label</a:t>
            </a:r>
          </a:p>
          <a:p>
            <a:pPr marL="9144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erase all vertex labels except the ones of the source</a:t>
            </a:r>
          </a:p>
          <a:p>
            <a:pPr marL="9144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reinitialize Q with the source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 //the current flow is maximum</a:t>
            </a:r>
          </a:p>
        </p:txBody>
      </p:sp>
    </p:spTree>
    <p:extLst>
      <p:ext uri="{BB962C8B-B14F-4D97-AF65-F5344CB8AC3E}">
        <p14:creationId xmlns:p14="http://schemas.microsoft.com/office/powerpoint/2010/main" val="32462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56088" y="313132"/>
            <a:ext cx="7931150" cy="81280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7496" cy="12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59693" y="442533"/>
            <a:ext cx="672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maximum-flow problem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64" y="1213908"/>
            <a:ext cx="2772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Demo </a:t>
            </a:r>
            <a:r>
              <a:rPr kumimoji="0" lang="en-US" sz="2500" b="1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thuật</a:t>
            </a:r>
            <a:r>
              <a:rPr kumimoji="0" lang="en-US" sz="25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5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toán</a:t>
            </a:r>
            <a:endParaRPr kumimoji="0" lang="en-US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690962"/>
            <a:ext cx="9864715" cy="5014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2455" y="1778938"/>
                <a:ext cx="13440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tạp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5" y="1778938"/>
                <a:ext cx="1344022" cy="646331"/>
              </a:xfrm>
              <a:prstGeom prst="rect">
                <a:avLst/>
              </a:prstGeom>
              <a:blipFill>
                <a:blip r:embed="rId4"/>
                <a:stretch>
                  <a:fillRect l="-4091" t="-5660" r="-363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1447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Gia Ky</dc:creator>
  <cp:lastModifiedBy>DELL</cp:lastModifiedBy>
  <cp:revision>279</cp:revision>
  <dcterms:created xsi:type="dcterms:W3CDTF">2020-03-12T04:49:09Z</dcterms:created>
  <dcterms:modified xsi:type="dcterms:W3CDTF">2020-11-25T09:38:50Z</dcterms:modified>
</cp:coreProperties>
</file>