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5" r:id="rId7"/>
    <p:sldId id="262" r:id="rId8"/>
    <p:sldId id="263"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57"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BFAC17F4-87E0-4423-A565-303CDF1F9948}" type="datetimeFigureOut">
              <a:rPr lang="vi-VN" smtClean="0"/>
              <a:t>06/05/2021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61764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AC17F4-87E0-4423-A565-303CDF1F9948}" type="datetimeFigureOut">
              <a:rPr lang="vi-VN" smtClean="0"/>
              <a:t>06/05/2021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12341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AC17F4-87E0-4423-A565-303CDF1F9948}" type="datetimeFigureOut">
              <a:rPr lang="vi-VN" smtClean="0"/>
              <a:t>06/05/2021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284619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AC17F4-87E0-4423-A565-303CDF1F9948}" type="datetimeFigureOut">
              <a:rPr lang="vi-VN" smtClean="0"/>
              <a:t>06/05/2021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331578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AC17F4-87E0-4423-A565-303CDF1F9948}" type="datetimeFigureOut">
              <a:rPr lang="vi-VN" smtClean="0"/>
              <a:t>06/05/2021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1946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BFAC17F4-87E0-4423-A565-303CDF1F9948}" type="datetimeFigureOut">
              <a:rPr lang="vi-VN" smtClean="0"/>
              <a:t>06/05/2021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132221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BFAC17F4-87E0-4423-A565-303CDF1F9948}" type="datetimeFigureOut">
              <a:rPr lang="vi-VN" smtClean="0"/>
              <a:t>06/05/2021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129375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FAC17F4-87E0-4423-A565-303CDF1F9948}" type="datetimeFigureOut">
              <a:rPr lang="vi-VN" smtClean="0"/>
              <a:t>06/05/2021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383478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C17F4-87E0-4423-A565-303CDF1F9948}" type="datetimeFigureOut">
              <a:rPr lang="vi-VN" smtClean="0"/>
              <a:t>06/05/2021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218956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AC17F4-87E0-4423-A565-303CDF1F9948}" type="datetimeFigureOut">
              <a:rPr lang="vi-VN" smtClean="0"/>
              <a:t>06/05/2021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336194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AC17F4-87E0-4423-A565-303CDF1F9948}" type="datetimeFigureOut">
              <a:rPr lang="vi-VN" smtClean="0"/>
              <a:t>06/05/2021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4859D7F-DAE0-462A-ABD0-0EAD04439D5A}" type="slidenum">
              <a:rPr lang="vi-VN" smtClean="0"/>
              <a:t>‹#›</a:t>
            </a:fld>
            <a:endParaRPr lang="vi-VN"/>
          </a:p>
        </p:txBody>
      </p:sp>
    </p:spTree>
    <p:extLst>
      <p:ext uri="{BB962C8B-B14F-4D97-AF65-F5344CB8AC3E}">
        <p14:creationId xmlns:p14="http://schemas.microsoft.com/office/powerpoint/2010/main" val="417046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C17F4-87E0-4423-A565-303CDF1F9948}" type="datetimeFigureOut">
              <a:rPr lang="vi-VN" smtClean="0"/>
              <a:t>06/05/2021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59D7F-DAE0-462A-ABD0-0EAD04439D5A}" type="slidenum">
              <a:rPr lang="vi-VN" smtClean="0"/>
              <a:t>‹#›</a:t>
            </a:fld>
            <a:endParaRPr lang="vi-VN"/>
          </a:p>
        </p:txBody>
      </p:sp>
    </p:spTree>
    <p:extLst>
      <p:ext uri="{BB962C8B-B14F-4D97-AF65-F5344CB8AC3E}">
        <p14:creationId xmlns:p14="http://schemas.microsoft.com/office/powerpoint/2010/main" val="355860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r>
            <a:br>
              <a:rPr lang="en-US" b="1" dirty="0" smtClean="0"/>
            </a:br>
            <a:r>
              <a:rPr lang="en-US" b="1" dirty="0" smtClean="0"/>
              <a:t>RECURRENT NEURAL NETWORK </a:t>
            </a:r>
            <a:br>
              <a:rPr lang="en-US" b="1" dirty="0" smtClean="0"/>
            </a:br>
            <a:r>
              <a:rPr lang="en-US" b="1" dirty="0" smtClean="0"/>
              <a:t>AND</a:t>
            </a:r>
            <a:br>
              <a:rPr lang="en-US" b="1" dirty="0" smtClean="0"/>
            </a:br>
            <a:r>
              <a:rPr lang="en-US" b="1" dirty="0" smtClean="0"/>
              <a:t>LONG SHORT TERM MEMORY</a:t>
            </a:r>
            <a:endParaRPr lang="vi-VN" b="1" dirty="0"/>
          </a:p>
        </p:txBody>
      </p:sp>
      <p:sp>
        <p:nvSpPr>
          <p:cNvPr id="3" name="Subtitle 2"/>
          <p:cNvSpPr>
            <a:spLocks noGrp="1"/>
          </p:cNvSpPr>
          <p:nvPr>
            <p:ph type="subTitle" idx="1"/>
          </p:nvPr>
        </p:nvSpPr>
        <p:spPr/>
        <p:txBody>
          <a:bodyPr/>
          <a:lstStyle/>
          <a:p>
            <a:pPr algn="r"/>
            <a:r>
              <a:rPr lang="en-US" dirty="0" smtClean="0"/>
              <a:t>NGƯỜI HƯỚNG DẪN: THẦY LÊ ANH CƯỜNG</a:t>
            </a:r>
          </a:p>
          <a:p>
            <a:pPr algn="r"/>
            <a:r>
              <a:rPr lang="en-US" dirty="0" smtClean="0"/>
              <a:t>NGƯỜI THỰC HIỆN: NGUYỄN TRỌNG NHẬT – 51702149</a:t>
            </a:r>
          </a:p>
          <a:p>
            <a:pPr algn="r"/>
            <a:r>
              <a:rPr lang="en-US" dirty="0" smtClean="0"/>
              <a:t>HOÀNG KIẾN THIẾT </a:t>
            </a:r>
            <a:r>
              <a:rPr lang="en-US" smtClean="0"/>
              <a:t>- 51702187</a:t>
            </a:r>
            <a:endParaRPr lang="en-US" dirty="0" smtClean="0"/>
          </a:p>
        </p:txBody>
      </p:sp>
    </p:spTree>
    <p:extLst>
      <p:ext uri="{BB962C8B-B14F-4D97-AF65-F5344CB8AC3E}">
        <p14:creationId xmlns:p14="http://schemas.microsoft.com/office/powerpoint/2010/main" val="1800222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1446215" y="1002398"/>
            <a:ext cx="10846161" cy="646331"/>
          </a:xfrm>
          <a:prstGeom prst="rect">
            <a:avLst/>
          </a:prstGeom>
          <a:noFill/>
        </p:spPr>
        <p:txBody>
          <a:bodyPr wrap="square" rtlCol="0">
            <a:spAutoFit/>
          </a:bodyPr>
          <a:lstStyle/>
          <a:p>
            <a:r>
              <a:rPr lang="en-US" sz="3600" dirty="0" smtClean="0"/>
              <a:t>Back propagation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85" y="1725644"/>
            <a:ext cx="5129348" cy="2932010"/>
          </a:xfrm>
          <a:prstGeom prst="rect">
            <a:avLst/>
          </a:prstGeom>
        </p:spPr>
      </p:pic>
      <p:pic>
        <p:nvPicPr>
          <p:cNvPr id="6" name="Picture 5"/>
          <p:cNvPicPr>
            <a:picLocks noChangeAspect="1"/>
          </p:cNvPicPr>
          <p:nvPr/>
        </p:nvPicPr>
        <p:blipFill>
          <a:blip r:embed="rId4"/>
          <a:stretch>
            <a:fillRect/>
          </a:stretch>
        </p:blipFill>
        <p:spPr>
          <a:xfrm>
            <a:off x="2917451" y="4715166"/>
            <a:ext cx="6595224" cy="885265"/>
          </a:xfrm>
          <a:prstGeom prst="rect">
            <a:avLst/>
          </a:prstGeom>
        </p:spPr>
      </p:pic>
    </p:spTree>
    <p:extLst>
      <p:ext uri="{BB962C8B-B14F-4D97-AF65-F5344CB8AC3E}">
        <p14:creationId xmlns:p14="http://schemas.microsoft.com/office/powerpoint/2010/main" val="158109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1446215" y="1002398"/>
            <a:ext cx="10846161" cy="646331"/>
          </a:xfrm>
          <a:prstGeom prst="rect">
            <a:avLst/>
          </a:prstGeom>
          <a:noFill/>
        </p:spPr>
        <p:txBody>
          <a:bodyPr wrap="square" rtlCol="0">
            <a:spAutoFit/>
          </a:bodyPr>
          <a:lstStyle/>
          <a:p>
            <a:r>
              <a:rPr lang="en-US" sz="3600" dirty="0" smtClean="0"/>
              <a:t>Back propagation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85" y="1725644"/>
            <a:ext cx="5129348" cy="2932010"/>
          </a:xfrm>
          <a:prstGeom prst="rect">
            <a:avLst/>
          </a:prstGeom>
        </p:spPr>
      </p:pic>
      <p:pic>
        <p:nvPicPr>
          <p:cNvPr id="7" name="Picture 6"/>
          <p:cNvPicPr>
            <a:picLocks noChangeAspect="1"/>
          </p:cNvPicPr>
          <p:nvPr/>
        </p:nvPicPr>
        <p:blipFill>
          <a:blip r:embed="rId4"/>
          <a:stretch>
            <a:fillRect/>
          </a:stretch>
        </p:blipFill>
        <p:spPr>
          <a:xfrm>
            <a:off x="4119234" y="4841966"/>
            <a:ext cx="3219450" cy="1371600"/>
          </a:xfrm>
          <a:prstGeom prst="rect">
            <a:avLst/>
          </a:prstGeom>
        </p:spPr>
      </p:pic>
    </p:spTree>
    <p:extLst>
      <p:ext uri="{BB962C8B-B14F-4D97-AF65-F5344CB8AC3E}">
        <p14:creationId xmlns:p14="http://schemas.microsoft.com/office/powerpoint/2010/main" val="277383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1446215" y="1002398"/>
            <a:ext cx="10846161" cy="646331"/>
          </a:xfrm>
          <a:prstGeom prst="rect">
            <a:avLst/>
          </a:prstGeom>
          <a:noFill/>
        </p:spPr>
        <p:txBody>
          <a:bodyPr wrap="square" rtlCol="0">
            <a:spAutoFit/>
          </a:bodyPr>
          <a:lstStyle/>
          <a:p>
            <a:r>
              <a:rPr lang="en-US" sz="3600" dirty="0" smtClean="0"/>
              <a:t>Back propagation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85" y="1648729"/>
            <a:ext cx="5129348" cy="2932010"/>
          </a:xfrm>
          <a:prstGeom prst="rect">
            <a:avLst/>
          </a:prstGeom>
        </p:spPr>
      </p:pic>
      <p:pic>
        <p:nvPicPr>
          <p:cNvPr id="7" name="Picture 6"/>
          <p:cNvPicPr>
            <a:picLocks noChangeAspect="1"/>
          </p:cNvPicPr>
          <p:nvPr/>
        </p:nvPicPr>
        <p:blipFill>
          <a:blip r:embed="rId4"/>
          <a:stretch>
            <a:fillRect/>
          </a:stretch>
        </p:blipFill>
        <p:spPr>
          <a:xfrm>
            <a:off x="2076650" y="4870048"/>
            <a:ext cx="7304617" cy="939165"/>
          </a:xfrm>
          <a:prstGeom prst="rect">
            <a:avLst/>
          </a:prstGeom>
        </p:spPr>
      </p:pic>
    </p:spTree>
    <p:extLst>
      <p:ext uri="{BB962C8B-B14F-4D97-AF65-F5344CB8AC3E}">
        <p14:creationId xmlns:p14="http://schemas.microsoft.com/office/powerpoint/2010/main" val="40079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82" y="1828624"/>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Tree>
    <p:extLst>
      <p:ext uri="{BB962C8B-B14F-4D97-AF65-F5344CB8AC3E}">
        <p14:creationId xmlns:p14="http://schemas.microsoft.com/office/powerpoint/2010/main" val="347364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4352410"/>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3600" dirty="0" smtClean="0"/>
              <a:t>LSTM </a:t>
            </a:r>
            <a:r>
              <a:rPr lang="en-US" sz="3600" dirty="0" err="1" smtClean="0"/>
              <a:t>là</a:t>
            </a:r>
            <a:r>
              <a:rPr lang="en-US" sz="3600" dirty="0" smtClean="0"/>
              <a:t> </a:t>
            </a:r>
            <a:r>
              <a:rPr lang="en-US" sz="3600" dirty="0" err="1" smtClean="0"/>
              <a:t>mạng</a:t>
            </a:r>
            <a:r>
              <a:rPr lang="en-US" sz="3600" dirty="0" smtClean="0"/>
              <a:t> neutral </a:t>
            </a:r>
            <a:r>
              <a:rPr lang="en-US" sz="3600" dirty="0" err="1" smtClean="0"/>
              <a:t>cải</a:t>
            </a:r>
            <a:r>
              <a:rPr lang="en-US" sz="3600" dirty="0" smtClean="0"/>
              <a:t> </a:t>
            </a:r>
            <a:r>
              <a:rPr lang="en-US" sz="3600" dirty="0" err="1" smtClean="0"/>
              <a:t>tiến</a:t>
            </a:r>
            <a:r>
              <a:rPr lang="en-US" sz="3600" dirty="0" smtClean="0"/>
              <a:t> </a:t>
            </a:r>
            <a:r>
              <a:rPr lang="en-US" sz="3600" dirty="0" err="1" smtClean="0"/>
              <a:t>từ</a:t>
            </a:r>
            <a:r>
              <a:rPr lang="en-US" sz="3600" dirty="0" smtClean="0"/>
              <a:t> RNN.</a:t>
            </a:r>
          </a:p>
          <a:p>
            <a:pPr marL="571500" indent="-571500">
              <a:lnSpc>
                <a:spcPct val="200000"/>
              </a:lnSpc>
              <a:buFont typeface="Arial" panose="020B0604020202020204" pitchFamily="34" charset="0"/>
              <a:buChar char="•"/>
            </a:pPr>
            <a:r>
              <a:rPr lang="vi-VN" sz="3600" dirty="0"/>
              <a:t>N</a:t>
            </a:r>
            <a:r>
              <a:rPr lang="vi-VN" sz="3600" dirty="0" smtClean="0"/>
              <a:t>ó có khả năng học được các phụ thuộc xa.</a:t>
            </a:r>
          </a:p>
          <a:p>
            <a:pPr marL="571500" indent="-571500">
              <a:lnSpc>
                <a:spcPct val="200000"/>
              </a:lnSpc>
              <a:buFont typeface="Arial" panose="020B0604020202020204" pitchFamily="34" charset="0"/>
              <a:buChar char="•"/>
            </a:pPr>
            <a:r>
              <a:rPr lang="vi-VN" sz="3600" dirty="0" smtClean="0"/>
              <a:t>Trong khi RNN thì không (hiện tượng vanishing gradient)</a:t>
            </a:r>
            <a:endParaRPr lang="vi-VN" sz="3600" dirty="0"/>
          </a:p>
        </p:txBody>
      </p:sp>
    </p:spTree>
    <p:extLst>
      <p:ext uri="{BB962C8B-B14F-4D97-AF65-F5344CB8AC3E}">
        <p14:creationId xmlns:p14="http://schemas.microsoft.com/office/powerpoint/2010/main" val="200440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4524315"/>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3600" dirty="0" smtClean="0"/>
              <a:t>LSTM </a:t>
            </a:r>
            <a:r>
              <a:rPr lang="en-US" sz="3600" dirty="0" err="1" smtClean="0"/>
              <a:t>là</a:t>
            </a:r>
            <a:r>
              <a:rPr lang="en-US" sz="3600" dirty="0" smtClean="0"/>
              <a:t> </a:t>
            </a:r>
            <a:r>
              <a:rPr lang="en-US" sz="3600" dirty="0" err="1" smtClean="0"/>
              <a:t>mạng</a:t>
            </a:r>
            <a:r>
              <a:rPr lang="en-US" sz="3600" dirty="0" smtClean="0"/>
              <a:t> neutral </a:t>
            </a:r>
            <a:r>
              <a:rPr lang="en-US" sz="3600" dirty="0" err="1" smtClean="0"/>
              <a:t>cải</a:t>
            </a:r>
            <a:r>
              <a:rPr lang="en-US" sz="3600" dirty="0" smtClean="0"/>
              <a:t> </a:t>
            </a:r>
            <a:r>
              <a:rPr lang="en-US" sz="3600" dirty="0" err="1" smtClean="0"/>
              <a:t>tiến</a:t>
            </a:r>
            <a:r>
              <a:rPr lang="en-US" sz="3600" dirty="0" smtClean="0"/>
              <a:t> </a:t>
            </a:r>
            <a:r>
              <a:rPr lang="en-US" sz="3600" dirty="0" err="1" smtClean="0"/>
              <a:t>từ</a:t>
            </a:r>
            <a:r>
              <a:rPr lang="en-US" sz="3600" dirty="0" smtClean="0"/>
              <a:t> RNN.</a:t>
            </a:r>
          </a:p>
          <a:p>
            <a:pPr marL="571500" indent="-571500">
              <a:lnSpc>
                <a:spcPct val="200000"/>
              </a:lnSpc>
              <a:buFont typeface="Arial" panose="020B0604020202020204" pitchFamily="34" charset="0"/>
              <a:buChar char="•"/>
            </a:pPr>
            <a:r>
              <a:rPr lang="vi-VN" sz="3600" dirty="0"/>
              <a:t>N</a:t>
            </a:r>
            <a:r>
              <a:rPr lang="vi-VN" sz="3600" dirty="0" smtClean="0"/>
              <a:t>ó có khả năng học được các phụ thuộc xa.</a:t>
            </a:r>
          </a:p>
          <a:p>
            <a:pPr marL="571500" indent="-571500">
              <a:lnSpc>
                <a:spcPct val="200000"/>
              </a:lnSpc>
              <a:buFont typeface="Arial" panose="020B0604020202020204" pitchFamily="34" charset="0"/>
              <a:buChar char="•"/>
            </a:pPr>
            <a:r>
              <a:rPr lang="vi-VN" sz="3600" dirty="0" smtClean="0"/>
              <a:t>Trong khi RNN thì không thể học được (hiện tượng vanishing gradient)</a:t>
            </a:r>
            <a:endParaRPr lang="vi-VN" sz="3600" dirty="0"/>
          </a:p>
        </p:txBody>
      </p:sp>
    </p:spTree>
    <p:extLst>
      <p:ext uri="{BB962C8B-B14F-4D97-AF65-F5344CB8AC3E}">
        <p14:creationId xmlns:p14="http://schemas.microsoft.com/office/powerpoint/2010/main" val="130624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6" name="Picture 5"/>
          <p:cNvPicPr>
            <a:picLocks noChangeAspect="1"/>
          </p:cNvPicPr>
          <p:nvPr/>
        </p:nvPicPr>
        <p:blipFill>
          <a:blip r:embed="rId3"/>
          <a:stretch>
            <a:fillRect/>
          </a:stretch>
        </p:blipFill>
        <p:spPr>
          <a:xfrm>
            <a:off x="784364" y="1443789"/>
            <a:ext cx="3267075" cy="3505200"/>
          </a:xfrm>
          <a:prstGeom prst="rect">
            <a:avLst/>
          </a:prstGeom>
        </p:spPr>
      </p:pic>
      <p:pic>
        <p:nvPicPr>
          <p:cNvPr id="7" name="Picture 6"/>
          <p:cNvPicPr>
            <a:picLocks noChangeAspect="1"/>
          </p:cNvPicPr>
          <p:nvPr/>
        </p:nvPicPr>
        <p:blipFill>
          <a:blip r:embed="rId4"/>
          <a:stretch>
            <a:fillRect/>
          </a:stretch>
        </p:blipFill>
        <p:spPr>
          <a:xfrm>
            <a:off x="6585437" y="1243764"/>
            <a:ext cx="3267075" cy="3705225"/>
          </a:xfrm>
          <a:prstGeom prst="rect">
            <a:avLst/>
          </a:prstGeom>
        </p:spPr>
      </p:pic>
    </p:spTree>
    <p:extLst>
      <p:ext uri="{BB962C8B-B14F-4D97-AF65-F5344CB8AC3E}">
        <p14:creationId xmlns:p14="http://schemas.microsoft.com/office/powerpoint/2010/main" val="186618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5" name="Picture 4"/>
          <p:cNvPicPr>
            <a:picLocks noChangeAspect="1"/>
          </p:cNvPicPr>
          <p:nvPr/>
        </p:nvPicPr>
        <p:blipFill>
          <a:blip r:embed="rId3"/>
          <a:stretch>
            <a:fillRect/>
          </a:stretch>
        </p:blipFill>
        <p:spPr>
          <a:xfrm>
            <a:off x="1155183" y="1443789"/>
            <a:ext cx="10104521" cy="5280182"/>
          </a:xfrm>
          <a:prstGeom prst="rect">
            <a:avLst/>
          </a:prstGeom>
        </p:spPr>
      </p:pic>
    </p:spTree>
    <p:extLst>
      <p:ext uri="{BB962C8B-B14F-4D97-AF65-F5344CB8AC3E}">
        <p14:creationId xmlns:p14="http://schemas.microsoft.com/office/powerpoint/2010/main" val="47646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520" y="965835"/>
            <a:ext cx="5608320" cy="3402965"/>
          </a:xfrm>
          <a:prstGeom prst="rect">
            <a:avLst/>
          </a:prstGeom>
        </p:spPr>
      </p:pic>
      <p:pic>
        <p:nvPicPr>
          <p:cNvPr id="7" name="Picture 6"/>
          <p:cNvPicPr>
            <a:picLocks noChangeAspect="1"/>
          </p:cNvPicPr>
          <p:nvPr/>
        </p:nvPicPr>
        <p:blipFill>
          <a:blip r:embed="rId4"/>
          <a:stretch>
            <a:fillRect/>
          </a:stretch>
        </p:blipFill>
        <p:spPr>
          <a:xfrm>
            <a:off x="3700462" y="4589825"/>
            <a:ext cx="5400675" cy="1666875"/>
          </a:xfrm>
          <a:prstGeom prst="rect">
            <a:avLst/>
          </a:prstGeom>
        </p:spPr>
      </p:pic>
    </p:spTree>
    <p:extLst>
      <p:ext uri="{BB962C8B-B14F-4D97-AF65-F5344CB8AC3E}">
        <p14:creationId xmlns:p14="http://schemas.microsoft.com/office/powerpoint/2010/main" val="19261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520" y="965835"/>
            <a:ext cx="5608320" cy="3402965"/>
          </a:xfrm>
          <a:prstGeom prst="rect">
            <a:avLst/>
          </a:prstGeom>
        </p:spPr>
      </p:pic>
      <p:pic>
        <p:nvPicPr>
          <p:cNvPr id="5" name="Picture 4"/>
          <p:cNvPicPr>
            <a:picLocks noChangeAspect="1"/>
          </p:cNvPicPr>
          <p:nvPr/>
        </p:nvPicPr>
        <p:blipFill>
          <a:blip r:embed="rId4"/>
          <a:stretch>
            <a:fillRect/>
          </a:stretch>
        </p:blipFill>
        <p:spPr>
          <a:xfrm>
            <a:off x="233364" y="4676367"/>
            <a:ext cx="11948160" cy="1916022"/>
          </a:xfrm>
          <a:prstGeom prst="rect">
            <a:avLst/>
          </a:prstGeom>
        </p:spPr>
      </p:pic>
    </p:spTree>
    <p:extLst>
      <p:ext uri="{BB962C8B-B14F-4D97-AF65-F5344CB8AC3E}">
        <p14:creationId xmlns:p14="http://schemas.microsoft.com/office/powerpoint/2010/main" val="231604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82" y="1828624"/>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Tree>
    <p:extLst>
      <p:ext uri="{BB962C8B-B14F-4D97-AF65-F5344CB8AC3E}">
        <p14:creationId xmlns:p14="http://schemas.microsoft.com/office/powerpoint/2010/main" val="305584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520" y="965835"/>
            <a:ext cx="5608320" cy="3402965"/>
          </a:xfrm>
          <a:prstGeom prst="rect">
            <a:avLst/>
          </a:prstGeom>
        </p:spPr>
      </p:pic>
      <p:sp>
        <p:nvSpPr>
          <p:cNvPr id="7" name="TextBox 6"/>
          <p:cNvSpPr txBox="1"/>
          <p:nvPr/>
        </p:nvSpPr>
        <p:spPr>
          <a:xfrm>
            <a:off x="1663337" y="5068389"/>
            <a:ext cx="2795452" cy="748937"/>
          </a:xfrm>
          <a:prstGeom prst="rect">
            <a:avLst/>
          </a:prstGeom>
          <a:noFill/>
        </p:spPr>
        <p:txBody>
          <a:bodyPr wrap="square" rtlCol="0">
            <a:spAutoFit/>
          </a:bodyPr>
          <a:lstStyle/>
          <a:p>
            <a:endParaRPr lang="vi-VN" dirty="0"/>
          </a:p>
        </p:txBody>
      </p:sp>
      <p:pic>
        <p:nvPicPr>
          <p:cNvPr id="8" name="Picture 7"/>
          <p:cNvPicPr>
            <a:picLocks noChangeAspect="1"/>
          </p:cNvPicPr>
          <p:nvPr/>
        </p:nvPicPr>
        <p:blipFill>
          <a:blip r:embed="rId4"/>
          <a:stretch>
            <a:fillRect/>
          </a:stretch>
        </p:blipFill>
        <p:spPr>
          <a:xfrm>
            <a:off x="887807" y="4747531"/>
            <a:ext cx="10955430" cy="1722937"/>
          </a:xfrm>
          <a:prstGeom prst="rect">
            <a:avLst/>
          </a:prstGeom>
        </p:spPr>
      </p:pic>
    </p:spTree>
    <p:extLst>
      <p:ext uri="{BB962C8B-B14F-4D97-AF65-F5344CB8AC3E}">
        <p14:creationId xmlns:p14="http://schemas.microsoft.com/office/powerpoint/2010/main" val="345349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LONG SHORT TERM MEMORY</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1028423"/>
          </a:xfrm>
          <a:prstGeom prst="rect">
            <a:avLst/>
          </a:prstGeom>
          <a:noFill/>
        </p:spPr>
        <p:txBody>
          <a:bodyPr wrap="square" rtlCol="0">
            <a:spAutoFit/>
          </a:bodyPr>
          <a:lstStyle/>
          <a:p>
            <a:pPr marL="571500" indent="-571500">
              <a:lnSpc>
                <a:spcPct val="200000"/>
              </a:lnSpc>
              <a:buFont typeface="Arial" panose="020B0604020202020204" pitchFamily="34" charset="0"/>
              <a:buChar char="•"/>
            </a:pPr>
            <a:endParaRPr lang="vi-VN"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6" y="1031719"/>
            <a:ext cx="4441371" cy="2694894"/>
          </a:xfrm>
          <a:prstGeom prst="rect">
            <a:avLst/>
          </a:prstGeom>
        </p:spPr>
      </p:pic>
      <p:sp>
        <p:nvSpPr>
          <p:cNvPr id="7" name="TextBox 6"/>
          <p:cNvSpPr txBox="1"/>
          <p:nvPr/>
        </p:nvSpPr>
        <p:spPr>
          <a:xfrm>
            <a:off x="1663337" y="5068389"/>
            <a:ext cx="2795452" cy="748937"/>
          </a:xfrm>
          <a:prstGeom prst="rect">
            <a:avLst/>
          </a:prstGeom>
          <a:noFill/>
        </p:spPr>
        <p:txBody>
          <a:bodyPr wrap="square" rtlCol="0">
            <a:spAutoFit/>
          </a:bodyPr>
          <a:lstStyle/>
          <a:p>
            <a:endParaRPr lang="vi-VN" dirty="0"/>
          </a:p>
        </p:txBody>
      </p:sp>
      <p:pic>
        <p:nvPicPr>
          <p:cNvPr id="5" name="Picture 4"/>
          <p:cNvPicPr>
            <a:picLocks noChangeAspect="1"/>
          </p:cNvPicPr>
          <p:nvPr/>
        </p:nvPicPr>
        <p:blipFill>
          <a:blip r:embed="rId4"/>
          <a:stretch>
            <a:fillRect/>
          </a:stretch>
        </p:blipFill>
        <p:spPr>
          <a:xfrm>
            <a:off x="5413601" y="2292082"/>
            <a:ext cx="4907013" cy="947508"/>
          </a:xfrm>
          <a:prstGeom prst="rect">
            <a:avLst/>
          </a:prstGeom>
        </p:spPr>
      </p:pic>
      <p:pic>
        <p:nvPicPr>
          <p:cNvPr id="9" name="Picture 8"/>
          <p:cNvPicPr>
            <a:picLocks noChangeAspect="1"/>
          </p:cNvPicPr>
          <p:nvPr/>
        </p:nvPicPr>
        <p:blipFill>
          <a:blip r:embed="rId5"/>
          <a:stretch>
            <a:fillRect/>
          </a:stretch>
        </p:blipFill>
        <p:spPr>
          <a:xfrm>
            <a:off x="5141981" y="1468566"/>
            <a:ext cx="6057900" cy="885825"/>
          </a:xfrm>
          <a:prstGeom prst="rect">
            <a:avLst/>
          </a:prstGeom>
        </p:spPr>
      </p:pic>
      <p:pic>
        <p:nvPicPr>
          <p:cNvPr id="10" name="Picture 9"/>
          <p:cNvPicPr>
            <a:picLocks noChangeAspect="1"/>
          </p:cNvPicPr>
          <p:nvPr/>
        </p:nvPicPr>
        <p:blipFill>
          <a:blip r:embed="rId6"/>
          <a:stretch>
            <a:fillRect/>
          </a:stretch>
        </p:blipFill>
        <p:spPr>
          <a:xfrm>
            <a:off x="1050710" y="3729463"/>
            <a:ext cx="4191000" cy="914400"/>
          </a:xfrm>
          <a:prstGeom prst="rect">
            <a:avLst/>
          </a:prstGeom>
        </p:spPr>
      </p:pic>
      <p:pic>
        <p:nvPicPr>
          <p:cNvPr id="12" name="Picture 11"/>
          <p:cNvPicPr>
            <a:picLocks noChangeAspect="1"/>
          </p:cNvPicPr>
          <p:nvPr/>
        </p:nvPicPr>
        <p:blipFill>
          <a:blip r:embed="rId7"/>
          <a:stretch>
            <a:fillRect/>
          </a:stretch>
        </p:blipFill>
        <p:spPr>
          <a:xfrm>
            <a:off x="1197837" y="5068389"/>
            <a:ext cx="9744075" cy="742950"/>
          </a:xfrm>
          <a:prstGeom prst="rect">
            <a:avLst/>
          </a:prstGeom>
        </p:spPr>
      </p:pic>
      <p:pic>
        <p:nvPicPr>
          <p:cNvPr id="13" name="Picture 12"/>
          <p:cNvPicPr>
            <a:picLocks noChangeAspect="1"/>
          </p:cNvPicPr>
          <p:nvPr/>
        </p:nvPicPr>
        <p:blipFill>
          <a:blip r:embed="rId8"/>
          <a:stretch>
            <a:fillRect/>
          </a:stretch>
        </p:blipFill>
        <p:spPr>
          <a:xfrm>
            <a:off x="2095228" y="4432264"/>
            <a:ext cx="1504950" cy="847725"/>
          </a:xfrm>
          <a:prstGeom prst="rect">
            <a:avLst/>
          </a:prstGeom>
        </p:spPr>
      </p:pic>
    </p:spTree>
    <p:extLst>
      <p:ext uri="{BB962C8B-B14F-4D97-AF65-F5344CB8AC3E}">
        <p14:creationId xmlns:p14="http://schemas.microsoft.com/office/powerpoint/2010/main" val="12773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2862"/>
            <a:ext cx="10515600" cy="1325563"/>
          </a:xfrm>
        </p:spPr>
        <p:txBody>
          <a:bodyPr/>
          <a:lstStyle/>
          <a:p>
            <a:pPr algn="ctr"/>
            <a:r>
              <a:rPr lang="vi-VN" dirty="0" smtClean="0"/>
              <a:t>HẾT</a:t>
            </a:r>
            <a:endParaRPr lang="vi-VN" dirty="0"/>
          </a:p>
        </p:txBody>
      </p:sp>
    </p:spTree>
    <p:extLst>
      <p:ext uri="{BB962C8B-B14F-4D97-AF65-F5344CB8AC3E}">
        <p14:creationId xmlns:p14="http://schemas.microsoft.com/office/powerpoint/2010/main" val="36139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4801314"/>
          </a:xfrm>
          <a:prstGeom prst="rect">
            <a:avLst/>
          </a:prstGeom>
          <a:noFill/>
        </p:spPr>
        <p:txBody>
          <a:bodyPr wrap="square" rtlCol="0">
            <a:spAutoFit/>
          </a:bodyPr>
          <a:lstStyle/>
          <a:p>
            <a:r>
              <a:rPr lang="en-US" sz="3600" dirty="0" err="1" smtClean="0"/>
              <a:t>Dữ</a:t>
            </a:r>
            <a:r>
              <a:rPr lang="en-US" sz="3600" dirty="0" smtClean="0"/>
              <a:t> </a:t>
            </a:r>
            <a:r>
              <a:rPr lang="en-US" sz="3600" dirty="0" err="1" smtClean="0"/>
              <a:t>liệu</a:t>
            </a:r>
            <a:r>
              <a:rPr lang="en-US" sz="3600" dirty="0" smtClean="0"/>
              <a:t> </a:t>
            </a:r>
            <a:r>
              <a:rPr lang="en-US" sz="3600" dirty="0" err="1" smtClean="0"/>
              <a:t>dạng</a:t>
            </a:r>
            <a:r>
              <a:rPr lang="en-US" sz="3600" dirty="0" smtClean="0"/>
              <a:t> time – series:</a:t>
            </a:r>
          </a:p>
          <a:p>
            <a:pPr marL="1028700" lvl="1" indent="-571500">
              <a:lnSpc>
                <a:spcPct val="150000"/>
              </a:lnSpc>
              <a:buFont typeface="Arial" panose="020B0604020202020204" pitchFamily="34" charset="0"/>
              <a:buChar char="•"/>
            </a:pPr>
            <a:r>
              <a:rPr lang="en-US" sz="3600" dirty="0" err="1" smtClean="0"/>
              <a:t>Là</a:t>
            </a:r>
            <a:r>
              <a:rPr lang="en-US" sz="3600" dirty="0" smtClean="0"/>
              <a:t> </a:t>
            </a:r>
            <a:r>
              <a:rPr lang="en-US" sz="3600" dirty="0" err="1" smtClean="0"/>
              <a:t>dạng</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có</a:t>
            </a:r>
            <a:r>
              <a:rPr lang="en-US" sz="3600" dirty="0" smtClean="0"/>
              <a:t> </a:t>
            </a:r>
            <a:r>
              <a:rPr lang="en-US" sz="3600" dirty="0" err="1" smtClean="0"/>
              <a:t>thứ</a:t>
            </a:r>
            <a:r>
              <a:rPr lang="en-US" sz="3600" dirty="0" smtClean="0"/>
              <a:t> </a:t>
            </a:r>
            <a:r>
              <a:rPr lang="en-US" sz="3600" dirty="0" err="1" smtClean="0"/>
              <a:t>tự</a:t>
            </a:r>
            <a:r>
              <a:rPr lang="en-US" sz="3600" dirty="0" smtClean="0"/>
              <a:t>.</a:t>
            </a:r>
          </a:p>
          <a:p>
            <a:pPr marL="1028700" lvl="1" indent="-571500">
              <a:lnSpc>
                <a:spcPct val="150000"/>
              </a:lnSpc>
              <a:buFont typeface="Arial" panose="020B0604020202020204" pitchFamily="34" charset="0"/>
              <a:buChar char="•"/>
            </a:pPr>
            <a:r>
              <a:rPr lang="en-US" sz="3600" dirty="0" smtClean="0"/>
              <a:t>Ý </a:t>
            </a:r>
            <a:r>
              <a:rPr lang="en-US" sz="3600" dirty="0" err="1" smtClean="0"/>
              <a:t>nghĩa</a:t>
            </a:r>
            <a:r>
              <a:rPr lang="en-US" sz="3600" dirty="0" smtClean="0"/>
              <a:t> </a:t>
            </a:r>
            <a:r>
              <a:rPr lang="en-US" sz="3600" dirty="0" err="1" smtClean="0"/>
              <a:t>của</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phụ</a:t>
            </a:r>
            <a:r>
              <a:rPr lang="en-US" sz="3600" dirty="0" smtClean="0"/>
              <a:t> </a:t>
            </a:r>
            <a:r>
              <a:rPr lang="en-US" sz="3600" dirty="0" err="1" smtClean="0"/>
              <a:t>thục</a:t>
            </a:r>
            <a:r>
              <a:rPr lang="en-US" sz="3600" dirty="0" smtClean="0"/>
              <a:t> </a:t>
            </a:r>
            <a:r>
              <a:rPr lang="en-US" sz="3600" dirty="0" err="1" smtClean="0"/>
              <a:t>vào</a:t>
            </a:r>
            <a:r>
              <a:rPr lang="en-US" sz="3600" dirty="0" smtClean="0"/>
              <a:t> </a:t>
            </a:r>
            <a:r>
              <a:rPr lang="en-US" sz="3600" dirty="0" err="1" smtClean="0"/>
              <a:t>thứ</a:t>
            </a:r>
            <a:r>
              <a:rPr lang="en-US" sz="3600" dirty="0" smtClean="0"/>
              <a:t> </a:t>
            </a:r>
            <a:r>
              <a:rPr lang="en-US" sz="3600" dirty="0" err="1" smtClean="0"/>
              <a:t>tự</a:t>
            </a:r>
            <a:r>
              <a:rPr lang="en-US" sz="3600" dirty="0" smtClean="0"/>
              <a:t> </a:t>
            </a:r>
            <a:r>
              <a:rPr lang="en-US" sz="3600" dirty="0" err="1" smtClean="0"/>
              <a:t>sắp</a:t>
            </a:r>
            <a:r>
              <a:rPr lang="en-US" sz="3600" dirty="0" smtClean="0"/>
              <a:t> </a:t>
            </a:r>
            <a:r>
              <a:rPr lang="en-US" sz="3600" dirty="0" err="1" smtClean="0"/>
              <a:t>xếp</a:t>
            </a:r>
            <a:r>
              <a:rPr lang="en-US" sz="3600" dirty="0" smtClean="0"/>
              <a:t> </a:t>
            </a:r>
            <a:r>
              <a:rPr lang="en-US" sz="3600" dirty="0" err="1" smtClean="0"/>
              <a:t>các</a:t>
            </a:r>
            <a:r>
              <a:rPr lang="en-US" sz="3600" dirty="0" smtClean="0"/>
              <a:t> </a:t>
            </a:r>
            <a:r>
              <a:rPr lang="en-US" sz="3600" dirty="0" err="1" smtClean="0"/>
              <a:t>phần</a:t>
            </a:r>
            <a:r>
              <a:rPr lang="en-US" sz="3600" dirty="0" smtClean="0"/>
              <a:t> </a:t>
            </a:r>
            <a:r>
              <a:rPr lang="en-US" sz="3600" dirty="0" err="1" smtClean="0"/>
              <a:t>tử</a:t>
            </a:r>
            <a:r>
              <a:rPr lang="en-US" sz="3600" dirty="0" smtClean="0"/>
              <a:t> </a:t>
            </a:r>
            <a:r>
              <a:rPr lang="en-US" sz="3600" dirty="0" err="1" smtClean="0"/>
              <a:t>trong</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lvl="1">
              <a:lnSpc>
                <a:spcPct val="150000"/>
              </a:lnSpc>
            </a:pPr>
            <a:r>
              <a:rPr lang="en-US" sz="3600" dirty="0" err="1" smtClean="0"/>
              <a:t>Ví</a:t>
            </a:r>
            <a:r>
              <a:rPr lang="en-US" sz="3600" dirty="0" smtClean="0"/>
              <a:t> </a:t>
            </a:r>
            <a:r>
              <a:rPr lang="en-US" sz="3600" dirty="0" err="1" smtClean="0"/>
              <a:t>dụ</a:t>
            </a:r>
            <a:r>
              <a:rPr lang="en-US" sz="3600" dirty="0" smtClean="0"/>
              <a:t>: </a:t>
            </a:r>
            <a:r>
              <a:rPr lang="en-US" sz="3600" dirty="0" err="1" smtClean="0"/>
              <a:t>sự</a:t>
            </a:r>
            <a:r>
              <a:rPr lang="en-US" sz="3600" dirty="0" smtClean="0"/>
              <a:t> </a:t>
            </a:r>
            <a:r>
              <a:rPr lang="en-US" sz="3600" dirty="0" err="1" smtClean="0"/>
              <a:t>sắp</a:t>
            </a:r>
            <a:r>
              <a:rPr lang="en-US" sz="3600" dirty="0" smtClean="0"/>
              <a:t> </a:t>
            </a:r>
            <a:r>
              <a:rPr lang="en-US" sz="3600" dirty="0" err="1" smtClean="0"/>
              <a:t>xếp</a:t>
            </a:r>
            <a:r>
              <a:rPr lang="en-US" sz="3600" dirty="0" smtClean="0"/>
              <a:t> </a:t>
            </a:r>
            <a:r>
              <a:rPr lang="en-US" sz="3600" dirty="0" err="1"/>
              <a:t>c</a:t>
            </a:r>
            <a:r>
              <a:rPr lang="en-US" sz="3600" dirty="0" err="1" smtClean="0"/>
              <a:t>ác</a:t>
            </a:r>
            <a:r>
              <a:rPr lang="en-US" sz="3600" dirty="0" smtClean="0"/>
              <a:t> </a:t>
            </a:r>
            <a:r>
              <a:rPr lang="en-US" sz="3600" dirty="0" err="1" smtClean="0"/>
              <a:t>từ</a:t>
            </a:r>
            <a:r>
              <a:rPr lang="en-US" sz="3600" dirty="0" smtClean="0"/>
              <a:t> </a:t>
            </a:r>
            <a:r>
              <a:rPr lang="en-US" sz="3600" dirty="0" err="1" smtClean="0"/>
              <a:t>trong</a:t>
            </a:r>
            <a:r>
              <a:rPr lang="en-US" sz="3600" dirty="0" smtClean="0"/>
              <a:t> </a:t>
            </a:r>
            <a:r>
              <a:rPr lang="en-US" sz="3600" dirty="0" err="1" smtClean="0"/>
              <a:t>câu</a:t>
            </a:r>
            <a:r>
              <a:rPr lang="en-US" sz="3600" dirty="0" smtClean="0"/>
              <a:t>, </a:t>
            </a:r>
            <a:r>
              <a:rPr lang="en-US" sz="3600" dirty="0" err="1" smtClean="0"/>
              <a:t>các</a:t>
            </a:r>
            <a:r>
              <a:rPr lang="en-US" sz="3600" dirty="0" smtClean="0"/>
              <a:t> frame </a:t>
            </a:r>
            <a:r>
              <a:rPr lang="en-US" sz="3600" dirty="0" err="1" smtClean="0"/>
              <a:t>ảnh</a:t>
            </a:r>
            <a:r>
              <a:rPr lang="en-US" sz="3600" dirty="0" smtClean="0"/>
              <a:t> </a:t>
            </a:r>
            <a:r>
              <a:rPr lang="en-US" sz="3600" dirty="0" err="1" smtClean="0"/>
              <a:t>trong</a:t>
            </a:r>
            <a:r>
              <a:rPr lang="en-US" sz="3600" dirty="0" smtClean="0"/>
              <a:t> video…</a:t>
            </a:r>
            <a:endParaRPr lang="vi-VN" sz="3600" dirty="0"/>
          </a:p>
        </p:txBody>
      </p:sp>
    </p:spTree>
    <p:extLst>
      <p:ext uri="{BB962C8B-B14F-4D97-AF65-F5344CB8AC3E}">
        <p14:creationId xmlns:p14="http://schemas.microsoft.com/office/powerpoint/2010/main" val="143040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3139321"/>
          </a:xfrm>
          <a:prstGeom prst="rect">
            <a:avLst/>
          </a:prstGeom>
          <a:noFill/>
        </p:spPr>
        <p:txBody>
          <a:bodyPr wrap="square" rtlCol="0">
            <a:spAutoFit/>
          </a:bodyPr>
          <a:lstStyle/>
          <a:p>
            <a:r>
              <a:rPr lang="en-US" sz="3600" dirty="0" smtClean="0"/>
              <a:t>Recurrent Neural Network</a:t>
            </a:r>
          </a:p>
          <a:p>
            <a:pPr marL="1028700" lvl="1" indent="-571500">
              <a:lnSpc>
                <a:spcPct val="150000"/>
              </a:lnSpc>
              <a:buFont typeface="Arial" panose="020B0604020202020204" pitchFamily="34" charset="0"/>
              <a:buChar char="•"/>
            </a:pPr>
            <a:r>
              <a:rPr lang="en-US" sz="3600" dirty="0" err="1" smtClean="0"/>
              <a:t>Một</a:t>
            </a:r>
            <a:r>
              <a:rPr lang="en-US" sz="3600" dirty="0" smtClean="0"/>
              <a:t> </a:t>
            </a:r>
            <a:r>
              <a:rPr lang="en-US" sz="3600" dirty="0" err="1" smtClean="0"/>
              <a:t>mô</a:t>
            </a:r>
            <a:r>
              <a:rPr lang="en-US" sz="3600" dirty="0" smtClean="0"/>
              <a:t> </a:t>
            </a:r>
            <a:r>
              <a:rPr lang="en-US" sz="3600" dirty="0" err="1" smtClean="0"/>
              <a:t>hình</a:t>
            </a:r>
            <a:r>
              <a:rPr lang="en-US" sz="3600" dirty="0" smtClean="0"/>
              <a:t> Neural Network </a:t>
            </a:r>
            <a:r>
              <a:rPr lang="en-US" sz="3600" dirty="0" err="1" smtClean="0"/>
              <a:t>có</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giải</a:t>
            </a:r>
            <a:r>
              <a:rPr lang="en-US" sz="3600" dirty="0" smtClean="0"/>
              <a:t> </a:t>
            </a:r>
            <a:r>
              <a:rPr lang="en-US" sz="3600" dirty="0" err="1" smtClean="0"/>
              <a:t>quyết</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bài</a:t>
            </a:r>
            <a:r>
              <a:rPr lang="en-US" sz="3600" dirty="0" smtClean="0"/>
              <a:t> </a:t>
            </a:r>
            <a:r>
              <a:rPr lang="en-US" sz="3600" dirty="0" err="1" smtClean="0"/>
              <a:t>toán</a:t>
            </a:r>
            <a:r>
              <a:rPr lang="en-US" sz="3600" dirty="0" smtClean="0"/>
              <a:t> </a:t>
            </a:r>
            <a:r>
              <a:rPr lang="en-US" sz="3600" dirty="0" err="1" smtClean="0"/>
              <a:t>với</a:t>
            </a:r>
            <a:r>
              <a:rPr lang="en-US" sz="3600" dirty="0" smtClean="0"/>
              <a:t> input </a:t>
            </a:r>
            <a:r>
              <a:rPr lang="en-US" sz="3600" dirty="0" err="1" smtClean="0"/>
              <a:t>là</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dạng</a:t>
            </a:r>
            <a:r>
              <a:rPr lang="en-US" sz="3600" dirty="0" smtClean="0"/>
              <a:t> time-series.</a:t>
            </a:r>
          </a:p>
        </p:txBody>
      </p:sp>
    </p:spTree>
    <p:extLst>
      <p:ext uri="{BB962C8B-B14F-4D97-AF65-F5344CB8AC3E}">
        <p14:creationId xmlns:p14="http://schemas.microsoft.com/office/powerpoint/2010/main" val="86530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10846161" cy="3416320"/>
          </a:xfrm>
          <a:prstGeom prst="rect">
            <a:avLst/>
          </a:prstGeom>
          <a:noFill/>
        </p:spPr>
        <p:txBody>
          <a:bodyPr wrap="square" rtlCol="0">
            <a:spAutoFit/>
          </a:bodyPr>
          <a:lstStyle/>
          <a:p>
            <a:r>
              <a:rPr lang="en-US" sz="3600" dirty="0" smtClean="0"/>
              <a:t>Recurrent Neural Network</a:t>
            </a:r>
          </a:p>
          <a:p>
            <a:pPr marL="1028700" lvl="1" indent="-571500">
              <a:buFont typeface="Arial" panose="020B0604020202020204" pitchFamily="34" charset="0"/>
              <a:buChar char="•"/>
            </a:pPr>
            <a:r>
              <a:rPr lang="en-US" sz="3600" dirty="0" err="1" smtClean="0"/>
              <a:t>Là</a:t>
            </a:r>
            <a:r>
              <a:rPr lang="en-US" sz="3600" dirty="0" smtClean="0"/>
              <a:t> </a:t>
            </a:r>
            <a:r>
              <a:rPr lang="en-US" sz="3600" dirty="0" err="1" smtClean="0"/>
              <a:t>một</a:t>
            </a:r>
            <a:r>
              <a:rPr lang="en-US" sz="3600" dirty="0" smtClean="0"/>
              <a:t> </a:t>
            </a:r>
            <a:r>
              <a:rPr lang="en-US" sz="3600" dirty="0" err="1" smtClean="0"/>
              <a:t>lớp</a:t>
            </a:r>
            <a:r>
              <a:rPr lang="en-US" sz="3600" dirty="0" smtClean="0"/>
              <a:t> </a:t>
            </a:r>
            <a:r>
              <a:rPr lang="en-US" sz="3600" dirty="0" err="1" smtClean="0"/>
              <a:t>của</a:t>
            </a:r>
            <a:r>
              <a:rPr lang="en-US" sz="3600" dirty="0" smtClean="0"/>
              <a:t> </a:t>
            </a:r>
            <a:r>
              <a:rPr lang="en-US" sz="3600" dirty="0" err="1" smtClean="0"/>
              <a:t>mạng</a:t>
            </a:r>
            <a:r>
              <a:rPr lang="en-US" sz="3600" dirty="0" smtClean="0"/>
              <a:t> neutral </a:t>
            </a:r>
            <a:r>
              <a:rPr lang="en-US" sz="3600" dirty="0" err="1" smtClean="0"/>
              <a:t>nhân</a:t>
            </a:r>
            <a:r>
              <a:rPr lang="en-US" sz="3600" dirty="0" smtClean="0"/>
              <a:t> </a:t>
            </a:r>
            <a:r>
              <a:rPr lang="en-US" sz="3600" dirty="0" err="1" smtClean="0"/>
              <a:t>tạo</a:t>
            </a:r>
            <a:r>
              <a:rPr lang="en-US" sz="3600" dirty="0" smtClean="0"/>
              <a:t>.</a:t>
            </a:r>
          </a:p>
          <a:p>
            <a:pPr marL="1028700" lvl="1" indent="-571500">
              <a:buFont typeface="Arial" panose="020B0604020202020204" pitchFamily="34" charset="0"/>
              <a:buChar char="•"/>
            </a:pPr>
            <a:r>
              <a:rPr lang="vi-VN" sz="3600" dirty="0" smtClean="0"/>
              <a:t>RNN sử dụng một bộ nhớ để lưu lại thông tin từ từ những bước tính toán xử lý trước để dựa vào nó có thể đưa ra dự đoán chính xác nhất cho bước dự đoán hiện tại.</a:t>
            </a:r>
            <a:endParaRPr lang="en-US" sz="3600" dirty="0" smtClean="0"/>
          </a:p>
        </p:txBody>
      </p:sp>
    </p:spTree>
    <p:extLst>
      <p:ext uri="{BB962C8B-B14F-4D97-AF65-F5344CB8AC3E}">
        <p14:creationId xmlns:p14="http://schemas.microsoft.com/office/powerpoint/2010/main" val="209717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sp>
        <p:nvSpPr>
          <p:cNvPr id="3" name="TextBox 2"/>
          <p:cNvSpPr txBox="1"/>
          <p:nvPr/>
        </p:nvSpPr>
        <p:spPr>
          <a:xfrm>
            <a:off x="784364" y="1443789"/>
            <a:ext cx="4562699" cy="646331"/>
          </a:xfrm>
          <a:prstGeom prst="rect">
            <a:avLst/>
          </a:prstGeom>
          <a:noFill/>
        </p:spPr>
        <p:txBody>
          <a:bodyPr wrap="square" rtlCol="0">
            <a:spAutoFit/>
          </a:bodyPr>
          <a:lstStyle/>
          <a:p>
            <a:r>
              <a:rPr lang="en-US" sz="3600" dirty="0" err="1" smtClean="0"/>
              <a:t>Phân</a:t>
            </a:r>
            <a:r>
              <a:rPr lang="en-US" sz="3600" dirty="0" smtClean="0"/>
              <a:t> </a:t>
            </a:r>
            <a:r>
              <a:rPr lang="en-US" sz="3600" dirty="0" err="1" smtClean="0"/>
              <a:t>loại</a:t>
            </a:r>
            <a:r>
              <a:rPr lang="en-US" sz="3600" dirty="0" smtClean="0"/>
              <a:t> </a:t>
            </a:r>
            <a:r>
              <a:rPr lang="en-US" sz="3600" dirty="0" err="1" smtClean="0"/>
              <a:t>bài</a:t>
            </a:r>
            <a:r>
              <a:rPr lang="en-US" sz="3600" dirty="0" smtClean="0"/>
              <a:t> </a:t>
            </a:r>
            <a:r>
              <a:rPr lang="en-US" sz="3600" dirty="0" err="1" smtClean="0"/>
              <a:t>toán</a:t>
            </a:r>
            <a:r>
              <a:rPr lang="en-US" sz="3600" dirty="0" smtClean="0"/>
              <a:t> RNN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09" y="2551637"/>
            <a:ext cx="10479888" cy="3455187"/>
          </a:xfrm>
          <a:prstGeom prst="rect">
            <a:avLst/>
          </a:prstGeom>
        </p:spPr>
      </p:pic>
    </p:spTree>
    <p:extLst>
      <p:ext uri="{BB962C8B-B14F-4D97-AF65-F5344CB8AC3E}">
        <p14:creationId xmlns:p14="http://schemas.microsoft.com/office/powerpoint/2010/main" val="73461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65" y="1517152"/>
            <a:ext cx="7315200" cy="3286125"/>
          </a:xfrm>
          <a:prstGeom prst="rect">
            <a:avLst/>
          </a:prstGeom>
        </p:spPr>
      </p:pic>
      <p:pic>
        <p:nvPicPr>
          <p:cNvPr id="7" name="Picture 6"/>
          <p:cNvPicPr>
            <a:picLocks noChangeAspect="1"/>
          </p:cNvPicPr>
          <p:nvPr/>
        </p:nvPicPr>
        <p:blipFill>
          <a:blip r:embed="rId4"/>
          <a:stretch>
            <a:fillRect/>
          </a:stretch>
        </p:blipFill>
        <p:spPr>
          <a:xfrm>
            <a:off x="1151697" y="5264831"/>
            <a:ext cx="5433740" cy="878916"/>
          </a:xfrm>
          <a:prstGeom prst="rect">
            <a:avLst/>
          </a:prstGeom>
        </p:spPr>
      </p:pic>
      <p:pic>
        <p:nvPicPr>
          <p:cNvPr id="8" name="Picture 7"/>
          <p:cNvPicPr>
            <a:picLocks noChangeAspect="1"/>
          </p:cNvPicPr>
          <p:nvPr/>
        </p:nvPicPr>
        <p:blipFill>
          <a:blip r:embed="rId5"/>
          <a:stretch>
            <a:fillRect/>
          </a:stretch>
        </p:blipFill>
        <p:spPr>
          <a:xfrm>
            <a:off x="9242912" y="1325564"/>
            <a:ext cx="2600325" cy="4676775"/>
          </a:xfrm>
          <a:prstGeom prst="rect">
            <a:avLst/>
          </a:prstGeom>
        </p:spPr>
      </p:pic>
    </p:spTree>
    <p:extLst>
      <p:ext uri="{BB962C8B-B14F-4D97-AF65-F5344CB8AC3E}">
        <p14:creationId xmlns:p14="http://schemas.microsoft.com/office/powerpoint/2010/main" val="100489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pic>
        <p:nvPicPr>
          <p:cNvPr id="3" name="Picture 2"/>
          <p:cNvPicPr>
            <a:picLocks noChangeAspect="1"/>
          </p:cNvPicPr>
          <p:nvPr/>
        </p:nvPicPr>
        <p:blipFill>
          <a:blip r:embed="rId3"/>
          <a:stretch>
            <a:fillRect/>
          </a:stretch>
        </p:blipFill>
        <p:spPr>
          <a:xfrm>
            <a:off x="2323964" y="1023029"/>
            <a:ext cx="6651403" cy="3618639"/>
          </a:xfrm>
          <a:prstGeom prst="rect">
            <a:avLst/>
          </a:prstGeom>
        </p:spPr>
      </p:pic>
      <p:pic>
        <p:nvPicPr>
          <p:cNvPr id="9" name="Picture 8"/>
          <p:cNvPicPr>
            <a:picLocks noChangeAspect="1"/>
          </p:cNvPicPr>
          <p:nvPr/>
        </p:nvPicPr>
        <p:blipFill>
          <a:blip r:embed="rId4"/>
          <a:stretch>
            <a:fillRect/>
          </a:stretch>
        </p:blipFill>
        <p:spPr>
          <a:xfrm>
            <a:off x="2839519" y="4866596"/>
            <a:ext cx="6135848" cy="1647416"/>
          </a:xfrm>
          <a:prstGeom prst="rect">
            <a:avLst/>
          </a:prstGeom>
        </p:spPr>
      </p:pic>
    </p:spTree>
    <p:extLst>
      <p:ext uri="{BB962C8B-B14F-4D97-AF65-F5344CB8AC3E}">
        <p14:creationId xmlns:p14="http://schemas.microsoft.com/office/powerpoint/2010/main" val="422045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7" y="1"/>
            <a:ext cx="10515600" cy="1325563"/>
          </a:xfrm>
        </p:spPr>
        <p:txBody>
          <a:bodyPr/>
          <a:lstStyle/>
          <a:p>
            <a:pPr algn="ctr"/>
            <a:r>
              <a:rPr lang="en-US" b="1" dirty="0" smtClean="0"/>
              <a:t>RECURRENT NEURAL NETWORK</a:t>
            </a:r>
            <a:endParaRPr lang="vi-VN"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568731" cy="8662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211" y="990872"/>
            <a:ext cx="5110422" cy="5749225"/>
          </a:xfrm>
          <a:prstGeom prst="rect">
            <a:avLst/>
          </a:prstGeom>
        </p:spPr>
      </p:pic>
      <p:sp>
        <p:nvSpPr>
          <p:cNvPr id="6" name="TextBox 5"/>
          <p:cNvSpPr txBox="1"/>
          <p:nvPr/>
        </p:nvSpPr>
        <p:spPr>
          <a:xfrm>
            <a:off x="661851" y="2116183"/>
            <a:ext cx="5547360" cy="646331"/>
          </a:xfrm>
          <a:prstGeom prst="rect">
            <a:avLst/>
          </a:prstGeom>
          <a:noFill/>
        </p:spPr>
        <p:txBody>
          <a:bodyPr wrap="square" rtlCol="0">
            <a:spAutoFit/>
          </a:bodyPr>
          <a:lstStyle/>
          <a:p>
            <a:r>
              <a:rPr lang="vi-VN" dirty="0"/>
              <a:t>Cho tập input x = [h,e,l,o], sử dụng mô hình RNN để tạo ra một từ có nghĩa.</a:t>
            </a:r>
          </a:p>
        </p:txBody>
      </p:sp>
    </p:spTree>
    <p:extLst>
      <p:ext uri="{BB962C8B-B14F-4D97-AF65-F5344CB8AC3E}">
        <p14:creationId xmlns:p14="http://schemas.microsoft.com/office/powerpoint/2010/main" val="314032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316</Words>
  <Application>Microsoft Office PowerPoint</Application>
  <PresentationFormat>Widescreen</PresentationFormat>
  <Paragraphs>45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 RECURRENT NEURAL NETWORK  AND LONG SHORT TERM MEMORY</vt:lpstr>
      <vt:lpstr>RECURRENT NEURAL NETWORK</vt:lpstr>
      <vt:lpstr>RECURRENT NEURAL NETWORK</vt:lpstr>
      <vt:lpstr>RECURRENT NEURAL NETWORK</vt:lpstr>
      <vt:lpstr>RECURRENT NEURAL NETWORK</vt:lpstr>
      <vt:lpstr>RECURRENT NEURAL NETWORK</vt:lpstr>
      <vt:lpstr>RECURRENT NEURAL NETWORK</vt:lpstr>
      <vt:lpstr>RECURRENT NEURAL NETWORK</vt:lpstr>
      <vt:lpstr>RECURRENT NEURAL NETWORK</vt:lpstr>
      <vt:lpstr>RECURRENT NEURAL NETWORK</vt:lpstr>
      <vt:lpstr>RECURRENT NEURAL NETWORK</vt:lpstr>
      <vt:lpstr>RECURRENT NEURAL NETWORK</vt:lpstr>
      <vt:lpstr>LONG SHORT TERM MEMORY</vt:lpstr>
      <vt:lpstr>LONG SHORT TERM MEMORY</vt:lpstr>
      <vt:lpstr>LONG SHORT TERM MEMORY</vt:lpstr>
      <vt:lpstr>LONG SHORT TERM MEMORY</vt:lpstr>
      <vt:lpstr>LONG SHORT TERM MEMORY</vt:lpstr>
      <vt:lpstr>LONG SHORT TERM MEMORY</vt:lpstr>
      <vt:lpstr>LONG SHORT TERM MEMORY</vt:lpstr>
      <vt:lpstr>LONG SHORT TERM MEMORY</vt:lpstr>
      <vt:lpstr>LONG SHORT TERM MEMORY</vt:lpstr>
      <vt:lpstr>HẾT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  AND LONG SHORT TERM MEMORY</dc:title>
  <dc:creator>TRỌNG NHẬT NGUYỄN</dc:creator>
  <cp:lastModifiedBy>DELL</cp:lastModifiedBy>
  <cp:revision>18</cp:revision>
  <dcterms:created xsi:type="dcterms:W3CDTF">2021-05-05T14:30:05Z</dcterms:created>
  <dcterms:modified xsi:type="dcterms:W3CDTF">2021-05-06T07:10:15Z</dcterms:modified>
</cp:coreProperties>
</file>