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6906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80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04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1685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498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140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495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49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205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130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3152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1639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1412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823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1486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3095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079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978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  <p:sldLayoutId id="2147483823" r:id="rId17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tweer-international.com/v1/config.inc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lilu.es/phpmyadmin" TargetMode="External"/><Relationship Id="rId5" Type="http://schemas.openxmlformats.org/officeDocument/2006/relationships/hyperlink" Target="http://www.lilu.es/webzas/componenteAutorizacion/componenteAutorizacion.sql" TargetMode="External"/><Relationship Id="rId4" Type="http://schemas.openxmlformats.org/officeDocument/2006/relationships/hyperlink" Target="http://www.azuqueca.es/fileadmi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www.google.es/imgres?imgurl=http://2.bp.blogspot.com/-PaglcewLkYM/VA-31QlZP4I/AAAAAAAAADg/lPMMx6VkaEs/s1600/green-puzzle-piece-2-350x210.png&amp;imgrefurl=http://actividades-diplomado-ensch.blogspot.com/2014/09/cual-es-el-mejor-navegador.html&amp;docid=c8pr5-6_yBw_jM&amp;tbnid=xSDhOie7mneY1M:&amp;vet=1&amp;w=169&amp;h=166&amp;itg=1&amp;client=firefox-b-ab&amp;bih=1023&amp;biw=2144&amp;ved=0ahUKEwi4ysfkjcfQAhXLCBoKHWMRAgoQMwggKAYwBg&amp;iact=mrc&amp;uact=8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-229407"/>
            <a:ext cx="12192000" cy="3329581"/>
          </a:xfrm>
        </p:spPr>
        <p:txBody>
          <a:bodyPr/>
          <a:lstStyle/>
          <a:p>
            <a:pPr algn="ctr"/>
            <a:r>
              <a:rPr lang="es-ES" dirty="0" smtClean="0">
                <a:solidFill>
                  <a:srgbClr val="FFFFCC"/>
                </a:solidFill>
                <a:latin typeface="+mn-lt"/>
              </a:rPr>
              <a:t>CIBERSEGURIDAD</a:t>
            </a:r>
            <a:endParaRPr lang="es-ES" dirty="0">
              <a:solidFill>
                <a:srgbClr val="FFFFCC"/>
              </a:solidFill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31461"/>
            <a:ext cx="12191999" cy="861420"/>
          </a:xfrm>
        </p:spPr>
        <p:txBody>
          <a:bodyPr/>
          <a:lstStyle/>
          <a:p>
            <a:pPr algn="ctr"/>
            <a:r>
              <a:rPr lang="es-ES" dirty="0" smtClean="0">
                <a:solidFill>
                  <a:schemeClr val="tx1">
                    <a:lumMod val="85000"/>
                  </a:schemeClr>
                </a:solidFill>
              </a:rPr>
              <a:t>Vulnerabilidades. herramientas &amp; ataques por fuerza bruta</a:t>
            </a:r>
            <a:endParaRPr lang="es-ES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497" y="3830594"/>
            <a:ext cx="1960139" cy="195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8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588" y="1194995"/>
            <a:ext cx="12191999" cy="1400530"/>
          </a:xfrm>
        </p:spPr>
        <p:txBody>
          <a:bodyPr>
            <a:normAutofit/>
          </a:bodyPr>
          <a:lstStyle/>
          <a:p>
            <a:pPr algn="ctr"/>
            <a:r>
              <a:rPr lang="es-ES" sz="4000" dirty="0" smtClean="0">
                <a:solidFill>
                  <a:srgbClr val="FFFFCC"/>
                </a:solidFill>
              </a:rPr>
              <a:t>EN QUÉ CONSISTE LA CIBERSEGURIDAD</a:t>
            </a:r>
            <a:endParaRPr lang="es-ES" sz="4000" dirty="0">
              <a:solidFill>
                <a:srgbClr val="FFFFCC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57892" y="1734320"/>
            <a:ext cx="8111266" cy="33225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000" dirty="0" smtClean="0"/>
          </a:p>
          <a:p>
            <a:pPr marL="0" indent="0" algn="just">
              <a:buNone/>
            </a:pPr>
            <a:r>
              <a:rPr lang="es-ES" sz="2400" b="1" dirty="0" smtClean="0">
                <a:solidFill>
                  <a:schemeClr val="tx2"/>
                </a:solidFill>
                <a:latin typeface="Bradley Hand ITC" panose="03070402050302030203" pitchFamily="66" charset="0"/>
              </a:rPr>
              <a:t>Protección frente a amenazas que ponen en riesgo la información procesada, almacenada y/o transportada por los sistemas de información que se encuentran interconectados.</a:t>
            </a:r>
            <a:endParaRPr lang="es-ES" sz="2400" b="1" dirty="0">
              <a:solidFill>
                <a:schemeClr val="tx2"/>
              </a:solidFill>
              <a:latin typeface="Bradley Hand ITC" panose="03070402050302030203" pitchFamily="66" charset="0"/>
            </a:endParaRPr>
          </a:p>
        </p:txBody>
      </p:sp>
      <p:pic>
        <p:nvPicPr>
          <p:cNvPr id="2058" name="Picture 10" descr="Resultado de imagen de phish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126" y="3835896"/>
            <a:ext cx="3867169" cy="224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84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dirty="0" smtClean="0">
                <a:solidFill>
                  <a:srgbClr val="FFFFCC"/>
                </a:solidFill>
              </a:rPr>
              <a:t>INCIDENTES DE CIBERSEGURIDAD</a:t>
            </a:r>
            <a:endParaRPr lang="es-ES" sz="4000" dirty="0">
              <a:solidFill>
                <a:srgbClr val="FFFFCC"/>
              </a:solidFill>
            </a:endParaRPr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166" y="1593467"/>
            <a:ext cx="2864460" cy="4323460"/>
          </a:xfrm>
        </p:spPr>
      </p:pic>
      <p:sp>
        <p:nvSpPr>
          <p:cNvPr id="7" name="Rectángulo 6"/>
          <p:cNvSpPr/>
          <p:nvPr/>
        </p:nvSpPr>
        <p:spPr>
          <a:xfrm>
            <a:off x="2072680" y="2681386"/>
            <a:ext cx="20746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</a:t>
            </a:r>
            <a:r>
              <a:rPr lang="es-ES" sz="4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tuxnet</a:t>
            </a:r>
            <a:endParaRPr lang="es-ES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163466" y="2969298"/>
            <a:ext cx="149752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Duqu</a:t>
            </a:r>
            <a:endParaRPr lang="es-E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668218" y="2392940"/>
            <a:ext cx="12282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Flame</a:t>
            </a:r>
            <a:endParaRPr lang="es-E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928993" y="3301188"/>
            <a:ext cx="19832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Gauss</a:t>
            </a:r>
            <a:endParaRPr lang="es-E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624269" y="3977956"/>
            <a:ext cx="18473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s-E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22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2" descr="Resultado de imagen de google 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757" y="608706"/>
            <a:ext cx="6222127" cy="350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upo 21"/>
          <p:cNvGrpSpPr/>
          <p:nvPr/>
        </p:nvGrpSpPr>
        <p:grpSpPr>
          <a:xfrm>
            <a:off x="8073822" y="3513989"/>
            <a:ext cx="3204788" cy="2865893"/>
            <a:chOff x="7524199" y="1734905"/>
            <a:chExt cx="3204788" cy="2865893"/>
          </a:xfrm>
        </p:grpSpPr>
        <p:sp>
          <p:nvSpPr>
            <p:cNvPr id="7" name="Rectángulo 6"/>
            <p:cNvSpPr/>
            <p:nvPr/>
          </p:nvSpPr>
          <p:spPr>
            <a:xfrm>
              <a:off x="7524199" y="2531891"/>
              <a:ext cx="121007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s-ES" sz="4800" dirty="0" err="1" smtClean="0">
                  <a:solidFill>
                    <a:srgbClr val="FFFFCC"/>
                  </a:solidFill>
                </a:rPr>
                <a:t>inurl</a:t>
              </a:r>
              <a:endParaRPr lang="es-ES" sz="4800" dirty="0">
                <a:solidFill>
                  <a:srgbClr val="FFFFCC"/>
                </a:solidFill>
              </a:endParaRPr>
            </a:p>
          </p:txBody>
        </p:sp>
        <p:grpSp>
          <p:nvGrpSpPr>
            <p:cNvPr id="21" name="Grupo 20"/>
            <p:cNvGrpSpPr/>
            <p:nvPr/>
          </p:nvGrpSpPr>
          <p:grpSpPr>
            <a:xfrm>
              <a:off x="7750158" y="1734905"/>
              <a:ext cx="2978829" cy="2865893"/>
              <a:chOff x="7731230" y="1649271"/>
              <a:chExt cx="2978829" cy="2865893"/>
            </a:xfrm>
          </p:grpSpPr>
          <p:sp>
            <p:nvSpPr>
              <p:cNvPr id="8" name="Rectángulo 7"/>
              <p:cNvSpPr/>
              <p:nvPr/>
            </p:nvSpPr>
            <p:spPr>
              <a:xfrm>
                <a:off x="7731230" y="3164649"/>
                <a:ext cx="1216487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/>
                <a:r>
                  <a:rPr lang="es-ES" sz="4800" dirty="0" err="1" smtClean="0"/>
                  <a:t>port</a:t>
                </a:r>
                <a:endParaRPr lang="es-ES" sz="4800" dirty="0"/>
              </a:p>
            </p:txBody>
          </p:sp>
          <p:sp>
            <p:nvSpPr>
              <p:cNvPr id="11" name="CuadroTexto 10"/>
              <p:cNvSpPr txBox="1"/>
              <p:nvPr/>
            </p:nvSpPr>
            <p:spPr>
              <a:xfrm>
                <a:off x="8594620" y="2020634"/>
                <a:ext cx="1852943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6000" dirty="0" err="1">
                    <a:solidFill>
                      <a:srgbClr val="FFFFCC"/>
                    </a:solidFill>
                  </a:rPr>
                  <a:t>i</a:t>
                </a:r>
                <a:r>
                  <a:rPr lang="es-ES" sz="6000" dirty="0" err="1" smtClean="0">
                    <a:solidFill>
                      <a:srgbClr val="FFFFCC"/>
                    </a:solidFill>
                  </a:rPr>
                  <a:t>ntext</a:t>
                </a:r>
                <a:endParaRPr lang="es-ES" sz="6000" dirty="0" smtClean="0">
                  <a:solidFill>
                    <a:srgbClr val="FFFFCC"/>
                  </a:solidFill>
                </a:endParaRPr>
              </a:p>
              <a:p>
                <a:endParaRPr lang="es-ES" sz="2800" dirty="0"/>
              </a:p>
            </p:txBody>
          </p:sp>
          <p:sp>
            <p:nvSpPr>
              <p:cNvPr id="13" name="CuadroTexto 12"/>
              <p:cNvSpPr txBox="1"/>
              <p:nvPr/>
            </p:nvSpPr>
            <p:spPr>
              <a:xfrm>
                <a:off x="7953222" y="2206239"/>
                <a:ext cx="6308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 err="1" smtClean="0"/>
                  <a:t>ext</a:t>
                </a:r>
                <a:endParaRPr lang="es-ES" sz="2800" dirty="0" smtClean="0"/>
              </a:p>
            </p:txBody>
          </p:sp>
          <p:sp>
            <p:nvSpPr>
              <p:cNvPr id="33" name="Rectángulo 32"/>
              <p:cNvSpPr/>
              <p:nvPr/>
            </p:nvSpPr>
            <p:spPr>
              <a:xfrm>
                <a:off x="9463371" y="2602201"/>
                <a:ext cx="124668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/>
                <a:r>
                  <a:rPr lang="es-ES" sz="3600" dirty="0" smtClean="0"/>
                  <a:t>cache</a:t>
                </a:r>
                <a:endParaRPr lang="es-ES" sz="3600" dirty="0"/>
              </a:p>
            </p:txBody>
          </p:sp>
          <p:grpSp>
            <p:nvGrpSpPr>
              <p:cNvPr id="20" name="Grupo 19"/>
              <p:cNvGrpSpPr/>
              <p:nvPr/>
            </p:nvGrpSpPr>
            <p:grpSpPr>
              <a:xfrm>
                <a:off x="8034551" y="1649271"/>
                <a:ext cx="2288352" cy="2865893"/>
                <a:chOff x="8013346" y="1586177"/>
                <a:chExt cx="2288352" cy="2865893"/>
              </a:xfrm>
            </p:grpSpPr>
            <p:sp>
              <p:nvSpPr>
                <p:cNvPr id="9" name="Rectángulo 8"/>
                <p:cNvSpPr/>
                <p:nvPr/>
              </p:nvSpPr>
              <p:spPr>
                <a:xfrm>
                  <a:off x="8252507" y="1586177"/>
                  <a:ext cx="1935851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/>
                  <a:r>
                    <a:rPr lang="es-ES" sz="3600" dirty="0" err="1" smtClean="0">
                      <a:solidFill>
                        <a:schemeClr val="tx1">
                          <a:lumMod val="75000"/>
                        </a:schemeClr>
                      </a:solidFill>
                    </a:rPr>
                    <a:t>password</a:t>
                  </a:r>
                  <a:endParaRPr lang="es-ES" sz="3600" dirty="0">
                    <a:solidFill>
                      <a:schemeClr val="tx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" name="CuadroTexto 5"/>
                <p:cNvSpPr txBox="1"/>
                <p:nvPr/>
              </p:nvSpPr>
              <p:spPr>
                <a:xfrm>
                  <a:off x="8594620" y="2756452"/>
                  <a:ext cx="95250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2800" dirty="0" err="1" smtClean="0"/>
                    <a:t>intitle</a:t>
                  </a:r>
                  <a:endParaRPr lang="es-ES" sz="2800" dirty="0"/>
                </a:p>
              </p:txBody>
            </p:sp>
            <p:sp>
              <p:nvSpPr>
                <p:cNvPr id="10" name="Rectángulo 9"/>
                <p:cNvSpPr/>
                <p:nvPr/>
              </p:nvSpPr>
              <p:spPr>
                <a:xfrm>
                  <a:off x="8013346" y="3046944"/>
                  <a:ext cx="8996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/>
                  <a:r>
                    <a:rPr lang="es-ES" dirty="0" err="1" smtClean="0">
                      <a:solidFill>
                        <a:schemeClr val="tx1">
                          <a:lumMod val="75000"/>
                        </a:schemeClr>
                      </a:solidFill>
                    </a:rPr>
                    <a:t>filetype</a:t>
                  </a:r>
                  <a:endParaRPr lang="es-ES" dirty="0">
                    <a:solidFill>
                      <a:schemeClr val="tx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2" name="Rectángulo 11"/>
                <p:cNvSpPr/>
                <p:nvPr/>
              </p:nvSpPr>
              <p:spPr>
                <a:xfrm>
                  <a:off x="9047629" y="2914869"/>
                  <a:ext cx="998991" cy="8309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/>
                  <a:r>
                    <a:rPr lang="es-ES" sz="4800" dirty="0" err="1" smtClean="0">
                      <a:solidFill>
                        <a:srgbClr val="FFFFCC"/>
                      </a:solidFill>
                    </a:rPr>
                    <a:t>site</a:t>
                  </a:r>
                  <a:endParaRPr lang="es-ES" sz="4800" dirty="0">
                    <a:solidFill>
                      <a:srgbClr val="FFFFCC"/>
                    </a:solidFill>
                  </a:endParaRPr>
                </a:p>
              </p:txBody>
            </p:sp>
            <p:sp>
              <p:nvSpPr>
                <p:cNvPr id="34" name="CuadroTexto 33"/>
                <p:cNvSpPr txBox="1"/>
                <p:nvPr/>
              </p:nvSpPr>
              <p:spPr>
                <a:xfrm>
                  <a:off x="8782781" y="3497963"/>
                  <a:ext cx="712887" cy="9541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2800" dirty="0" err="1" smtClean="0">
                      <a:solidFill>
                        <a:schemeClr val="tx1">
                          <a:lumMod val="75000"/>
                        </a:schemeClr>
                      </a:solidFill>
                    </a:rPr>
                    <a:t>Info</a:t>
                  </a:r>
                  <a:endParaRPr lang="es-ES" sz="2800" dirty="0" smtClean="0">
                    <a:solidFill>
                      <a:schemeClr val="tx1">
                        <a:lumMod val="75000"/>
                      </a:schemeClr>
                    </a:solidFill>
                  </a:endParaRPr>
                </a:p>
                <a:p>
                  <a:endParaRPr lang="es-ES" sz="2800" dirty="0" smtClean="0"/>
                </a:p>
              </p:txBody>
            </p:sp>
            <p:sp>
              <p:nvSpPr>
                <p:cNvPr id="35" name="Rectángulo 34"/>
                <p:cNvSpPr/>
                <p:nvPr/>
              </p:nvSpPr>
              <p:spPr>
                <a:xfrm>
                  <a:off x="9924672" y="3076415"/>
                  <a:ext cx="3770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/>
                  <a:r>
                    <a:rPr lang="es-ES" dirty="0" err="1" smtClean="0">
                      <a:solidFill>
                        <a:schemeClr val="tx1">
                          <a:lumMod val="75000"/>
                        </a:schemeClr>
                      </a:solidFill>
                    </a:rPr>
                    <a:t>or</a:t>
                  </a:r>
                  <a:endParaRPr lang="es-ES" dirty="0">
                    <a:solidFill>
                      <a:schemeClr val="tx1">
                        <a:lumMod val="75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41" name="Grupo 40"/>
          <p:cNvGrpSpPr/>
          <p:nvPr/>
        </p:nvGrpSpPr>
        <p:grpSpPr>
          <a:xfrm>
            <a:off x="624167" y="4515737"/>
            <a:ext cx="6380336" cy="2883265"/>
            <a:chOff x="1036205" y="4580353"/>
            <a:chExt cx="6380336" cy="2883265"/>
          </a:xfrm>
        </p:grpSpPr>
        <p:sp>
          <p:nvSpPr>
            <p:cNvPr id="25" name="CuadroTexto 24"/>
            <p:cNvSpPr txBox="1"/>
            <p:nvPr/>
          </p:nvSpPr>
          <p:spPr>
            <a:xfrm flipH="1">
              <a:off x="1036205" y="5432293"/>
              <a:ext cx="638033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2"/>
                  </a:solidFill>
                  <a:latin typeface="Bradley Hand ITC" panose="03070402050302030203" pitchFamily="66" charset="0"/>
                  <a:hlinkClick r:id="rId3"/>
                </a:rPr>
                <a:t>http</a:t>
              </a:r>
              <a:r>
                <a:rPr lang="es-ES" sz="1400" b="1" dirty="0">
                  <a:solidFill>
                    <a:schemeClr val="tx2"/>
                  </a:solidFill>
                  <a:latin typeface="Bradley Hand ITC" panose="03070402050302030203" pitchFamily="66" charset="0"/>
                  <a:hlinkClick r:id="rId3"/>
                </a:rPr>
                <a:t>://</a:t>
              </a:r>
              <a:r>
                <a:rPr lang="es-ES" sz="1400" b="1" dirty="0" smtClean="0">
                  <a:solidFill>
                    <a:schemeClr val="tx2"/>
                  </a:solidFill>
                  <a:latin typeface="Bradley Hand ITC" panose="03070402050302030203" pitchFamily="66" charset="0"/>
                  <a:hlinkClick r:id="rId3"/>
                </a:rPr>
                <a:t>www.tatweer-international.com/v1/config.inc</a:t>
              </a:r>
              <a:endParaRPr lang="es-ES" sz="1400" b="1" dirty="0" smtClean="0">
                <a:solidFill>
                  <a:schemeClr val="tx2"/>
                </a:solidFill>
                <a:latin typeface="Bradley Hand ITC" panose="03070402050302030203" pitchFamily="66" charset="0"/>
              </a:endParaRPr>
            </a:p>
            <a:p>
              <a:r>
                <a:rPr lang="es-ES" sz="1400" b="1" dirty="0">
                  <a:solidFill>
                    <a:schemeClr val="tx2"/>
                  </a:solidFill>
                  <a:latin typeface="Bradley Hand ITC" panose="03070402050302030203" pitchFamily="66" charset="0"/>
                  <a:hlinkClick r:id="rId4"/>
                </a:rPr>
                <a:t>http://</a:t>
              </a:r>
              <a:r>
                <a:rPr lang="es-ES" sz="1400" b="1" dirty="0" smtClean="0">
                  <a:solidFill>
                    <a:schemeClr val="tx2"/>
                  </a:solidFill>
                  <a:latin typeface="Bradley Hand ITC" panose="03070402050302030203" pitchFamily="66" charset="0"/>
                  <a:hlinkClick r:id="rId4"/>
                </a:rPr>
                <a:t>www.azuqueca.es/fileadmin</a:t>
              </a:r>
              <a:endParaRPr lang="es-ES" sz="1400" b="1" dirty="0" smtClean="0">
                <a:solidFill>
                  <a:schemeClr val="tx2"/>
                </a:solidFill>
                <a:latin typeface="Bradley Hand ITC" panose="03070402050302030203" pitchFamily="66" charset="0"/>
              </a:endParaRPr>
            </a:p>
            <a:p>
              <a:r>
                <a:rPr lang="en-US" sz="1400" b="1" dirty="0" err="1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Bradley Hand ITC" panose="03070402050302030203" pitchFamily="66" charset="0"/>
                </a:rPr>
                <a:t>filetype:inc</a:t>
              </a:r>
              <a:r>
                <a:rPr lang="en-US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Bradley Hand ITC" panose="03070402050302030203" pitchFamily="66" charset="0"/>
                </a:rPr>
                <a:t> </a:t>
              </a:r>
              <a:r>
                <a:rPr lang="en-US" sz="1400" b="1" dirty="0" err="1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Bradley Hand ITC" panose="03070402050302030203" pitchFamily="66" charset="0"/>
                </a:rPr>
                <a:t>intext:mysql_connect</a:t>
              </a:r>
              <a:r>
                <a:rPr lang="en-US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Bradley Hand ITC" panose="03070402050302030203" pitchFamily="66" charset="0"/>
                </a:rPr>
                <a:t> password -please -could -port</a:t>
              </a:r>
              <a:endParaRPr lang="es-ES" sz="1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endParaRPr>
            </a:p>
            <a:p>
              <a:r>
                <a:rPr lang="es-ES" sz="1400" b="1" dirty="0" smtClean="0">
                  <a:solidFill>
                    <a:schemeClr val="tx2"/>
                  </a:solidFill>
                  <a:latin typeface="Bradley Hand ITC" panose="03070402050302030203" pitchFamily="66" charset="0"/>
                  <a:hlinkClick r:id="rId5"/>
                </a:rPr>
                <a:t>http</a:t>
              </a:r>
              <a:r>
                <a:rPr lang="es-ES" sz="1400" b="1" dirty="0">
                  <a:solidFill>
                    <a:schemeClr val="tx2"/>
                  </a:solidFill>
                  <a:latin typeface="Bradley Hand ITC" panose="03070402050302030203" pitchFamily="66" charset="0"/>
                  <a:hlinkClick r:id="rId5"/>
                </a:rPr>
                <a:t>://</a:t>
              </a:r>
              <a:r>
                <a:rPr lang="es-ES" sz="1400" b="1" dirty="0" smtClean="0">
                  <a:solidFill>
                    <a:schemeClr val="tx2"/>
                  </a:solidFill>
                  <a:latin typeface="Bradley Hand ITC" panose="03070402050302030203" pitchFamily="66" charset="0"/>
                  <a:hlinkClick r:id="rId5"/>
                </a:rPr>
                <a:t>www.lilu.es/webzas/componenteAutorizacion/componenteAutorizacion.sql</a:t>
              </a:r>
              <a:endParaRPr lang="es-ES" sz="1400" b="1" dirty="0" smtClean="0">
                <a:solidFill>
                  <a:schemeClr val="tx2"/>
                </a:solidFill>
                <a:latin typeface="Bradley Hand ITC" panose="03070402050302030203" pitchFamily="66" charset="0"/>
              </a:endParaRPr>
            </a:p>
            <a:p>
              <a:r>
                <a:rPr lang="es-ES" sz="1400" b="1" dirty="0">
                  <a:solidFill>
                    <a:schemeClr val="tx2"/>
                  </a:solidFill>
                  <a:latin typeface="Bradley Hand ITC" panose="03070402050302030203" pitchFamily="66" charset="0"/>
                  <a:hlinkClick r:id="rId6"/>
                </a:rPr>
                <a:t>http://</a:t>
              </a:r>
              <a:r>
                <a:rPr lang="es-ES" sz="1400" b="1" dirty="0" smtClean="0">
                  <a:solidFill>
                    <a:schemeClr val="tx2"/>
                  </a:solidFill>
                  <a:latin typeface="Bradley Hand ITC" panose="03070402050302030203" pitchFamily="66" charset="0"/>
                  <a:hlinkClick r:id="rId6"/>
                </a:rPr>
                <a:t>www.lilu.es/phpmyadmin</a:t>
              </a:r>
              <a:endParaRPr lang="es-ES" sz="1400" b="1" dirty="0" smtClean="0">
                <a:solidFill>
                  <a:schemeClr val="tx2"/>
                </a:solidFill>
                <a:latin typeface="Bradley Hand ITC" panose="03070402050302030203" pitchFamily="66" charset="0"/>
              </a:endParaRPr>
            </a:p>
            <a:p>
              <a:endParaRPr lang="es-ES" sz="1400" b="1" dirty="0">
                <a:solidFill>
                  <a:schemeClr val="tx2"/>
                </a:solidFill>
                <a:latin typeface="Bradley Hand ITC" panose="03070402050302030203" pitchFamily="66" charset="0"/>
              </a:endParaRPr>
            </a:p>
            <a:p>
              <a:endParaRPr lang="es-ES" sz="1400" b="1" dirty="0">
                <a:solidFill>
                  <a:schemeClr val="tx2"/>
                </a:solidFill>
                <a:latin typeface="Bradley Hand ITC" panose="03070402050302030203" pitchFamily="66" charset="0"/>
              </a:endParaRPr>
            </a:p>
            <a:p>
              <a:endParaRPr lang="es-ES" sz="1400" b="1" dirty="0">
                <a:solidFill>
                  <a:schemeClr val="tx2"/>
                </a:solidFill>
                <a:latin typeface="Bradley Hand ITC" panose="03070402050302030203" pitchFamily="66" charset="0"/>
              </a:endParaRPr>
            </a:p>
            <a:p>
              <a:endParaRPr lang="es-ES" sz="1400" b="1" dirty="0">
                <a:solidFill>
                  <a:schemeClr val="tx2"/>
                </a:solidFill>
                <a:latin typeface="Bradley Hand ITC" panose="03070402050302030203" pitchFamily="66" charset="0"/>
                <a:ea typeface="+mj-ea"/>
                <a:cs typeface="+mj-cs"/>
              </a:endParaRPr>
            </a:p>
          </p:txBody>
        </p:sp>
        <p:pic>
          <p:nvPicPr>
            <p:cNvPr id="40" name="Imagen 3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205" y="4580353"/>
              <a:ext cx="862399" cy="8623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166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7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0375" y="810678"/>
            <a:ext cx="10305826" cy="1400530"/>
          </a:xfrm>
        </p:spPr>
        <p:txBody>
          <a:bodyPr>
            <a:normAutofit/>
          </a:bodyPr>
          <a:lstStyle/>
          <a:p>
            <a:pPr algn="ctr"/>
            <a:r>
              <a:rPr lang="es-ES" dirty="0" smtClean="0">
                <a:solidFill>
                  <a:srgbClr val="FFFFCC"/>
                </a:solidFill>
              </a:rPr>
              <a:t>ESCANEO DE VULNERABILIDADES</a:t>
            </a:r>
            <a:endParaRPr lang="es-ES" dirty="0">
              <a:solidFill>
                <a:srgbClr val="FFFFCC"/>
              </a:solidFill>
            </a:endParaRPr>
          </a:p>
        </p:txBody>
      </p:sp>
      <p:sp>
        <p:nvSpPr>
          <p:cNvPr id="6" name="AutoShape 18" descr="Resultado de imagen de nmap"/>
          <p:cNvSpPr>
            <a:spLocks noChangeAspect="1" noChangeArrowheads="1"/>
          </p:cNvSpPr>
          <p:nvPr/>
        </p:nvSpPr>
        <p:spPr bwMode="auto">
          <a:xfrm>
            <a:off x="8398089" y="34243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AutoShape 20" descr="Resultado de imagen de nm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084" name="Picture 12" descr="Resultado de imagen de open v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84" y="1780850"/>
            <a:ext cx="2993682" cy="113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Resultado de imagen de nm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417" y="1769061"/>
            <a:ext cx="1924144" cy="149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27"/>
          <p:cNvSpPr>
            <a:spLocks noChangeArrowheads="1"/>
          </p:cNvSpPr>
          <p:nvPr/>
        </p:nvSpPr>
        <p:spPr bwMode="auto">
          <a:xfrm>
            <a:off x="0" y="-184666"/>
            <a:ext cx="1219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5" name="AutoShape 28" descr="Resultado de imagen de firefox puzzle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555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4" name="Picture 24" descr="Resultado de imagen de firefox add o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866" y="1924745"/>
            <a:ext cx="3141946" cy="299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Resultado de imagen de etterca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410" y="4221486"/>
            <a:ext cx="2981496" cy="96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de hydra kali linux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180" y="3302372"/>
            <a:ext cx="1960081" cy="196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5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494852" y="488997"/>
            <a:ext cx="12192000" cy="1400530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FFFFCC"/>
                </a:solidFill>
              </a:rPr>
              <a:t>PASOS DEL PROYECTO</a:t>
            </a:r>
            <a:endParaRPr lang="es-ES" dirty="0">
              <a:solidFill>
                <a:srgbClr val="FFFFCC"/>
              </a:solidFill>
            </a:endParaRPr>
          </a:p>
        </p:txBody>
      </p:sp>
      <p:grpSp>
        <p:nvGrpSpPr>
          <p:cNvPr id="21" name="Grupo 20"/>
          <p:cNvGrpSpPr/>
          <p:nvPr/>
        </p:nvGrpSpPr>
        <p:grpSpPr>
          <a:xfrm>
            <a:off x="548640" y="1530082"/>
            <a:ext cx="2299935" cy="2619265"/>
            <a:chOff x="548640" y="1530082"/>
            <a:chExt cx="2299935" cy="2619265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" y="2453412"/>
              <a:ext cx="2299935" cy="1506072"/>
            </a:xfrm>
            <a:prstGeom prst="rect">
              <a:avLst/>
            </a:prstGeom>
          </p:spPr>
        </p:pic>
        <p:sp>
          <p:nvSpPr>
            <p:cNvPr id="4" name="CuadroTexto 3"/>
            <p:cNvSpPr txBox="1"/>
            <p:nvPr/>
          </p:nvSpPr>
          <p:spPr>
            <a:xfrm>
              <a:off x="646111" y="1530082"/>
              <a:ext cx="13035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 smtClean="0"/>
                <a:t>Creación</a:t>
              </a:r>
            </a:p>
            <a:p>
              <a:pPr algn="ctr"/>
              <a:r>
                <a:rPr lang="es-ES" dirty="0" smtClean="0"/>
                <a:t>formulario</a:t>
              </a:r>
            </a:p>
            <a:p>
              <a:pPr algn="ctr"/>
              <a:r>
                <a:rPr lang="es-ES" dirty="0"/>
                <a:t>c</a:t>
              </a:r>
              <a:r>
                <a:rPr lang="es-ES" dirty="0" smtClean="0"/>
                <a:t>on PHP</a:t>
              </a:r>
              <a:endParaRPr lang="es-ES" dirty="0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973" y="2745236"/>
              <a:ext cx="1769766" cy="1404111"/>
            </a:xfrm>
            <a:prstGeom prst="rect">
              <a:avLst/>
            </a:prstGeom>
          </p:spPr>
        </p:pic>
      </p:grpSp>
      <p:grpSp>
        <p:nvGrpSpPr>
          <p:cNvPr id="23" name="Grupo 22"/>
          <p:cNvGrpSpPr/>
          <p:nvPr/>
        </p:nvGrpSpPr>
        <p:grpSpPr>
          <a:xfrm>
            <a:off x="2041751" y="1261029"/>
            <a:ext cx="5333116" cy="2458822"/>
            <a:chOff x="2041751" y="1261029"/>
            <a:chExt cx="5333116" cy="2458822"/>
          </a:xfrm>
        </p:grpSpPr>
        <p:sp>
          <p:nvSpPr>
            <p:cNvPr id="8" name="Flecha doblada 7"/>
            <p:cNvSpPr/>
            <p:nvPr/>
          </p:nvSpPr>
          <p:spPr>
            <a:xfrm>
              <a:off x="2041751" y="1630361"/>
              <a:ext cx="1613647" cy="907792"/>
            </a:xfrm>
            <a:prstGeom prst="bentArrow">
              <a:avLst>
                <a:gd name="adj1" fmla="val 15520"/>
                <a:gd name="adj2" fmla="val 25000"/>
                <a:gd name="adj3" fmla="val 25000"/>
                <a:gd name="adj4" fmla="val 43750"/>
              </a:avLst>
            </a:prstGeom>
            <a:solidFill>
              <a:schemeClr val="accent4"/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grpSp>
          <p:nvGrpSpPr>
            <p:cNvPr id="22" name="Grupo 21"/>
            <p:cNvGrpSpPr/>
            <p:nvPr/>
          </p:nvGrpSpPr>
          <p:grpSpPr>
            <a:xfrm>
              <a:off x="4021064" y="1261029"/>
              <a:ext cx="3353803" cy="2458822"/>
              <a:chOff x="4021064" y="1261029"/>
              <a:chExt cx="3353803" cy="2458822"/>
            </a:xfrm>
          </p:grpSpPr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66470" y="1867517"/>
                <a:ext cx="2424379" cy="1852334"/>
              </a:xfrm>
              <a:prstGeom prst="rect">
                <a:avLst/>
              </a:prstGeom>
            </p:spPr>
          </p:pic>
          <p:sp>
            <p:nvSpPr>
              <p:cNvPr id="10" name="CuadroTexto 9"/>
              <p:cNvSpPr txBox="1"/>
              <p:nvPr/>
            </p:nvSpPr>
            <p:spPr>
              <a:xfrm>
                <a:off x="4021064" y="1261029"/>
                <a:ext cx="33538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dirty="0" smtClean="0"/>
                  <a:t>Análisis de Vulnerabilidades </a:t>
                </a:r>
              </a:p>
              <a:p>
                <a:pPr algn="ctr"/>
                <a:r>
                  <a:rPr lang="es-ES" dirty="0" smtClean="0"/>
                  <a:t>Con TAMPER DATA</a:t>
                </a:r>
                <a:endParaRPr lang="es-ES" dirty="0"/>
              </a:p>
            </p:txBody>
          </p:sp>
        </p:grpSp>
      </p:grpSp>
      <p:grpSp>
        <p:nvGrpSpPr>
          <p:cNvPr id="25" name="Grupo 24"/>
          <p:cNvGrpSpPr/>
          <p:nvPr/>
        </p:nvGrpSpPr>
        <p:grpSpPr>
          <a:xfrm>
            <a:off x="7557746" y="1704275"/>
            <a:ext cx="3863742" cy="4071490"/>
            <a:chOff x="7557746" y="1704275"/>
            <a:chExt cx="3863742" cy="4071490"/>
          </a:xfrm>
        </p:grpSpPr>
        <p:grpSp>
          <p:nvGrpSpPr>
            <p:cNvPr id="24" name="Grupo 23"/>
            <p:cNvGrpSpPr/>
            <p:nvPr/>
          </p:nvGrpSpPr>
          <p:grpSpPr>
            <a:xfrm>
              <a:off x="7557746" y="1704275"/>
              <a:ext cx="3713744" cy="3349211"/>
              <a:chOff x="7557746" y="1704275"/>
              <a:chExt cx="3713744" cy="3349211"/>
            </a:xfrm>
          </p:grpSpPr>
          <p:sp>
            <p:nvSpPr>
              <p:cNvPr id="11" name="Flecha doblada 10"/>
              <p:cNvSpPr/>
              <p:nvPr/>
            </p:nvSpPr>
            <p:spPr>
              <a:xfrm rot="5400000">
                <a:off x="8241873" y="1020148"/>
                <a:ext cx="1667758" cy="3036012"/>
              </a:xfrm>
              <a:prstGeom prst="bentArrow">
                <a:avLst>
                  <a:gd name="adj1" fmla="val 7939"/>
                  <a:gd name="adj2" fmla="val 25000"/>
                  <a:gd name="adj3" fmla="val 25000"/>
                  <a:gd name="adj4" fmla="val 43750"/>
                </a:avLst>
              </a:prstGeom>
              <a:solidFill>
                <a:schemeClr val="accent4"/>
              </a:solidFill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86581" y="3347652"/>
                <a:ext cx="2084909" cy="1705834"/>
              </a:xfrm>
              <a:prstGeom prst="rect">
                <a:avLst/>
              </a:prstGeom>
            </p:spPr>
          </p:pic>
        </p:grpSp>
        <p:sp>
          <p:nvSpPr>
            <p:cNvPr id="13" name="CuadroTexto 12"/>
            <p:cNvSpPr txBox="1"/>
            <p:nvPr/>
          </p:nvSpPr>
          <p:spPr>
            <a:xfrm>
              <a:off x="9186581" y="5129434"/>
              <a:ext cx="22349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 smtClean="0"/>
                <a:t>Instalación de Perl</a:t>
              </a:r>
            </a:p>
            <a:p>
              <a:pPr algn="ctr"/>
              <a:endParaRPr lang="es-ES" dirty="0"/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5820924" y="3719851"/>
            <a:ext cx="3457597" cy="2274156"/>
            <a:chOff x="5820924" y="3719851"/>
            <a:chExt cx="3457597" cy="2274156"/>
          </a:xfrm>
        </p:grpSpPr>
        <p:sp>
          <p:nvSpPr>
            <p:cNvPr id="16" name="CuadroTexto 15"/>
            <p:cNvSpPr txBox="1"/>
            <p:nvPr/>
          </p:nvSpPr>
          <p:spPr>
            <a:xfrm>
              <a:off x="5912651" y="5070677"/>
              <a:ext cx="256192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 smtClean="0"/>
                <a:t>Creación del script y </a:t>
              </a:r>
            </a:p>
            <a:p>
              <a:pPr algn="ctr"/>
              <a:r>
                <a:rPr lang="es-ES" dirty="0" smtClean="0"/>
                <a:t>diccionario.txt</a:t>
              </a:r>
            </a:p>
            <a:p>
              <a:pPr algn="ctr"/>
              <a:endParaRPr lang="es-ES" dirty="0"/>
            </a:p>
          </p:txBody>
        </p:sp>
        <p:grpSp>
          <p:nvGrpSpPr>
            <p:cNvPr id="26" name="Grupo 25"/>
            <p:cNvGrpSpPr/>
            <p:nvPr/>
          </p:nvGrpSpPr>
          <p:grpSpPr>
            <a:xfrm>
              <a:off x="5820924" y="3719851"/>
              <a:ext cx="3457597" cy="1681743"/>
              <a:chOff x="5820924" y="3719851"/>
              <a:chExt cx="3457597" cy="1681743"/>
            </a:xfrm>
          </p:grpSpPr>
          <p:sp>
            <p:nvSpPr>
              <p:cNvPr id="15" name="Flecha izquierda 14"/>
              <p:cNvSpPr/>
              <p:nvPr/>
            </p:nvSpPr>
            <p:spPr>
              <a:xfrm>
                <a:off x="8122024" y="4349524"/>
                <a:ext cx="1156497" cy="259798"/>
              </a:xfrm>
              <a:prstGeom prst="leftArrow">
                <a:avLst/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bg2">
                      <a:lumMod val="20000"/>
                      <a:lumOff val="80000"/>
                    </a:schemeClr>
                  </a:solidFill>
                </a:endParaRPr>
              </a:p>
            </p:txBody>
          </p:sp>
          <p:pic>
            <p:nvPicPr>
              <p:cNvPr id="17" name="Imagen 1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0924" y="3719851"/>
                <a:ext cx="2745375" cy="1681743"/>
              </a:xfrm>
              <a:prstGeom prst="rect">
                <a:avLst/>
              </a:prstGeom>
            </p:spPr>
          </p:pic>
        </p:grpSp>
      </p:grpSp>
      <p:grpSp>
        <p:nvGrpSpPr>
          <p:cNvPr id="29" name="Grupo 28"/>
          <p:cNvGrpSpPr/>
          <p:nvPr/>
        </p:nvGrpSpPr>
        <p:grpSpPr>
          <a:xfrm>
            <a:off x="2171150" y="3597899"/>
            <a:ext cx="3741501" cy="2640679"/>
            <a:chOff x="2171150" y="3597899"/>
            <a:chExt cx="3741501" cy="2640679"/>
          </a:xfrm>
        </p:grpSpPr>
        <p:sp>
          <p:nvSpPr>
            <p:cNvPr id="18" name="Flecha izquierda 17"/>
            <p:cNvSpPr/>
            <p:nvPr/>
          </p:nvSpPr>
          <p:spPr>
            <a:xfrm>
              <a:off x="4021064" y="4369780"/>
              <a:ext cx="1891587" cy="259798"/>
            </a:xfrm>
            <a:prstGeom prst="leftArrow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27" name="Grupo 26"/>
            <p:cNvGrpSpPr/>
            <p:nvPr/>
          </p:nvGrpSpPr>
          <p:grpSpPr>
            <a:xfrm>
              <a:off x="2171150" y="3597899"/>
              <a:ext cx="3172746" cy="2640679"/>
              <a:chOff x="2793349" y="3596751"/>
              <a:chExt cx="3172746" cy="2640679"/>
            </a:xfrm>
          </p:grpSpPr>
          <p:sp>
            <p:nvSpPr>
              <p:cNvPr id="19" name="CuadroTexto 18"/>
              <p:cNvSpPr txBox="1"/>
              <p:nvPr/>
            </p:nvSpPr>
            <p:spPr>
              <a:xfrm>
                <a:off x="2793349" y="5314100"/>
                <a:ext cx="204895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dirty="0" smtClean="0"/>
                  <a:t>Lanzamiento del</a:t>
                </a:r>
              </a:p>
              <a:p>
                <a:pPr algn="ctr"/>
                <a:r>
                  <a:rPr lang="es-ES" dirty="0" smtClean="0"/>
                  <a:t>script</a:t>
                </a:r>
              </a:p>
              <a:p>
                <a:pPr algn="ctr"/>
                <a:endParaRPr lang="es-ES" dirty="0"/>
              </a:p>
            </p:txBody>
          </p:sp>
          <p:pic>
            <p:nvPicPr>
              <p:cNvPr id="20" name="Imagen 19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49444" y="3596751"/>
                <a:ext cx="3116651" cy="167750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575246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402</TotalTime>
  <Words>106</Words>
  <Application>Microsoft Office PowerPoint</Application>
  <PresentationFormat>Panorámica</PresentationFormat>
  <Paragraphs>41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Bradley Hand ITC</vt:lpstr>
      <vt:lpstr>Century Gothic</vt:lpstr>
      <vt:lpstr>Wingdings 3</vt:lpstr>
      <vt:lpstr>Ion</vt:lpstr>
      <vt:lpstr>CIBERSEGURIDAD</vt:lpstr>
      <vt:lpstr>EN QUÉ CONSISTE LA CIBERSEGURIDAD</vt:lpstr>
      <vt:lpstr>INCIDENTES DE CIBERSEGURIDAD</vt:lpstr>
      <vt:lpstr>Presentación de PowerPoint</vt:lpstr>
      <vt:lpstr>ESCANEO DE VULNERABILIDADES</vt:lpstr>
      <vt:lpstr>PASOS DEL PROYECTO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ciberseguridad</dc:title>
  <dc:creator>Héctor Ochoa Bellón</dc:creator>
  <cp:lastModifiedBy>Héctor Ochoa Bellón</cp:lastModifiedBy>
  <cp:revision>37</cp:revision>
  <dcterms:created xsi:type="dcterms:W3CDTF">2016-11-26T14:11:16Z</dcterms:created>
  <dcterms:modified xsi:type="dcterms:W3CDTF">2016-11-26T22:00:18Z</dcterms:modified>
</cp:coreProperties>
</file>