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</p:sldMasterIdLst>
  <p:notesMasterIdLst>
    <p:notesMasterId r:id="rId32"/>
  </p:notesMasterIdLst>
  <p:sldIdLst>
    <p:sldId id="258" r:id="rId15"/>
    <p:sldId id="499" r:id="rId16"/>
    <p:sldId id="503" r:id="rId17"/>
    <p:sldId id="504" r:id="rId18"/>
    <p:sldId id="505" r:id="rId19"/>
    <p:sldId id="506" r:id="rId20"/>
    <p:sldId id="507" r:id="rId21"/>
    <p:sldId id="510" r:id="rId22"/>
    <p:sldId id="512" r:id="rId23"/>
    <p:sldId id="511" r:id="rId24"/>
    <p:sldId id="513" r:id="rId25"/>
    <p:sldId id="514" r:id="rId26"/>
    <p:sldId id="502" r:id="rId27"/>
    <p:sldId id="501" r:id="rId28"/>
    <p:sldId id="498" r:id="rId29"/>
    <p:sldId id="500" r:id="rId30"/>
    <p:sldId id="354" r:id="rId31"/>
  </p:sldIdLst>
  <p:sldSz cx="24384000" cy="13716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600" b="0" i="0" u="none" kern="1200" baseline="0">
        <a:solidFill>
          <a:srgbClr val="FFFFFF"/>
        </a:solidFill>
        <a:latin typeface="Gill Sans" charset="0"/>
        <a:ea typeface="+mn-ea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5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60" d="100"/>
          <a:sy n="60" d="100"/>
        </p:scale>
        <p:origin x="96" y="396"/>
      </p:cViewPr>
      <p:guideLst>
        <p:guide orient="horz" pos="435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1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260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452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03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42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871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694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878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743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1778000"/>
            <a:ext cx="10375900" cy="10147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1778000"/>
            <a:ext cx="10375900" cy="10147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3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1950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19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215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9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84200" y="3898900"/>
            <a:ext cx="460375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40350" y="3898900"/>
            <a:ext cx="460375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9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21500" y="3898900"/>
            <a:ext cx="50292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898900"/>
            <a:ext cx="10375900" cy="854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9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899160"/>
            <a:ext cx="21031200" cy="11724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355600"/>
            <a:ext cx="5226050" cy="12090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355600"/>
            <a:ext cx="15525750" cy="12090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651250"/>
            <a:ext cx="5257800" cy="8702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210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7061200"/>
            <a:ext cx="10375900" cy="158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7061200"/>
            <a:ext cx="10375900" cy="158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18050" y="2298700"/>
            <a:ext cx="5226050" cy="6350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2298700"/>
            <a:ext cx="15525750" cy="6350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651250"/>
            <a:ext cx="5257800" cy="9099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21000" cy="9099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651250"/>
            <a:ext cx="5257800" cy="9099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21000" cy="9099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8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50600" y="2146300"/>
            <a:ext cx="3136900" cy="938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2146300"/>
            <a:ext cx="9258300" cy="9385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3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89900" y="6896100"/>
            <a:ext cx="6197600" cy="4635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50600" y="2146300"/>
            <a:ext cx="3136900" cy="938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39900" y="2146300"/>
            <a:ext cx="9258300" cy="9385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defRPr/>
            </a:pPr>
            <a:endParaRPr kumimoji="0" lang="zh-HK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355600"/>
            <a:ext cx="5257800" cy="11998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55600"/>
            <a:ext cx="15621000" cy="11998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body" idx="1"/>
          </p:nvPr>
        </p:nvSpPr>
        <p:spPr>
          <a:xfrm>
            <a:off x="1739900" y="1778000"/>
            <a:ext cx="20904200" cy="101473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0668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113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558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003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44800" indent="-800100" algn="l" rtl="0" fontAlgn="base">
        <a:spcBef>
          <a:spcPts val="7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209042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>
          <a:xfrm>
            <a:off x="13284200" y="3898900"/>
            <a:ext cx="93599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965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09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54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987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43200" indent="-698500" algn="l" rtl="0" fontAlgn="base">
        <a:spcBef>
          <a:spcPts val="69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1739900" y="355600"/>
            <a:ext cx="209042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1739900" y="3898900"/>
            <a:ext cx="20904200" cy="85471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066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113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55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003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44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1739900" y="4178300"/>
            <a:ext cx="20904200" cy="53594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/>
          </p:cNvSpPr>
          <p:nvPr>
            <p:ph type="title"/>
          </p:nvPr>
        </p:nvSpPr>
        <p:spPr>
          <a:xfrm>
            <a:off x="1739900" y="2298700"/>
            <a:ext cx="209042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body" idx="1"/>
          </p:nvPr>
        </p:nvSpPr>
        <p:spPr>
          <a:xfrm>
            <a:off x="1739900" y="7061200"/>
            <a:ext cx="20904200" cy="1587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/>
          </p:cNvSpPr>
          <p:nvPr>
            <p:ph type="title"/>
          </p:nvPr>
        </p:nvSpPr>
        <p:spPr>
          <a:xfrm>
            <a:off x="1739900" y="10363200"/>
            <a:ext cx="20904200" cy="2387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/>
          </p:cNvSpPr>
          <p:nvPr>
            <p:ph type="title"/>
          </p:nvPr>
        </p:nvSpPr>
        <p:spPr>
          <a:xfrm>
            <a:off x="1739900" y="10363200"/>
            <a:ext cx="20904200" cy="23876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739900" y="21463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  <p:sp>
        <p:nvSpPr>
          <p:cNvPr id="6147" name="Rectangle 2"/>
          <p:cNvSpPr>
            <a:spLocks noGrp="1"/>
          </p:cNvSpPr>
          <p:nvPr>
            <p:ph type="body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9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/>
          </p:cNvSpPr>
          <p:nvPr>
            <p:ph type="title"/>
          </p:nvPr>
        </p:nvSpPr>
        <p:spPr>
          <a:xfrm>
            <a:off x="1739900" y="21463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b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body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/>
          <a:lstStyle/>
          <a:p>
            <a:pPr lvl="0"/>
            <a:r>
              <a:rPr lang="en-US" altLang="zh-HK" dirty="0"/>
              <a:t>Click to edit Master text styles</a:t>
            </a:r>
          </a:p>
          <a:p>
            <a:pPr lvl="1"/>
            <a:r>
              <a:rPr lang="en-US" altLang="zh-HK" dirty="0"/>
              <a:t>Second level</a:t>
            </a:r>
          </a:p>
          <a:p>
            <a:pPr lvl="2"/>
            <a:r>
              <a:rPr lang="en-US" altLang="zh-HK" dirty="0"/>
              <a:t>Third level</a:t>
            </a:r>
          </a:p>
          <a:p>
            <a:pPr lvl="3"/>
            <a:r>
              <a:rPr lang="en-US" altLang="zh-HK" dirty="0"/>
              <a:t>Fourth level</a:t>
            </a:r>
          </a:p>
          <a:p>
            <a:pPr lvl="4"/>
            <a:r>
              <a:rPr lang="en-US" altLang="zh-HK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9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title"/>
          </p:nvPr>
        </p:nvSpPr>
        <p:spPr>
          <a:xfrm>
            <a:off x="2489200" y="355600"/>
            <a:ext cx="19405600" cy="34417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/>
          <a:lstStyle/>
          <a:p>
            <a:pPr lvl="0"/>
            <a:r>
              <a:rPr lang="en-US" altLang="zh-HK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3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avi"/><Relationship Id="rId1" Type="http://schemas.microsoft.com/office/2007/relationships/media" Target="../media/media3.avi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1500"/>
              <a:t>机器学习及数学基础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57390" y="7846695"/>
            <a:ext cx="109988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黄琨 </a:t>
            </a:r>
            <a:r>
              <a:rPr lang="en-US" altLang="zh-CN"/>
              <a:t>@ </a:t>
            </a:r>
            <a:r>
              <a:rPr lang="zh-CN" altLang="en-US"/>
              <a:t>福州电信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200" y="3401616"/>
            <a:ext cx="1411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加法法则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735616" y="5273824"/>
                <a:ext cx="6374566" cy="1641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16" y="5273824"/>
                <a:ext cx="6374566" cy="16414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431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200" y="3401616"/>
            <a:ext cx="1411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乘法法则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735616" y="5273824"/>
                <a:ext cx="6639703" cy="1641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16" y="5273824"/>
                <a:ext cx="6639703" cy="16414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6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200" y="3401616"/>
            <a:ext cx="1411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复合法则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735616" y="5273824"/>
                <a:ext cx="6829241" cy="1792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16" y="5273824"/>
                <a:ext cx="6829241" cy="17926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9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第二部分：机器学习</a:t>
            </a:r>
            <a:endParaRPr lang="en-US" altLang="zh-CN" sz="11500"/>
          </a:p>
        </p:txBody>
      </p:sp>
      <p:sp>
        <p:nvSpPr>
          <p:cNvPr id="3" name="文本框 2"/>
          <p:cNvSpPr txBox="1"/>
          <p:nvPr/>
        </p:nvSpPr>
        <p:spPr>
          <a:xfrm>
            <a:off x="7057390" y="7846695"/>
            <a:ext cx="10998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微积分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概率论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背景知识</a:t>
            </a:r>
            <a:r>
              <a:rPr lang="en-US" altLang="zh-CN" sz="11500"/>
              <a:t>1</a:t>
            </a:r>
            <a:r>
              <a:rPr lang="zh-CN" altLang="en-US" sz="11500"/>
              <a:t>：</a:t>
            </a:r>
            <a:r>
              <a:rPr lang="zh-CN" altLang="zh-CN" sz="11500"/>
              <a:t>线性代数</a:t>
            </a:r>
            <a:endParaRPr lang="en-US" altLang="zh-CN" sz="115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背景知识</a:t>
            </a:r>
            <a:r>
              <a:rPr lang="en-US" altLang="zh-CN" sz="11500"/>
              <a:t>2</a:t>
            </a:r>
            <a:r>
              <a:rPr lang="zh-CN" altLang="en-US" sz="11500"/>
              <a:t>：</a:t>
            </a:r>
            <a:r>
              <a:rPr lang="zh-CN" altLang="zh-CN" sz="11500"/>
              <a:t>微积分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1500"/>
              <a:t>背景知识</a:t>
            </a:r>
            <a:r>
              <a:rPr lang="en-US" altLang="zh-CN" sz="11500"/>
              <a:t>3</a:t>
            </a:r>
            <a:r>
              <a:rPr lang="zh-CN" altLang="en-US" sz="11500"/>
              <a:t>：</a:t>
            </a:r>
            <a:r>
              <a:rPr lang="zh-CN" altLang="zh-CN" sz="11500"/>
              <a:t>概率论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885" y="4173855"/>
            <a:ext cx="18288000" cy="2796540"/>
          </a:xfrm>
        </p:spPr>
        <p:txBody>
          <a:bodyPr/>
          <a:lstStyle/>
          <a:p>
            <a:r>
              <a:rPr lang="zh-CN" altLang="en-US" sz="1660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1955" y="8119110"/>
            <a:ext cx="18288000" cy="3311525"/>
          </a:xfrm>
        </p:spPr>
        <p:txBody>
          <a:bodyPr/>
          <a:lstStyle/>
          <a:p>
            <a:r>
              <a:rPr lang="en-US" altLang="zh-CN" sz="9600"/>
              <a:t>Q&amp;A</a:t>
            </a:r>
          </a:p>
        </p:txBody>
      </p:sp>
      <p:pic>
        <p:nvPicPr>
          <p:cNvPr id="4" name="图片 3" descr="qr"/>
          <p:cNvPicPr>
            <a:picLocks noChangeAspect="1"/>
          </p:cNvPicPr>
          <p:nvPr/>
        </p:nvPicPr>
        <p:blipFill>
          <a:blip r:embed="rId2"/>
          <a:srcRect l="7697" t="24250" r="7417" b="13979"/>
          <a:stretch>
            <a:fillRect/>
          </a:stretch>
        </p:blipFill>
        <p:spPr>
          <a:xfrm>
            <a:off x="15142210" y="4551045"/>
            <a:ext cx="4999990" cy="49917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/>
              <a:t>第一部分：背景知识</a:t>
            </a:r>
            <a:endParaRPr lang="en-US" altLang="zh-CN" sz="11500"/>
          </a:p>
        </p:txBody>
      </p:sp>
      <p:sp>
        <p:nvSpPr>
          <p:cNvPr id="3" name="文本框 2"/>
          <p:cNvSpPr txBox="1"/>
          <p:nvPr/>
        </p:nvSpPr>
        <p:spPr>
          <a:xfrm>
            <a:off x="7057390" y="7846695"/>
            <a:ext cx="10998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线性代数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微积分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/>
              <a:t>概率论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 smtClean="0"/>
              <a:t>线性代数</a:t>
            </a:r>
            <a:endParaRPr lang="en-US" altLang="zh-CN" sz="11500" dirty="0"/>
          </a:p>
        </p:txBody>
      </p:sp>
    </p:spTree>
    <p:extLst>
      <p:ext uri="{BB962C8B-B14F-4D97-AF65-F5344CB8AC3E}">
        <p14:creationId xmlns:p14="http://schemas.microsoft.com/office/powerpoint/2010/main" val="27320625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9670" y="4404360"/>
            <a:ext cx="198189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 smtClean="0"/>
              <a:t>微积分</a:t>
            </a:r>
            <a:endParaRPr lang="en-US" altLang="zh-CN" sz="11500" dirty="0"/>
          </a:p>
        </p:txBody>
      </p:sp>
      <p:sp>
        <p:nvSpPr>
          <p:cNvPr id="3" name="文本框 2"/>
          <p:cNvSpPr txBox="1"/>
          <p:nvPr/>
        </p:nvSpPr>
        <p:spPr>
          <a:xfrm>
            <a:off x="7057390" y="7846695"/>
            <a:ext cx="10998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dirty="0"/>
              <a:t>微分</a:t>
            </a:r>
            <a:endParaRPr lang="zh-CN" altLang="en-US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8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2935" y="5057800"/>
            <a:ext cx="9865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例子</a:t>
            </a:r>
            <a:r>
              <a:rPr lang="zh-CN" altLang="en-US" sz="4400" dirty="0" smtClean="0"/>
              <a:t>：</a:t>
            </a:r>
            <a:endParaRPr lang="zh-CN" altLang="en-US" sz="4400" dirty="0"/>
          </a:p>
        </p:txBody>
      </p:sp>
      <p:pic>
        <p:nvPicPr>
          <p:cNvPr id="4" name="car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6744" y="6278713"/>
            <a:ext cx="10513168" cy="5256584"/>
          </a:xfrm>
          <a:prstGeom prst="rect">
            <a:avLst/>
          </a:prstGeom>
        </p:spPr>
      </p:pic>
      <p:pic>
        <p:nvPicPr>
          <p:cNvPr id="5" name="car1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87944" y="6278713"/>
            <a:ext cx="10412901" cy="57487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2102" y="1673424"/>
            <a:ext cx="1411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微分的定义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116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ar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67464" y="4265712"/>
            <a:ext cx="10073876" cy="52512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07624" y="2537520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“瞬时”速度？</a:t>
            </a:r>
            <a:endParaRPr lang="zh-CN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407958" y="1031438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[“</a:t>
            </a:r>
            <a:r>
              <a:rPr lang="zh-CN" altLang="en-US" sz="2800" dirty="0" smtClean="0"/>
              <a:t>差分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与速度的定义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8188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91" y="2146321"/>
            <a:ext cx="13005475" cy="7736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90" y="2134453"/>
            <a:ext cx="13005475" cy="77360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55296" y="10746432"/>
                <a:ext cx="10081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[</a:t>
                </a:r>
                <a:r>
                  <a:rPr lang="zh-CN" altLang="en-US" sz="2800" dirty="0" smtClean="0"/>
                  <a:t>例子</a:t>
                </a:r>
                <a:r>
                  <a:rPr lang="zh-CN" altLang="en-US" sz="2800" dirty="0" smtClean="0"/>
                  <a:t>：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导数的几何推导和解析推导</a:t>
                </a:r>
                <a:r>
                  <a:rPr lang="en-US" altLang="zh-CN" sz="2800" dirty="0" smtClean="0"/>
                  <a:t>]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96" y="10746432"/>
                <a:ext cx="1008112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57619" y="11466512"/>
                <a:ext cx="10081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[</a:t>
                </a:r>
                <a:r>
                  <a:rPr lang="zh-CN" altLang="en-US" sz="2800" dirty="0"/>
                  <a:t>问题</a:t>
                </a:r>
                <a:r>
                  <a:rPr lang="zh-CN" altLang="en-US" sz="2800" dirty="0" smtClean="0"/>
                  <a:t>：求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的导数</a:t>
                </a:r>
                <a:r>
                  <a:rPr lang="en-US" altLang="zh-CN" sz="2800" dirty="0" smtClean="0"/>
                  <a:t>]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619" y="11466512"/>
                <a:ext cx="1008112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12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71120" y="3689648"/>
            <a:ext cx="1411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207224" y="5345832"/>
                <a:ext cx="13825536" cy="2483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44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4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4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4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4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4400" dirty="0"/>
              </a:p>
              <a:p>
                <a:endParaRPr lang="en-US" altLang="zh-CN" sz="44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zh-CN" altLang="en-US" sz="4400" dirty="0" smtClean="0"/>
                  <a:t>导数的直观含义是切线的斜率</a:t>
                </a:r>
                <a:endParaRPr lang="en-US" altLang="zh-CN" sz="440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224" y="5345832"/>
                <a:ext cx="13825536" cy="2483437"/>
              </a:xfrm>
              <a:prstGeom prst="rect">
                <a:avLst/>
              </a:prstGeom>
              <a:blipFill rotWithShape="0">
                <a:blip r:embed="rId2"/>
                <a:stretch>
                  <a:fillRect l="-1587" b="-10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827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71120" y="3689648"/>
            <a:ext cx="14113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导数的运算法则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207224" y="5345832"/>
            <a:ext cx="138255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 smtClean="0"/>
              <a:t>加法法则  </a:t>
            </a:r>
            <a:r>
              <a:rPr lang="en-US" altLang="zh-CN" sz="4400" dirty="0" smtClean="0"/>
              <a:t>h(x) = f(x) + g(x)</a:t>
            </a:r>
            <a:endParaRPr lang="en-US" altLang="zh-CN" sz="4400" dirty="0"/>
          </a:p>
          <a:p>
            <a:endParaRPr lang="en-US" altLang="zh-CN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 smtClean="0"/>
              <a:t>乘法法则 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h(x) = f(x) g(x)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 smtClean="0"/>
              <a:t>复合法则  </a:t>
            </a:r>
            <a:r>
              <a:rPr lang="en-US" altLang="zh-CN" sz="4400" dirty="0" smtClean="0"/>
              <a:t>h(x) = f(g(x))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66576" y="3874313"/>
            <a:ext cx="746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“</a:t>
            </a:r>
            <a:r>
              <a:rPr lang="zh-CN" altLang="en-US" sz="3200" dirty="0"/>
              <a:t>不仅要理解乘法</a:t>
            </a:r>
            <a:r>
              <a:rPr lang="zh-CN" altLang="en-US" sz="3200" dirty="0" smtClean="0"/>
              <a:t>，也要背乘法口诀”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2635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AAAAAA"/>
      </a:accent3>
      <a:accent4>
        <a:srgbClr val="DADADA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标题与项目符号 - 左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左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左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照片 - 水平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水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照片 - 水平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水平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标题 - 顶部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132</Words>
  <Application>Microsoft Office PowerPoint</Application>
  <PresentationFormat>自定义</PresentationFormat>
  <Paragraphs>42</Paragraphs>
  <Slides>17</Slides>
  <Notes>8</Notes>
  <HiddenSlides>0</HiddenSlides>
  <MMClips>3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Gill Sans</vt:lpstr>
      <vt:lpstr>Heiti SC Light</vt:lpstr>
      <vt:lpstr>宋体</vt:lpstr>
      <vt:lpstr>Arial</vt:lpstr>
      <vt:lpstr>Calibri</vt:lpstr>
      <vt:lpstr>Cambria Math</vt:lpstr>
      <vt:lpstr>空白</vt:lpstr>
      <vt:lpstr>标题与项目符号</vt:lpstr>
      <vt:lpstr>标题 - 居中</vt:lpstr>
      <vt:lpstr>标题与副标题</vt:lpstr>
      <vt:lpstr>照片 - 水平</vt:lpstr>
      <vt:lpstr>照片 - 水平倒影</vt:lpstr>
      <vt:lpstr>照片 - 垂直</vt:lpstr>
      <vt:lpstr>照片 - 垂直倒影</vt:lpstr>
      <vt:lpstr>标题 - 顶部对齐</vt:lpstr>
      <vt:lpstr>项目符号</vt:lpstr>
      <vt:lpstr>标题与项目符号 - 左对齐</vt:lpstr>
      <vt:lpstr>标题与项目符号 - 2 栏</vt:lpstr>
      <vt:lpstr>标题与项目符号 - 右对齐</vt:lpstr>
      <vt:lpstr>标题、项目符号与照片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chinaso</dc:creator>
  <cp:lastModifiedBy>ray</cp:lastModifiedBy>
  <cp:revision>73</cp:revision>
  <dcterms:created xsi:type="dcterms:W3CDTF">2018-05-16T06:45:00Z</dcterms:created>
  <dcterms:modified xsi:type="dcterms:W3CDTF">2018-06-08T07:30:44Z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