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297" r:id="rId5"/>
    <p:sldId id="299" r:id="rId6"/>
    <p:sldId id="303" r:id="rId7"/>
    <p:sldId id="304" r:id="rId8"/>
    <p:sldId id="298" r:id="rId9"/>
    <p:sldId id="305" r:id="rId10"/>
    <p:sldId id="306" r:id="rId11"/>
    <p:sldId id="308" r:id="rId12"/>
    <p:sldId id="309" r:id="rId13"/>
    <p:sldId id="310" r:id="rId14"/>
    <p:sldId id="332" r:id="rId15"/>
    <p:sldId id="333" r:id="rId16"/>
    <p:sldId id="334" r:id="rId17"/>
    <p:sldId id="335" r:id="rId18"/>
    <p:sldId id="336" r:id="rId19"/>
    <p:sldId id="338" r:id="rId20"/>
    <p:sldId id="344" r:id="rId21"/>
    <p:sldId id="342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94660"/>
  </p:normalViewPr>
  <p:slideViewPr>
    <p:cSldViewPr>
      <p:cViewPr varScale="1">
        <p:scale>
          <a:sx n="88" d="100"/>
          <a:sy n="88" d="100"/>
        </p:scale>
        <p:origin x="-912" y="-102"/>
      </p:cViewPr>
      <p:guideLst>
        <p:guide orient="horz" pos="15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96561-A83C-49B0-B5D8-AE07D21F3B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79EA9-1B93-4066-B2A1-67ED147DF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5A95-1AA5-4C73-A5B3-C187B5E3210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0034" y="1794249"/>
            <a:ext cx="8001056" cy="2545556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D38F-D793-4E74-A81E-DC96EC3C39A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00034" y="785800"/>
            <a:ext cx="8015286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ED53-4962-44A6-8044-839BBCE39FC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285866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5F22-B09E-4B7E-B9F1-24F13C13BC5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1285866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5F22-B09E-4B7E-B9F1-24F13C13BC5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3E0B-C35F-4F62-A650-AC5674368D4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2F27-A4DF-435E-966C-5DDF4F9949B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AED1-F3A7-41BB-AF26-1FA50C3F46A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8839-3BCC-476C-AE91-A1BCF76CDE6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E5AD9-A1FB-4A77-A5D8-8CAA7EE1BED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20"/>
          <p:cNvCxnSpPr/>
          <p:nvPr/>
        </p:nvCxnSpPr>
        <p:spPr>
          <a:xfrm>
            <a:off x="606170" y="836484"/>
            <a:ext cx="792000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500034" y="155625"/>
            <a:ext cx="2500331" cy="487299"/>
            <a:chOff x="500033" y="1285866"/>
            <a:chExt cx="6572297" cy="1280900"/>
          </a:xfrm>
        </p:grpSpPr>
        <p:pic>
          <p:nvPicPr>
            <p:cNvPr id="20" name="图片 19" descr="未标题-2-01-01.png"/>
            <p:cNvPicPr>
              <a:picLocks noChangeAspect="1"/>
            </p:cNvPicPr>
            <p:nvPr/>
          </p:nvPicPr>
          <p:blipFill>
            <a:blip r:embed="rId10" cstate="print"/>
            <a:srcRect t="41346"/>
            <a:stretch>
              <a:fillRect/>
            </a:stretch>
          </p:blipFill>
          <p:spPr>
            <a:xfrm>
              <a:off x="500033" y="1857370"/>
              <a:ext cx="6572297" cy="709396"/>
            </a:xfrm>
            <a:prstGeom prst="rect">
              <a:avLst/>
            </a:prstGeom>
          </p:spPr>
        </p:pic>
        <p:pic>
          <p:nvPicPr>
            <p:cNvPr id="21" name="Picture 3" descr="C:\Users\diy\Desktop\网易博学实践日：大数据与人工智能技术大会-05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0034" y="1285866"/>
              <a:ext cx="3296444" cy="615950"/>
            </a:xfrm>
            <a:prstGeom prst="rect">
              <a:avLst/>
            </a:prstGeom>
            <a:noFill/>
          </p:spPr>
        </p:pic>
      </p:grpSp>
      <p:grpSp>
        <p:nvGrpSpPr>
          <p:cNvPr id="22" name="组合 21"/>
          <p:cNvGrpSpPr/>
          <p:nvPr userDrawn="1"/>
        </p:nvGrpSpPr>
        <p:grpSpPr>
          <a:xfrm>
            <a:off x="5929322" y="142530"/>
            <a:ext cx="2938128" cy="500394"/>
            <a:chOff x="5715008" y="-142894"/>
            <a:chExt cx="3357586" cy="571832"/>
          </a:xfrm>
        </p:grpSpPr>
        <p:pic>
          <p:nvPicPr>
            <p:cNvPr id="23" name="Picture 3" descr="C:\Users\diy\Desktop\itgege\boxue logo+-01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8396425" y="-83356"/>
              <a:ext cx="676169" cy="440528"/>
            </a:xfrm>
            <a:prstGeom prst="rect">
              <a:avLst/>
            </a:prstGeom>
            <a:noFill/>
          </p:spPr>
        </p:pic>
        <p:pic>
          <p:nvPicPr>
            <p:cNvPr id="24" name="Picture 3" descr="F:\IT大咖说\主办方LOGO\网易云logo标准版-white-01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715008" y="-142894"/>
              <a:ext cx="1388012" cy="571832"/>
            </a:xfrm>
            <a:prstGeom prst="rect">
              <a:avLst/>
            </a:prstGeom>
            <a:noFill/>
          </p:spPr>
        </p:pic>
        <p:pic>
          <p:nvPicPr>
            <p:cNvPr id="25" name="Picture 2" descr="C:\Users\diy\Desktop\itgege\IT大咖说LOGO(知识分享平台)\1-01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134307" y="0"/>
              <a:ext cx="1152469" cy="279397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hyperlink" Target="https://arxiv.org/abs/1508.06576" TargetMode="External"/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4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png"/><Relationship Id="rId2" Type="http://schemas.openxmlformats.org/officeDocument/2006/relationships/image" Target="../media/image50.jpeg"/><Relationship Id="rId1" Type="http://schemas.openxmlformats.org/officeDocument/2006/relationships/image" Target="../media/image49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arxiv.org/abs/1611.07004" TargetMode="External"/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image" Target="../media/image5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2" Type="http://schemas.microsoft.com/office/2007/relationships/media" Target="file:///C:\Users\chinaso\Desktop\PNG\videos\iGAN.avi" TargetMode="External"/><Relationship Id="rId1" Type="http://schemas.openxmlformats.org/officeDocument/2006/relationships/video" Target="file:///C:\Users\chinaso\Desktop\PNG\videos\iGAN.avi" TargetMode="Externa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arxiv.org/pdf/1609.03552v2.pdf" TargetMode="External"/><Relationship Id="rId2" Type="http://schemas.openxmlformats.org/officeDocument/2006/relationships/image" Target="../media/image56.jpeg"/><Relationship Id="rId1" Type="http://schemas.openxmlformats.org/officeDocument/2006/relationships/image" Target="../media/image5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2.xml"/><Relationship Id="rId7" Type="http://schemas.microsoft.com/office/2007/relationships/media" Target="file:///C:\Users\chinaso\Desktop\PNG\videos\generated2.mp3" TargetMode="External"/><Relationship Id="rId6" Type="http://schemas.openxmlformats.org/officeDocument/2006/relationships/audio" Target="file:///C:\Users\chinaso\Desktop\PNG\videos\generated2.mp3" TargetMode="External"/><Relationship Id="rId5" Type="http://schemas.microsoft.com/office/2007/relationships/media" Target="file:///C:\Users\chinaso\Desktop\PNG\videos\generated.mp3" TargetMode="External"/><Relationship Id="rId4" Type="http://schemas.openxmlformats.org/officeDocument/2006/relationships/audio" Target="file:///C:\Users\chinaso\Desktop\PNG\videos\generated.mp3" TargetMode="External"/><Relationship Id="rId3" Type="http://schemas.openxmlformats.org/officeDocument/2006/relationships/image" Target="../media/image61.png"/><Relationship Id="rId2" Type="http://schemas.microsoft.com/office/2007/relationships/media" Target="file:///C:\Users\chinaso\Desktop\PNG\videos\original.mp3" TargetMode="External"/><Relationship Id="rId1" Type="http://schemas.openxmlformats.org/officeDocument/2006/relationships/audio" Target="file:///C:\Users\chinaso\Desktop\PNG\videos\original.mp3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9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4" Type="http://schemas.openxmlformats.org/officeDocument/2006/relationships/notesSlide" Target="../notesSlides/notesSlide2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GIF"/><Relationship Id="rId2" Type="http://schemas.openxmlformats.org/officeDocument/2006/relationships/image" Target="../media/image14.w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GIF"/><Relationship Id="rId4" Type="http://schemas.openxmlformats.org/officeDocument/2006/relationships/image" Target="../media/image24.GIF"/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16.png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35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4.wmf"/><Relationship Id="rId12" Type="http://schemas.openxmlformats.org/officeDocument/2006/relationships/notesSlide" Target="../notesSlides/notesSlide8.xml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0024" y="2143430"/>
            <a:ext cx="8015286" cy="85725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ym typeface="+mn-ea"/>
              </a:rPr>
              <a:t>Deep Learning</a:t>
            </a:r>
            <a:r>
              <a:rPr lang="zh-CN" altLang="en-US" dirty="0">
                <a:sym typeface="+mn-ea"/>
              </a:rPr>
              <a:t>：神经网络算法</a:t>
            </a:r>
            <a:r>
              <a:rPr lang="en-US" altLang="zh-CN" dirty="0">
                <a:sym typeface="+mn-ea"/>
              </a:rPr>
              <a:t>( </a:t>
            </a:r>
            <a:r>
              <a:rPr lang="zh-CN" altLang="zh-CN" dirty="0">
                <a:sym typeface="+mn-ea"/>
              </a:rPr>
              <a:t>补充材料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例子</a:t>
            </a:r>
            <a:r>
              <a:rPr lang="en-US" altLang="zh-CN"/>
              <a:t>1</a:t>
            </a:r>
            <a:r>
              <a:rPr lang="zh-CN" altLang="en-US"/>
              <a:t>： </a:t>
            </a:r>
            <a:r>
              <a:rPr lang="en-US" altLang="zh-CN"/>
              <a:t>style transfter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54660" y="1793875"/>
            <a:ext cx="4361180" cy="3186102"/>
            <a:chOff x="692" y="2859"/>
            <a:chExt cx="5914" cy="4320"/>
          </a:xfrm>
        </p:grpSpPr>
        <p:pic>
          <p:nvPicPr>
            <p:cNvPr id="7" name="图片 6" descr="D:\AAA\career\网易博学实践日\ppt\output2.jpgoutput2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3844" y="2859"/>
              <a:ext cx="2762" cy="1842"/>
            </a:xfrm>
            <a:prstGeom prst="rect">
              <a:avLst/>
            </a:prstGeom>
          </p:spPr>
        </p:pic>
        <p:pic>
          <p:nvPicPr>
            <p:cNvPr id="8" name="图片 7" descr="output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7" y="4952"/>
              <a:ext cx="3337" cy="2227"/>
            </a:xfrm>
            <a:prstGeom prst="rect">
              <a:avLst/>
            </a:prstGeom>
          </p:spPr>
        </p:pic>
        <p:pic>
          <p:nvPicPr>
            <p:cNvPr id="9" name="图片 8" descr="D:\AAA\career\网易博学实践日\ppt\output1.jpgoutput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692" y="2859"/>
              <a:ext cx="2756" cy="1837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5205730" y="1169670"/>
            <a:ext cx="3647440" cy="3786505"/>
            <a:chOff x="8387" y="1545"/>
            <a:chExt cx="5744" cy="5963"/>
          </a:xfrm>
        </p:grpSpPr>
        <p:sp>
          <p:nvSpPr>
            <p:cNvPr id="11" name="文本框 10"/>
            <p:cNvSpPr txBox="1"/>
            <p:nvPr/>
          </p:nvSpPr>
          <p:spPr>
            <a:xfrm>
              <a:off x="8683" y="6928"/>
              <a:ext cx="53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hlinkClick r:id="rId4" action="ppaction://hlinkfile"/>
                </a:rPr>
                <a:t>https://arxiv.org/abs/1508.06576</a:t>
              </a:r>
              <a:endParaRPr lang="zh-CN" altLang="en-US"/>
            </a:p>
          </p:txBody>
        </p:sp>
        <p:pic>
          <p:nvPicPr>
            <p:cNvPr id="12" name="图片 11" descr="styl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7" y="1545"/>
              <a:ext cx="5609" cy="3892"/>
            </a:xfrm>
            <a:prstGeom prst="rect">
              <a:avLst/>
            </a:prstGeom>
          </p:spPr>
        </p:pic>
        <p:pic>
          <p:nvPicPr>
            <p:cNvPr id="13" name="图片 12" descr="style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47" y="6113"/>
              <a:ext cx="5585" cy="45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8569" y="785800"/>
            <a:ext cx="8015286" cy="857250"/>
          </a:xfrm>
        </p:spPr>
        <p:txBody>
          <a:bodyPr/>
          <a:lstStyle/>
          <a:p>
            <a:r>
              <a:rPr lang="zh-CN" altLang="zh-CN"/>
              <a:t>例子</a:t>
            </a:r>
            <a:r>
              <a:rPr lang="en-US" altLang="zh-CN"/>
              <a:t>2</a:t>
            </a:r>
            <a:r>
              <a:rPr lang="zh-CN" altLang="en-US"/>
              <a:t>： </a:t>
            </a:r>
            <a:r>
              <a:rPr lang="en-US" altLang="zh-CN"/>
              <a:t>conditional-GAN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65175" y="1529715"/>
            <a:ext cx="4196715" cy="1920240"/>
            <a:chOff x="1205" y="2409"/>
            <a:chExt cx="6609" cy="3024"/>
          </a:xfrm>
        </p:grpSpPr>
        <p:pic>
          <p:nvPicPr>
            <p:cNvPr id="2" name="图片 1" descr="building_0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31" y="2989"/>
              <a:ext cx="3366" cy="2444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205" y="2409"/>
              <a:ext cx="46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labels to image</a:t>
              </a:r>
              <a:endParaRPr lang="en-US" altLang="zh-CN"/>
            </a:p>
          </p:txBody>
        </p:sp>
        <p:pic>
          <p:nvPicPr>
            <p:cNvPr id="6" name="图片 5" descr="building_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4" y="2989"/>
              <a:ext cx="2891" cy="2444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4391025" y="1529715"/>
            <a:ext cx="4467225" cy="3510915"/>
            <a:chOff x="6915" y="2409"/>
            <a:chExt cx="7035" cy="5529"/>
          </a:xfrm>
        </p:grpSpPr>
        <p:grpSp>
          <p:nvGrpSpPr>
            <p:cNvPr id="8" name="组合 7"/>
            <p:cNvGrpSpPr/>
            <p:nvPr/>
          </p:nvGrpSpPr>
          <p:grpSpPr>
            <a:xfrm>
              <a:off x="6915" y="2409"/>
              <a:ext cx="7016" cy="3024"/>
              <a:chOff x="799" y="2409"/>
              <a:chExt cx="7016" cy="3024"/>
            </a:xfrm>
          </p:grpSpPr>
          <p:pic>
            <p:nvPicPr>
              <p:cNvPr id="9" name="图片 8" descr="G:\career\网易博学实践日\ppt\cat_01.jpgcat_01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1866" y="2989"/>
                <a:ext cx="2497" cy="2444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799" y="2409"/>
                <a:ext cx="467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/>
                  <a:t>edges to image</a:t>
                </a:r>
                <a:endParaRPr lang="en-US" altLang="zh-CN"/>
              </a:p>
            </p:txBody>
          </p:sp>
          <p:pic>
            <p:nvPicPr>
              <p:cNvPr id="11" name="图片 10" descr="G:\career\网易博学实践日\ppt\cat_02.jpgcat_02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4924" y="2990"/>
                <a:ext cx="2891" cy="2443"/>
              </a:xfrm>
              <a:prstGeom prst="rect">
                <a:avLst/>
              </a:prstGeom>
            </p:spPr>
          </p:pic>
        </p:grpSp>
        <p:grpSp>
          <p:nvGrpSpPr>
            <p:cNvPr id="12" name="组合 11"/>
            <p:cNvGrpSpPr/>
            <p:nvPr/>
          </p:nvGrpSpPr>
          <p:grpSpPr>
            <a:xfrm>
              <a:off x="8002" y="5496"/>
              <a:ext cx="5949" cy="2443"/>
              <a:chOff x="1866" y="2990"/>
              <a:chExt cx="5949" cy="2443"/>
            </a:xfrm>
          </p:grpSpPr>
          <p:pic>
            <p:nvPicPr>
              <p:cNvPr id="13" name="图片 12" descr="G:\career\网易博学实践日\ppt\shoe_01.jpgshoe_01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1866" y="2990"/>
                <a:ext cx="2497" cy="2443"/>
              </a:xfrm>
              <a:prstGeom prst="rect">
                <a:avLst/>
              </a:prstGeom>
            </p:spPr>
          </p:pic>
          <p:pic>
            <p:nvPicPr>
              <p:cNvPr id="15" name="图片 14" descr="G:\career\网易博学实践日\ppt\shoe_02.jpgshoe_02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4925" y="2990"/>
                <a:ext cx="2890" cy="2443"/>
              </a:xfrm>
              <a:prstGeom prst="rect">
                <a:avLst/>
              </a:prstGeom>
            </p:spPr>
          </p:pic>
        </p:grp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3014" y="785800"/>
            <a:ext cx="8015286" cy="857250"/>
          </a:xfrm>
        </p:spPr>
        <p:txBody>
          <a:bodyPr/>
          <a:lstStyle/>
          <a:p>
            <a:r>
              <a:rPr lang="zh-CN" altLang="zh-CN"/>
              <a:t>例子</a:t>
            </a:r>
            <a:r>
              <a:rPr lang="en-US" altLang="zh-CN"/>
              <a:t>2</a:t>
            </a:r>
            <a:r>
              <a:rPr lang="zh-CN" altLang="en-US"/>
              <a:t>： </a:t>
            </a:r>
            <a:r>
              <a:rPr lang="en-US" altLang="zh-CN"/>
              <a:t>conditional-GAN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55700" y="1476375"/>
            <a:ext cx="346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/>
              <a:t>gray to color</a:t>
            </a:r>
            <a:endParaRPr lang="en-US" altLang="zh-CN"/>
          </a:p>
        </p:txBody>
      </p:sp>
      <p:pic>
        <p:nvPicPr>
          <p:cNvPr id="14" name="图片 13" descr="coloriz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1070" y="730885"/>
            <a:ext cx="4058285" cy="438213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18770" y="1782445"/>
            <a:ext cx="3987165" cy="3258185"/>
            <a:chOff x="238" y="2807"/>
            <a:chExt cx="6279" cy="5131"/>
          </a:xfrm>
        </p:grpSpPr>
        <p:pic>
          <p:nvPicPr>
            <p:cNvPr id="17" name="图片 16" descr="nigh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" y="3608"/>
              <a:ext cx="6183" cy="4331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38" y="2807"/>
              <a:ext cx="54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/>
                <a:t>day to night</a:t>
              </a:r>
              <a:endParaRPr lang="en-US" altLang="zh-CN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3014" y="785800"/>
            <a:ext cx="8015286" cy="857250"/>
          </a:xfrm>
        </p:spPr>
        <p:txBody>
          <a:bodyPr/>
          <a:lstStyle/>
          <a:p>
            <a:r>
              <a:rPr lang="zh-CN" altLang="zh-CN"/>
              <a:t>例子</a:t>
            </a:r>
            <a:r>
              <a:rPr lang="en-US" altLang="zh-CN"/>
              <a:t>2</a:t>
            </a:r>
            <a:r>
              <a:rPr lang="zh-CN" altLang="en-US"/>
              <a:t>： </a:t>
            </a:r>
            <a:r>
              <a:rPr lang="en-US" altLang="zh-CN"/>
              <a:t>conditional-GAN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cG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1577340"/>
            <a:ext cx="3286125" cy="303593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34055" y="2362200"/>
            <a:ext cx="2593340" cy="2405380"/>
            <a:chOff x="5093" y="3720"/>
            <a:chExt cx="4084" cy="3788"/>
          </a:xfrm>
        </p:grpSpPr>
        <p:pic>
          <p:nvPicPr>
            <p:cNvPr id="5" name="图片 4" descr="cGAN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7" y="3720"/>
              <a:ext cx="2270" cy="3788"/>
            </a:xfrm>
            <a:prstGeom prst="rect">
              <a:avLst/>
            </a:prstGeom>
          </p:spPr>
        </p:pic>
        <p:cxnSp>
          <p:nvCxnSpPr>
            <p:cNvPr id="6" name="直接箭头连接符 5"/>
            <p:cNvCxnSpPr/>
            <p:nvPr/>
          </p:nvCxnSpPr>
          <p:spPr>
            <a:xfrm flipV="1">
              <a:off x="5093" y="5795"/>
              <a:ext cx="1814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GAN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60" y="2399665"/>
            <a:ext cx="4180840" cy="13912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91380" y="4672965"/>
            <a:ext cx="343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linkClick r:id="rId4" action="ppaction://hlinkfile"/>
              </a:rPr>
              <a:t>https://arxiv.org/abs/1611.07004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3014" y="785800"/>
            <a:ext cx="8015286" cy="857250"/>
          </a:xfrm>
        </p:spPr>
        <p:txBody>
          <a:bodyPr>
            <a:normAutofit fontScale="90000"/>
          </a:bodyPr>
          <a:lstStyle/>
          <a:p>
            <a:r>
              <a:rPr lang="zh-CN" altLang="zh-CN"/>
              <a:t>例子</a:t>
            </a:r>
            <a:r>
              <a:rPr lang="en-US" altLang="zh-CN"/>
              <a:t>3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/>
              <a:t>interactive-GAN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iGAN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247390" y="785495"/>
            <a:ext cx="5439410" cy="3864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3014" y="785800"/>
            <a:ext cx="8015286" cy="857250"/>
          </a:xfrm>
        </p:spPr>
        <p:txBody>
          <a:bodyPr>
            <a:normAutofit fontScale="90000"/>
          </a:bodyPr>
          <a:lstStyle/>
          <a:p>
            <a:r>
              <a:rPr lang="zh-CN" altLang="zh-CN"/>
              <a:t>例子</a:t>
            </a:r>
            <a:r>
              <a:rPr lang="en-US" altLang="zh-CN"/>
              <a:t>3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/>
              <a:t>interactive-GAN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iGA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" y="1820545"/>
            <a:ext cx="5229225" cy="2231390"/>
          </a:xfrm>
          <a:prstGeom prst="rect">
            <a:avLst/>
          </a:prstGeom>
        </p:spPr>
      </p:pic>
      <p:pic>
        <p:nvPicPr>
          <p:cNvPr id="5" name="图片 4" descr="iGAN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70" y="1854200"/>
            <a:ext cx="3576955" cy="11925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12870" y="4672965"/>
            <a:ext cx="415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linkClick r:id="rId3" action="ppaction://hlinkfile"/>
              </a:rPr>
              <a:t>https://arxiv.org/pdf/1609.03552v2.pdf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例子</a:t>
            </a:r>
            <a:r>
              <a:rPr lang="en-US" altLang="zh-CN"/>
              <a:t>4 </a:t>
            </a:r>
            <a:r>
              <a:rPr lang="zh-CN" altLang="en-US"/>
              <a:t>写诗机器人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15390" y="1642745"/>
            <a:ext cx="28467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渺渺浮云外，孤灯次第休。</a:t>
            </a:r>
            <a:endParaRPr lang="zh-CN" altLang="en-US"/>
          </a:p>
          <a:p>
            <a:r>
              <a:rPr lang="zh-CN" altLang="en-US"/>
              <a:t>相思千里路，何处渡江流。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逶迤青嶂峻，山色夜窗悬。寂寂潇湘水，迢迢月满川。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沧江干里外，渺渺白云高。</a:t>
            </a:r>
            <a:endParaRPr lang="zh-CN" altLang="en-US"/>
          </a:p>
          <a:p>
            <a:r>
              <a:rPr lang="zh-CN" altLang="en-US"/>
              <a:t>遥忆襄阳月，孤舟泛雪涛。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芙蓉池上曲，芳草满篮舆。雨霁连天晓，清光映太虚。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402455" y="1642745"/>
            <a:ext cx="2846070" cy="1752600"/>
            <a:chOff x="7058" y="2888"/>
            <a:chExt cx="4482" cy="2760"/>
          </a:xfrm>
        </p:grpSpPr>
        <p:sp>
          <p:nvSpPr>
            <p:cNvPr id="6" name="文本框 5"/>
            <p:cNvSpPr txBox="1"/>
            <p:nvPr/>
          </p:nvSpPr>
          <p:spPr>
            <a:xfrm>
              <a:off x="7058" y="2888"/>
              <a:ext cx="4483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风起蒹葭苑，花开白帝城。</a:t>
              </a:r>
              <a:endParaRPr lang="zh-CN" altLang="en-US"/>
            </a:p>
            <a:p>
              <a:r>
                <a:rPr lang="zh-CN" altLang="en-US"/>
                <a:t>雪飘青峰下，月落洞庭春。</a:t>
              </a:r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r>
                <a:rPr lang="zh-CN" altLang="en-US"/>
                <a:t>中原有弟子，国士自风流。</a:t>
              </a:r>
              <a:endParaRPr lang="zh-CN" altLang="en-US"/>
            </a:p>
            <a:p>
              <a:r>
                <a:rPr lang="zh-CN" altLang="en-US"/>
                <a:t>北阙南山外，京华万里游。</a:t>
              </a:r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058" y="2888"/>
              <a:ext cx="2781" cy="985"/>
              <a:chOff x="3272" y="2670"/>
              <a:chExt cx="2781" cy="985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272" y="2670"/>
                <a:ext cx="567" cy="56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487" y="2670"/>
                <a:ext cx="567" cy="56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272" y="3089"/>
                <a:ext cx="567" cy="56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487" y="3089"/>
                <a:ext cx="567" cy="56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058" y="4561"/>
              <a:ext cx="2781" cy="985"/>
              <a:chOff x="3272" y="2670"/>
              <a:chExt cx="2781" cy="98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72" y="2670"/>
                <a:ext cx="567" cy="56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487" y="2670"/>
                <a:ext cx="567" cy="56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272" y="3089"/>
                <a:ext cx="567" cy="56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487" y="3089"/>
                <a:ext cx="567" cy="56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 descr="wal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4542790" y="3472180"/>
            <a:ext cx="1529715" cy="1338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例子</a:t>
            </a:r>
            <a:r>
              <a:rPr lang="en-US" altLang="zh-CN"/>
              <a:t>4 </a:t>
            </a:r>
            <a:r>
              <a:rPr lang="zh-CN" altLang="en-US"/>
              <a:t>写诗机器人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419985" y="1776730"/>
            <a:ext cx="4057650" cy="2135505"/>
            <a:chOff x="1098" y="2823"/>
            <a:chExt cx="6390" cy="3363"/>
          </a:xfrm>
        </p:grpSpPr>
        <p:pic>
          <p:nvPicPr>
            <p:cNvPr id="17" name="图片 16" descr="D:\AAA\career\网易博学实践日\ppt\VAE.pngVAE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1186" y="4444"/>
              <a:ext cx="6302" cy="1743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1098" y="2823"/>
              <a:ext cx="34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/>
                <a:t>数据：全唐诗</a:t>
              </a:r>
              <a:endParaRPr lang="zh-CN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98" y="3760"/>
              <a:ext cx="5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/>
                <a:t>模型：</a:t>
              </a:r>
              <a:r>
                <a:rPr lang="en-US" altLang="zh-CN"/>
                <a:t>VAE + beam search 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例子</a:t>
            </a:r>
            <a:r>
              <a:rPr lang="en-US" altLang="zh-CN"/>
              <a:t>4 </a:t>
            </a:r>
            <a:r>
              <a:rPr lang="zh-CN" altLang="en-US"/>
              <a:t>写诗机器人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2080" y="2059305"/>
            <a:ext cx="4137025" cy="1795145"/>
            <a:chOff x="208" y="3243"/>
            <a:chExt cx="6515" cy="2827"/>
          </a:xfrm>
        </p:grpSpPr>
        <p:pic>
          <p:nvPicPr>
            <p:cNvPr id="5" name="图片 4" descr="C:\Users\chinaso\Desktop\PNG\images\poem1.jpgpoem1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208" y="3243"/>
              <a:ext cx="6515" cy="2671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1870" y="5503"/>
              <a:ext cx="2229" cy="56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39920" y="1106170"/>
            <a:ext cx="4576445" cy="1683385"/>
            <a:chOff x="6992" y="1742"/>
            <a:chExt cx="7207" cy="2651"/>
          </a:xfrm>
        </p:grpSpPr>
        <p:pic>
          <p:nvPicPr>
            <p:cNvPr id="6" name="图片 5" descr="C:\Users\chinaso\Desktop\PNG\images\poem2.jpgpoem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505" y="1915"/>
              <a:ext cx="6694" cy="805"/>
            </a:xfrm>
            <a:prstGeom prst="rect">
              <a:avLst/>
            </a:prstGeom>
          </p:spPr>
        </p:pic>
        <p:cxnSp>
          <p:nvCxnSpPr>
            <p:cNvPr id="7" name="直接箭头连接符 6"/>
            <p:cNvCxnSpPr/>
            <p:nvPr/>
          </p:nvCxnSpPr>
          <p:spPr>
            <a:xfrm flipV="1">
              <a:off x="6992" y="2916"/>
              <a:ext cx="2022" cy="147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9257" y="1742"/>
              <a:ext cx="3766" cy="56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14240" y="1786255"/>
            <a:ext cx="4355465" cy="2859405"/>
            <a:chOff x="7464" y="3596"/>
            <a:chExt cx="6859" cy="4503"/>
          </a:xfrm>
        </p:grpSpPr>
        <p:grpSp>
          <p:nvGrpSpPr>
            <p:cNvPr id="16" name="组合 15"/>
            <p:cNvGrpSpPr/>
            <p:nvPr/>
          </p:nvGrpSpPr>
          <p:grpSpPr>
            <a:xfrm>
              <a:off x="7464" y="3596"/>
              <a:ext cx="6630" cy="4503"/>
              <a:chOff x="7464" y="3596"/>
              <a:chExt cx="6630" cy="4503"/>
            </a:xfrm>
          </p:grpSpPr>
          <p:pic>
            <p:nvPicPr>
              <p:cNvPr id="12" name="图片 11" descr="C:\Users\chinaso\Desktop\PNG\images\poem3.jpgpoem3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7464" y="4639"/>
                <a:ext cx="6630" cy="1220"/>
              </a:xfrm>
              <a:prstGeom prst="rect">
                <a:avLst/>
              </a:prstGeom>
            </p:spPr>
          </p:pic>
          <p:cxnSp>
            <p:nvCxnSpPr>
              <p:cNvPr id="13" name="直接箭头连接符 12"/>
              <p:cNvCxnSpPr/>
              <p:nvPr/>
            </p:nvCxnSpPr>
            <p:spPr>
              <a:xfrm flipH="1">
                <a:off x="10596" y="3596"/>
                <a:ext cx="6" cy="102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7760" y="6211"/>
                <a:ext cx="6263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/>
                  <a:t>我为沧江客，</a:t>
                </a:r>
                <a:endParaRPr lang="zh-CN" altLang="en-US"/>
              </a:p>
              <a:p>
                <a:pPr algn="ctr"/>
                <a:r>
                  <a:rPr lang="zh-CN" altLang="en-US"/>
                  <a:t>为君湘水滨。</a:t>
                </a:r>
                <a:endParaRPr lang="zh-CN" altLang="en-US"/>
              </a:p>
              <a:p>
                <a:pPr algn="ctr"/>
                <a:r>
                  <a:rPr lang="zh-CN" altLang="en-US"/>
                  <a:t>秋风吹万里，</a:t>
                </a:r>
                <a:endParaRPr lang="zh-CN" altLang="en-US"/>
              </a:p>
              <a:p>
                <a:pPr algn="ctr"/>
                <a:r>
                  <a:rPr lang="zh-CN" altLang="en-US"/>
                  <a:t>香气满长安。</a:t>
                </a:r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8445" y="4853"/>
              <a:ext cx="5878" cy="56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同样的模型，可以用于生成音乐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669540" y="1729740"/>
            <a:ext cx="3322320" cy="1824355"/>
            <a:chOff x="4204" y="2724"/>
            <a:chExt cx="5232" cy="2873"/>
          </a:xfrm>
        </p:grpSpPr>
        <p:grpSp>
          <p:nvGrpSpPr>
            <p:cNvPr id="9" name="组合 8"/>
            <p:cNvGrpSpPr/>
            <p:nvPr/>
          </p:nvGrpSpPr>
          <p:grpSpPr>
            <a:xfrm>
              <a:off x="4204" y="2724"/>
              <a:ext cx="2900" cy="2873"/>
              <a:chOff x="2667" y="2521"/>
              <a:chExt cx="2900" cy="287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2668" y="2718"/>
                <a:ext cx="192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原曲</a:t>
                </a:r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67" y="4617"/>
                <a:ext cx="192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生成</a:t>
                </a:r>
                <a:endParaRPr lang="zh-CN" altLang="en-US"/>
              </a:p>
            </p:txBody>
          </p:sp>
          <p:pic>
            <p:nvPicPr>
              <p:cNvPr id="7" name="original">
                <a:hlinkClick r:id="" action="ppaction://media"/>
              </p:cNvPr>
              <p:cNvPicPr/>
              <p:nvPr>
                <a:audioFile r:link="rId1"/>
                <p:extLst>
                  <p:ext uri="{DAA4B4D4-6D71-4841-9C94-3DE7FCFB9230}">
                    <p14:media xmlns:p14="http://schemas.microsoft.com/office/powerpoint/2010/main" r:link="rId2"/>
                  </p:ext>
                </p:ext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4592" y="2521"/>
                <a:ext cx="975" cy="975"/>
              </a:xfrm>
              <a:prstGeom prst="rect">
                <a:avLst/>
              </a:prstGeom>
            </p:spPr>
          </p:pic>
          <p:pic>
            <p:nvPicPr>
              <p:cNvPr id="8" name="generated">
                <a:hlinkClick r:id="" action="ppaction://media"/>
              </p:cNvPr>
              <p:cNvPicPr/>
              <p:nvPr>
                <a:audioFile r:link="rId4"/>
                <p:extLst>
                  <p:ext uri="{DAA4B4D4-6D71-4841-9C94-3DE7FCFB9230}">
                    <p14:media xmlns:p14="http://schemas.microsoft.com/office/powerpoint/2010/main" r:link="rId5"/>
                  </p:ext>
                </p:ext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4592" y="4419"/>
                <a:ext cx="975" cy="975"/>
              </a:xfrm>
              <a:prstGeom prst="rect">
                <a:avLst/>
              </a:prstGeom>
            </p:spPr>
          </p:pic>
        </p:grpSp>
        <p:pic>
          <p:nvPicPr>
            <p:cNvPr id="10" name="generated2">
              <a:hlinkClick r:id="" action="ppaction://media"/>
            </p:cNvPr>
            <p:cNvPicPr/>
            <p:nvPr>
              <a:audioFile r:link="rId6"/>
              <p:extLst>
                <p:ext uri="{DAA4B4D4-6D71-4841-9C94-3DE7FCFB9230}">
                  <p14:media xmlns:p14="http://schemas.microsoft.com/office/powerpoint/2010/main" r:link="rId7"/>
                </p:ext>
              </p:extLst>
            </p:nvPr>
          </p:nvPicPr>
          <p:blipFill>
            <a:blip r:embed="rId3"/>
            <a:stretch>
              <a:fillRect/>
            </a:stretch>
          </p:blipFill>
          <p:spPr>
            <a:xfrm>
              <a:off x="8462" y="4623"/>
              <a:ext cx="975" cy="9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audi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>
                <p:cTn id="3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>
                <p:cTn id="4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基本思想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cub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0940" y="956310"/>
            <a:ext cx="3080385" cy="2082165"/>
          </a:xfrm>
          <a:prstGeom prst="rect">
            <a:avLst/>
          </a:prstGeom>
        </p:spPr>
      </p:pic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09433" y="1825308"/>
          <a:ext cx="2489200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" r:id="rId2" imgW="1498600" imgH="279400" progId="Equation.KSEE3">
                  <p:embed/>
                </p:oleObj>
              </mc:Choice>
              <mc:Fallback>
                <p:oleObj name="" r:id="rId2" imgW="14986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9433" y="1825308"/>
                        <a:ext cx="2489200" cy="46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4916170" y="1995805"/>
            <a:ext cx="1609725" cy="1536065"/>
            <a:chOff x="8770" y="3597"/>
            <a:chExt cx="2535" cy="2419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9808" y="3597"/>
              <a:ext cx="567" cy="1814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8770" y="5411"/>
              <a:ext cx="21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理论分布</a:t>
              </a:r>
              <a:r>
                <a:rPr lang="zh-CN" altLang="en-US"/>
                <a:t>  </a:t>
              </a:r>
              <a:endParaRPr lang="zh-CN" altLang="en-US"/>
            </a:p>
          </p:txBody>
        </p:sp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375" y="5386"/>
            <a:ext cx="930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" r:id="rId4" imgW="355600" imgH="241300" progId="Equation.KSEE3">
                    <p:embed/>
                  </p:oleObj>
                </mc:Choice>
                <mc:Fallback>
                  <p:oleObj name="" r:id="rId4" imgW="355600" imgH="241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375" y="5386"/>
                          <a:ext cx="930" cy="6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6987540" y="2875280"/>
            <a:ext cx="1613535" cy="937260"/>
            <a:chOff x="11485" y="4551"/>
            <a:chExt cx="2541" cy="1476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11761" y="4551"/>
              <a:ext cx="541" cy="86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1485" y="5412"/>
              <a:ext cx="21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n>
                    <a:noFill/>
                  </a:ln>
                  <a:solidFill>
                    <a:srgbClr val="FF0000"/>
                  </a:solidFill>
                </a:rPr>
                <a:t>真实分布</a:t>
              </a:r>
              <a:r>
                <a:rPr lang="zh-CN" altLang="en-US">
                  <a:solidFill>
                    <a:srgbClr val="FF0000"/>
                  </a:solidFill>
                </a:rPr>
                <a:t> </a:t>
              </a:r>
              <a:r>
                <a:rPr lang="zh-CN" altLang="en-US"/>
                <a:t> </a:t>
              </a:r>
              <a:endParaRPr lang="zh-CN" altLang="en-US"/>
            </a:p>
          </p:txBody>
        </p:sp>
        <p:graphicFrame>
          <p:nvGraphicFramePr>
            <p:cNvPr id="14" name="对象 1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295" y="5429"/>
            <a:ext cx="731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" r:id="rId6" imgW="279400" imgH="228600" progId="Equation.KSEE3">
                    <p:embed/>
                  </p:oleObj>
                </mc:Choice>
                <mc:Fallback>
                  <p:oleObj name="" r:id="rId6" imgW="2794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3295" y="5429"/>
                          <a:ext cx="731" cy="5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文本框 16"/>
          <p:cNvSpPr txBox="1"/>
          <p:nvPr/>
        </p:nvSpPr>
        <p:spPr>
          <a:xfrm>
            <a:off x="223520" y="1873885"/>
            <a:ext cx="161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计算的目标：</a:t>
            </a:r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354330" y="3212465"/>
            <a:ext cx="4107180" cy="1075690"/>
            <a:chOff x="444" y="4785"/>
            <a:chExt cx="6468" cy="1694"/>
          </a:xfrm>
        </p:grpSpPr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965" y="4802"/>
            <a:ext cx="148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" r:id="rId8" imgW="939800" imgH="254000" progId="Equation.KSEE3">
                    <p:embed/>
                  </p:oleObj>
                </mc:Choice>
                <mc:Fallback>
                  <p:oleObj name="" r:id="rId8" imgW="939800" imgH="2540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65" y="4802"/>
                          <a:ext cx="1480" cy="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" name="组合 20"/>
            <p:cNvGrpSpPr/>
            <p:nvPr/>
          </p:nvGrpSpPr>
          <p:grpSpPr>
            <a:xfrm>
              <a:off x="444" y="4785"/>
              <a:ext cx="6468" cy="1694"/>
              <a:chOff x="478" y="4094"/>
              <a:chExt cx="6468" cy="1694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478" y="4094"/>
                <a:ext cx="452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/>
                  <a:t>例如：最小化 Kullback</a:t>
                </a:r>
                <a:r>
                  <a:rPr lang="en-US" altLang="zh-CN" sz="1200"/>
                  <a:t>-</a:t>
                </a:r>
                <a:r>
                  <a:rPr lang="zh-CN" altLang="en-US" sz="1200"/>
                  <a:t>Leibler Divergence</a:t>
                </a:r>
                <a:endParaRPr lang="zh-CN" altLang="en-US" sz="1200"/>
              </a:p>
            </p:txBody>
          </p:sp>
          <p:graphicFrame>
            <p:nvGraphicFramePr>
              <p:cNvPr id="20" name="对象 1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666" y="4708"/>
              <a:ext cx="6280" cy="10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8" name="" r:id="rId10" imgW="3987800" imgH="685800" progId="Equation.KSEE3">
                      <p:embed/>
                    </p:oleObj>
                  </mc:Choice>
                  <mc:Fallback>
                    <p:oleObj name="" r:id="rId10" imgW="3987800" imgH="6858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666" y="4708"/>
                            <a:ext cx="6280" cy="10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3" name="文本框 22"/>
          <p:cNvSpPr txBox="1"/>
          <p:nvPr/>
        </p:nvSpPr>
        <p:spPr>
          <a:xfrm>
            <a:off x="1943100" y="2458720"/>
            <a:ext cx="2052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（最优化问题）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运算规模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15950" y="1642745"/>
            <a:ext cx="3682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数据量级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Imagenet</a:t>
            </a:r>
            <a:r>
              <a:rPr lang="zh-CN" altLang="en-US"/>
              <a:t>：14,197,122 images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MNIST</a:t>
            </a:r>
            <a:r>
              <a:rPr lang="zh-CN" altLang="en-US"/>
              <a:t>：</a:t>
            </a:r>
            <a:r>
              <a:rPr lang="en-US" altLang="zh-CN"/>
              <a:t>60,000 examples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06755" y="3291205"/>
            <a:ext cx="3073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参数量级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VGG model</a:t>
            </a:r>
            <a:r>
              <a:rPr lang="zh-CN" altLang="en-US"/>
              <a:t>：</a:t>
            </a:r>
            <a:r>
              <a:rPr lang="en-US" altLang="zh-CN"/>
              <a:t>138,000,000 </a:t>
            </a:r>
            <a:r>
              <a:rPr lang="zh-CN" altLang="zh-CN"/>
              <a:t>个</a:t>
            </a:r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3700145" y="1353820"/>
            <a:ext cx="5516245" cy="3027045"/>
            <a:chOff x="5827" y="2132"/>
            <a:chExt cx="8687" cy="4767"/>
          </a:xfrm>
        </p:grpSpPr>
        <p:grpSp>
          <p:nvGrpSpPr>
            <p:cNvPr id="30" name="组合 29"/>
            <p:cNvGrpSpPr/>
            <p:nvPr/>
          </p:nvGrpSpPr>
          <p:grpSpPr>
            <a:xfrm>
              <a:off x="5827" y="2132"/>
              <a:ext cx="8687" cy="4767"/>
              <a:chOff x="5827" y="2132"/>
              <a:chExt cx="8687" cy="4767"/>
            </a:xfrm>
          </p:grpSpPr>
          <p:pic>
            <p:nvPicPr>
              <p:cNvPr id="27" name="图片 26" descr="anderson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827" y="2132"/>
                <a:ext cx="5431" cy="3654"/>
              </a:xfrm>
              <a:prstGeom prst="rect">
                <a:avLst/>
              </a:prstGeom>
            </p:spPr>
          </p:pic>
          <p:pic>
            <p:nvPicPr>
              <p:cNvPr id="28" name="图片 27" descr="Andersonphoto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27" y="2265"/>
                <a:ext cx="2833" cy="3389"/>
              </a:xfrm>
              <a:prstGeom prst="rect">
                <a:avLst/>
              </a:prstGeom>
            </p:spPr>
          </p:pic>
          <p:sp>
            <p:nvSpPr>
              <p:cNvPr id="29" name="文本框 28"/>
              <p:cNvSpPr txBox="1"/>
              <p:nvPr/>
            </p:nvSpPr>
            <p:spPr>
              <a:xfrm>
                <a:off x="11109" y="5883"/>
                <a:ext cx="3405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/>
                  <a:t>P. W. Anderson</a:t>
                </a:r>
                <a:endParaRPr lang="en-US" altLang="zh-CN"/>
              </a:p>
              <a:p>
                <a:pPr algn="ctr"/>
                <a:r>
                  <a:rPr lang="en-US" altLang="zh-CN"/>
                  <a:t>Nobel prize Winner</a:t>
                </a:r>
                <a:endParaRPr lang="en-US" altLang="zh-CN"/>
              </a:p>
            </p:txBody>
          </p:sp>
        </p:grpSp>
        <p:sp>
          <p:nvSpPr>
            <p:cNvPr id="31" name="椭圆 30"/>
            <p:cNvSpPr/>
            <p:nvPr/>
          </p:nvSpPr>
          <p:spPr>
            <a:xfrm>
              <a:off x="7086" y="3596"/>
              <a:ext cx="2154" cy="6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怎样寻找最优解？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31590" y="1045845"/>
          <a:ext cx="2234565" cy="62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20165" imgH="368300" progId="Equation.KSEE3">
                  <p:embed/>
                </p:oleObj>
              </mc:Choice>
              <mc:Fallback>
                <p:oleObj name="" r:id="rId1" imgW="1320165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31590" y="1045845"/>
                        <a:ext cx="2234565" cy="62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420370" y="2263140"/>
            <a:ext cx="4273550" cy="2626995"/>
            <a:chOff x="662" y="3564"/>
            <a:chExt cx="6730" cy="4137"/>
          </a:xfrm>
        </p:grpSpPr>
        <p:pic>
          <p:nvPicPr>
            <p:cNvPr id="6" name="图片 5" descr="b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" y="4067"/>
              <a:ext cx="5223" cy="363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62" y="3564"/>
              <a:ext cx="67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“</a:t>
              </a:r>
              <a:r>
                <a:rPr lang="zh-CN" altLang="zh-CN"/>
                <a:t>逆传播</a:t>
              </a:r>
              <a:r>
                <a:rPr lang="en-US" altLang="zh-CN"/>
                <a:t>”</a:t>
              </a:r>
              <a:r>
                <a:rPr lang="zh-CN" altLang="en-US"/>
                <a:t>机制（</a:t>
              </a:r>
              <a:r>
                <a:rPr lang="en-US" altLang="zh-CN"/>
                <a:t>B</a:t>
              </a:r>
              <a:r>
                <a:rPr lang="zh-CN" altLang="en-US"/>
                <a:t>ack </a:t>
              </a:r>
              <a:r>
                <a:rPr lang="en-US" altLang="zh-CN"/>
                <a:t>P</a:t>
              </a:r>
              <a:r>
                <a:rPr lang="zh-CN" altLang="en-US"/>
                <a:t>ropagation）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63550" y="1713230"/>
            <a:ext cx="7831455" cy="1717040"/>
            <a:chOff x="730" y="2698"/>
            <a:chExt cx="12333" cy="2704"/>
          </a:xfrm>
        </p:grpSpPr>
        <p:sp>
          <p:nvSpPr>
            <p:cNvPr id="5" name="文本框 4"/>
            <p:cNvSpPr txBox="1"/>
            <p:nvPr/>
          </p:nvSpPr>
          <p:spPr>
            <a:xfrm>
              <a:off x="730" y="2844"/>
              <a:ext cx="71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梯度下降法 （Stochastic </a:t>
              </a:r>
              <a:r>
                <a:rPr lang="en-US" altLang="zh-CN"/>
                <a:t>G</a:t>
              </a:r>
              <a:r>
                <a:rPr lang="zh-CN" altLang="en-US"/>
                <a:t>radient </a:t>
              </a:r>
              <a:r>
                <a:rPr lang="en-US" altLang="zh-CN"/>
                <a:t>D</a:t>
              </a:r>
              <a:r>
                <a:rPr lang="zh-CN" altLang="en-US"/>
                <a:t>escent）</a:t>
              </a:r>
              <a:endParaRPr lang="zh-CN" altLang="en-US"/>
            </a:p>
          </p:txBody>
        </p:sp>
        <p:pic>
          <p:nvPicPr>
            <p:cNvPr id="9" name="图片 8" descr="gradient_descent_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9" y="2698"/>
              <a:ext cx="5094" cy="270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9745" y="785495"/>
            <a:ext cx="3759200" cy="618490"/>
          </a:xfrm>
        </p:spPr>
        <p:txBody>
          <a:bodyPr/>
          <a:lstStyle/>
          <a:p>
            <a:r>
              <a:rPr lang="en-US" altLang="zh-CN"/>
              <a:t>SGD</a:t>
            </a:r>
            <a:r>
              <a:rPr lang="zh-CN" altLang="en-US"/>
              <a:t>的局限性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45795" y="1396365"/>
            <a:ext cx="3637280" cy="1889125"/>
            <a:chOff x="1050" y="2570"/>
            <a:chExt cx="5728" cy="2975"/>
          </a:xfrm>
        </p:grpSpPr>
        <p:pic>
          <p:nvPicPr>
            <p:cNvPr id="2" name="图片 1" descr="gradient_descent_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76" y="3297"/>
              <a:ext cx="3574" cy="2248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50" y="2570"/>
              <a:ext cx="57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1. </a:t>
              </a:r>
              <a:r>
                <a:rPr lang="zh-CN" altLang="en-US"/>
                <a:t>局部极小值的</a:t>
              </a:r>
              <a:r>
                <a:rPr lang="en-US" altLang="zh-CN"/>
                <a:t>“</a:t>
              </a:r>
              <a:r>
                <a:rPr lang="zh-CN" altLang="en-US"/>
                <a:t>陷阱</a:t>
              </a:r>
              <a:r>
                <a:rPr lang="en-US" altLang="zh-CN"/>
                <a:t>”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0730" y="3386455"/>
            <a:ext cx="4240530" cy="1715770"/>
            <a:chOff x="1198" y="5333"/>
            <a:chExt cx="6678" cy="2702"/>
          </a:xfrm>
        </p:grpSpPr>
        <p:pic>
          <p:nvPicPr>
            <p:cNvPr id="13" name="图片 12" descr="minecraf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2" y="5897"/>
              <a:ext cx="3197" cy="2138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198" y="5333"/>
              <a:ext cx="66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2. </a:t>
              </a:r>
              <a:r>
                <a:rPr lang="zh-CN" altLang="en-US"/>
                <a:t>模型参数是离散值 （如 </a:t>
              </a:r>
              <a:r>
                <a:rPr lang="en-US" altLang="zh-CN"/>
                <a:t>binary network</a:t>
              </a:r>
              <a:r>
                <a:rPr lang="zh-CN" altLang="en-US"/>
                <a:t>）</a:t>
              </a:r>
              <a:endParaRPr lang="zh-CN" altLang="en-US"/>
            </a:p>
          </p:txBody>
        </p:sp>
      </p:grpSp>
      <p:pic>
        <p:nvPicPr>
          <p:cNvPr id="16" name="图片 15" descr="squeez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820" y="3285490"/>
            <a:ext cx="2527300" cy="1683385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237230" y="1076960"/>
            <a:ext cx="5375910" cy="2032000"/>
            <a:chOff x="5098" y="1696"/>
            <a:chExt cx="8466" cy="3200"/>
          </a:xfrm>
        </p:grpSpPr>
        <p:grpSp>
          <p:nvGrpSpPr>
            <p:cNvPr id="19" name="组合 18"/>
            <p:cNvGrpSpPr/>
            <p:nvPr/>
          </p:nvGrpSpPr>
          <p:grpSpPr>
            <a:xfrm>
              <a:off x="5400" y="1696"/>
              <a:ext cx="8165" cy="3200"/>
              <a:chOff x="5400" y="1696"/>
              <a:chExt cx="8165" cy="3200"/>
            </a:xfrm>
          </p:grpSpPr>
          <p:pic>
            <p:nvPicPr>
              <p:cNvPr id="15" name="图片 14" descr="dwav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7" y="1696"/>
                <a:ext cx="5689" cy="3201"/>
              </a:xfrm>
              <a:prstGeom prst="rect">
                <a:avLst/>
              </a:prstGeom>
            </p:spPr>
          </p:pic>
          <p:sp>
            <p:nvSpPr>
              <p:cNvPr id="18" name="右箭头 17"/>
              <p:cNvSpPr/>
              <p:nvPr/>
            </p:nvSpPr>
            <p:spPr>
              <a:xfrm>
                <a:off x="5400" y="3053"/>
                <a:ext cx="2154" cy="680"/>
              </a:xfrm>
              <a:prstGeom prst="rightArrow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5098" y="2779"/>
              <a:ext cx="245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/>
                <a:t>其他方案</a:t>
              </a:r>
              <a:endParaRPr lang="zh-CN" altLang="en-US"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4805" y="850265"/>
            <a:ext cx="2961005" cy="857250"/>
          </a:xfrm>
        </p:spPr>
        <p:txBody>
          <a:bodyPr/>
          <a:lstStyle/>
          <a:p>
            <a:r>
              <a:rPr lang="zh-CN" altLang="zh-CN"/>
              <a:t>基本构件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021330" y="885190"/>
            <a:ext cx="3101340" cy="1125220"/>
            <a:chOff x="4758" y="1394"/>
            <a:chExt cx="4884" cy="1772"/>
          </a:xfrm>
        </p:grpSpPr>
        <p:pic>
          <p:nvPicPr>
            <p:cNvPr id="6" name="图片 5" descr="RB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87" y="1974"/>
              <a:ext cx="889" cy="119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758" y="1394"/>
              <a:ext cx="48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/>
                <a:t>玻尔兹曼机（</a:t>
              </a:r>
              <a:r>
                <a:rPr lang="en-US" altLang="zh-CN"/>
                <a:t>RBM</a:t>
              </a:r>
              <a:r>
                <a:rPr lang="zh-CN" altLang="zh-CN"/>
                <a:t>）</a:t>
              </a:r>
              <a:endParaRPr lang="zh-CN" altLang="zh-CN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21330" y="2237740"/>
            <a:ext cx="3101975" cy="1388110"/>
            <a:chOff x="4758" y="3524"/>
            <a:chExt cx="4885" cy="2186"/>
          </a:xfrm>
        </p:grpSpPr>
        <p:sp>
          <p:nvSpPr>
            <p:cNvPr id="8" name="文本框 7"/>
            <p:cNvSpPr txBox="1"/>
            <p:nvPr/>
          </p:nvSpPr>
          <p:spPr>
            <a:xfrm>
              <a:off x="4758" y="3524"/>
              <a:ext cx="48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/>
                <a:t>卷积神经网络（</a:t>
              </a:r>
              <a:r>
                <a:rPr lang="en-US" altLang="zh-CN"/>
                <a:t>CNN</a:t>
              </a:r>
              <a:r>
                <a:rPr lang="zh-CN" altLang="zh-CN"/>
                <a:t>）</a:t>
              </a:r>
              <a:endParaRPr lang="zh-CN" altLang="zh-CN"/>
            </a:p>
          </p:txBody>
        </p:sp>
        <p:pic>
          <p:nvPicPr>
            <p:cNvPr id="9" name="图片 8" descr="cn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8" y="4104"/>
              <a:ext cx="1513" cy="1606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2883535" y="3710940"/>
            <a:ext cx="3101975" cy="1330325"/>
            <a:chOff x="4758" y="3524"/>
            <a:chExt cx="4885" cy="2095"/>
          </a:xfrm>
        </p:grpSpPr>
        <p:sp>
          <p:nvSpPr>
            <p:cNvPr id="16" name="文本框 15"/>
            <p:cNvSpPr txBox="1"/>
            <p:nvPr/>
          </p:nvSpPr>
          <p:spPr>
            <a:xfrm>
              <a:off x="4758" y="3524"/>
              <a:ext cx="48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/>
                <a:t>递归神经网络（</a:t>
              </a:r>
              <a:r>
                <a:rPr lang="en-US" altLang="zh-CN"/>
                <a:t>RNN</a:t>
              </a:r>
              <a:r>
                <a:rPr lang="zh-CN" altLang="zh-CN"/>
                <a:t>）</a:t>
              </a:r>
              <a:endParaRPr lang="zh-CN" altLang="zh-CN"/>
            </a:p>
          </p:txBody>
        </p:sp>
        <p:pic>
          <p:nvPicPr>
            <p:cNvPr id="17" name="图片 16" descr="D:\AAA\career\网易博学实践日\ppt\RNN.pngRNN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138" y="4288"/>
              <a:ext cx="2727" cy="1331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4995545" y="885190"/>
            <a:ext cx="2774315" cy="1565275"/>
            <a:chOff x="7867" y="1394"/>
            <a:chExt cx="4369" cy="2465"/>
          </a:xfrm>
        </p:grpSpPr>
        <p:pic>
          <p:nvPicPr>
            <p:cNvPr id="18" name="图片 17" descr="cnn_fractional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20" y="1394"/>
              <a:ext cx="1916" cy="2178"/>
            </a:xfrm>
            <a:prstGeom prst="rect">
              <a:avLst/>
            </a:prstGeom>
          </p:spPr>
        </p:pic>
        <p:cxnSp>
          <p:nvCxnSpPr>
            <p:cNvPr id="20" name="直接箭头连接符 19"/>
            <p:cNvCxnSpPr/>
            <p:nvPr/>
          </p:nvCxnSpPr>
          <p:spPr>
            <a:xfrm flipV="1">
              <a:off x="8507" y="2689"/>
              <a:ext cx="1754" cy="11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 rot="19620000">
              <a:off x="7867" y="2804"/>
              <a:ext cx="263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/>
                <a:t>fractional cnn</a:t>
              </a:r>
              <a:endParaRPr lang="en-US" altLang="zh-CN" sz="14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40935" y="2499995"/>
            <a:ext cx="2764790" cy="1191895"/>
            <a:chOff x="7781" y="3937"/>
            <a:chExt cx="4354" cy="1877"/>
          </a:xfrm>
        </p:grpSpPr>
        <p:pic>
          <p:nvPicPr>
            <p:cNvPr id="19" name="图片 18" descr="D:\AAA\career\网易博学实践日\ppt\cnn_dilated.gifcnn_dilated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0219" y="3966"/>
              <a:ext cx="1916" cy="1848"/>
            </a:xfrm>
            <a:prstGeom prst="rect">
              <a:avLst/>
            </a:prstGeom>
          </p:spPr>
        </p:pic>
        <p:cxnSp>
          <p:nvCxnSpPr>
            <p:cNvPr id="23" name="直接箭头连接符 22"/>
            <p:cNvCxnSpPr/>
            <p:nvPr/>
          </p:nvCxnSpPr>
          <p:spPr>
            <a:xfrm>
              <a:off x="8447" y="3937"/>
              <a:ext cx="1712" cy="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 rot="1380000">
              <a:off x="7781" y="4166"/>
              <a:ext cx="263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/>
                <a:t>diated cnn</a:t>
              </a:r>
              <a:endParaRPr lang="en-US" altLang="zh-CN" sz="140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995545" y="3867150"/>
            <a:ext cx="2749550" cy="1226820"/>
            <a:chOff x="7867" y="6090"/>
            <a:chExt cx="4330" cy="1932"/>
          </a:xfrm>
        </p:grpSpPr>
        <p:pic>
          <p:nvPicPr>
            <p:cNvPr id="26" name="图片 25" descr="D:\AAA\career\网易博学实践日\ppt\LSTM.pngLSTM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0321" y="6090"/>
              <a:ext cx="1876" cy="193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7867" y="6608"/>
              <a:ext cx="263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/>
                <a:t>LSTM</a:t>
              </a:r>
              <a:endParaRPr lang="en-US" altLang="zh-CN" sz="140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8381" y="7080"/>
              <a:ext cx="1654" cy="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图片 31" descr="lego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00" y="1772285"/>
            <a:ext cx="1764030" cy="1009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4805" y="850265"/>
            <a:ext cx="2961005" cy="857250"/>
          </a:xfrm>
        </p:spPr>
        <p:txBody>
          <a:bodyPr/>
          <a:lstStyle/>
          <a:p>
            <a:r>
              <a:rPr lang="zh-CN" altLang="zh-CN"/>
              <a:t>高阶模型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065145" y="2303145"/>
            <a:ext cx="4348480" cy="1170940"/>
            <a:chOff x="4758" y="3524"/>
            <a:chExt cx="6848" cy="1844"/>
          </a:xfrm>
        </p:grpSpPr>
        <p:sp>
          <p:nvSpPr>
            <p:cNvPr id="8" name="文本框 7"/>
            <p:cNvSpPr txBox="1"/>
            <p:nvPr/>
          </p:nvSpPr>
          <p:spPr>
            <a:xfrm>
              <a:off x="4758" y="3524"/>
              <a:ext cx="48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seq2seq</a:t>
              </a:r>
              <a:endParaRPr lang="zh-CN" altLang="en-US"/>
            </a:p>
          </p:txBody>
        </p:sp>
        <p:pic>
          <p:nvPicPr>
            <p:cNvPr id="9" name="图片 8" descr="D:\AAA\career\网易博学实践日\ppt\seq2seq.jpgseq2seq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6948" y="3659"/>
              <a:ext cx="4658" cy="170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764540" y="3598545"/>
            <a:ext cx="3101975" cy="1169035"/>
            <a:chOff x="4758" y="3524"/>
            <a:chExt cx="4885" cy="1841"/>
          </a:xfrm>
        </p:grpSpPr>
        <p:sp>
          <p:nvSpPr>
            <p:cNvPr id="16" name="文本框 15"/>
            <p:cNvSpPr txBox="1"/>
            <p:nvPr/>
          </p:nvSpPr>
          <p:spPr>
            <a:xfrm>
              <a:off x="4758" y="3524"/>
              <a:ext cx="48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VAE</a:t>
              </a:r>
              <a:r>
                <a:rPr lang="zh-CN" altLang="zh-CN"/>
                <a:t>（variational autoencoder）</a:t>
              </a:r>
              <a:endParaRPr lang="zh-CN" altLang="zh-CN"/>
            </a:p>
          </p:txBody>
        </p:sp>
        <p:pic>
          <p:nvPicPr>
            <p:cNvPr id="17" name="图片 16" descr="D:\AAA\career\网易博学实践日\ppt\VAE.pngVAE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871" y="4104"/>
              <a:ext cx="4560" cy="1261"/>
            </a:xfrm>
            <a:prstGeom prst="rect">
              <a:avLst/>
            </a:prstGeom>
          </p:spPr>
        </p:pic>
      </p:grpSp>
      <p:pic>
        <p:nvPicPr>
          <p:cNvPr id="32" name="图片 31" descr="G:\career\网易博学实践日\ppt\lego3.pnglego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1020" y="1772603"/>
            <a:ext cx="1419860" cy="111188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021330" y="885190"/>
            <a:ext cx="5767070" cy="1375410"/>
            <a:chOff x="4758" y="1394"/>
            <a:chExt cx="9082" cy="2166"/>
          </a:xfrm>
        </p:grpSpPr>
        <p:sp>
          <p:nvSpPr>
            <p:cNvPr id="7" name="文本框 6"/>
            <p:cNvSpPr txBox="1"/>
            <p:nvPr/>
          </p:nvSpPr>
          <p:spPr>
            <a:xfrm>
              <a:off x="4758" y="1394"/>
              <a:ext cx="90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DBN </a:t>
              </a:r>
              <a:r>
                <a:rPr lang="zh-CN" altLang="zh-CN"/>
                <a:t>（</a:t>
              </a:r>
              <a:r>
                <a:rPr lang="en-US" altLang="zh-CN"/>
                <a:t>Deep Belief Network</a:t>
              </a:r>
              <a:r>
                <a:rPr lang="zh-CN" altLang="en-US"/>
                <a:t>）</a:t>
              </a:r>
              <a:r>
                <a:rPr lang="en-US" altLang="zh-CN"/>
                <a:t> / Stacked-CNN / ResNet</a:t>
              </a:r>
              <a:endParaRPr lang="zh-CN" altLang="en-US"/>
            </a:p>
          </p:txBody>
        </p:sp>
        <p:pic>
          <p:nvPicPr>
            <p:cNvPr id="2" name="图片 1" descr="DB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2" y="1974"/>
              <a:ext cx="2186" cy="1586"/>
            </a:xfrm>
            <a:prstGeom prst="rect">
              <a:avLst/>
            </a:prstGeom>
          </p:spPr>
        </p:pic>
        <p:pic>
          <p:nvPicPr>
            <p:cNvPr id="5" name="图片 4" descr="network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84" y="2043"/>
              <a:ext cx="4467" cy="1448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4124960" y="3598545"/>
            <a:ext cx="4421505" cy="1234440"/>
            <a:chOff x="4758" y="3524"/>
            <a:chExt cx="6963" cy="1944"/>
          </a:xfrm>
        </p:grpSpPr>
        <p:sp>
          <p:nvSpPr>
            <p:cNvPr id="27" name="文本框 26"/>
            <p:cNvSpPr txBox="1"/>
            <p:nvPr/>
          </p:nvSpPr>
          <p:spPr>
            <a:xfrm>
              <a:off x="4758" y="3524"/>
              <a:ext cx="696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GAN</a:t>
              </a:r>
              <a:r>
                <a:rPr lang="zh-CN" altLang="zh-CN"/>
                <a:t>（generative adversarial networks）</a:t>
              </a:r>
              <a:endParaRPr lang="zh-CN" altLang="zh-CN"/>
            </a:p>
          </p:txBody>
        </p:sp>
        <p:pic>
          <p:nvPicPr>
            <p:cNvPr id="31" name="图片 30" descr="D:\AAA\career\网易博学实践日\ppt\GAN.jpgGAN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5700" y="4104"/>
              <a:ext cx="3139" cy="136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499745" y="1694180"/>
            <a:ext cx="4525010" cy="4864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深度神经网络算法的实现步骤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525145" y="2628900"/>
            <a:ext cx="4035425" cy="1873885"/>
            <a:chOff x="6059" y="3332"/>
            <a:chExt cx="6355" cy="2951"/>
          </a:xfrm>
        </p:grpSpPr>
        <p:grpSp>
          <p:nvGrpSpPr>
            <p:cNvPr id="12" name="组合 11"/>
            <p:cNvGrpSpPr/>
            <p:nvPr/>
          </p:nvGrpSpPr>
          <p:grpSpPr>
            <a:xfrm>
              <a:off x="10188" y="5198"/>
              <a:ext cx="2226" cy="1016"/>
              <a:chOff x="9157" y="5148"/>
              <a:chExt cx="2226" cy="1016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9157" y="5148"/>
                <a:ext cx="2226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/>
                  <a:t>高阶模型</a:t>
                </a:r>
                <a:endParaRPr lang="zh-CN" altLang="en-US"/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/>
                  <a:t>描述 </a:t>
                </a:r>
                <a:endParaRPr lang="en-US" altLang="zh-CN"/>
              </a:p>
            </p:txBody>
          </p:sp>
          <p:graphicFrame>
            <p:nvGraphicFramePr>
              <p:cNvPr id="10" name="对象 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0143" y="5668"/>
              <a:ext cx="1234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7" name="" r:id="rId3" imgW="634365" imgH="254000" progId="Equation.KSEE3">
                      <p:embed/>
                    </p:oleObj>
                  </mc:Choice>
                  <mc:Fallback>
                    <p:oleObj name="" r:id="rId3" imgW="634365" imgH="2540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0143" y="5668"/>
                            <a:ext cx="1234" cy="4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" name="组合 8"/>
            <p:cNvGrpSpPr/>
            <p:nvPr/>
          </p:nvGrpSpPr>
          <p:grpSpPr>
            <a:xfrm>
              <a:off x="6220" y="3332"/>
              <a:ext cx="6162" cy="1693"/>
              <a:chOff x="13218" y="3190"/>
              <a:chExt cx="6162" cy="1693"/>
            </a:xfrm>
          </p:grpSpPr>
          <p:pic>
            <p:nvPicPr>
              <p:cNvPr id="32" name="图片 31" descr="lego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18" y="3646"/>
                <a:ext cx="1756" cy="1005"/>
              </a:xfrm>
              <a:prstGeom prst="rect">
                <a:avLst/>
              </a:prstGeom>
            </p:spPr>
          </p:pic>
          <p:pic>
            <p:nvPicPr>
              <p:cNvPr id="7" name="图片 6" descr="G:\career\网易博学实践日\ppt\lego3.pnglego3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17218" y="3190"/>
                <a:ext cx="2162" cy="1693"/>
              </a:xfrm>
              <a:prstGeom prst="rect">
                <a:avLst/>
              </a:prstGeom>
            </p:spPr>
          </p:pic>
          <p:cxnSp>
            <p:nvCxnSpPr>
              <p:cNvPr id="8" name="直接箭头连接符 7"/>
              <p:cNvCxnSpPr/>
              <p:nvPr/>
            </p:nvCxnSpPr>
            <p:spPr>
              <a:xfrm>
                <a:off x="15593" y="4037"/>
                <a:ext cx="56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6059" y="5267"/>
              <a:ext cx="288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/>
                <a:t>基本构件</a:t>
              </a:r>
              <a:endParaRPr lang="zh-CN" altLang="en-US"/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/>
                <a:t>如 </a:t>
              </a:r>
              <a:r>
                <a:rPr lang="en-US" altLang="zh-CN">
                  <a:sym typeface="+mn-ea"/>
                </a:rPr>
                <a:t>cnn</a:t>
              </a:r>
              <a:r>
                <a:rPr lang="zh-CN" altLang="en-US">
                  <a:sym typeface="+mn-ea"/>
                </a:rPr>
                <a:t>、</a:t>
              </a:r>
              <a:r>
                <a:rPr lang="en-US" altLang="zh-CN">
                  <a:sym typeface="+mn-ea"/>
                </a:rPr>
                <a:t>rnn </a:t>
              </a:r>
              <a:r>
                <a:rPr lang="zh-CN" altLang="en-US">
                  <a:sym typeface="+mn-ea"/>
                </a:rPr>
                <a:t>等</a:t>
              </a:r>
              <a:r>
                <a:rPr lang="zh-CN" altLang="en-US"/>
                <a:t> 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370195" y="2369820"/>
            <a:ext cx="3143885" cy="2254250"/>
            <a:chOff x="8457" y="3732"/>
            <a:chExt cx="4951" cy="3550"/>
          </a:xfrm>
        </p:grpSpPr>
        <p:pic>
          <p:nvPicPr>
            <p:cNvPr id="14" name="图片 13" descr="gradient_descent_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7" y="3732"/>
              <a:ext cx="4413" cy="2343"/>
            </a:xfrm>
            <a:prstGeom prst="rect">
              <a:avLst/>
            </a:prstGeom>
          </p:spPr>
        </p:pic>
        <p:grpSp>
          <p:nvGrpSpPr>
            <p:cNvPr id="16" name="组合 15"/>
            <p:cNvGrpSpPr/>
            <p:nvPr/>
          </p:nvGrpSpPr>
          <p:grpSpPr>
            <a:xfrm>
              <a:off x="8562" y="6266"/>
              <a:ext cx="4846" cy="1016"/>
              <a:chOff x="8562" y="6266"/>
              <a:chExt cx="4846" cy="1016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8562" y="6266"/>
                <a:ext cx="288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/>
                  <a:t>通过</a:t>
                </a:r>
                <a:r>
                  <a:rPr lang="en-US" altLang="zh-CN"/>
                  <a:t>SGD</a:t>
                </a:r>
                <a:r>
                  <a:rPr lang="zh-CN" altLang="en-US"/>
                  <a:t>等方法找到模型最优解 </a:t>
                </a:r>
                <a:endParaRPr lang="en-US" altLang="zh-CN"/>
              </a:p>
            </p:txBody>
          </p:sp>
          <p:graphicFrame>
            <p:nvGraphicFramePr>
              <p:cNvPr id="20" name="对象 1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1330" y="6702"/>
              <a:ext cx="2079" cy="5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8" name="" r:id="rId8" imgW="1320165" imgH="368300" progId="Equation.KSEE3">
                      <p:embed/>
                    </p:oleObj>
                  </mc:Choice>
                  <mc:Fallback>
                    <p:oleObj name="" r:id="rId8" imgW="1320165" imgH="3683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1330" y="6702"/>
                            <a:ext cx="2079" cy="5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0024" y="2143430"/>
            <a:ext cx="8015286" cy="85725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ym typeface="+mn-ea"/>
              </a:rPr>
              <a:t>generative model </a:t>
            </a:r>
            <a:r>
              <a:rPr lang="zh-CN" altLang="en-US" dirty="0">
                <a:sym typeface="+mn-ea"/>
              </a:rPr>
              <a:t>与艺术创作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53E9-7B2E-4145-8955-B47AE85797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WPS 演示</Application>
  <PresentationFormat>全屏显示(16:9)</PresentationFormat>
  <Paragraphs>183</Paragraphs>
  <Slides>19</Slides>
  <Notes>44</Notes>
  <HiddenSlides>0</HiddenSlides>
  <MMClips>5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Malgun Gothic</vt:lpstr>
      <vt:lpstr>Calibri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Deep Learning：神经网络算法概述</vt:lpstr>
      <vt:lpstr>基本思想</vt:lpstr>
      <vt:lpstr>运算规模</vt:lpstr>
      <vt:lpstr>怎样寻找最优解？</vt:lpstr>
      <vt:lpstr>SGD的局限性</vt:lpstr>
      <vt:lpstr>基本构件</vt:lpstr>
      <vt:lpstr>高阶模型</vt:lpstr>
      <vt:lpstr>小结</vt:lpstr>
      <vt:lpstr>generative model 与艺术创作</vt:lpstr>
      <vt:lpstr>例子1： style transfter</vt:lpstr>
      <vt:lpstr>例子2： conditional-GAN</vt:lpstr>
      <vt:lpstr>例子2： conditional-GAN</vt:lpstr>
      <vt:lpstr>例子2： conditional-GAN</vt:lpstr>
      <vt:lpstr>例子3：  interactive-GAN</vt:lpstr>
      <vt:lpstr>例子3：  interactive-GAN</vt:lpstr>
      <vt:lpstr>例子4 写诗机器人</vt:lpstr>
      <vt:lpstr>例子4 写诗机器人</vt:lpstr>
      <vt:lpstr>例子4 写诗机器人</vt:lpstr>
      <vt:lpstr>同样的模型，可以用于生成音乐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diy</dc:creator>
  <cp:lastModifiedBy>Lenovo</cp:lastModifiedBy>
  <cp:revision>57</cp:revision>
  <dcterms:created xsi:type="dcterms:W3CDTF">2017-08-02T05:29:00Z</dcterms:created>
  <dcterms:modified xsi:type="dcterms:W3CDTF">2018-05-21T16:49:07Z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