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9" r:id="rId5"/>
    <p:sldId id="257" r:id="rId6"/>
    <p:sldId id="262" r:id="rId7"/>
    <p:sldId id="261" r:id="rId8"/>
    <p:sldId id="263" r:id="rId9"/>
    <p:sldId id="260"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751A"/>
    <a:srgbClr val="136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25151;&#22320;&#20135;\&#23453;&#40560;data\&#27611;&#21033;&#2957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25151;&#22320;&#20135;\&#23453;&#40560;data\&#27611;&#21033;&#2957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invertIfNegative val="0"/>
          <c:dPt>
            <c:idx val="0"/>
            <c:invertIfNegative val="0"/>
            <c:bubble3D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dPt>
          <c:dPt>
            <c:idx val="1"/>
            <c:invertIfNegative val="0"/>
            <c:bubble3D val="0"/>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dPt>
          <c:dPt>
            <c:idx val="2"/>
            <c:invertIfNegative val="1"/>
            <c:bubble3D val="0"/>
            <c:spPr>
              <a:gradFill flip="none" rotWithShape="1">
                <a:gsLst>
                  <a:gs pos="0">
                    <a:srgbClr val="FFFF00"/>
                  </a:gs>
                  <a:gs pos="46000">
                    <a:srgbClr val="FFC000"/>
                  </a:gs>
                  <a:gs pos="100000">
                    <a:srgbClr val="FF0000"/>
                  </a:gs>
                </a:gsLst>
                <a:path path="circle">
                  <a:fillToRect l="50000" t="130000" r="50000" b="-30000"/>
                </a:path>
                <a:tileRect/>
              </a:gradFill>
              <a:ln>
                <a:noFill/>
              </a:ln>
              <a:effectLst/>
            </c:spPr>
          </c:dPt>
          <c:cat>
            <c:numRef>
              <c:f>宝鹰!$A$2:$A$4</c:f>
              <c:numCache>
                <c:formatCode>General</c:formatCode>
                <c:ptCount val="3"/>
                <c:pt idx="0">
                  <c:v>2013</c:v>
                </c:pt>
                <c:pt idx="1">
                  <c:v>2014</c:v>
                </c:pt>
                <c:pt idx="2">
                  <c:v>2015</c:v>
                </c:pt>
              </c:numCache>
            </c:numRef>
          </c:cat>
          <c:val>
            <c:numRef>
              <c:f>宝鹰!$B$2:$B$4</c:f>
              <c:numCache>
                <c:formatCode>General</c:formatCode>
                <c:ptCount val="3"/>
                <c:pt idx="0">
                  <c:v>372681</c:v>
                </c:pt>
                <c:pt idx="1">
                  <c:v>538247</c:v>
                </c:pt>
                <c:pt idx="2">
                  <c:v>690904.01</c:v>
                </c:pt>
              </c:numCache>
            </c:numRef>
          </c:val>
        </c:ser>
        <c:dLbls>
          <c:showLegendKey val="0"/>
          <c:showVal val="0"/>
          <c:showCatName val="0"/>
          <c:showSerName val="0"/>
          <c:showPercent val="0"/>
          <c:showBubbleSize val="0"/>
        </c:dLbls>
        <c:gapWidth val="355"/>
        <c:overlap val="-70"/>
        <c:axId val="150724336"/>
        <c:axId val="150725456"/>
      </c:barChart>
      <c:catAx>
        <c:axId val="150724336"/>
        <c:scaling>
          <c:orientation val="minMax"/>
        </c:scaling>
        <c:delete val="0"/>
        <c:axPos val="b"/>
        <c:numFmt formatCode="General" sourceLinked="1"/>
        <c:majorTickMark val="none"/>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150725456"/>
        <c:crosses val="autoZero"/>
        <c:auto val="1"/>
        <c:lblAlgn val="ctr"/>
        <c:lblOffset val="100"/>
        <c:noMultiLvlLbl val="0"/>
      </c:catAx>
      <c:valAx>
        <c:axId val="150725456"/>
        <c:scaling>
          <c:orientation val="minMax"/>
          <c:min val="200000"/>
        </c:scaling>
        <c:delete val="0"/>
        <c:axPos val="l"/>
        <c:title>
          <c:tx>
            <c:rich>
              <a:bodyPr rot="-540000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zh-CN"/>
                  <a:t>营业总收入（万元）</a:t>
                </a:r>
              </a:p>
            </c:rich>
          </c:tx>
          <c:layout/>
          <c:overlay val="0"/>
          <c:spPr>
            <a:noFill/>
            <a:ln>
              <a:noFill/>
            </a:ln>
            <a:effectLst/>
          </c:spPr>
          <c:txPr>
            <a:bodyPr rot="-540000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zh-CN"/>
            </a:p>
          </c:txPr>
        </c:title>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lgn="ctr">
              <a:defRPr sz="1200" b="0" i="0" u="none" strike="noStrike" kern="1200" baseline="0">
                <a:solidFill>
                  <a:schemeClr val="tx1"/>
                </a:solidFill>
                <a:latin typeface="+mn-lt"/>
                <a:ea typeface="+mn-ea"/>
                <a:cs typeface="+mn-cs"/>
              </a:defRPr>
            </a:pPr>
            <a:endParaRPr lang="zh-CN"/>
          </a:p>
        </c:txPr>
        <c:crossAx val="150724336"/>
        <c:crosses val="autoZero"/>
        <c:crossBetween val="between"/>
        <c:majorUnit val="20000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20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invertIfNegative val="0"/>
          <c:dPt>
            <c:idx val="0"/>
            <c:invertIfNegative val="0"/>
            <c:bubble3D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dPt>
          <c:dPt>
            <c:idx val="1"/>
            <c:invertIfNegative val="0"/>
            <c:bubble3D val="0"/>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dPt>
          <c:dPt>
            <c:idx val="2"/>
            <c:invertIfNegative val="1"/>
            <c:bubble3D val="0"/>
            <c:spPr>
              <a:gradFill flip="none" rotWithShape="1">
                <a:gsLst>
                  <a:gs pos="0">
                    <a:srgbClr val="FFFF00"/>
                  </a:gs>
                  <a:gs pos="46000">
                    <a:srgbClr val="FFC000"/>
                  </a:gs>
                  <a:gs pos="100000">
                    <a:srgbClr val="FF0000"/>
                  </a:gs>
                </a:gsLst>
                <a:path path="circle">
                  <a:fillToRect l="50000" t="130000" r="50000" b="-30000"/>
                </a:path>
                <a:tileRect/>
              </a:gradFill>
              <a:ln>
                <a:noFill/>
              </a:ln>
              <a:effectLst/>
            </c:spPr>
          </c:dPt>
          <c:cat>
            <c:numRef>
              <c:f>宝鹰!$A$2:$A$4</c:f>
              <c:numCache>
                <c:formatCode>General</c:formatCode>
                <c:ptCount val="3"/>
                <c:pt idx="0">
                  <c:v>2013</c:v>
                </c:pt>
                <c:pt idx="1">
                  <c:v>2014</c:v>
                </c:pt>
                <c:pt idx="2">
                  <c:v>2015</c:v>
                </c:pt>
              </c:numCache>
            </c:numRef>
          </c:cat>
          <c:val>
            <c:numRef>
              <c:f>宝鹰!$C$2:$C$4</c:f>
              <c:numCache>
                <c:formatCode>General</c:formatCode>
                <c:ptCount val="3"/>
                <c:pt idx="0">
                  <c:v>29364.9</c:v>
                </c:pt>
                <c:pt idx="1">
                  <c:v>36655.9</c:v>
                </c:pt>
                <c:pt idx="2">
                  <c:v>53781.760000000002</c:v>
                </c:pt>
              </c:numCache>
            </c:numRef>
          </c:val>
        </c:ser>
        <c:dLbls>
          <c:showLegendKey val="0"/>
          <c:showVal val="0"/>
          <c:showCatName val="0"/>
          <c:showSerName val="0"/>
          <c:showPercent val="0"/>
          <c:showBubbleSize val="0"/>
        </c:dLbls>
        <c:gapWidth val="355"/>
        <c:overlap val="-70"/>
        <c:axId val="150728816"/>
        <c:axId val="150729376"/>
      </c:barChart>
      <c:catAx>
        <c:axId val="150728816"/>
        <c:scaling>
          <c:orientation val="minMax"/>
        </c:scaling>
        <c:delete val="0"/>
        <c:axPos val="b"/>
        <c:numFmt formatCode="General" sourceLinked="1"/>
        <c:majorTickMark val="none"/>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crossAx val="150729376"/>
        <c:crosses val="autoZero"/>
        <c:auto val="1"/>
        <c:lblAlgn val="ctr"/>
        <c:lblOffset val="100"/>
        <c:noMultiLvlLbl val="0"/>
      </c:catAx>
      <c:valAx>
        <c:axId val="150729376"/>
        <c:scaling>
          <c:orientation val="minMax"/>
        </c:scaling>
        <c:delete val="0"/>
        <c:axPos val="l"/>
        <c:title>
          <c:tx>
            <c:rich>
              <a:bodyPr rot="-540000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zh-CN"/>
                  <a:t>营业利润（万元）</a:t>
                </a:r>
              </a:p>
            </c:rich>
          </c:tx>
          <c:layout/>
          <c:overlay val="0"/>
          <c:spPr>
            <a:noFill/>
            <a:ln>
              <a:noFill/>
            </a:ln>
            <a:effectLst/>
          </c:spPr>
          <c:txPr>
            <a:bodyPr rot="-540000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zh-CN"/>
            </a:p>
          </c:txPr>
        </c:title>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lgn="ctr">
              <a:defRPr sz="1200" b="0" i="0" u="none" strike="noStrike" kern="1200" baseline="0">
                <a:solidFill>
                  <a:schemeClr val="tx1"/>
                </a:solidFill>
                <a:latin typeface="+mn-lt"/>
                <a:ea typeface="+mn-ea"/>
                <a:cs typeface="+mn-cs"/>
              </a:defRPr>
            </a:pPr>
            <a:endParaRPr lang="zh-CN"/>
          </a:p>
        </c:txPr>
        <c:crossAx val="150728816"/>
        <c:crosses val="autoZero"/>
        <c:crossBetween val="between"/>
        <c:majorUnit val="2000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200">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196773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205990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391328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282295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199650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409735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84811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73196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143612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204240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E63636-67F2-47E7-B67E-45605EC5614C}" type="datetimeFigureOut">
              <a:rPr lang="zh-CN" altLang="en-US" smtClean="0"/>
              <a:t>2016/3/22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334099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63636-67F2-47E7-B67E-45605EC5614C}" type="datetimeFigureOut">
              <a:rPr lang="zh-CN" altLang="en-US" smtClean="0"/>
              <a:t>2016/3/22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247727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aike.baidu.com/view/13855483.ht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a:graphicFrameLocks/>
          </p:cNvGraphicFramePr>
          <p:nvPr>
            <p:extLst>
              <p:ext uri="{D42A27DB-BD31-4B8C-83A1-F6EECF244321}">
                <p14:modId xmlns:p14="http://schemas.microsoft.com/office/powerpoint/2010/main" val="2674212369"/>
              </p:ext>
            </p:extLst>
          </p:nvPr>
        </p:nvGraphicFramePr>
        <p:xfrm>
          <a:off x="4522950" y="659726"/>
          <a:ext cx="375666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ext uri="{D42A27DB-BD31-4B8C-83A1-F6EECF244321}">
                <p14:modId xmlns:p14="http://schemas.microsoft.com/office/powerpoint/2010/main" val="2421843581"/>
              </p:ext>
            </p:extLst>
          </p:nvPr>
        </p:nvGraphicFramePr>
        <p:xfrm>
          <a:off x="4522950" y="3292680"/>
          <a:ext cx="375666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3868993" y="-32772"/>
            <a:ext cx="5064572" cy="646331"/>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宝鹰股份</a:t>
            </a:r>
            <a:r>
              <a:rPr lang="en-US" altLang="zh-CN" dirty="0" smtClean="0">
                <a:latin typeface="华文新魏" panose="02010800040101010101" pitchFamily="2" charset="-122"/>
                <a:ea typeface="华文新魏" panose="02010800040101010101" pitchFamily="2" charset="-122"/>
              </a:rPr>
              <a:t>2015</a:t>
            </a:r>
            <a:r>
              <a:rPr lang="zh-CN" altLang="en-US" dirty="0" smtClean="0">
                <a:latin typeface="华文新魏" panose="02010800040101010101" pitchFamily="2" charset="-122"/>
                <a:ea typeface="华文新魏" panose="02010800040101010101" pitchFamily="2" charset="-122"/>
              </a:rPr>
              <a:t>年实现营业总收入</a:t>
            </a:r>
            <a:r>
              <a:rPr lang="en-US" altLang="zh-CN" dirty="0" smtClean="0">
                <a:latin typeface="华文新魏" panose="02010800040101010101" pitchFamily="2" charset="-122"/>
                <a:ea typeface="华文新魏" panose="02010800040101010101" pitchFamily="2" charset="-122"/>
              </a:rPr>
              <a:t>:690904.01</a:t>
            </a:r>
            <a:r>
              <a:rPr lang="zh-CN" altLang="en-US" dirty="0" smtClean="0">
                <a:latin typeface="华文新魏" panose="02010800040101010101" pitchFamily="2" charset="-122"/>
                <a:ea typeface="华文新魏" panose="02010800040101010101" pitchFamily="2" charset="-122"/>
              </a:rPr>
              <a:t>万元；营业利润：</a:t>
            </a:r>
            <a:r>
              <a:rPr lang="en-US" altLang="zh-CN" dirty="0" smtClean="0">
                <a:latin typeface="华文新魏" panose="02010800040101010101" pitchFamily="2" charset="-122"/>
                <a:ea typeface="华文新魏" panose="02010800040101010101" pitchFamily="2" charset="-122"/>
              </a:rPr>
              <a:t>53781.76</a:t>
            </a:r>
            <a:r>
              <a:rPr lang="zh-CN" altLang="en-US" dirty="0" smtClean="0">
                <a:latin typeface="华文新魏" panose="02010800040101010101" pitchFamily="2" charset="-122"/>
                <a:ea typeface="华文新魏" panose="02010800040101010101" pitchFamily="2" charset="-122"/>
              </a:rPr>
              <a:t>万元</a:t>
            </a:r>
            <a:endParaRPr lang="zh-CN" altLang="en-US" dirty="0">
              <a:latin typeface="华文新魏" panose="02010800040101010101" pitchFamily="2" charset="-122"/>
              <a:ea typeface="华文新魏" panose="02010800040101010101" pitchFamily="2" charset="-122"/>
            </a:endParaRPr>
          </a:p>
        </p:txBody>
      </p:sp>
      <p:sp>
        <p:nvSpPr>
          <p:cNvPr id="7" name="文本框 6"/>
          <p:cNvSpPr txBox="1"/>
          <p:nvPr/>
        </p:nvSpPr>
        <p:spPr>
          <a:xfrm>
            <a:off x="4015257" y="6035880"/>
            <a:ext cx="4772045" cy="646331"/>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公司营业收入、营业利润、利润总额、归属于上市公司股东利润的增长幅度均超过</a:t>
            </a:r>
            <a:r>
              <a:rPr lang="en-US" altLang="zh-CN" dirty="0" smtClean="0">
                <a:latin typeface="华文新魏" panose="02010800040101010101" pitchFamily="2" charset="-122"/>
                <a:ea typeface="华文新魏" panose="02010800040101010101" pitchFamily="2" charset="-122"/>
              </a:rPr>
              <a:t>20%</a:t>
            </a:r>
            <a:endParaRPr lang="zh-CN" altLang="en-US" dirty="0">
              <a:latin typeface="华文新魏" panose="02010800040101010101" pitchFamily="2" charset="-122"/>
              <a:ea typeface="华文新魏" panose="02010800040101010101" pitchFamily="2" charset="-122"/>
            </a:endParaRPr>
          </a:p>
        </p:txBody>
      </p:sp>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标题：业绩快报</a:t>
            </a:r>
            <a:endParaRPr lang="zh-CN" altLang="en-US" dirty="0">
              <a:latin typeface="华文新魏" panose="02010800040101010101" pitchFamily="2" charset="-122"/>
              <a:ea typeface="华文新魏" panose="02010800040101010101" pitchFamily="2" charset="-122"/>
            </a:endParaRPr>
          </a:p>
        </p:txBody>
      </p:sp>
      <p:pic>
        <p:nvPicPr>
          <p:cNvPr id="9" name="图片 8"/>
          <p:cNvPicPr preferRelativeResize="0">
            <a:picLocks/>
          </p:cNvPicPr>
          <p:nvPr/>
        </p:nvPicPr>
        <p:blipFill rotWithShape="1">
          <a:blip r:embed="rId4">
            <a:extLst>
              <a:ext uri="{28A0092B-C50C-407E-A947-70E740481C1C}">
                <a14:useLocalDpi xmlns:a14="http://schemas.microsoft.com/office/drawing/2010/main" val="0"/>
              </a:ext>
            </a:extLst>
          </a:blip>
          <a:srcRect l="17909" r="16909" b="7672"/>
          <a:stretch/>
        </p:blipFill>
        <p:spPr>
          <a:xfrm>
            <a:off x="219456" y="936725"/>
            <a:ext cx="1800000" cy="1800000"/>
          </a:xfrm>
          <a:prstGeom prst="rect">
            <a:avLst/>
          </a:prstGeom>
        </p:spPr>
      </p:pic>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11" name="图片 10"/>
          <p:cNvPicPr preferRelativeResize="0">
            <a:picLocks/>
          </p:cNvPicPr>
          <p:nvPr/>
        </p:nvPicPr>
        <p:blipFill rotWithShape="1">
          <a:blip r:embed="rId5">
            <a:extLst>
              <a:ext uri="{28A0092B-C50C-407E-A947-70E740481C1C}">
                <a14:useLocalDpi xmlns:a14="http://schemas.microsoft.com/office/drawing/2010/main" val="0"/>
              </a:ext>
            </a:extLst>
          </a:blip>
          <a:srcRect t="26843" r="2253"/>
          <a:stretch/>
        </p:blipFill>
        <p:spPr>
          <a:xfrm>
            <a:off x="191307" y="3577875"/>
            <a:ext cx="1800000" cy="1800000"/>
          </a:xfrm>
          <a:prstGeom prst="rect">
            <a:avLst/>
          </a:prstGeom>
        </p:spPr>
      </p:pic>
    </p:spTree>
    <p:extLst>
      <p:ext uri="{BB962C8B-B14F-4D97-AF65-F5344CB8AC3E}">
        <p14:creationId xmlns:p14="http://schemas.microsoft.com/office/powerpoint/2010/main" val="2123120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referRelativeResize="0">
            <a:picLocks/>
          </p:cNvPicPr>
          <p:nvPr/>
        </p:nvPicPr>
        <p:blipFill rotWithShape="1">
          <a:blip r:embed="rId2">
            <a:extLst>
              <a:ext uri="{28A0092B-C50C-407E-A947-70E740481C1C}">
                <a14:useLocalDpi xmlns:a14="http://schemas.microsoft.com/office/drawing/2010/main" val="0"/>
              </a:ext>
            </a:extLst>
          </a:blip>
          <a:srcRect t="26843" r="2253"/>
          <a:stretch/>
        </p:blipFill>
        <p:spPr>
          <a:xfrm>
            <a:off x="1895929" y="281519"/>
            <a:ext cx="1800000" cy="1800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573" y="281519"/>
            <a:ext cx="1800000" cy="1800000"/>
          </a:xfrm>
          <a:prstGeom prst="rect">
            <a:avLst/>
          </a:prstGeom>
        </p:spPr>
      </p:pic>
      <p:pic>
        <p:nvPicPr>
          <p:cNvPr id="6" name="图片 5"/>
          <p:cNvPicPr preferRelativeResize="0">
            <a:picLocks/>
          </p:cNvPicPr>
          <p:nvPr/>
        </p:nvPicPr>
        <p:blipFill rotWithShape="1">
          <a:blip r:embed="rId4">
            <a:extLst>
              <a:ext uri="{28A0092B-C50C-407E-A947-70E740481C1C}">
                <a14:useLocalDpi xmlns:a14="http://schemas.microsoft.com/office/drawing/2010/main" val="0"/>
              </a:ext>
            </a:extLst>
          </a:blip>
          <a:srcRect r="24091"/>
          <a:stretch/>
        </p:blipFill>
        <p:spPr>
          <a:xfrm>
            <a:off x="1895929" y="2655750"/>
            <a:ext cx="1800000" cy="1800000"/>
          </a:xfrm>
          <a:prstGeom prst="rect">
            <a:avLst/>
          </a:prstGeom>
        </p:spPr>
      </p:pic>
      <p:pic>
        <p:nvPicPr>
          <p:cNvPr id="7" name="图片 6"/>
          <p:cNvPicPr>
            <a:picLocks/>
          </p:cNvPicPr>
          <p:nvPr/>
        </p:nvPicPr>
        <p:blipFill rotWithShape="1">
          <a:blip r:embed="rId5">
            <a:extLst>
              <a:ext uri="{28A0092B-C50C-407E-A947-70E740481C1C}">
                <a14:useLocalDpi xmlns:a14="http://schemas.microsoft.com/office/drawing/2010/main" val="0"/>
              </a:ext>
            </a:extLst>
          </a:blip>
          <a:srcRect l="16781" r="16266"/>
          <a:stretch/>
        </p:blipFill>
        <p:spPr>
          <a:xfrm>
            <a:off x="8011861" y="2655750"/>
            <a:ext cx="1800000" cy="180000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3217" y="281519"/>
            <a:ext cx="1800000" cy="1800000"/>
          </a:xfrm>
          <a:prstGeom prst="rect">
            <a:avLst/>
          </a:prstGeom>
        </p:spPr>
      </p:pic>
      <p:pic>
        <p:nvPicPr>
          <p:cNvPr id="9" name="图片 8"/>
          <p:cNvPicPr>
            <a:picLocks/>
          </p:cNvPicPr>
          <p:nvPr/>
        </p:nvPicPr>
        <p:blipFill rotWithShape="1">
          <a:blip r:embed="rId7">
            <a:extLst>
              <a:ext uri="{28A0092B-C50C-407E-A947-70E740481C1C}">
                <a14:useLocalDpi xmlns:a14="http://schemas.microsoft.com/office/drawing/2010/main" val="0"/>
              </a:ext>
            </a:extLst>
          </a:blip>
          <a:srcRect l="18751" r="14508"/>
          <a:stretch/>
        </p:blipFill>
        <p:spPr>
          <a:xfrm>
            <a:off x="3934573" y="2655750"/>
            <a:ext cx="1800000" cy="1800000"/>
          </a:xfrm>
          <a:prstGeom prst="rect">
            <a:avLst/>
          </a:prstGeom>
        </p:spPr>
      </p:pic>
      <p:pic>
        <p:nvPicPr>
          <p:cNvPr id="10" name="图片 9"/>
          <p:cNvPicPr>
            <a:picLocks/>
          </p:cNvPicPr>
          <p:nvPr/>
        </p:nvPicPr>
        <p:blipFill rotWithShape="1">
          <a:blip r:embed="rId8">
            <a:extLst>
              <a:ext uri="{28A0092B-C50C-407E-A947-70E740481C1C}">
                <a14:useLocalDpi xmlns:a14="http://schemas.microsoft.com/office/drawing/2010/main" val="0"/>
              </a:ext>
            </a:extLst>
          </a:blip>
          <a:srcRect l="7940" r="9544"/>
          <a:stretch/>
        </p:blipFill>
        <p:spPr>
          <a:xfrm>
            <a:off x="5973217" y="2655750"/>
            <a:ext cx="1800000" cy="1800000"/>
          </a:xfrm>
          <a:prstGeom prst="rect">
            <a:avLst/>
          </a:prstGeom>
        </p:spPr>
      </p:pic>
      <p:pic>
        <p:nvPicPr>
          <p:cNvPr id="11" name="图片 10"/>
          <p:cNvPicPr>
            <a:picLocks noChangeAspect="1"/>
          </p:cNvPicPr>
          <p:nvPr/>
        </p:nvPicPr>
        <p:blipFill>
          <a:blip r:embed="rId9">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011861" y="223536"/>
            <a:ext cx="1800000" cy="1800000"/>
          </a:xfrm>
          <a:prstGeom prst="rect">
            <a:avLst/>
          </a:prstGeom>
          <a:effectLst/>
        </p:spPr>
      </p:pic>
      <p:sp>
        <p:nvSpPr>
          <p:cNvPr id="12" name="矩形 11"/>
          <p:cNvSpPr/>
          <p:nvPr/>
        </p:nvSpPr>
        <p:spPr>
          <a:xfrm>
            <a:off x="2241931" y="2183968"/>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业绩快报</a:t>
            </a:r>
            <a:endParaRPr lang="zh-CN" altLang="en-US" dirty="0">
              <a:latin typeface="华文新魏" panose="02010800040101010101" pitchFamily="2" charset="-122"/>
              <a:ea typeface="华文新魏" panose="02010800040101010101" pitchFamily="2" charset="-122"/>
            </a:endParaRPr>
          </a:p>
        </p:txBody>
      </p:sp>
      <p:sp>
        <p:nvSpPr>
          <p:cNvPr id="13" name="矩形 12"/>
          <p:cNvSpPr/>
          <p:nvPr/>
        </p:nvSpPr>
        <p:spPr>
          <a:xfrm>
            <a:off x="4280575" y="2183968"/>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事件盘点</a:t>
            </a:r>
            <a:endParaRPr lang="en-US" altLang="zh-CN" dirty="0" smtClean="0">
              <a:latin typeface="华文新魏" panose="02010800040101010101" pitchFamily="2" charset="-122"/>
              <a:ea typeface="华文新魏" panose="02010800040101010101" pitchFamily="2" charset="-122"/>
            </a:endParaRPr>
          </a:p>
        </p:txBody>
      </p:sp>
      <p:sp>
        <p:nvSpPr>
          <p:cNvPr id="15" name="矩形 14"/>
          <p:cNvSpPr/>
          <p:nvPr/>
        </p:nvSpPr>
        <p:spPr>
          <a:xfrm>
            <a:off x="8357863" y="2183968"/>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工匠精神</a:t>
            </a:r>
            <a:endParaRPr lang="zh-CN" altLang="en-US" dirty="0">
              <a:latin typeface="华文新魏" panose="02010800040101010101" pitchFamily="2" charset="-122"/>
              <a:ea typeface="华文新魏" panose="02010800040101010101" pitchFamily="2" charset="-122"/>
            </a:endParaRPr>
          </a:p>
        </p:txBody>
      </p:sp>
      <p:sp>
        <p:nvSpPr>
          <p:cNvPr id="16" name="矩形 15"/>
          <p:cNvSpPr/>
          <p:nvPr/>
        </p:nvSpPr>
        <p:spPr>
          <a:xfrm>
            <a:off x="6319219" y="2183968"/>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有口皆碑</a:t>
            </a:r>
            <a:endParaRPr lang="en-US" altLang="zh-CN" dirty="0" smtClean="0">
              <a:latin typeface="华文新魏" panose="02010800040101010101" pitchFamily="2" charset="-122"/>
              <a:ea typeface="华文新魏" panose="02010800040101010101" pitchFamily="2" charset="-122"/>
            </a:endParaRPr>
          </a:p>
        </p:txBody>
      </p:sp>
      <p:sp>
        <p:nvSpPr>
          <p:cNvPr id="17" name="矩形 16"/>
          <p:cNvSpPr/>
          <p:nvPr/>
        </p:nvSpPr>
        <p:spPr>
          <a:xfrm>
            <a:off x="8357863" y="4558200"/>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展望未来</a:t>
            </a:r>
            <a:endParaRPr lang="en-US" altLang="zh-CN" dirty="0" smtClean="0">
              <a:latin typeface="华文新魏" panose="02010800040101010101" pitchFamily="2" charset="-122"/>
              <a:ea typeface="华文新魏" panose="02010800040101010101" pitchFamily="2" charset="-122"/>
            </a:endParaRPr>
          </a:p>
        </p:txBody>
      </p:sp>
      <p:sp>
        <p:nvSpPr>
          <p:cNvPr id="18" name="矩形 17"/>
          <p:cNvSpPr/>
          <p:nvPr/>
        </p:nvSpPr>
        <p:spPr>
          <a:xfrm>
            <a:off x="4280575" y="4558200"/>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慈善事业</a:t>
            </a:r>
            <a:endParaRPr lang="en-US" altLang="zh-CN" dirty="0" smtClean="0">
              <a:latin typeface="华文新魏" panose="02010800040101010101" pitchFamily="2" charset="-122"/>
              <a:ea typeface="华文新魏" panose="02010800040101010101" pitchFamily="2" charset="-122"/>
            </a:endParaRPr>
          </a:p>
        </p:txBody>
      </p:sp>
      <p:sp>
        <p:nvSpPr>
          <p:cNvPr id="19" name="矩形 18"/>
          <p:cNvSpPr/>
          <p:nvPr/>
        </p:nvSpPr>
        <p:spPr>
          <a:xfrm>
            <a:off x="6319219" y="4558200"/>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文化讲堂</a:t>
            </a:r>
            <a:endParaRPr lang="en-US" altLang="zh-CN" dirty="0" smtClean="0">
              <a:latin typeface="华文新魏" panose="02010800040101010101" pitchFamily="2" charset="-122"/>
              <a:ea typeface="华文新魏" panose="02010800040101010101" pitchFamily="2" charset="-122"/>
            </a:endParaRPr>
          </a:p>
        </p:txBody>
      </p:sp>
      <p:sp>
        <p:nvSpPr>
          <p:cNvPr id="20" name="矩形 19"/>
          <p:cNvSpPr/>
          <p:nvPr/>
        </p:nvSpPr>
        <p:spPr>
          <a:xfrm>
            <a:off x="2241931" y="4558200"/>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一带一路</a:t>
            </a:r>
            <a:endParaRPr lang="en-US" altLang="zh-CN"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53171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a:stCxn id="11" idx="4"/>
            <a:endCxn id="22" idx="0"/>
          </p:cNvCxnSpPr>
          <p:nvPr/>
        </p:nvCxnSpPr>
        <p:spPr>
          <a:xfrm flipH="1">
            <a:off x="6568673" y="1056291"/>
            <a:ext cx="284" cy="5121216"/>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标题：事件盘点</a:t>
            </a:r>
            <a:endParaRPr lang="en-US" altLang="zh-CN" dirty="0" smtClean="0">
              <a:latin typeface="华文新魏" panose="02010800040101010101" pitchFamily="2" charset="-122"/>
              <a:ea typeface="华文新魏" panose="02010800040101010101" pitchFamily="2" charset="-122"/>
            </a:endParaRPr>
          </a:p>
        </p:txBody>
      </p:sp>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 y="891537"/>
            <a:ext cx="1800000" cy="1800000"/>
          </a:xfrm>
          <a:prstGeom prst="rect">
            <a:avLst/>
          </a:prstGeom>
        </p:spPr>
      </p:pic>
      <p:sp>
        <p:nvSpPr>
          <p:cNvPr id="11" name="椭圆 10"/>
          <p:cNvSpPr/>
          <p:nvPr/>
        </p:nvSpPr>
        <p:spPr>
          <a:xfrm>
            <a:off x="6460957" y="840291"/>
            <a:ext cx="216000" cy="216000"/>
          </a:xfrm>
          <a:prstGeom prst="ellipse">
            <a:avLst/>
          </a:prstGeom>
          <a:gradFill flip="none" rotWithShape="1">
            <a:gsLst>
              <a:gs pos="0">
                <a:srgbClr val="FFFF00"/>
              </a:gs>
              <a:gs pos="50000">
                <a:srgbClr val="FF0000"/>
              </a:gs>
              <a:gs pos="100000">
                <a:srgbClr val="C0000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460673" y="1876583"/>
            <a:ext cx="216000" cy="216000"/>
          </a:xfrm>
          <a:prstGeom prst="ellipse">
            <a:avLst/>
          </a:prstGeom>
          <a:gradFill flip="none" rotWithShape="1">
            <a:gsLst>
              <a:gs pos="0">
                <a:srgbClr val="00B0F0"/>
              </a:gs>
              <a:gs pos="50000">
                <a:srgbClr val="0070C0"/>
              </a:gs>
              <a:gs pos="99000">
                <a:srgbClr val="0070C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60957" y="3344875"/>
            <a:ext cx="216000" cy="216000"/>
          </a:xfrm>
          <a:prstGeom prst="ellipse">
            <a:avLst/>
          </a:prstGeom>
          <a:gradFill flip="none" rotWithShape="1">
            <a:gsLst>
              <a:gs pos="0">
                <a:srgbClr val="92D050"/>
              </a:gs>
              <a:gs pos="50000">
                <a:srgbClr val="00B050"/>
              </a:gs>
              <a:gs pos="100000">
                <a:schemeClr val="accent6">
                  <a:lumMod val="50000"/>
                </a:schemeClr>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460673" y="4817215"/>
            <a:ext cx="216000" cy="216000"/>
          </a:xfrm>
          <a:prstGeom prst="ellipse">
            <a:avLst/>
          </a:prstGeom>
          <a:gradFill flip="none" rotWithShape="1">
            <a:gsLst>
              <a:gs pos="0">
                <a:srgbClr val="00B0F0"/>
              </a:gs>
              <a:gs pos="50000">
                <a:srgbClr val="0070C0"/>
              </a:gs>
              <a:gs pos="100000">
                <a:srgbClr val="00206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460673" y="6177507"/>
            <a:ext cx="216000" cy="216000"/>
          </a:xfrm>
          <a:prstGeom prst="ellipse">
            <a:avLst/>
          </a:prstGeom>
          <a:gradFill flip="none" rotWithShape="1">
            <a:gsLst>
              <a:gs pos="0">
                <a:srgbClr val="FFFF00"/>
              </a:gs>
              <a:gs pos="50000">
                <a:srgbClr val="FF0000"/>
              </a:gs>
              <a:gs pos="100000">
                <a:srgbClr val="C0000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00292" y="40579"/>
            <a:ext cx="2199553" cy="1477328"/>
          </a:xfrm>
          <a:prstGeom prst="rect">
            <a:avLst/>
          </a:prstGeom>
          <a:ln w="38100">
            <a:solidFill>
              <a:schemeClr val="tx1">
                <a:lumMod val="50000"/>
                <a:lumOff val="50000"/>
              </a:schemeClr>
            </a:solidFill>
          </a:ln>
        </p:spPr>
        <p:txBody>
          <a:bodyPr wrap="square">
            <a:spAutoFit/>
          </a:bodyPr>
          <a:lstStyle/>
          <a:p>
            <a:r>
              <a:rPr lang="zh-CN" altLang="en-US" b="0" i="0" dirty="0" smtClean="0">
                <a:solidFill>
                  <a:srgbClr val="000000"/>
                </a:solidFill>
                <a:effectLst/>
                <a:latin typeface="华文新魏" panose="02010800040101010101" pitchFamily="2" charset="-122"/>
                <a:ea typeface="华文新魏" panose="02010800040101010101" pitchFamily="2" charset="-122"/>
              </a:rPr>
              <a:t>与国创智联及其股东签署了投资协议</a:t>
            </a:r>
            <a:r>
              <a:rPr lang="en-US" altLang="zh-CN" b="0" i="0" dirty="0" smtClean="0">
                <a:solidFill>
                  <a:srgbClr val="000000"/>
                </a:solidFill>
                <a:effectLst/>
                <a:latin typeface="华文新魏" panose="02010800040101010101" pitchFamily="2" charset="-122"/>
                <a:ea typeface="华文新魏" panose="02010800040101010101" pitchFamily="2" charset="-122"/>
              </a:rPr>
              <a:t>, </a:t>
            </a:r>
            <a:r>
              <a:rPr lang="zh-CN" altLang="en-US" b="0" i="0" dirty="0" smtClean="0">
                <a:solidFill>
                  <a:srgbClr val="000000"/>
                </a:solidFill>
                <a:effectLst/>
                <a:latin typeface="华文新魏" panose="02010800040101010101" pitchFamily="2" charset="-122"/>
                <a:ea typeface="华文新魏" panose="02010800040101010101" pitchFamily="2" charset="-122"/>
              </a:rPr>
              <a:t>打造</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智慧城市</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信息安全</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溯源技术</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科技宝鹰</a:t>
            </a:r>
            <a:endParaRPr lang="zh-CN" altLang="en-US" dirty="0">
              <a:latin typeface="华文新魏" panose="02010800040101010101" pitchFamily="2" charset="-122"/>
              <a:ea typeface="华文新魏" panose="02010800040101010101" pitchFamily="2" charset="-122"/>
            </a:endParaRPr>
          </a:p>
        </p:txBody>
      </p:sp>
      <p:sp>
        <p:nvSpPr>
          <p:cNvPr id="29" name="矩形 28"/>
          <p:cNvSpPr/>
          <p:nvPr/>
        </p:nvSpPr>
        <p:spPr>
          <a:xfrm>
            <a:off x="4328687" y="763624"/>
            <a:ext cx="1911101"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2016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solidFill>
                  <a:srgbClr val="000000"/>
                </a:solidFill>
                <a:effectLst/>
                <a:latin typeface="华文新魏" panose="02010800040101010101" pitchFamily="2" charset="-122"/>
                <a:ea typeface="华文新魏" panose="02010800040101010101" pitchFamily="2" charset="-122"/>
              </a:rPr>
              <a:t>3 </a:t>
            </a:r>
            <a:r>
              <a:rPr lang="zh-CN" altLang="en-US" b="0" i="0" dirty="0" smtClean="0">
                <a:solidFill>
                  <a:srgbClr val="000000"/>
                </a:solidFill>
                <a:effectLst/>
                <a:latin typeface="华文新魏" panose="02010800040101010101" pitchFamily="2" charset="-122"/>
                <a:ea typeface="华文新魏" panose="02010800040101010101" pitchFamily="2" charset="-122"/>
              </a:rPr>
              <a:t>月 </a:t>
            </a:r>
            <a:r>
              <a:rPr lang="en-US" altLang="zh-CN" b="0" i="0" dirty="0" smtClean="0">
                <a:solidFill>
                  <a:srgbClr val="000000"/>
                </a:solidFill>
                <a:effectLst/>
                <a:latin typeface="华文新魏" panose="02010800040101010101" pitchFamily="2" charset="-122"/>
                <a:ea typeface="华文新魏" panose="02010800040101010101" pitchFamily="2" charset="-122"/>
              </a:rPr>
              <a:t>4 </a:t>
            </a:r>
            <a:r>
              <a:rPr lang="zh-CN" altLang="en-US" b="0" i="0" dirty="0" smtClean="0">
                <a:solidFill>
                  <a:srgbClr val="000000"/>
                </a:solidFill>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30" name="右箭头 29"/>
          <p:cNvSpPr/>
          <p:nvPr/>
        </p:nvSpPr>
        <p:spPr>
          <a:xfrm>
            <a:off x="7011295" y="591401"/>
            <a:ext cx="625642" cy="713778"/>
          </a:xfrm>
          <a:prstGeom prst="rightArrow">
            <a:avLst/>
          </a:prstGeom>
          <a:gradFill flip="none" rotWithShape="1">
            <a:gsLst>
              <a:gs pos="0">
                <a:srgbClr val="FFFF00"/>
              </a:gs>
              <a:gs pos="75000">
                <a:srgbClr val="FF0000"/>
              </a:gs>
              <a:gs pos="100000">
                <a:srgbClr val="C0000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993215" y="1799915"/>
            <a:ext cx="2138727"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2015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solidFill>
                  <a:srgbClr val="000000"/>
                </a:solidFill>
                <a:effectLst/>
                <a:latin typeface="华文新魏" panose="02010800040101010101" pitchFamily="2" charset="-122"/>
                <a:ea typeface="华文新魏" panose="02010800040101010101" pitchFamily="2" charset="-122"/>
              </a:rPr>
              <a:t>12 </a:t>
            </a:r>
            <a:r>
              <a:rPr lang="zh-CN" altLang="en-US" b="0" i="0" dirty="0" smtClean="0">
                <a:solidFill>
                  <a:srgbClr val="000000"/>
                </a:solidFill>
                <a:effectLst/>
                <a:latin typeface="华文新魏" panose="02010800040101010101" pitchFamily="2" charset="-122"/>
                <a:ea typeface="华文新魏" panose="02010800040101010101" pitchFamily="2" charset="-122"/>
              </a:rPr>
              <a:t>月 </a:t>
            </a:r>
            <a:r>
              <a:rPr lang="en-US" altLang="zh-CN" b="0" i="0" dirty="0" smtClean="0">
                <a:solidFill>
                  <a:srgbClr val="000000"/>
                </a:solidFill>
                <a:effectLst/>
                <a:latin typeface="华文新魏" panose="02010800040101010101" pitchFamily="2" charset="-122"/>
                <a:ea typeface="华文新魏" panose="02010800040101010101" pitchFamily="2" charset="-122"/>
              </a:rPr>
              <a:t>30 </a:t>
            </a:r>
            <a:r>
              <a:rPr lang="zh-CN" altLang="en-US" b="0" i="0" dirty="0" smtClean="0">
                <a:solidFill>
                  <a:srgbClr val="000000"/>
                </a:solidFill>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32" name="矩形 31"/>
          <p:cNvSpPr/>
          <p:nvPr/>
        </p:nvSpPr>
        <p:spPr>
          <a:xfrm>
            <a:off x="3467617" y="1379067"/>
            <a:ext cx="2077437" cy="1477328"/>
          </a:xfrm>
          <a:prstGeom prst="rect">
            <a:avLst/>
          </a:prstGeom>
          <a:ln w="38100">
            <a:solidFill>
              <a:schemeClr val="tx1">
                <a:lumMod val="50000"/>
                <a:lumOff val="50000"/>
              </a:schemeClr>
            </a:solidFill>
          </a:ln>
        </p:spPr>
        <p:txBody>
          <a:bodyPr wrap="square">
            <a:spAutoFit/>
          </a:bodyPr>
          <a:lstStyle/>
          <a:p>
            <a:r>
              <a:rPr lang="zh-CN" altLang="en-US" dirty="0" smtClean="0">
                <a:latin typeface="华文新魏" panose="02010800040101010101" pitchFamily="2" charset="-122"/>
                <a:ea typeface="华文新魏" panose="02010800040101010101" pitchFamily="2" charset="-122"/>
              </a:rPr>
              <a:t>完成武汉矽感部分股权收购及增资，构筑</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互联网</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建筑装饰</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物联网电子商务生态圈</a:t>
            </a:r>
            <a:endParaRPr lang="zh-CN" altLang="en-US" dirty="0">
              <a:latin typeface="华文新魏" panose="02010800040101010101" pitchFamily="2" charset="-122"/>
              <a:ea typeface="华文新魏" panose="02010800040101010101" pitchFamily="2" charset="-122"/>
            </a:endParaRPr>
          </a:p>
        </p:txBody>
      </p:sp>
      <p:sp>
        <p:nvSpPr>
          <p:cNvPr id="33" name="右箭头 32"/>
          <p:cNvSpPr/>
          <p:nvPr/>
        </p:nvSpPr>
        <p:spPr>
          <a:xfrm rot="10800000">
            <a:off x="5610907" y="1627693"/>
            <a:ext cx="625642" cy="713778"/>
          </a:xfrm>
          <a:prstGeom prst="rightArrow">
            <a:avLst/>
          </a:prstGeom>
          <a:gradFill flip="none" rotWithShape="1">
            <a:gsLst>
              <a:gs pos="0">
                <a:srgbClr val="00B0F0"/>
              </a:gs>
              <a:gs pos="75000">
                <a:srgbClr val="0070C0"/>
              </a:gs>
              <a:gs pos="100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0800000" flipH="1">
            <a:off x="7011295" y="3095986"/>
            <a:ext cx="625642" cy="713778"/>
          </a:xfrm>
          <a:prstGeom prst="rightArrow">
            <a:avLst/>
          </a:prstGeom>
          <a:gradFill flip="none" rotWithShape="1">
            <a:gsLst>
              <a:gs pos="0">
                <a:srgbClr val="92D050"/>
              </a:gs>
              <a:gs pos="96000">
                <a:srgbClr val="05751A"/>
              </a:gs>
              <a:gs pos="97000">
                <a:srgbClr val="00B05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700292" y="2714210"/>
            <a:ext cx="2199837" cy="1477328"/>
          </a:xfrm>
          <a:prstGeom prst="rect">
            <a:avLst/>
          </a:prstGeom>
          <a:ln w="38100">
            <a:solidFill>
              <a:schemeClr val="tx1">
                <a:lumMod val="50000"/>
                <a:lumOff val="50000"/>
              </a:schemeClr>
            </a:solidFill>
          </a:ln>
        </p:spPr>
        <p:txBody>
          <a:bodyPr wrap="square">
            <a:spAutoFit/>
          </a:bodyPr>
          <a:lstStyle/>
          <a:p>
            <a:r>
              <a:rPr lang="zh-CN" altLang="en-US" dirty="0" smtClean="0">
                <a:latin typeface="华文新魏" panose="02010800040101010101" pitchFamily="2" charset="-122"/>
                <a:ea typeface="华文新魏" panose="02010800040101010101" pitchFamily="2" charset="-122"/>
              </a:rPr>
              <a:t>完成收购深圳高文安设计有限公司股权，有助于宝鹰建设实现“设计带动施工”的发展策略</a:t>
            </a:r>
            <a:endParaRPr lang="zh-CN" altLang="en-US" dirty="0">
              <a:latin typeface="华文新魏" panose="02010800040101010101" pitchFamily="2" charset="-122"/>
              <a:ea typeface="华文新魏" panose="02010800040101010101" pitchFamily="2" charset="-122"/>
            </a:endParaRPr>
          </a:p>
        </p:txBody>
      </p:sp>
      <p:sp>
        <p:nvSpPr>
          <p:cNvPr id="37" name="矩形 36"/>
          <p:cNvSpPr/>
          <p:nvPr/>
        </p:nvSpPr>
        <p:spPr>
          <a:xfrm>
            <a:off x="4328687" y="3268208"/>
            <a:ext cx="1911101"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2015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solidFill>
                  <a:srgbClr val="000000"/>
                </a:solidFill>
                <a:effectLst/>
                <a:latin typeface="华文新魏" panose="02010800040101010101" pitchFamily="2" charset="-122"/>
                <a:ea typeface="华文新魏" panose="02010800040101010101" pitchFamily="2" charset="-122"/>
              </a:rPr>
              <a:t>6 </a:t>
            </a:r>
            <a:r>
              <a:rPr lang="zh-CN" altLang="en-US" b="0" i="0" dirty="0" smtClean="0">
                <a:solidFill>
                  <a:srgbClr val="000000"/>
                </a:solidFill>
                <a:effectLst/>
                <a:latin typeface="华文新魏" panose="02010800040101010101" pitchFamily="2" charset="-122"/>
                <a:ea typeface="华文新魏" panose="02010800040101010101" pitchFamily="2" charset="-122"/>
              </a:rPr>
              <a:t>月 </a:t>
            </a:r>
            <a:r>
              <a:rPr lang="en-US" altLang="zh-CN" b="0" i="0" dirty="0" smtClean="0">
                <a:solidFill>
                  <a:srgbClr val="000000"/>
                </a:solidFill>
                <a:effectLst/>
                <a:latin typeface="华文新魏" panose="02010800040101010101" pitchFamily="2" charset="-122"/>
                <a:ea typeface="华文新魏" panose="02010800040101010101" pitchFamily="2" charset="-122"/>
              </a:rPr>
              <a:t>8 </a:t>
            </a:r>
            <a:r>
              <a:rPr lang="zh-CN" altLang="en-US" b="0" i="0" dirty="0" smtClean="0">
                <a:solidFill>
                  <a:srgbClr val="000000"/>
                </a:solidFill>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38" name="矩形 37"/>
          <p:cNvSpPr/>
          <p:nvPr/>
        </p:nvSpPr>
        <p:spPr>
          <a:xfrm>
            <a:off x="3462703" y="4315651"/>
            <a:ext cx="2077437" cy="1477328"/>
          </a:xfrm>
          <a:prstGeom prst="rect">
            <a:avLst/>
          </a:prstGeom>
          <a:ln w="38100">
            <a:solidFill>
              <a:schemeClr val="tx1">
                <a:lumMod val="50000"/>
                <a:lumOff val="50000"/>
              </a:schemeClr>
            </a:solidFill>
          </a:ln>
        </p:spPr>
        <p:txBody>
          <a:bodyPr wrap="square">
            <a:spAutoFit/>
          </a:bodyPr>
          <a:lstStyle/>
          <a:p>
            <a:r>
              <a:rPr lang="zh-CN" altLang="en-US" dirty="0">
                <a:latin typeface="华文新魏" panose="02010800040101010101" pitchFamily="2" charset="-122"/>
                <a:ea typeface="华文新魏" panose="02010800040101010101" pitchFamily="2" charset="-122"/>
              </a:rPr>
              <a:t>参股公司</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鸿洋电商</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圆满完成股份制改造，</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我爱我家</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向资本市场迈步</a:t>
            </a:r>
            <a:endParaRPr lang="zh-CN" altLang="en-US" dirty="0">
              <a:latin typeface="华文新魏" panose="02010800040101010101" pitchFamily="2" charset="-122"/>
              <a:ea typeface="华文新魏" panose="02010800040101010101" pitchFamily="2" charset="-122"/>
            </a:endParaRPr>
          </a:p>
        </p:txBody>
      </p:sp>
      <p:sp>
        <p:nvSpPr>
          <p:cNvPr id="39" name="右箭头 38"/>
          <p:cNvSpPr/>
          <p:nvPr/>
        </p:nvSpPr>
        <p:spPr>
          <a:xfrm rot="10800000">
            <a:off x="5605993" y="4564277"/>
            <a:ext cx="625642" cy="713778"/>
          </a:xfrm>
          <a:prstGeom prst="rightArrow">
            <a:avLst/>
          </a:prstGeom>
          <a:gradFill flip="none" rotWithShape="1">
            <a:gsLst>
              <a:gs pos="0">
                <a:srgbClr val="00B0F0"/>
              </a:gs>
              <a:gs pos="75000">
                <a:srgbClr val="0070C0"/>
              </a:gs>
              <a:gs pos="100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002909" y="4738236"/>
            <a:ext cx="2047355"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2015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solidFill>
                  <a:srgbClr val="000000"/>
                </a:solidFill>
                <a:effectLst/>
                <a:latin typeface="华文新魏" panose="02010800040101010101" pitchFamily="2" charset="-122"/>
                <a:ea typeface="华文新魏" panose="02010800040101010101" pitchFamily="2" charset="-122"/>
              </a:rPr>
              <a:t>4 </a:t>
            </a:r>
            <a:r>
              <a:rPr lang="zh-CN" altLang="en-US" b="0" i="0" dirty="0" smtClean="0">
                <a:solidFill>
                  <a:srgbClr val="000000"/>
                </a:solidFill>
                <a:effectLst/>
                <a:latin typeface="华文新魏" panose="02010800040101010101" pitchFamily="2" charset="-122"/>
                <a:ea typeface="华文新魏" panose="02010800040101010101" pitchFamily="2" charset="-122"/>
              </a:rPr>
              <a:t>月 </a:t>
            </a:r>
            <a:r>
              <a:rPr lang="en-US" altLang="zh-CN" b="0" i="0" dirty="0" smtClean="0">
                <a:solidFill>
                  <a:srgbClr val="000000"/>
                </a:solidFill>
                <a:effectLst/>
                <a:latin typeface="华文新魏" panose="02010800040101010101" pitchFamily="2" charset="-122"/>
                <a:ea typeface="华文新魏" panose="02010800040101010101" pitchFamily="2" charset="-122"/>
              </a:rPr>
              <a:t>10 </a:t>
            </a:r>
            <a:r>
              <a:rPr lang="zh-CN" altLang="en-US" b="0" i="0" dirty="0" smtClean="0">
                <a:solidFill>
                  <a:srgbClr val="000000"/>
                </a:solidFill>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41" name="矩形 40"/>
          <p:cNvSpPr/>
          <p:nvPr/>
        </p:nvSpPr>
        <p:spPr>
          <a:xfrm>
            <a:off x="4195082" y="6100841"/>
            <a:ext cx="2047355"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2015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effectLst/>
                <a:latin typeface="华文新魏" panose="02010800040101010101" pitchFamily="2" charset="-122"/>
                <a:ea typeface="华文新魏" panose="02010800040101010101" pitchFamily="2" charset="-122"/>
              </a:rPr>
              <a:t>3 </a:t>
            </a:r>
            <a:r>
              <a:rPr lang="zh-CN" altLang="en-US" b="0" i="0" dirty="0" smtClean="0">
                <a:effectLst/>
                <a:latin typeface="华文新魏" panose="02010800040101010101" pitchFamily="2" charset="-122"/>
                <a:ea typeface="华文新魏" panose="02010800040101010101" pitchFamily="2" charset="-122"/>
              </a:rPr>
              <a:t>月 </a:t>
            </a:r>
            <a:r>
              <a:rPr lang="en-US" altLang="zh-CN" b="0" i="0" dirty="0" smtClean="0">
                <a:effectLst/>
                <a:latin typeface="华文新魏" panose="02010800040101010101" pitchFamily="2" charset="-122"/>
                <a:ea typeface="华文新魏" panose="02010800040101010101" pitchFamily="2" charset="-122"/>
              </a:rPr>
              <a:t>20 </a:t>
            </a:r>
            <a:r>
              <a:rPr lang="zh-CN" altLang="en-US" b="0" i="0" dirty="0" smtClean="0">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42" name="右箭头 41"/>
          <p:cNvSpPr/>
          <p:nvPr/>
        </p:nvSpPr>
        <p:spPr>
          <a:xfrm>
            <a:off x="7005428" y="5928618"/>
            <a:ext cx="625642" cy="713778"/>
          </a:xfrm>
          <a:prstGeom prst="rightArrow">
            <a:avLst/>
          </a:prstGeom>
          <a:gradFill flip="none" rotWithShape="1">
            <a:gsLst>
              <a:gs pos="0">
                <a:srgbClr val="FFFF00"/>
              </a:gs>
              <a:gs pos="75000">
                <a:srgbClr val="FF0000"/>
              </a:gs>
              <a:gs pos="100000">
                <a:srgbClr val="C0000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700008" y="5294423"/>
            <a:ext cx="2199837" cy="1477328"/>
          </a:xfrm>
          <a:prstGeom prst="rect">
            <a:avLst/>
          </a:prstGeom>
          <a:ln w="38100">
            <a:solidFill>
              <a:schemeClr val="tx1">
                <a:lumMod val="50000"/>
                <a:lumOff val="50000"/>
              </a:schemeClr>
            </a:solidFill>
          </a:ln>
        </p:spPr>
        <p:txBody>
          <a:bodyPr wrap="square">
            <a:spAutoFit/>
          </a:bodyPr>
          <a:lstStyle/>
          <a:p>
            <a:r>
              <a:rPr lang="zh-CN" altLang="en-US" dirty="0" smtClean="0">
                <a:latin typeface="华文新魏" panose="02010800040101010101" pitchFamily="2" charset="-122"/>
                <a:ea typeface="华文新魏" panose="02010800040101010101" pitchFamily="2" charset="-122"/>
              </a:rPr>
              <a:t>印尼宝鹰与印尼柯世模有限公司签署总金额为 </a:t>
            </a:r>
            <a:r>
              <a:rPr lang="en-US" altLang="zh-CN" dirty="0" smtClean="0">
                <a:latin typeface="华文新魏" panose="02010800040101010101" pitchFamily="2" charset="-122"/>
                <a:ea typeface="华文新魏" panose="02010800040101010101" pitchFamily="2" charset="-122"/>
              </a:rPr>
              <a:t>16130 </a:t>
            </a:r>
            <a:r>
              <a:rPr lang="zh-CN" altLang="en-US" dirty="0" smtClean="0">
                <a:latin typeface="华文新魏" panose="02010800040101010101" pitchFamily="2" charset="-122"/>
                <a:ea typeface="华文新魏" panose="02010800040101010101" pitchFamily="2" charset="-122"/>
              </a:rPr>
              <a:t>万美元建设工程施工合同</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20937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568673" y="0"/>
            <a:ext cx="0" cy="6949440"/>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标题：事件盘点</a:t>
            </a:r>
            <a:endParaRPr lang="en-US" altLang="zh-CN" dirty="0" smtClean="0">
              <a:latin typeface="华文新魏" panose="02010800040101010101" pitchFamily="2" charset="-122"/>
              <a:ea typeface="华文新魏" panose="02010800040101010101" pitchFamily="2" charset="-122"/>
            </a:endParaRPr>
          </a:p>
        </p:txBody>
      </p:sp>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 y="891537"/>
            <a:ext cx="1800000" cy="1800000"/>
          </a:xfrm>
          <a:prstGeom prst="rect">
            <a:avLst/>
          </a:prstGeom>
        </p:spPr>
      </p:pic>
      <p:sp>
        <p:nvSpPr>
          <p:cNvPr id="11" name="椭圆 10"/>
          <p:cNvSpPr/>
          <p:nvPr/>
        </p:nvSpPr>
        <p:spPr>
          <a:xfrm>
            <a:off x="6460673" y="389779"/>
            <a:ext cx="216000" cy="216000"/>
          </a:xfrm>
          <a:prstGeom prst="ellipse">
            <a:avLst/>
          </a:prstGeom>
          <a:gradFill flip="none" rotWithShape="1">
            <a:gsLst>
              <a:gs pos="0">
                <a:srgbClr val="FFFF00"/>
              </a:gs>
              <a:gs pos="50000">
                <a:srgbClr val="FF0000"/>
              </a:gs>
              <a:gs pos="100000">
                <a:srgbClr val="C0000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460673" y="1812575"/>
            <a:ext cx="216000" cy="216000"/>
          </a:xfrm>
          <a:prstGeom prst="ellipse">
            <a:avLst/>
          </a:prstGeom>
          <a:gradFill flip="none" rotWithShape="1">
            <a:gsLst>
              <a:gs pos="0">
                <a:srgbClr val="00B0F0"/>
              </a:gs>
              <a:gs pos="50000">
                <a:srgbClr val="0070C0"/>
              </a:gs>
              <a:gs pos="99000">
                <a:srgbClr val="0070C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60957" y="3317443"/>
            <a:ext cx="216000" cy="216000"/>
          </a:xfrm>
          <a:prstGeom prst="ellipse">
            <a:avLst/>
          </a:prstGeom>
          <a:gradFill flip="none" rotWithShape="1">
            <a:gsLst>
              <a:gs pos="0">
                <a:srgbClr val="92D050"/>
              </a:gs>
              <a:gs pos="50000">
                <a:srgbClr val="00B050"/>
              </a:gs>
              <a:gs pos="100000">
                <a:schemeClr val="accent6">
                  <a:lumMod val="50000"/>
                </a:schemeClr>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460673" y="4798927"/>
            <a:ext cx="216000" cy="216000"/>
          </a:xfrm>
          <a:prstGeom prst="ellipse">
            <a:avLst/>
          </a:prstGeom>
          <a:gradFill flip="none" rotWithShape="1">
            <a:gsLst>
              <a:gs pos="0">
                <a:srgbClr val="00B0F0"/>
              </a:gs>
              <a:gs pos="50000">
                <a:srgbClr val="0070C0"/>
              </a:gs>
              <a:gs pos="100000">
                <a:srgbClr val="00206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460673" y="6113499"/>
            <a:ext cx="216000" cy="216000"/>
          </a:xfrm>
          <a:prstGeom prst="ellipse">
            <a:avLst/>
          </a:prstGeom>
          <a:gradFill flip="none" rotWithShape="1">
            <a:gsLst>
              <a:gs pos="0">
                <a:srgbClr val="FFFF00"/>
              </a:gs>
              <a:gs pos="50000">
                <a:srgbClr val="FF0000"/>
              </a:gs>
              <a:gs pos="100000">
                <a:srgbClr val="C0000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00292" y="-83403"/>
            <a:ext cx="3336086" cy="1200329"/>
          </a:xfrm>
          <a:prstGeom prst="rect">
            <a:avLst/>
          </a:prstGeom>
          <a:ln w="38100">
            <a:solidFill>
              <a:srgbClr val="FF000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2016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solidFill>
                  <a:srgbClr val="000000"/>
                </a:solidFill>
                <a:latin typeface="华文新魏" panose="02010800040101010101" pitchFamily="2" charset="-122"/>
                <a:ea typeface="华文新魏" panose="02010800040101010101" pitchFamily="2" charset="-122"/>
              </a:rPr>
              <a:t>3 </a:t>
            </a:r>
            <a:r>
              <a:rPr lang="zh-CN" altLang="en-US" dirty="0">
                <a:solidFill>
                  <a:srgbClr val="000000"/>
                </a:solidFill>
                <a:latin typeface="华文新魏" panose="02010800040101010101" pitchFamily="2" charset="-122"/>
                <a:ea typeface="华文新魏" panose="02010800040101010101" pitchFamily="2" charset="-122"/>
              </a:rPr>
              <a:t>月 </a:t>
            </a:r>
            <a:r>
              <a:rPr lang="en-US" altLang="zh-CN" dirty="0">
                <a:solidFill>
                  <a:srgbClr val="000000"/>
                </a:solidFill>
                <a:latin typeface="华文新魏" panose="02010800040101010101" pitchFamily="2" charset="-122"/>
                <a:ea typeface="华文新魏" panose="02010800040101010101" pitchFamily="2" charset="-122"/>
              </a:rPr>
              <a:t>4 </a:t>
            </a:r>
            <a:r>
              <a:rPr lang="zh-CN" altLang="en-US" dirty="0">
                <a:solidFill>
                  <a:srgbClr val="000000"/>
                </a:solidFill>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a:p>
            <a:r>
              <a:rPr lang="zh-CN" altLang="en-US" b="0" i="0" dirty="0" smtClean="0">
                <a:solidFill>
                  <a:srgbClr val="000000"/>
                </a:solidFill>
                <a:effectLst/>
                <a:latin typeface="华文新魏" panose="02010800040101010101" pitchFamily="2" charset="-122"/>
                <a:ea typeface="华文新魏" panose="02010800040101010101" pitchFamily="2" charset="-122"/>
              </a:rPr>
              <a:t>与</a:t>
            </a:r>
            <a:r>
              <a:rPr lang="zh-CN" altLang="en-US" b="0" i="0" dirty="0" smtClean="0">
                <a:solidFill>
                  <a:srgbClr val="000000"/>
                </a:solidFill>
                <a:effectLst/>
                <a:latin typeface="华文新魏" panose="02010800040101010101" pitchFamily="2" charset="-122"/>
                <a:ea typeface="华文新魏" panose="02010800040101010101" pitchFamily="2" charset="-122"/>
              </a:rPr>
              <a:t>国创智联及其股东签署了投资协议</a:t>
            </a:r>
            <a:r>
              <a:rPr lang="en-US" altLang="zh-CN" b="0" i="0" dirty="0" smtClean="0">
                <a:solidFill>
                  <a:srgbClr val="000000"/>
                </a:solidFill>
                <a:effectLst/>
                <a:latin typeface="华文新魏" panose="02010800040101010101" pitchFamily="2" charset="-122"/>
                <a:ea typeface="华文新魏" panose="02010800040101010101" pitchFamily="2" charset="-122"/>
              </a:rPr>
              <a:t>, </a:t>
            </a:r>
            <a:r>
              <a:rPr lang="zh-CN" altLang="en-US" b="0" i="0" dirty="0" smtClean="0">
                <a:solidFill>
                  <a:srgbClr val="000000"/>
                </a:solidFill>
                <a:effectLst/>
                <a:latin typeface="华文新魏" panose="02010800040101010101" pitchFamily="2" charset="-122"/>
                <a:ea typeface="华文新魏" panose="02010800040101010101" pitchFamily="2" charset="-122"/>
              </a:rPr>
              <a:t>打造</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智慧城市</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信息安全</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溯源技术</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科技宝鹰</a:t>
            </a:r>
            <a:endParaRPr lang="zh-CN" altLang="en-US" dirty="0">
              <a:latin typeface="华文新魏" panose="02010800040101010101" pitchFamily="2" charset="-122"/>
              <a:ea typeface="华文新魏" panose="02010800040101010101" pitchFamily="2" charset="-122"/>
            </a:endParaRPr>
          </a:p>
        </p:txBody>
      </p:sp>
      <p:sp>
        <p:nvSpPr>
          <p:cNvPr id="30" name="右箭头 29"/>
          <p:cNvSpPr/>
          <p:nvPr/>
        </p:nvSpPr>
        <p:spPr>
          <a:xfrm>
            <a:off x="6993215" y="140890"/>
            <a:ext cx="625642" cy="713778"/>
          </a:xfrm>
          <a:prstGeom prst="rightArrow">
            <a:avLst/>
          </a:prstGeom>
          <a:gradFill flip="none" rotWithShape="1">
            <a:gsLst>
              <a:gs pos="0">
                <a:srgbClr val="FFFF00"/>
              </a:gs>
              <a:gs pos="75000">
                <a:srgbClr val="FF0000"/>
              </a:gs>
              <a:gs pos="100000">
                <a:srgbClr val="C0000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700149" y="1301904"/>
            <a:ext cx="3336229" cy="1200329"/>
          </a:xfrm>
          <a:prstGeom prst="rect">
            <a:avLst/>
          </a:prstGeom>
          <a:ln w="38100">
            <a:solidFill>
              <a:srgbClr val="00B0F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2015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solidFill>
                  <a:srgbClr val="000000"/>
                </a:solidFill>
                <a:latin typeface="华文新魏" panose="02010800040101010101" pitchFamily="2" charset="-122"/>
                <a:ea typeface="华文新魏" panose="02010800040101010101" pitchFamily="2" charset="-122"/>
              </a:rPr>
              <a:t>12 </a:t>
            </a:r>
            <a:r>
              <a:rPr lang="zh-CN" altLang="en-US" dirty="0">
                <a:solidFill>
                  <a:srgbClr val="000000"/>
                </a:solidFill>
                <a:latin typeface="华文新魏" panose="02010800040101010101" pitchFamily="2" charset="-122"/>
                <a:ea typeface="华文新魏" panose="02010800040101010101" pitchFamily="2" charset="-122"/>
              </a:rPr>
              <a:t>月 </a:t>
            </a:r>
            <a:r>
              <a:rPr lang="en-US" altLang="zh-CN" dirty="0">
                <a:solidFill>
                  <a:srgbClr val="000000"/>
                </a:solidFill>
                <a:latin typeface="华文新魏" panose="02010800040101010101" pitchFamily="2" charset="-122"/>
                <a:ea typeface="华文新魏" panose="02010800040101010101" pitchFamily="2" charset="-122"/>
              </a:rPr>
              <a:t>30 </a:t>
            </a:r>
            <a:r>
              <a:rPr lang="zh-CN" altLang="en-US" dirty="0" smtClean="0">
                <a:solidFill>
                  <a:srgbClr val="000000"/>
                </a:solidFill>
                <a:latin typeface="华文新魏" panose="02010800040101010101" pitchFamily="2" charset="-122"/>
                <a:ea typeface="华文新魏" panose="02010800040101010101" pitchFamily="2" charset="-122"/>
              </a:rPr>
              <a:t>日</a:t>
            </a:r>
            <a:endParaRPr lang="en-US" altLang="zh-CN" dirty="0" smtClean="0">
              <a:solidFill>
                <a:srgbClr val="000000"/>
              </a:solidFill>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完成</a:t>
            </a:r>
            <a:r>
              <a:rPr lang="zh-CN" altLang="en-US" dirty="0" smtClean="0">
                <a:latin typeface="华文新魏" panose="02010800040101010101" pitchFamily="2" charset="-122"/>
                <a:ea typeface="华文新魏" panose="02010800040101010101" pitchFamily="2" charset="-122"/>
              </a:rPr>
              <a:t>武汉矽感部分股权收购及增资，构筑</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互联网</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建筑装饰</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物联网电子商务生态圈</a:t>
            </a:r>
            <a:endParaRPr lang="zh-CN" altLang="en-US" dirty="0">
              <a:latin typeface="华文新魏" panose="02010800040101010101" pitchFamily="2" charset="-122"/>
              <a:ea typeface="华文新魏" panose="02010800040101010101" pitchFamily="2" charset="-122"/>
            </a:endParaRPr>
          </a:p>
        </p:txBody>
      </p:sp>
      <p:sp>
        <p:nvSpPr>
          <p:cNvPr id="33" name="右箭头 32"/>
          <p:cNvSpPr/>
          <p:nvPr/>
        </p:nvSpPr>
        <p:spPr>
          <a:xfrm rot="10800000" flipH="1">
            <a:off x="6993215" y="1559760"/>
            <a:ext cx="625642" cy="713778"/>
          </a:xfrm>
          <a:prstGeom prst="rightArrow">
            <a:avLst/>
          </a:prstGeom>
          <a:gradFill flip="none" rotWithShape="1">
            <a:gsLst>
              <a:gs pos="0">
                <a:srgbClr val="00B0F0"/>
              </a:gs>
              <a:gs pos="75000">
                <a:srgbClr val="0070C0"/>
              </a:gs>
              <a:gs pos="100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0800000" flipH="1">
            <a:off x="7011295" y="3068554"/>
            <a:ext cx="625642" cy="713778"/>
          </a:xfrm>
          <a:prstGeom prst="rightArrow">
            <a:avLst/>
          </a:prstGeom>
          <a:gradFill flip="none" rotWithShape="1">
            <a:gsLst>
              <a:gs pos="0">
                <a:srgbClr val="92D050"/>
              </a:gs>
              <a:gs pos="96000">
                <a:srgbClr val="05751A"/>
              </a:gs>
              <a:gs pos="97000">
                <a:srgbClr val="00B05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700008" y="2657074"/>
            <a:ext cx="3336370" cy="1477328"/>
          </a:xfrm>
          <a:prstGeom prst="rect">
            <a:avLst/>
          </a:prstGeom>
          <a:ln w="38100">
            <a:solidFill>
              <a:srgbClr val="00B05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2015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solidFill>
                  <a:srgbClr val="000000"/>
                </a:solidFill>
                <a:latin typeface="华文新魏" panose="02010800040101010101" pitchFamily="2" charset="-122"/>
                <a:ea typeface="华文新魏" panose="02010800040101010101" pitchFamily="2" charset="-122"/>
              </a:rPr>
              <a:t>6 </a:t>
            </a:r>
            <a:r>
              <a:rPr lang="zh-CN" altLang="en-US" dirty="0">
                <a:solidFill>
                  <a:srgbClr val="000000"/>
                </a:solidFill>
                <a:latin typeface="华文新魏" panose="02010800040101010101" pitchFamily="2" charset="-122"/>
                <a:ea typeface="华文新魏" panose="02010800040101010101" pitchFamily="2" charset="-122"/>
              </a:rPr>
              <a:t>月 </a:t>
            </a:r>
            <a:r>
              <a:rPr lang="en-US" altLang="zh-CN" dirty="0">
                <a:solidFill>
                  <a:srgbClr val="000000"/>
                </a:solidFill>
                <a:latin typeface="华文新魏" panose="02010800040101010101" pitchFamily="2" charset="-122"/>
                <a:ea typeface="华文新魏" panose="02010800040101010101" pitchFamily="2" charset="-122"/>
              </a:rPr>
              <a:t>8 </a:t>
            </a:r>
            <a:r>
              <a:rPr lang="zh-CN" altLang="en-US" dirty="0">
                <a:solidFill>
                  <a:srgbClr val="000000"/>
                </a:solidFill>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完成</a:t>
            </a:r>
            <a:r>
              <a:rPr lang="zh-CN" altLang="en-US" dirty="0" smtClean="0">
                <a:latin typeface="华文新魏" panose="02010800040101010101" pitchFamily="2" charset="-122"/>
                <a:ea typeface="华文新魏" panose="02010800040101010101" pitchFamily="2" charset="-122"/>
              </a:rPr>
              <a:t>收购深圳高文安设计有限公司股权，有助于宝鹰建设实现“设计带动施工”的发展策略</a:t>
            </a:r>
            <a:endParaRPr lang="zh-CN" altLang="en-US" dirty="0">
              <a:latin typeface="华文新魏" panose="02010800040101010101" pitchFamily="2" charset="-122"/>
              <a:ea typeface="华文新魏" panose="02010800040101010101" pitchFamily="2" charset="-122"/>
            </a:endParaRPr>
          </a:p>
        </p:txBody>
      </p:sp>
      <p:sp>
        <p:nvSpPr>
          <p:cNvPr id="38" name="矩形 37"/>
          <p:cNvSpPr/>
          <p:nvPr/>
        </p:nvSpPr>
        <p:spPr>
          <a:xfrm>
            <a:off x="7700008" y="4273632"/>
            <a:ext cx="3336370" cy="1200329"/>
          </a:xfrm>
          <a:prstGeom prst="rect">
            <a:avLst/>
          </a:prstGeom>
          <a:ln w="38100">
            <a:solidFill>
              <a:srgbClr val="00B0F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2015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solidFill>
                  <a:srgbClr val="000000"/>
                </a:solidFill>
                <a:latin typeface="华文新魏" panose="02010800040101010101" pitchFamily="2" charset="-122"/>
                <a:ea typeface="华文新魏" panose="02010800040101010101" pitchFamily="2" charset="-122"/>
              </a:rPr>
              <a:t>4 </a:t>
            </a:r>
            <a:r>
              <a:rPr lang="zh-CN" altLang="en-US" dirty="0">
                <a:solidFill>
                  <a:srgbClr val="000000"/>
                </a:solidFill>
                <a:latin typeface="华文新魏" panose="02010800040101010101" pitchFamily="2" charset="-122"/>
                <a:ea typeface="华文新魏" panose="02010800040101010101" pitchFamily="2" charset="-122"/>
              </a:rPr>
              <a:t>月 </a:t>
            </a:r>
            <a:r>
              <a:rPr lang="en-US" altLang="zh-CN" dirty="0">
                <a:solidFill>
                  <a:srgbClr val="000000"/>
                </a:solidFill>
                <a:latin typeface="华文新魏" panose="02010800040101010101" pitchFamily="2" charset="-122"/>
                <a:ea typeface="华文新魏" panose="02010800040101010101" pitchFamily="2" charset="-122"/>
              </a:rPr>
              <a:t>10 </a:t>
            </a:r>
            <a:r>
              <a:rPr lang="zh-CN" altLang="en-US" dirty="0">
                <a:solidFill>
                  <a:srgbClr val="000000"/>
                </a:solidFill>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参股</a:t>
            </a:r>
            <a:r>
              <a:rPr lang="zh-CN" altLang="en-US" dirty="0">
                <a:latin typeface="华文新魏" panose="02010800040101010101" pitchFamily="2" charset="-122"/>
                <a:ea typeface="华文新魏" panose="02010800040101010101" pitchFamily="2" charset="-122"/>
              </a:rPr>
              <a:t>公司</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鸿洋电商</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圆满完成股份制改造，</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我爱我家</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向资本市场迈步</a:t>
            </a:r>
            <a:endParaRPr lang="zh-CN" altLang="en-US" dirty="0">
              <a:latin typeface="华文新魏" panose="02010800040101010101" pitchFamily="2" charset="-122"/>
              <a:ea typeface="华文新魏" panose="02010800040101010101" pitchFamily="2" charset="-122"/>
            </a:endParaRPr>
          </a:p>
        </p:txBody>
      </p:sp>
      <p:sp>
        <p:nvSpPr>
          <p:cNvPr id="39" name="右箭头 38"/>
          <p:cNvSpPr/>
          <p:nvPr/>
        </p:nvSpPr>
        <p:spPr>
          <a:xfrm rot="10800000" flipH="1">
            <a:off x="7011295" y="4550038"/>
            <a:ext cx="625642" cy="713778"/>
          </a:xfrm>
          <a:prstGeom prst="rightArrow">
            <a:avLst/>
          </a:prstGeom>
          <a:gradFill flip="none" rotWithShape="1">
            <a:gsLst>
              <a:gs pos="0">
                <a:srgbClr val="00B0F0"/>
              </a:gs>
              <a:gs pos="75000">
                <a:srgbClr val="0070C0"/>
              </a:gs>
              <a:gs pos="100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右箭头 41"/>
          <p:cNvSpPr/>
          <p:nvPr/>
        </p:nvSpPr>
        <p:spPr>
          <a:xfrm>
            <a:off x="6993215" y="5862823"/>
            <a:ext cx="625642" cy="713778"/>
          </a:xfrm>
          <a:prstGeom prst="rightArrow">
            <a:avLst/>
          </a:prstGeom>
          <a:gradFill flip="none" rotWithShape="1">
            <a:gsLst>
              <a:gs pos="0">
                <a:srgbClr val="FFFF00"/>
              </a:gs>
              <a:gs pos="75000">
                <a:srgbClr val="FF0000"/>
              </a:gs>
              <a:gs pos="100000">
                <a:srgbClr val="C0000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700008" y="5619548"/>
            <a:ext cx="3336370" cy="1200329"/>
          </a:xfrm>
          <a:prstGeom prst="rect">
            <a:avLst/>
          </a:prstGeom>
          <a:ln w="38100">
            <a:solidFill>
              <a:srgbClr val="FF000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2015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月 </a:t>
            </a:r>
            <a:r>
              <a:rPr lang="en-US" altLang="zh-CN" dirty="0">
                <a:latin typeface="华文新魏" panose="02010800040101010101" pitchFamily="2" charset="-122"/>
                <a:ea typeface="华文新魏" panose="02010800040101010101" pitchFamily="2" charset="-122"/>
              </a:rPr>
              <a:t>20 </a:t>
            </a:r>
            <a:r>
              <a:rPr lang="zh-CN" altLang="en-US" dirty="0">
                <a:latin typeface="华文新魏" panose="02010800040101010101" pitchFamily="2" charset="-122"/>
                <a:ea typeface="华文新魏" panose="02010800040101010101" pitchFamily="2" charset="-122"/>
              </a:rPr>
              <a:t>日</a:t>
            </a:r>
          </a:p>
          <a:p>
            <a:r>
              <a:rPr lang="zh-CN" altLang="en-US" dirty="0" smtClean="0">
                <a:latin typeface="华文新魏" panose="02010800040101010101" pitchFamily="2" charset="-122"/>
                <a:ea typeface="华文新魏" panose="02010800040101010101" pitchFamily="2" charset="-122"/>
              </a:rPr>
              <a:t>印尼</a:t>
            </a:r>
            <a:r>
              <a:rPr lang="zh-CN" altLang="en-US" dirty="0" smtClean="0">
                <a:latin typeface="华文新魏" panose="02010800040101010101" pitchFamily="2" charset="-122"/>
                <a:ea typeface="华文新魏" panose="02010800040101010101" pitchFamily="2" charset="-122"/>
              </a:rPr>
              <a:t>宝鹰与印尼柯世模有限公司签署总金额为 </a:t>
            </a:r>
            <a:r>
              <a:rPr lang="en-US" altLang="zh-CN" dirty="0" smtClean="0">
                <a:latin typeface="华文新魏" panose="02010800040101010101" pitchFamily="2" charset="-122"/>
                <a:ea typeface="华文新魏" panose="02010800040101010101" pitchFamily="2" charset="-122"/>
              </a:rPr>
              <a:t>16130 </a:t>
            </a:r>
            <a:r>
              <a:rPr lang="zh-CN" altLang="en-US" dirty="0" smtClean="0">
                <a:latin typeface="华文新魏" panose="02010800040101010101" pitchFamily="2" charset="-122"/>
                <a:ea typeface="华文新魏" panose="02010800040101010101" pitchFamily="2" charset="-122"/>
              </a:rPr>
              <a:t>万美元建设工程施工合同</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6067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标题：一带一路</a:t>
            </a:r>
            <a:endParaRPr lang="en-US" altLang="zh-CN" dirty="0" smtClean="0">
              <a:latin typeface="华文新魏" panose="02010800040101010101" pitchFamily="2" charset="-122"/>
              <a:ea typeface="华文新魏" panose="02010800040101010101" pitchFamily="2" charset="-122"/>
            </a:endParaRPr>
          </a:p>
        </p:txBody>
      </p:sp>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6" name="图片 5"/>
          <p:cNvPicPr preferRelativeResize="0">
            <a:picLocks/>
          </p:cNvPicPr>
          <p:nvPr/>
        </p:nvPicPr>
        <p:blipFill rotWithShape="1">
          <a:blip r:embed="rId2">
            <a:extLst>
              <a:ext uri="{28A0092B-C50C-407E-A947-70E740481C1C}">
                <a14:useLocalDpi xmlns:a14="http://schemas.microsoft.com/office/drawing/2010/main" val="0"/>
              </a:ext>
            </a:extLst>
          </a:blip>
          <a:srcRect r="24091"/>
          <a:stretch/>
        </p:blipFill>
        <p:spPr>
          <a:xfrm>
            <a:off x="329868" y="891537"/>
            <a:ext cx="1800000" cy="1800000"/>
          </a:xfrm>
          <a:prstGeom prst="rect">
            <a:avLst/>
          </a:prstGeom>
        </p:spPr>
      </p:pic>
    </p:spTree>
    <p:extLst>
      <p:ext uri="{BB962C8B-B14F-4D97-AF65-F5344CB8AC3E}">
        <p14:creationId xmlns:p14="http://schemas.microsoft.com/office/powerpoint/2010/main" val="420607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19456" y="2052935"/>
            <a:ext cx="6096000" cy="923330"/>
          </a:xfrm>
          <a:prstGeom prst="rect">
            <a:avLst/>
          </a:prstGeom>
        </p:spPr>
        <p:txBody>
          <a:bodyPr>
            <a:spAutoFit/>
          </a:bodyPr>
          <a:lstStyle/>
          <a:p>
            <a:r>
              <a:rPr lang="zh-CN" altLang="en-US" dirty="0" smtClean="0"/>
              <a:t>http://mp.weixin.qq.com/s?__biz=MzA3ODU1MjYxNw==&amp;mid=403773695&amp;idx=1&amp;sn=c51c8add48ed4e47f0026c3036098cb7&amp;scene=23&amp;srcid=0319e4fy03UrRZ8GziybvKrX#rd</a:t>
            </a:r>
            <a:endParaRPr lang="zh-CN" altLang="en-US" dirty="0"/>
          </a:p>
        </p:txBody>
      </p:sp>
      <p:sp>
        <p:nvSpPr>
          <p:cNvPr id="22" name="文本框 21"/>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标题：工匠精神</a:t>
            </a:r>
            <a:endParaRPr lang="zh-CN" altLang="en-US" dirty="0">
              <a:latin typeface="华文新魏" panose="02010800040101010101" pitchFamily="2" charset="-122"/>
              <a:ea typeface="华文新魏" panose="02010800040101010101" pitchFamily="2" charset="-122"/>
            </a:endParaRPr>
          </a:p>
        </p:txBody>
      </p:sp>
      <p:pic>
        <p:nvPicPr>
          <p:cNvPr id="30" name="图片 29"/>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011861" y="223536"/>
            <a:ext cx="1800000" cy="1800000"/>
          </a:xfrm>
          <a:prstGeom prst="rect">
            <a:avLst/>
          </a:prstGeom>
          <a:effectLst/>
        </p:spPr>
      </p:pic>
      <p:sp>
        <p:nvSpPr>
          <p:cNvPr id="2" name="矩形 1"/>
          <p:cNvSpPr/>
          <p:nvPr/>
        </p:nvSpPr>
        <p:spPr>
          <a:xfrm>
            <a:off x="5306361" y="3244334"/>
            <a:ext cx="4602542" cy="2585323"/>
          </a:xfrm>
          <a:prstGeom prst="rect">
            <a:avLst/>
          </a:prstGeom>
        </p:spPr>
        <p:txBody>
          <a:bodyPr wrap="none">
            <a:spAutoFit/>
          </a:bodyPr>
          <a:lstStyle/>
          <a:p>
            <a:r>
              <a:rPr lang="zh-CN" altLang="en-US" b="1" dirty="0">
                <a:solidFill>
                  <a:srgbClr val="0080FF"/>
                </a:solidFill>
                <a:latin typeface="Helvetica Neue"/>
              </a:rPr>
              <a:t>国家会议</a:t>
            </a:r>
            <a:r>
              <a:rPr lang="zh-CN" altLang="en-US" b="1" dirty="0" smtClean="0">
                <a:solidFill>
                  <a:srgbClr val="0080FF"/>
                </a:solidFill>
                <a:latin typeface="Helvetica Neue"/>
              </a:rPr>
              <a:t>中心</a:t>
            </a:r>
            <a:endParaRPr lang="en-US" altLang="zh-CN" b="1" dirty="0" smtClean="0">
              <a:solidFill>
                <a:srgbClr val="0080FF"/>
              </a:solidFill>
              <a:latin typeface="Helvetica Neue"/>
            </a:endParaRPr>
          </a:p>
          <a:p>
            <a:r>
              <a:rPr lang="zh-CN" altLang="en-US" b="1" dirty="0"/>
              <a:t>三亚美高梅金殿大</a:t>
            </a:r>
            <a:r>
              <a:rPr lang="zh-CN" altLang="en-US" b="1" dirty="0" smtClean="0"/>
              <a:t>酒店</a:t>
            </a:r>
            <a:endParaRPr lang="en-US" altLang="zh-CN" b="1" dirty="0" smtClean="0"/>
          </a:p>
          <a:p>
            <a:r>
              <a:rPr lang="zh-CN" altLang="en-US" b="1" dirty="0"/>
              <a:t>海南雅居乐清水湾</a:t>
            </a:r>
            <a:r>
              <a:rPr lang="zh-CN" altLang="en-US" b="1" dirty="0" smtClean="0"/>
              <a:t>度假村</a:t>
            </a:r>
            <a:endParaRPr lang="en-US" altLang="zh-CN" b="1" dirty="0" smtClean="0"/>
          </a:p>
          <a:p>
            <a:r>
              <a:rPr lang="zh-CN" altLang="en-US" b="1" dirty="0"/>
              <a:t>海南雅居乐清水湾</a:t>
            </a:r>
            <a:r>
              <a:rPr lang="zh-CN" altLang="en-US" b="1" dirty="0" smtClean="0"/>
              <a:t>度假村</a:t>
            </a:r>
            <a:endParaRPr lang="en-US" altLang="zh-CN" b="1" dirty="0" smtClean="0"/>
          </a:p>
          <a:p>
            <a:r>
              <a:rPr lang="zh-CN" altLang="en-US" b="1" dirty="0"/>
              <a:t>深圳大梅沙喜来登度假</a:t>
            </a:r>
            <a:r>
              <a:rPr lang="zh-CN" altLang="en-US" b="1" dirty="0" smtClean="0"/>
              <a:t>酒店</a:t>
            </a:r>
            <a:endParaRPr lang="en-US" altLang="zh-CN" b="1" dirty="0" smtClean="0"/>
          </a:p>
          <a:p>
            <a:r>
              <a:rPr lang="zh-CN" altLang="en-US" b="1" dirty="0" smtClean="0"/>
              <a:t>深圳地铁机场东站</a:t>
            </a:r>
            <a:endParaRPr lang="en-US" altLang="zh-CN" b="1" dirty="0" smtClean="0"/>
          </a:p>
          <a:p>
            <a:r>
              <a:rPr lang="zh-CN" altLang="en-US" b="1" dirty="0"/>
              <a:t>深圳第</a:t>
            </a:r>
            <a:r>
              <a:rPr lang="en-US" altLang="zh-CN" b="1" dirty="0"/>
              <a:t>29</a:t>
            </a:r>
            <a:r>
              <a:rPr lang="zh-CN" altLang="en-US" b="1" dirty="0"/>
              <a:t>届世界大学生夏季运动会主</a:t>
            </a:r>
            <a:r>
              <a:rPr lang="zh-CN" altLang="en-US" b="1" dirty="0" smtClean="0"/>
              <a:t>体育馆</a:t>
            </a:r>
            <a:endParaRPr lang="en-US" altLang="zh-CN" b="1" dirty="0" smtClean="0"/>
          </a:p>
          <a:p>
            <a:r>
              <a:rPr lang="zh-CN" altLang="en-US" b="1" dirty="0"/>
              <a:t>万科双月</a:t>
            </a:r>
            <a:r>
              <a:rPr lang="zh-CN" altLang="en-US" b="1" dirty="0" smtClean="0"/>
              <a:t>湾</a:t>
            </a:r>
            <a:endParaRPr lang="en-US" altLang="zh-CN" b="1" dirty="0" smtClean="0"/>
          </a:p>
          <a:p>
            <a:r>
              <a:rPr lang="zh-CN" altLang="en-US" b="1" dirty="0"/>
              <a:t>岳阳恒大影院</a:t>
            </a:r>
            <a:endParaRPr lang="zh-CN" altLang="en-US" dirty="0"/>
          </a:p>
        </p:txBody>
      </p:sp>
    </p:spTree>
    <p:extLst>
      <p:ext uri="{BB962C8B-B14F-4D97-AF65-F5344CB8AC3E}">
        <p14:creationId xmlns:p14="http://schemas.microsoft.com/office/powerpoint/2010/main" val="480882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p:cNvPicPr>
          <p:nvPr/>
        </p:nvPicPr>
        <p:blipFill rotWithShape="1">
          <a:blip r:embed="rId2">
            <a:extLst>
              <a:ext uri="{28A0092B-C50C-407E-A947-70E740481C1C}">
                <a14:useLocalDpi xmlns:a14="http://schemas.microsoft.com/office/drawing/2010/main" val="0"/>
              </a:ext>
            </a:extLst>
          </a:blip>
          <a:srcRect l="7940" r="9544"/>
          <a:stretch/>
        </p:blipFill>
        <p:spPr>
          <a:xfrm>
            <a:off x="398833" y="1175020"/>
            <a:ext cx="1800000" cy="1800000"/>
          </a:xfrm>
          <a:prstGeom prst="rect">
            <a:avLst/>
          </a:prstGeom>
        </p:spPr>
      </p:pic>
      <p:sp>
        <p:nvSpPr>
          <p:cNvPr id="6" name="文本框 5"/>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标题：文化讲堂</a:t>
            </a:r>
            <a:endParaRPr lang="en-US" altLang="zh-CN" dirty="0" smtClean="0">
              <a:latin typeface="华文新魏" panose="02010800040101010101" pitchFamily="2" charset="-122"/>
              <a:ea typeface="华文新魏" panose="02010800040101010101" pitchFamily="2" charset="-122"/>
            </a:endParaRPr>
          </a:p>
        </p:txBody>
      </p:sp>
      <p:sp>
        <p:nvSpPr>
          <p:cNvPr id="2" name="矩形 1"/>
          <p:cNvSpPr/>
          <p:nvPr/>
        </p:nvSpPr>
        <p:spPr>
          <a:xfrm>
            <a:off x="3200399" y="475060"/>
            <a:ext cx="3828571" cy="2123658"/>
          </a:xfrm>
          <a:prstGeom prst="rect">
            <a:avLst/>
          </a:prstGeom>
        </p:spPr>
        <p:txBody>
          <a:bodyPr wrap="square">
            <a:spAutoFit/>
          </a:bodyPr>
          <a:lstStyle/>
          <a:p>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hlinkClick r:id="rId3"/>
              </a:rPr>
              <a:t>宝鹰讲堂  </a:t>
            </a:r>
            <a:r>
              <a:rPr lang="zh-CN" altLang="en-US"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第七讲（</a:t>
            </a:r>
            <a:r>
              <a:rPr lang="en-US" altLang="zh-CN"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2015</a:t>
            </a:r>
            <a:r>
              <a:rPr lang="zh-CN" altLang="en-US"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4</a:t>
            </a:r>
            <a:r>
              <a:rPr lang="zh-CN" altLang="en-US"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月</a:t>
            </a:r>
            <a:r>
              <a:rPr lang="en-US" altLang="zh-CN"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03</a:t>
            </a:r>
            <a:r>
              <a:rPr lang="zh-CN" altLang="en-US"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日</a:t>
            </a:r>
            <a:r>
              <a:rPr lang="zh-CN" altLang="en-US" sz="1100" b="1" dirty="0" smtClean="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b="1" dirty="0" smtClean="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主讲人： 加拿大籍影视演员 </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James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Alofs</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主题：</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激情资本：世界上最珍贵的资产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在演讲中，詹姆斯先从父亲和自己的真实事例出发，回答了什么是激情资本，为什么要有激情资本和为什么激情资本是世界上最珍贵的财富等基本问题，接着巧妙地将激情解析为活力、强度、持续性和成功，并详细讲解了建立和投资自己激情资本的</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7</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大基础：信念、文化、勇气、品牌、资源、策略和恒心。据悉，</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激情资本：世界上最珍贵的资产</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是詹姆斯的父亲保罗</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奥夫斯（</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Paul Alofs</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）用自己多年的经验写就的著作，该著作详细讲解了激情资本的方方面面，获得了北美市场的的一致赞誉，并多次荣登北美畅销书排行榜。 </a:t>
            </a:r>
          </a:p>
        </p:txBody>
      </p:sp>
      <p:sp>
        <p:nvSpPr>
          <p:cNvPr id="7" name="矩形 6"/>
          <p:cNvSpPr/>
          <p:nvPr/>
        </p:nvSpPr>
        <p:spPr>
          <a:xfrm>
            <a:off x="3158952" y="2598718"/>
            <a:ext cx="3828571" cy="2631490"/>
          </a:xfrm>
          <a:prstGeom prst="rect">
            <a:avLst/>
          </a:prstGeom>
        </p:spPr>
        <p:txBody>
          <a:bodyPr wrap="square">
            <a:spAutoFit/>
          </a:bodyPr>
          <a:lstStyle/>
          <a:p>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宝鹰讲堂 第八讲（</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2015</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6</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月</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12</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日</a:t>
            </a:r>
            <a:r>
              <a:rPr lang="zh-CN" altLang="en-US"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主讲人： </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CCTC-NEWS</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主播郑峻</a:t>
            </a:r>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峰</a:t>
            </a:r>
            <a:endPar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主题：</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一带一路”的理念和智慧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讲座中，郑峻峰从国家倡导的“一带一路”战略构想的基本概念开讲，运用自己作为主播拥有的渊博知识和国际化视野，深入讲解了“一带一路”战略的提出历程、中国作为“一带一路”战略的提出者和践行者的必然性、“一带一路”战略背后的中国实力、气概和格局，并针对实际地谈了亚投行的设立在“一带一路”战略构想中的重要作用和在国家“一带一路”战略构想的大前提下企业的发展机遇。他还对参与国家“一带一路”战略构想的企业提出要注意国家势力范围、重视当地语言文化习惯以及注重选择合适的当地合作伙伴等十分实际的国际业务发展建议。提问环节，宝鹰集团员工就郑峻峰主播的职业经验、外语学习和宝鹰海外业务等事宜提问，郑主播亦满怀诚心，知无不言。</a:t>
            </a:r>
          </a:p>
        </p:txBody>
      </p:sp>
      <p:sp>
        <p:nvSpPr>
          <p:cNvPr id="8" name="矩形 7"/>
          <p:cNvSpPr/>
          <p:nvPr/>
        </p:nvSpPr>
        <p:spPr>
          <a:xfrm>
            <a:off x="7581600" y="475060"/>
            <a:ext cx="3828571" cy="1615827"/>
          </a:xfrm>
          <a:prstGeom prst="rect">
            <a:avLst/>
          </a:prstGeom>
        </p:spPr>
        <p:txBody>
          <a:bodyPr wrap="square">
            <a:spAutoFit/>
          </a:bodyPr>
          <a:lstStyle/>
          <a:p>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宝鹰讲堂  第九讲（</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2015</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11</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月</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04</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日</a:t>
            </a:r>
            <a:r>
              <a:rPr lang="zh-CN" altLang="en-US"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主讲人： 世界桥梁大师邓文中</a:t>
            </a:r>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教授</a:t>
            </a:r>
            <a:endPar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主题：</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创新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讲座中， 邓文中院士带来了以“创新”为主题的精彩演讲。他以现行经济发展的重要元素</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创新”为题，向观众分别阐明了什么是创新，什么不是创新、如何创新、科研和创新的关系、创业和创新的关系等重要问题，充分说明了创新的必要性和重要性，并呼吁要学校和家长应重视对孩子创新意识的培育。</a:t>
            </a:r>
          </a:p>
        </p:txBody>
      </p:sp>
      <p:sp>
        <p:nvSpPr>
          <p:cNvPr id="9" name="矩形 8"/>
          <p:cNvSpPr/>
          <p:nvPr/>
        </p:nvSpPr>
        <p:spPr>
          <a:xfrm>
            <a:off x="7581599" y="2492836"/>
            <a:ext cx="3828571" cy="1446550"/>
          </a:xfrm>
          <a:prstGeom prst="rect">
            <a:avLst/>
          </a:prstGeom>
        </p:spPr>
        <p:txBody>
          <a:bodyPr wrap="square">
            <a:spAutoFit/>
          </a:bodyPr>
          <a:lstStyle/>
          <a:p>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宝鹰讲堂  第十讲（</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2015</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11</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月</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04</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日</a:t>
            </a:r>
            <a:r>
              <a:rPr lang="zh-CN" altLang="en-US"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主讲人：伦敦政治经济学院教授</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Ron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Anderson</a:t>
            </a:r>
          </a:p>
          <a:p>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主题：</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人民币国际化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 讲座中， </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Ron Anderson</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教授与同学们深入对话，探讨了人民币的国际化之路。他从中国为人民币国际化之路做出的诸多努力入手，通过丰富的金融知识说明了人民币国际化之路战略在中国经济长期发展中占据的重要地位，并表示对中国的经济发展充满信心。</a:t>
            </a:r>
          </a:p>
        </p:txBody>
      </p:sp>
    </p:spTree>
    <p:extLst>
      <p:ext uri="{BB962C8B-B14F-4D97-AF65-F5344CB8AC3E}">
        <p14:creationId xmlns:p14="http://schemas.microsoft.com/office/powerpoint/2010/main" val="1848210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p:cNvPicPr>
          <p:nvPr/>
        </p:nvPicPr>
        <p:blipFill rotWithShape="1">
          <a:blip r:embed="rId2">
            <a:extLst>
              <a:ext uri="{28A0092B-C50C-407E-A947-70E740481C1C}">
                <a14:useLocalDpi xmlns:a14="http://schemas.microsoft.com/office/drawing/2010/main" val="0"/>
              </a:ext>
            </a:extLst>
          </a:blip>
          <a:srcRect l="18751" r="14508"/>
          <a:stretch/>
        </p:blipFill>
        <p:spPr>
          <a:xfrm>
            <a:off x="350194" y="1136110"/>
            <a:ext cx="1800000" cy="1800000"/>
          </a:xfrm>
          <a:prstGeom prst="rect">
            <a:avLst/>
          </a:prstGeom>
        </p:spPr>
      </p:pic>
      <p:sp>
        <p:nvSpPr>
          <p:cNvPr id="5" name="文本框 4"/>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标题：慈善事业</a:t>
            </a:r>
            <a:endParaRPr lang="en-US" altLang="zh-CN" dirty="0" smtClean="0">
              <a:latin typeface="华文新魏" panose="02010800040101010101" pitchFamily="2" charset="-122"/>
              <a:ea typeface="华文新魏" panose="02010800040101010101" pitchFamily="2" charset="-122"/>
            </a:endParaRPr>
          </a:p>
        </p:txBody>
      </p:sp>
      <p:sp>
        <p:nvSpPr>
          <p:cNvPr id="6" name="矩形 5"/>
          <p:cNvSpPr/>
          <p:nvPr/>
        </p:nvSpPr>
        <p:spPr>
          <a:xfrm>
            <a:off x="4061253" y="54930"/>
            <a:ext cx="4118919" cy="1754326"/>
          </a:xfrm>
          <a:prstGeom prst="rect">
            <a:avLst/>
          </a:prstGeom>
        </p:spPr>
        <p:txBody>
          <a:bodyPr wrap="square">
            <a:spAutoFit/>
          </a:bodyPr>
          <a:lstStyle/>
          <a:p>
            <a:r>
              <a:rPr lang="en-US" altLang="zh-CN" dirty="0">
                <a:latin typeface="华文新魏" panose="02010800040101010101" pitchFamily="2" charset="-122"/>
                <a:ea typeface="华文新魏" panose="02010800040101010101" pitchFamily="2" charset="-122"/>
              </a:rPr>
              <a:t>2015</a:t>
            </a:r>
            <a:r>
              <a:rPr lang="zh-CN" altLang="en-US" dirty="0">
                <a:latin typeface="华文新魏" panose="02010800040101010101" pitchFamily="2" charset="-122"/>
                <a:ea typeface="华文新魏" panose="02010800040101010101" pitchFamily="2" charset="-122"/>
              </a:rPr>
              <a:t>年</a:t>
            </a:r>
            <a:r>
              <a:rPr lang="en-US" altLang="zh-CN" dirty="0">
                <a:latin typeface="华文新魏" panose="02010800040101010101" pitchFamily="2" charset="-122"/>
                <a:ea typeface="华文新魏" panose="02010800040101010101" pitchFamily="2" charset="-122"/>
              </a:rPr>
              <a:t>11</a:t>
            </a:r>
            <a:r>
              <a:rPr lang="zh-CN" altLang="en-US" dirty="0">
                <a:latin typeface="华文新魏" panose="02010800040101010101" pitchFamily="2" charset="-122"/>
                <a:ea typeface="华文新魏" panose="02010800040101010101" pitchFamily="2" charset="-122"/>
              </a:rPr>
              <a:t>月，宝鹰集团联合印度尼西亚教育文化部、旅游部、</a:t>
            </a:r>
            <a:r>
              <a:rPr lang="en-US" altLang="zh-CN" dirty="0">
                <a:latin typeface="华文新魏" panose="02010800040101010101" pitchFamily="2" charset="-122"/>
                <a:ea typeface="华文新魏" panose="02010800040101010101" pitchFamily="2" charset="-122"/>
              </a:rPr>
              <a:t>21</a:t>
            </a:r>
            <a:r>
              <a:rPr lang="zh-CN" altLang="en-US" dirty="0">
                <a:latin typeface="华文新魏" panose="02010800040101010101" pitchFamily="2" charset="-122"/>
                <a:ea typeface="华文新魏" panose="02010800040101010101" pitchFamily="2" charset="-122"/>
              </a:rPr>
              <a:t>世纪海上丝绸之路协同创新中心共同主办印尼宝鹰中国书画展，画展上现场拍卖作品，拍卖所得全部捐献给印尼红十字会，用于发展印尼教育、医疗事业</a:t>
            </a:r>
            <a:r>
              <a:rPr lang="zh-CN" altLang="en-US" dirty="0" smtClean="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990" y="1922909"/>
            <a:ext cx="3773444" cy="2513114"/>
          </a:xfrm>
          <a:prstGeom prst="rect">
            <a:avLst/>
          </a:prstGeom>
        </p:spPr>
      </p:pic>
      <p:sp>
        <p:nvSpPr>
          <p:cNvPr id="8" name="矩形 7"/>
          <p:cNvSpPr/>
          <p:nvPr/>
        </p:nvSpPr>
        <p:spPr>
          <a:xfrm>
            <a:off x="4061253" y="4549676"/>
            <a:ext cx="4118919" cy="2308324"/>
          </a:xfrm>
          <a:prstGeom prst="rect">
            <a:avLst/>
          </a:prstGeom>
        </p:spPr>
        <p:txBody>
          <a:bodyPr wrap="square">
            <a:spAutoFit/>
          </a:bodyPr>
          <a:lstStyle/>
          <a:p>
            <a:r>
              <a:rPr lang="en-US" altLang="zh-CN" dirty="0" smtClean="0">
                <a:latin typeface="华文新魏" panose="02010800040101010101" pitchFamily="2" charset="-122"/>
                <a:ea typeface="华文新魏" panose="02010800040101010101" pitchFamily="2" charset="-122"/>
              </a:rPr>
              <a:t>2015</a:t>
            </a:r>
            <a:r>
              <a:rPr lang="zh-CN" altLang="en-US" dirty="0" smtClean="0">
                <a:latin typeface="华文新魏" panose="02010800040101010101" pitchFamily="2" charset="-122"/>
                <a:ea typeface="华文新魏" panose="02010800040101010101" pitchFamily="2" charset="-122"/>
              </a:rPr>
              <a:t>年，宝鹰集团与广东外语外贸大学、</a:t>
            </a:r>
            <a:r>
              <a:rPr lang="en-US" altLang="zh-CN" dirty="0" smtClean="0">
                <a:latin typeface="华文新魏" panose="02010800040101010101" pitchFamily="2" charset="-122"/>
                <a:ea typeface="华文新魏" panose="02010800040101010101" pitchFamily="2" charset="-122"/>
              </a:rPr>
              <a:t>21</a:t>
            </a:r>
            <a:r>
              <a:rPr lang="zh-CN" altLang="en-US" dirty="0" smtClean="0">
                <a:latin typeface="华文新魏" panose="02010800040101010101" pitchFamily="2" charset="-122"/>
                <a:ea typeface="华文新魏" panose="02010800040101010101" pitchFamily="2" charset="-122"/>
              </a:rPr>
              <a:t>世纪海上丝绸之路协同创新中心签署校企协议，宝鹰实业集团向广东外语外贸大学捐款</a:t>
            </a:r>
            <a:r>
              <a:rPr lang="en-US" altLang="zh-CN" dirty="0" smtClean="0">
                <a:latin typeface="华文新魏" panose="02010800040101010101" pitchFamily="2" charset="-122"/>
                <a:ea typeface="华文新魏" panose="02010800040101010101" pitchFamily="2" charset="-122"/>
              </a:rPr>
              <a:t>2000</a:t>
            </a:r>
            <a:r>
              <a:rPr lang="zh-CN" altLang="en-US" dirty="0" smtClean="0">
                <a:latin typeface="华文新魏" panose="02010800040101010101" pitchFamily="2" charset="-122"/>
                <a:ea typeface="华文新魏" panose="02010800040101010101" pitchFamily="2" charset="-122"/>
              </a:rPr>
              <a:t>万元，用于培养一带一路沿线国家、东盟国家青年领袖，开展与东盟国家留学生人才交流，并在东盟国家开展汉语培训等教育事业。</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91732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标题：有口皆碑</a:t>
            </a:r>
            <a:endParaRPr lang="en-US" altLang="zh-CN" dirty="0" smtClean="0">
              <a:latin typeface="华文新魏" panose="02010800040101010101" pitchFamily="2" charset="-122"/>
              <a:ea typeface="华文新魏" panose="0201080004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80" y="993858"/>
            <a:ext cx="1800000" cy="1800000"/>
          </a:xfrm>
          <a:prstGeom prst="rect">
            <a:avLst/>
          </a:prstGeom>
        </p:spPr>
      </p:pic>
      <p:sp>
        <p:nvSpPr>
          <p:cNvPr id="3" name="矩形 2"/>
          <p:cNvSpPr/>
          <p:nvPr/>
        </p:nvSpPr>
        <p:spPr>
          <a:xfrm>
            <a:off x="4065357" y="624526"/>
            <a:ext cx="2973891" cy="369332"/>
          </a:xfrm>
          <a:prstGeom prst="rect">
            <a:avLst/>
          </a:prstGeom>
        </p:spPr>
        <p:txBody>
          <a:bodyPr wrap="none">
            <a:spAutoFit/>
          </a:bodyPr>
          <a:lstStyle/>
          <a:p>
            <a:pPr algn="ctr"/>
            <a:r>
              <a:rPr lang="zh-CN" altLang="en-US" b="1" i="0" dirty="0" smtClean="0">
                <a:solidFill>
                  <a:srgbClr val="010101"/>
                </a:solidFill>
                <a:effectLst/>
                <a:latin typeface="Simsun" panose="02010600030101010101" pitchFamily="2" charset="-122"/>
                <a:ea typeface="Simsun" panose="02010600030101010101" pitchFamily="2" charset="-122"/>
              </a:rPr>
              <a:t>中国走进东盟十大成功企业</a:t>
            </a:r>
            <a:endParaRPr lang="zh-CN" altLang="en-US" b="1" i="0" dirty="0">
              <a:solidFill>
                <a:srgbClr val="010101"/>
              </a:solidFill>
              <a:effectLst/>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015161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标题：展望未来</a:t>
            </a:r>
            <a:endParaRPr lang="en-US" altLang="zh-CN" dirty="0" smtClean="0">
              <a:latin typeface="华文新魏" panose="02010800040101010101" pitchFamily="2" charset="-122"/>
              <a:ea typeface="华文新魏" panose="02010800040101010101" pitchFamily="2" charset="-122"/>
            </a:endParaRPr>
          </a:p>
        </p:txBody>
      </p:sp>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2" name="图片 1"/>
          <p:cNvPicPr>
            <a:picLocks/>
          </p:cNvPicPr>
          <p:nvPr/>
        </p:nvPicPr>
        <p:blipFill rotWithShape="1">
          <a:blip r:embed="rId2">
            <a:extLst>
              <a:ext uri="{28A0092B-C50C-407E-A947-70E740481C1C}">
                <a14:useLocalDpi xmlns:a14="http://schemas.microsoft.com/office/drawing/2010/main" val="0"/>
              </a:ext>
            </a:extLst>
          </a:blip>
          <a:srcRect l="16781" r="16266"/>
          <a:stretch/>
        </p:blipFill>
        <p:spPr>
          <a:xfrm>
            <a:off x="219456" y="891537"/>
            <a:ext cx="1800000" cy="1800000"/>
          </a:xfrm>
          <a:prstGeom prst="rect">
            <a:avLst/>
          </a:prstGeom>
        </p:spPr>
      </p:pic>
    </p:spTree>
    <p:extLst>
      <p:ext uri="{BB962C8B-B14F-4D97-AF65-F5344CB8AC3E}">
        <p14:creationId xmlns:p14="http://schemas.microsoft.com/office/powerpoint/2010/main" val="3631394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1010</Words>
  <Application>Microsoft Office PowerPoint</Application>
  <PresentationFormat>宽屏</PresentationFormat>
  <Paragraphs>75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 Unicode MS</vt:lpstr>
      <vt:lpstr>Helvetica Neue</vt:lpstr>
      <vt:lpstr>Simsun</vt:lpstr>
      <vt:lpstr>华文新魏</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HKULUO</dc:creator>
  <cp:lastModifiedBy>HKULUO</cp:lastModifiedBy>
  <cp:revision>26</cp:revision>
  <dcterms:created xsi:type="dcterms:W3CDTF">2016-03-19T15:22:32Z</dcterms:created>
  <dcterms:modified xsi:type="dcterms:W3CDTF">2016-03-22T12:49:36Z</dcterms:modified>
</cp:coreProperties>
</file>