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Nunito Sans" pitchFamily="2" charset="77"/>
      <p:regular r:id="rId15"/>
      <p:bold r:id="rId16"/>
      <p:italic r:id="rId17"/>
      <p:boldItalic r:id="rId18"/>
    </p:embeddedFont>
    <p:embeddedFont>
      <p:font typeface="Nunito Sans SemiBold" panose="020F05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FE8E9-BA55-4C46-AB11-41FB86162DF1}">
  <a:tblStyle styleId="{D13FE8E9-BA55-4C46-AB11-41FB86162D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20" d="100"/>
          <a:sy n="120" d="100"/>
        </p:scale>
        <p:origin x="200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f5d0ba6c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f5d0ba6c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64e7279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64e7279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f5d0ba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f5d0ba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fe0430f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fe0430f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6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f5d0ba6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f5d0ba6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889f3b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889f3b3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fe0430ff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fe0430ff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889f3b3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889f3b3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f5d0ba6c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f5d0ba6c_0_1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889f3b3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889f3b3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4e7279a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4e7279a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 SemiBold"/>
              <a:buNone/>
              <a:defRPr sz="3200">
                <a:solidFill>
                  <a:schemeClr val="l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ans SemiBold"/>
              <a:buChar char="●"/>
              <a:defRPr sz="1800"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○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■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●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○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■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●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○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 SemiBold"/>
              <a:buChar char="■"/>
              <a:defRPr>
                <a:solidFill>
                  <a:schemeClr val="lt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archive/mapreduce-osdi04.pdf" TargetMode="External"/><Relationship Id="rId7" Type="http://schemas.openxmlformats.org/officeDocument/2006/relationships/hyperlink" Target="https://docs.microsoft.com/en-us/azure/hdinsight/hadoop/apache-hadoop-introduc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ws.amazon.com/emr/" TargetMode="External"/><Relationship Id="rId5" Type="http://schemas.openxmlformats.org/officeDocument/2006/relationships/hyperlink" Target="https://hadoop.apache.org/" TargetMode="External"/><Relationship Id="rId4" Type="http://schemas.openxmlformats.org/officeDocument/2006/relationships/hyperlink" Target="https://hci.stanford.edu/courses/cs448g/a2/files/map_reduce_tutori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31037" y="369473"/>
            <a:ext cx="8222100" cy="2064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 Sans"/>
                <a:ea typeface="Nunito Sans"/>
                <a:cs typeface="Nunito Sans"/>
                <a:sym typeface="Nunito Sans"/>
              </a:rPr>
              <a:t>Concurrency Performance and memory management Analysis in Java and </a:t>
            </a:r>
            <a:r>
              <a:rPr lang="en" b="1" dirty="0">
                <a:solidFill>
                  <a:schemeClr val="accent4"/>
                </a:solidFill>
                <a:latin typeface="Nunito Sans"/>
                <a:ea typeface="Nunito Sans"/>
                <a:cs typeface="Nunito Sans"/>
                <a:sym typeface="Nunito Sans"/>
              </a:rPr>
              <a:t>GO</a:t>
            </a:r>
            <a:endParaRPr b="1" dirty="0">
              <a:solidFill>
                <a:schemeClr val="accent4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15449" y="3350750"/>
            <a:ext cx="3971491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85" dirty="0">
                <a:latin typeface="Nunito Sans"/>
                <a:ea typeface="Nunito Sans"/>
                <a:cs typeface="Nunito Sans"/>
                <a:sym typeface="Nunito Sans"/>
              </a:rPr>
              <a:t>Hitesh Kumar - 015237989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85" dirty="0">
                <a:latin typeface="Nunito Sans"/>
                <a:ea typeface="Nunito Sans"/>
                <a:cs typeface="Nunito Sans"/>
                <a:sym typeface="Nunito Sans"/>
              </a:rPr>
              <a:t>Aarsh Patel   -  015721342</a:t>
            </a:r>
            <a:endParaRPr sz="2185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5450" y="2829650"/>
            <a:ext cx="17217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85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Team </a:t>
            </a:r>
            <a:endParaRPr sz="2185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on the Cloud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441200" y="2176088"/>
            <a:ext cx="8368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Today, MapReduce is offered as a service by many of major Cloud providers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750" y="2962225"/>
            <a:ext cx="2116409" cy="9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879875" y="4136850"/>
            <a:ext cx="29982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Amazon Elastic MapReduce </a:t>
            </a:r>
            <a:r>
              <a:rPr lang="en" sz="1600">
                <a:solidFill>
                  <a:srgbClr val="307BF3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[5]</a:t>
            </a:r>
            <a:endParaRPr sz="1600">
              <a:solidFill>
                <a:srgbClr val="307BF3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16975" y="921700"/>
            <a:ext cx="50640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Hadoop </a:t>
            </a:r>
            <a:r>
              <a:rPr lang="en" sz="1600">
                <a:solidFill>
                  <a:srgbClr val="307BF3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[4]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is an open-source implementation of MapReduce and has been an industry standard for many years.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100" y="2865393"/>
            <a:ext cx="1251900" cy="11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5502050" y="4089650"/>
            <a:ext cx="21951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MS Azure HDInsights </a:t>
            </a:r>
            <a:r>
              <a:rPr lang="en" sz="16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[6]</a:t>
            </a:r>
            <a:endParaRPr sz="16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550" y="882705"/>
            <a:ext cx="3267144" cy="9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MapReduce Demo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92750" y="924150"/>
            <a:ext cx="50640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We will show an example of MapReduce running on Apache Hadoop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825" y="924155"/>
            <a:ext cx="3267144" cy="9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92750" y="3085150"/>
            <a:ext cx="7473000" cy="9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Hadoop Word Count demo on a published text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graphicFrame>
        <p:nvGraphicFramePr>
          <p:cNvPr id="178" name="Google Shape;178;p26"/>
          <p:cNvGraphicFramePr/>
          <p:nvPr/>
        </p:nvGraphicFramePr>
        <p:xfrm>
          <a:off x="952500" y="8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{D13FE8E9-BA55-4C46-AB11-41FB86162DF1}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u="sng">
                          <a:solidFill>
                            <a:schemeClr val="accent5"/>
                          </a:solidFill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Dean, J., &amp; Ghemawat, S. (2004). MapReduce: Simplified data processing on large clusters.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[2]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</a:rPr>
                        <a:t>Stanford HCI: 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https://hci.stanford.edu/courses/cs448g/a2/files/map_reduce_tutorial.pdf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[3]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</a:rPr>
                        <a:t>Ghemawat, S., Gobioff, H., &amp; Leung, S. T. (2003, October). The Google file system. In Proceedings of the nineteenth ACM symposium on Operating systems principles (pp. 29-43).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[4]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</a:rPr>
                        <a:t>Apache Hadoop: 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https://hadoop.apache.org/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[5]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</a:rPr>
                        <a:t>Amazon EMR: 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https://aws.amazon.com/emr/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[6]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</a:rPr>
                        <a:t>Microsoft Azure HDInsights Hadoop: 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Nunito Sans SemiBold"/>
                          <a:ea typeface="Nunito Sans SemiBold"/>
                          <a:cs typeface="Nunito Sans SemiBold"/>
                          <a:sym typeface="Nunito Sans SemiBold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https://docs.microsoft.com/en-us/azure/hdinsight/hadoop/apache-hadoop-introduction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283A7-C998-0D1D-228E-589EEBA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 GO ? Who wins when ?</a:t>
            </a:r>
          </a:p>
        </p:txBody>
      </p:sp>
      <p:pic>
        <p:nvPicPr>
          <p:cNvPr id="1026" name="Picture 2" descr="Rabbit wins the turtle in the race design Vector Image">
            <a:extLst>
              <a:ext uri="{FF2B5EF4-FFF2-40B4-BE49-F238E27FC236}">
                <a16:creationId xmlns:a16="http://schemas.microsoft.com/office/drawing/2014/main" id="{D1AC31A2-0535-1CE9-493A-593BF6683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1"/>
          <a:stretch/>
        </p:blipFill>
        <p:spPr bwMode="auto">
          <a:xfrm>
            <a:off x="98249" y="1089688"/>
            <a:ext cx="3872127" cy="306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bbit and tortoise go to finish line, vector design">
            <a:extLst>
              <a:ext uri="{FF2B5EF4-FFF2-40B4-BE49-F238E27FC236}">
                <a16:creationId xmlns:a16="http://schemas.microsoft.com/office/drawing/2014/main" id="{E4AAFDC2-2D12-EFE8-4502-D57858E2D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"/>
          <a:stretch/>
        </p:blipFill>
        <p:spPr bwMode="auto">
          <a:xfrm>
            <a:off x="4094780" y="1089688"/>
            <a:ext cx="4632424" cy="359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10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219150" y="619050"/>
            <a:ext cx="8244366" cy="56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Why we need concurrency in programming languages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Our tasks to check concurrency :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	- Matrix multiplication with multithreading (16 threads)</a:t>
            </a:r>
          </a:p>
          <a:p>
            <a:pPr lvl="2">
              <a:lnSpc>
                <a:spcPct val="200000"/>
              </a:lnSpc>
            </a:pP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	-  Key-value memory cache (16 threads)</a:t>
            </a:r>
          </a:p>
          <a:p>
            <a:pPr marL="3429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Performance benchmark and analysis </a:t>
            </a:r>
          </a:p>
          <a:p>
            <a:pPr marL="3429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”When”  </a:t>
            </a: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and  </a:t>
            </a:r>
            <a:r>
              <a:rPr lang="en-US" sz="28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“How” </a:t>
            </a:r>
            <a:r>
              <a:rPr lang="en-US" sz="2000" dirty="0">
                <a:latin typeface="Nunito Sans SemiBold"/>
                <a:ea typeface="Nunito Sans SemiBold"/>
                <a:cs typeface="Nunito Sans SemiBold"/>
                <a:sym typeface="Nunito Sans SemiBold"/>
              </a:rPr>
              <a:t>part of the analysis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Steps</a:t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76200" y="1113789"/>
            <a:ext cx="2214600" cy="3217636"/>
            <a:chOff x="0" y="1189989"/>
            <a:chExt cx="2214600" cy="3217636"/>
          </a:xfrm>
        </p:grpSpPr>
        <p:sp>
          <p:nvSpPr>
            <p:cNvPr id="104" name="Google Shape;104;p1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Input Preparation</a:t>
              </a:r>
              <a:endParaRPr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05" name="Google Shape;105;p18"/>
            <p:cNvSpPr txBox="1"/>
            <p:nvPr/>
          </p:nvSpPr>
          <p:spPr>
            <a:xfrm>
              <a:off x="162925" y="2057125"/>
              <a:ext cx="18747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Assign master 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Assign mappers with a specific key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Split input file into pieces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Make copies of the program on the cluster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06" name="Google Shape;106;p18"/>
          <p:cNvGrpSpPr/>
          <p:nvPr/>
        </p:nvGrpSpPr>
        <p:grpSpPr>
          <a:xfrm>
            <a:off x="1914525" y="1113575"/>
            <a:ext cx="2064000" cy="3217850"/>
            <a:chOff x="1838325" y="1189775"/>
            <a:chExt cx="2064000" cy="3217850"/>
          </a:xfrm>
        </p:grpSpPr>
        <p:sp>
          <p:nvSpPr>
            <p:cNvPr id="107" name="Google Shape;107;p18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Run </a:t>
              </a:r>
              <a:r>
                <a:rPr lang="en" b="1" i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map()</a:t>
              </a:r>
              <a:endParaRPr b="1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1959875" y="2057125"/>
              <a:ext cx="17889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Input splits are provided to all workers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Each worker will run </a:t>
              </a:r>
              <a:r>
                <a:rPr lang="en" sz="1100" i="1">
                  <a:latin typeface="Nunito Sans"/>
                  <a:ea typeface="Nunito Sans"/>
                  <a:cs typeface="Nunito Sans"/>
                  <a:sym typeface="Nunito Sans"/>
                </a:rPr>
                <a:t>map() </a:t>
              </a: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on its piece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Write intermediate key-value pairs locally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09" name="Google Shape;109;p18"/>
          <p:cNvGrpSpPr/>
          <p:nvPr/>
        </p:nvGrpSpPr>
        <p:grpSpPr>
          <a:xfrm>
            <a:off x="3592950" y="1113575"/>
            <a:ext cx="2064000" cy="3217850"/>
            <a:chOff x="3516750" y="1189775"/>
            <a:chExt cx="2064000" cy="3217850"/>
          </a:xfrm>
        </p:grpSpPr>
        <p:sp>
          <p:nvSpPr>
            <p:cNvPr id="110" name="Google Shape;110;p18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Shuffle</a:t>
              </a:r>
              <a:endParaRPr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3644525" y="2057125"/>
              <a:ext cx="18036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Shuffle and forward map results to reduce nodes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6950225" y="1113575"/>
            <a:ext cx="2064000" cy="3217850"/>
            <a:chOff x="6874025" y="1189775"/>
            <a:chExt cx="2064000" cy="3217850"/>
          </a:xfrm>
        </p:grpSpPr>
        <p:sp>
          <p:nvSpPr>
            <p:cNvPr id="113" name="Google Shape;113;p18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Final Output</a:t>
              </a:r>
              <a:endParaRPr b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7030475" y="2057125"/>
              <a:ext cx="17778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Sort combined output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Store final output to stable storage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5271550" y="1113575"/>
            <a:ext cx="2064000" cy="3217850"/>
            <a:chOff x="5195350" y="1189775"/>
            <a:chExt cx="2064000" cy="3217850"/>
          </a:xfrm>
        </p:grpSpPr>
        <p:sp>
          <p:nvSpPr>
            <p:cNvPr id="116" name="Google Shape;116;p18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Run </a:t>
              </a:r>
              <a:r>
                <a:rPr lang="en" b="1" i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reduce()</a:t>
              </a:r>
              <a:endParaRPr b="1" i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5347075" y="2057125"/>
              <a:ext cx="18078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Call </a:t>
              </a:r>
              <a:r>
                <a:rPr lang="en" sz="1100" i="1">
                  <a:latin typeface="Nunito Sans"/>
                  <a:ea typeface="Nunito Sans"/>
                  <a:cs typeface="Nunito Sans"/>
                  <a:sym typeface="Nunito Sans"/>
                </a:rPr>
                <a:t>reduce()</a:t>
              </a: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 for each unique key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SzPts val="1100"/>
                <a:buFont typeface="Nunito Sans"/>
                <a:buChar char="●"/>
              </a:pPr>
              <a:r>
                <a:rPr lang="en" sz="1100">
                  <a:latin typeface="Nunito Sans"/>
                  <a:ea typeface="Nunito Sans"/>
                  <a:cs typeface="Nunito Sans"/>
                  <a:sym typeface="Nunito Sans"/>
                </a:rPr>
                <a:t>Reduce workers append output to final output file</a:t>
              </a:r>
              <a:endParaRPr sz="1100"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Word Count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13" y="1188662"/>
            <a:ext cx="7793873" cy="32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2493449" y="4649975"/>
            <a:ext cx="40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 Sans SemiBold"/>
                <a:ea typeface="Nunito Sans SemiBold"/>
                <a:cs typeface="Nunito Sans SemiBold"/>
                <a:sym typeface="Nunito Sans SemiBold"/>
              </a:rPr>
              <a:t>Fig. 1 MapReduce Process for generate word count </a:t>
            </a:r>
            <a:r>
              <a:rPr lang="en" sz="12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[2]</a:t>
            </a:r>
            <a:endParaRPr sz="12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Fault Tolerance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387900" y="1024950"/>
            <a:ext cx="83682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What happens when a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worker machine fails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?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 SemiBold"/>
              <a:buChar char="➔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Master node marks the worker as failed and any ongoing map or reduce tasks are set to </a:t>
            </a:r>
            <a:r>
              <a:rPr lang="en" sz="1600" i="1">
                <a:latin typeface="Nunito Sans SemiBold"/>
                <a:ea typeface="Nunito Sans SemiBold"/>
                <a:cs typeface="Nunito Sans SemiBold"/>
                <a:sym typeface="Nunito Sans SemiBold"/>
              </a:rPr>
              <a:t>idle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and can be picked up by other workers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MapReduce will </a:t>
            </a:r>
            <a:r>
              <a:rPr lang="en" sz="1600" b="1">
                <a:latin typeface="Nunito Sans"/>
                <a:ea typeface="Nunito Sans"/>
                <a:cs typeface="Nunito Sans"/>
                <a:sym typeface="Nunito Sans"/>
              </a:rPr>
              <a:t>always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make forward progress until completion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283400" y="2821300"/>
            <a:ext cx="6456300" cy="507000"/>
          </a:xfrm>
          <a:prstGeom prst="roundRect">
            <a:avLst>
              <a:gd name="adj" fmla="val 16667"/>
            </a:avLst>
          </a:prstGeom>
          <a:solidFill>
            <a:srgbClr val="307B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MapReduce is resilient to large-scale work failures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387900" y="3529675"/>
            <a:ext cx="83682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What if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Master node fails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?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The master keeps </a:t>
            </a:r>
            <a:r>
              <a:rPr lang="en" sz="1600" b="1" i="1">
                <a:latin typeface="Nunito Sans"/>
                <a:ea typeface="Nunito Sans"/>
                <a:cs typeface="Nunito Sans"/>
                <a:sym typeface="Nunito Sans"/>
              </a:rPr>
              <a:t>checkpoints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which can be used to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restart the process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from the last checkpoint state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Refinements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87900" y="1024950"/>
            <a:ext cx="836820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Partitioning Function -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MapReduce allows users to write a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custom partitioning function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for example if keys were URLs and needed to be partitioned based on hostname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Combiner Function -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Sometimes intermediate keys have significant repetition. Might be useful to combine them early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Combiner is another custom function that can perform </a:t>
            </a:r>
            <a:r>
              <a:rPr lang="en" sz="1600" i="1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partial merging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of data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Often times it is the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same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as the Reducer function!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and Persistence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87900" y="1024950"/>
            <a:ext cx="83682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One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common issue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in distributed computing setups (clusters)  - 	</a:t>
            </a:r>
            <a:r>
              <a:rPr lang="en" sz="1600" b="1">
                <a:latin typeface="Nunito Sans"/>
                <a:ea typeface="Nunito Sans"/>
                <a:cs typeface="Nunito Sans"/>
                <a:sym typeface="Nunito Sans"/>
              </a:rPr>
              <a:t>Machine failure</a:t>
            </a:r>
            <a:endParaRPr sz="1600" b="1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Solution?  </a:t>
            </a:r>
            <a:endParaRPr sz="1600">
              <a:solidFill>
                <a:srgbClr val="22222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Nunito Sans"/>
              <a:buChar char="➔"/>
            </a:pPr>
            <a:r>
              <a:rPr lang="en" sz="1600" b="1">
                <a:latin typeface="Nunito Sans"/>
                <a:ea typeface="Nunito Sans"/>
                <a:cs typeface="Nunito Sans"/>
                <a:sym typeface="Nunito Sans"/>
              </a:rPr>
              <a:t>Distributed File System</a:t>
            </a:r>
            <a:endParaRPr sz="16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87900" y="2571750"/>
            <a:ext cx="83682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A </a:t>
            </a:r>
            <a:r>
              <a:rPr lang="en" sz="1600" b="1">
                <a:latin typeface="Nunito Sans"/>
                <a:ea typeface="Nunito Sans"/>
                <a:cs typeface="Nunito Sans"/>
                <a:sym typeface="Nunito Sans"/>
              </a:rPr>
              <a:t>DFS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(such as Google’s GFS </a:t>
            </a:r>
            <a:r>
              <a:rPr lang="en" sz="16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[3]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or Hadoop’s HDFS) provides a global file namespace where data can be stored in </a:t>
            </a:r>
            <a:r>
              <a:rPr lang="en" sz="1600" b="1" i="1">
                <a:latin typeface="Nunito Sans"/>
                <a:ea typeface="Nunito Sans"/>
                <a:cs typeface="Nunito Sans"/>
                <a:sym typeface="Nunito Sans"/>
              </a:rPr>
              <a:t>chunks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Chunks can be spread across machines and </a:t>
            </a:r>
            <a:r>
              <a:rPr lang="en" sz="1600">
                <a:solidFill>
                  <a:srgbClr val="FF0000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replicated</a:t>
            </a: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 to provide redundancy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1396475" y="3979925"/>
            <a:ext cx="6456300" cy="507000"/>
          </a:xfrm>
          <a:prstGeom prst="roundRect">
            <a:avLst>
              <a:gd name="adj" fmla="val 16667"/>
            </a:avLst>
          </a:prstGeom>
          <a:solidFill>
            <a:srgbClr val="307B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</a:rPr>
              <a:t>Chunk servers can also serve as Compute servers!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Criticisms 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87900" y="1272450"/>
            <a:ext cx="83682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Difficult to design mappers and reducers for complex problems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Nunito Sans SemiBold"/>
              <a:buChar char="●"/>
            </a:pPr>
            <a:r>
              <a:rPr lang="en" sz="1600">
                <a:latin typeface="Nunito Sans SemiBold"/>
                <a:ea typeface="Nunito Sans SemiBold"/>
                <a:cs typeface="Nunito Sans SemiBold"/>
                <a:sym typeface="Nunito Sans SemiBold"/>
              </a:rPr>
              <a:t>Cannot be used with data streams. Processing is not real-time.</a:t>
            </a:r>
            <a:endParaRPr sz="1600"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640</Words>
  <Application>Microsoft Macintosh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 Sans</vt:lpstr>
      <vt:lpstr>Arial</vt:lpstr>
      <vt:lpstr>Nunito Sans SemiBold</vt:lpstr>
      <vt:lpstr>Roboto</vt:lpstr>
      <vt:lpstr>Material</vt:lpstr>
      <vt:lpstr>Concurrency Performance and memory management Analysis in Java and GO</vt:lpstr>
      <vt:lpstr>JAVA or GO ? Who wins when ?</vt:lpstr>
      <vt:lpstr>AGENDA</vt:lpstr>
      <vt:lpstr>Execution Steps</vt:lpstr>
      <vt:lpstr>Use Case - Word Count</vt:lpstr>
      <vt:lpstr>Features: Fault Tolerance</vt:lpstr>
      <vt:lpstr>Features: Refinements</vt:lpstr>
      <vt:lpstr>Storage and Persistence</vt:lpstr>
      <vt:lpstr>Team Criticisms </vt:lpstr>
      <vt:lpstr>MapReduce on the Cloud</vt:lpstr>
      <vt:lpstr>Hadoop MapReduce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Performance and memory management Analysis in Java and GO</dc:title>
  <cp:lastModifiedBy>Hitesh Kumar</cp:lastModifiedBy>
  <cp:revision>2</cp:revision>
  <dcterms:modified xsi:type="dcterms:W3CDTF">2022-05-08T00:45:07Z</dcterms:modified>
</cp:coreProperties>
</file>