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9"/>
  </p:notesMasterIdLst>
  <p:sldIdLst>
    <p:sldId id="258" r:id="rId3"/>
    <p:sldId id="259" r:id="rId4"/>
    <p:sldId id="289" r:id="rId5"/>
    <p:sldId id="303" r:id="rId6"/>
    <p:sldId id="304" r:id="rId7"/>
    <p:sldId id="305" r:id="rId8"/>
    <p:sldId id="306" r:id="rId9"/>
    <p:sldId id="307" r:id="rId10"/>
    <p:sldId id="308" r:id="rId11"/>
    <p:sldId id="309" r:id="rId12"/>
    <p:sldId id="310" r:id="rId13"/>
    <p:sldId id="311" r:id="rId14"/>
    <p:sldId id="312" r:id="rId15"/>
    <p:sldId id="313" r:id="rId16"/>
    <p:sldId id="314"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2" autoAdjust="0"/>
    <p:restoredTop sz="85804" autoAdjust="0"/>
  </p:normalViewPr>
  <p:slideViewPr>
    <p:cSldViewPr snapToGrid="0">
      <p:cViewPr varScale="1">
        <p:scale>
          <a:sx n="88" d="100"/>
          <a:sy n="88" d="100"/>
        </p:scale>
        <p:origin x="208" y="28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9167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523722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78722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03426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2789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19582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141382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91589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2148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86617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04042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108857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27266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19935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8733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53041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56357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11/30/21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82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11/30/21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FE6175D-CE1B-4C8E-8FF8-7309F21F3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3E585B-8104-44E6-9496-22CE627DB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0DF8C05A-3103-44B5-AFBC-A8FC5AF00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794EE00-AFAB-44F8-902F-E94445806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5F12ABC-29DF-4D0F-9FE7-873B7F8E3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43000" y="1123602"/>
            <a:ext cx="9906000" cy="2305398"/>
          </a:xfrm>
        </p:spPr>
        <p:txBody>
          <a:bodyPr anchor="ctr">
            <a:normAutofit fontScale="90000"/>
          </a:bodyPr>
          <a:lstStyle/>
          <a:p>
            <a:pPr algn="ctr"/>
            <a:r>
              <a:rPr lang="en-US" sz="6000" dirty="0">
                <a:solidFill>
                  <a:srgbClr val="FFFFFF"/>
                </a:solidFill>
              </a:rPr>
              <a:t>SPEEDING UP MACHINE LEARNING USING Parallel processing</a:t>
            </a:r>
          </a:p>
        </p:txBody>
      </p:sp>
      <p:sp>
        <p:nvSpPr>
          <p:cNvPr id="6" name="TextBox 5">
            <a:extLst>
              <a:ext uri="{FF2B5EF4-FFF2-40B4-BE49-F238E27FC236}">
                <a16:creationId xmlns:a16="http://schemas.microsoft.com/office/drawing/2014/main" id="{8E293BDB-8294-EC4B-A9A1-529D97E41369}"/>
              </a:ext>
            </a:extLst>
          </p:cNvPr>
          <p:cNvSpPr txBox="1"/>
          <p:nvPr/>
        </p:nvSpPr>
        <p:spPr>
          <a:xfrm>
            <a:off x="-235689" y="5237134"/>
            <a:ext cx="5708235" cy="523220"/>
          </a:xfrm>
          <a:prstGeom prst="rect">
            <a:avLst/>
          </a:prstGeom>
          <a:noFill/>
        </p:spPr>
        <p:txBody>
          <a:bodyPr wrap="square" rtlCol="0">
            <a:spAutoFit/>
          </a:bodyPr>
          <a:lstStyle/>
          <a:p>
            <a:pPr algn="ctr">
              <a:spcBef>
                <a:spcPct val="20000"/>
              </a:spcBef>
              <a:spcAft>
                <a:spcPts val="600"/>
              </a:spcAft>
              <a:buClr>
                <a:schemeClr val="accent2"/>
              </a:buClr>
              <a:buSzPct val="92000"/>
            </a:pPr>
            <a:r>
              <a:rPr lang="en-US" sz="2800" cap="all" dirty="0"/>
              <a:t>Presented By:  </a:t>
            </a:r>
            <a:r>
              <a:rPr lang="en-US" sz="2400" cap="all" dirty="0"/>
              <a:t>Hitesh kumar</a:t>
            </a:r>
          </a:p>
        </p:txBody>
      </p:sp>
    </p:spTree>
    <p:extLst>
      <p:ext uri="{BB962C8B-B14F-4D97-AF65-F5344CB8AC3E}">
        <p14:creationId xmlns:p14="http://schemas.microsoft.com/office/powerpoint/2010/main" val="17059562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1. Parallelization of Random Forrest</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712556" y="1413425"/>
            <a:ext cx="11177631" cy="5167484"/>
          </a:xfrm>
        </p:spPr>
        <p:txBody>
          <a:bodyPr>
            <a:normAutofit/>
          </a:bodyPr>
          <a:lstStyle/>
          <a:p>
            <a:pPr marL="0" indent="0">
              <a:lnSpc>
                <a:spcPct val="120000"/>
              </a:lnSpc>
              <a:buNone/>
            </a:pPr>
            <a:r>
              <a:rPr lang="en-US" sz="3600" b="1" dirty="0"/>
              <a:t>Random Forest Model</a:t>
            </a:r>
            <a:r>
              <a:rPr lang="en-US" sz="3600" b="1" i="1" dirty="0"/>
              <a:t> </a:t>
            </a:r>
          </a:p>
          <a:p>
            <a:pPr marL="0" indent="0">
              <a:lnSpc>
                <a:spcPct val="120000"/>
              </a:lnSpc>
              <a:buNone/>
            </a:pPr>
            <a:r>
              <a:rPr lang="en-US" sz="2800" dirty="0"/>
              <a:t>Random forest is used for classification and regression purposes. It falls under the supervised machine learning category which is easy to implement. A forest consists of collection trees data structures that perform the calculations and build a decision based on the inputs. The best branch of the best tree is selected as the best solution [6]. It has multiple applications ranging from image classification to feature selection. </a:t>
            </a:r>
          </a:p>
          <a:p>
            <a:pPr marL="0" indent="0">
              <a:buNone/>
            </a:pPr>
            <a:endParaRPr lang="en-US" sz="2800" dirty="0"/>
          </a:p>
        </p:txBody>
      </p:sp>
    </p:spTree>
    <p:extLst>
      <p:ext uri="{BB962C8B-B14F-4D97-AF65-F5344CB8AC3E}">
        <p14:creationId xmlns:p14="http://schemas.microsoft.com/office/powerpoint/2010/main" val="233579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1. Parallelization of Random Forrest</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712556" y="1413425"/>
            <a:ext cx="11177631" cy="5167484"/>
          </a:xfrm>
        </p:spPr>
        <p:txBody>
          <a:bodyPr>
            <a:normAutofit/>
          </a:bodyPr>
          <a:lstStyle/>
          <a:p>
            <a:pPr marL="0" indent="0">
              <a:lnSpc>
                <a:spcPct val="120000"/>
              </a:lnSpc>
              <a:buNone/>
            </a:pPr>
            <a:r>
              <a:rPr lang="en-US" sz="2800" dirty="0"/>
              <a:t>The algorithm follows below steps:</a:t>
            </a:r>
          </a:p>
          <a:p>
            <a:pPr>
              <a:lnSpc>
                <a:spcPct val="120000"/>
              </a:lnSpc>
            </a:pPr>
            <a:r>
              <a:rPr lang="en-US" sz="2800" dirty="0"/>
              <a:t>Selection of random samples is done</a:t>
            </a:r>
          </a:p>
          <a:p>
            <a:pPr lvl="0">
              <a:lnSpc>
                <a:spcPct val="120000"/>
              </a:lnSpc>
            </a:pPr>
            <a:r>
              <a:rPr lang="en-US" sz="2800" dirty="0"/>
              <a:t>Build a decision tree for the sample selected</a:t>
            </a:r>
          </a:p>
          <a:p>
            <a:pPr lvl="0">
              <a:lnSpc>
                <a:spcPct val="120000"/>
              </a:lnSpc>
            </a:pPr>
            <a:r>
              <a:rPr lang="en-US" sz="2800" dirty="0"/>
              <a:t>Predict the result for each tree</a:t>
            </a:r>
          </a:p>
          <a:p>
            <a:pPr lvl="0">
              <a:lnSpc>
                <a:spcPct val="120000"/>
              </a:lnSpc>
            </a:pPr>
            <a:r>
              <a:rPr lang="en-US" sz="2800" dirty="0"/>
              <a:t>Count the predicted results and </a:t>
            </a:r>
          </a:p>
          <a:p>
            <a:pPr marL="0" lvl="0" indent="0">
              <a:lnSpc>
                <a:spcPct val="120000"/>
              </a:lnSpc>
              <a:buNone/>
            </a:pPr>
            <a:r>
              <a:rPr lang="en-US" sz="2800" dirty="0"/>
              <a:t>   get the results with maximum voting</a:t>
            </a:r>
          </a:p>
          <a:p>
            <a:pPr lvl="0">
              <a:lnSpc>
                <a:spcPct val="120000"/>
              </a:lnSpc>
            </a:pPr>
            <a:endParaRPr lang="en-US" sz="2800" dirty="0"/>
          </a:p>
          <a:p>
            <a:pPr marL="0" lvl="0" indent="0">
              <a:lnSpc>
                <a:spcPct val="120000"/>
              </a:lnSpc>
              <a:buNone/>
            </a:pPr>
            <a:endParaRPr lang="en-US" sz="2800" dirty="0"/>
          </a:p>
          <a:p>
            <a:pPr marL="0" indent="0">
              <a:buNone/>
            </a:pPr>
            <a:endParaRPr lang="en-US" sz="2800" dirty="0"/>
          </a:p>
        </p:txBody>
      </p:sp>
      <p:pic>
        <p:nvPicPr>
          <p:cNvPr id="4" name="Picture 3">
            <a:extLst>
              <a:ext uri="{FF2B5EF4-FFF2-40B4-BE49-F238E27FC236}">
                <a16:creationId xmlns:a16="http://schemas.microsoft.com/office/drawing/2014/main" id="{AD8A6EF7-7B1C-7740-BB5A-50136941EC82}"/>
              </a:ext>
            </a:extLst>
          </p:cNvPr>
          <p:cNvPicPr>
            <a:picLocks noChangeAspect="1"/>
          </p:cNvPicPr>
          <p:nvPr/>
        </p:nvPicPr>
        <p:blipFill>
          <a:blip r:embed="rId3"/>
          <a:stretch>
            <a:fillRect/>
          </a:stretch>
        </p:blipFill>
        <p:spPr>
          <a:xfrm>
            <a:off x="7048500" y="3280616"/>
            <a:ext cx="5143500" cy="3429000"/>
          </a:xfrm>
          <a:prstGeom prst="rect">
            <a:avLst/>
          </a:prstGeom>
        </p:spPr>
      </p:pic>
    </p:spTree>
    <p:extLst>
      <p:ext uri="{BB962C8B-B14F-4D97-AF65-F5344CB8AC3E}">
        <p14:creationId xmlns:p14="http://schemas.microsoft.com/office/powerpoint/2010/main" val="36752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 Implementation </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712556" y="1413425"/>
            <a:ext cx="11177631" cy="5167484"/>
          </a:xfrm>
        </p:spPr>
        <p:txBody>
          <a:bodyPr>
            <a:normAutofit/>
          </a:bodyPr>
          <a:lstStyle/>
          <a:p>
            <a:pPr marL="0" indent="0">
              <a:buNone/>
            </a:pPr>
            <a:r>
              <a:rPr lang="en-US" sz="2400" dirty="0"/>
              <a:t>Here we will implement multicore model training by using a random forest classifier. </a:t>
            </a:r>
          </a:p>
          <a:p>
            <a:pPr marL="0" indent="0">
              <a:buNone/>
            </a:pPr>
            <a:endParaRPr lang="en-US" sz="2400" dirty="0"/>
          </a:p>
          <a:p>
            <a:pPr marL="0" indent="0">
              <a:buNone/>
            </a:pPr>
            <a:r>
              <a:rPr lang="en-US" sz="2400" dirty="0"/>
              <a:t>The number of cores will be changed, and execution time will be recorded for each model training per core.</a:t>
            </a:r>
          </a:p>
        </p:txBody>
      </p:sp>
      <p:pic>
        <p:nvPicPr>
          <p:cNvPr id="4" name="Picture 3">
            <a:extLst>
              <a:ext uri="{FF2B5EF4-FFF2-40B4-BE49-F238E27FC236}">
                <a16:creationId xmlns:a16="http://schemas.microsoft.com/office/drawing/2014/main" id="{AD8A6EF7-7B1C-7740-BB5A-50136941EC82}"/>
              </a:ext>
            </a:extLst>
          </p:cNvPr>
          <p:cNvPicPr>
            <a:picLocks noChangeAspect="1"/>
          </p:cNvPicPr>
          <p:nvPr/>
        </p:nvPicPr>
        <p:blipFill>
          <a:blip r:embed="rId3"/>
          <a:stretch>
            <a:fillRect/>
          </a:stretch>
        </p:blipFill>
        <p:spPr>
          <a:xfrm>
            <a:off x="7048500" y="3280616"/>
            <a:ext cx="5143500" cy="3429000"/>
          </a:xfrm>
          <a:prstGeom prst="rect">
            <a:avLst/>
          </a:prstGeom>
        </p:spPr>
      </p:pic>
    </p:spTree>
    <p:extLst>
      <p:ext uri="{BB962C8B-B14F-4D97-AF65-F5344CB8AC3E}">
        <p14:creationId xmlns:p14="http://schemas.microsoft.com/office/powerpoint/2010/main" val="131105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2. Parallelization of K-Fold Cross Validation</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1014369" y="1441134"/>
            <a:ext cx="11177631" cy="5167484"/>
          </a:xfrm>
        </p:spPr>
        <p:txBody>
          <a:bodyPr>
            <a:normAutofit fontScale="92500"/>
          </a:bodyPr>
          <a:lstStyle/>
          <a:p>
            <a:pPr marL="0" indent="0">
              <a:lnSpc>
                <a:spcPct val="120000"/>
              </a:lnSpc>
              <a:buNone/>
            </a:pPr>
            <a:r>
              <a:rPr lang="en-US" sz="3600" b="1" dirty="0"/>
              <a:t>K-Fold Cross Validation</a:t>
            </a:r>
            <a:r>
              <a:rPr lang="en-US" sz="3600" b="1" i="1" dirty="0"/>
              <a:t> </a:t>
            </a:r>
          </a:p>
          <a:p>
            <a:pPr marL="0" indent="0">
              <a:lnSpc>
                <a:spcPct val="120000"/>
              </a:lnSpc>
              <a:buNone/>
            </a:pPr>
            <a:r>
              <a:rPr lang="en-US" sz="2800" dirty="0"/>
              <a:t>K-Fold is a gold standard resampling procedure for model evaluation when the data is less or there are limited rows. </a:t>
            </a:r>
          </a:p>
          <a:p>
            <a:pPr marL="0" indent="0">
              <a:lnSpc>
                <a:spcPct val="120000"/>
              </a:lnSpc>
              <a:buNone/>
            </a:pPr>
            <a:r>
              <a:rPr lang="en-US" sz="2800" dirty="0"/>
              <a:t>The procedure is easy to implement which splits into K groups and select one for training and K-1 groups for training and keeps iterating for other groups for train and test. </a:t>
            </a:r>
          </a:p>
          <a:p>
            <a:pPr marL="0" indent="0">
              <a:lnSpc>
                <a:spcPct val="120000"/>
              </a:lnSpc>
              <a:buNone/>
            </a:pPr>
            <a:r>
              <a:rPr lang="en-US" sz="2800" dirty="0"/>
              <a:t>Each time, a score is calculated, and the model performance is evaluated. The advantage of using this method is that it removes any bias from the data and created a perfect methodology for test and train split. </a:t>
            </a:r>
          </a:p>
          <a:p>
            <a:pPr marL="0" indent="0">
              <a:buNone/>
            </a:pPr>
            <a:endParaRPr lang="en-US" sz="2800" dirty="0"/>
          </a:p>
        </p:txBody>
      </p:sp>
    </p:spTree>
    <p:extLst>
      <p:ext uri="{BB962C8B-B14F-4D97-AF65-F5344CB8AC3E}">
        <p14:creationId xmlns:p14="http://schemas.microsoft.com/office/powerpoint/2010/main" val="269312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2. Parallelization of K-Fold Cross Validation</a:t>
            </a:r>
          </a:p>
        </p:txBody>
      </p:sp>
      <p:pic>
        <p:nvPicPr>
          <p:cNvPr id="4" name="Content Placeholder 3">
            <a:extLst>
              <a:ext uri="{FF2B5EF4-FFF2-40B4-BE49-F238E27FC236}">
                <a16:creationId xmlns:a16="http://schemas.microsoft.com/office/drawing/2014/main" id="{1162F685-F395-EF41-A5C9-A593BE3E60E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2277116"/>
            <a:ext cx="6069264" cy="4118429"/>
          </a:xfrm>
          <a:prstGeom prst="rect">
            <a:avLst/>
          </a:prstGeom>
          <a:noFill/>
          <a:ln>
            <a:noFill/>
          </a:ln>
        </p:spPr>
      </p:pic>
      <p:sp>
        <p:nvSpPr>
          <p:cNvPr id="3" name="TextBox 2">
            <a:extLst>
              <a:ext uri="{FF2B5EF4-FFF2-40B4-BE49-F238E27FC236}">
                <a16:creationId xmlns:a16="http://schemas.microsoft.com/office/drawing/2014/main" id="{CB8FFF25-4079-CA49-975E-F6AE7198DA04}"/>
              </a:ext>
            </a:extLst>
          </p:cNvPr>
          <p:cNvSpPr txBox="1"/>
          <p:nvPr/>
        </p:nvSpPr>
        <p:spPr>
          <a:xfrm>
            <a:off x="387927" y="1513114"/>
            <a:ext cx="6187043" cy="4358116"/>
          </a:xfrm>
          <a:prstGeom prst="rect">
            <a:avLst/>
          </a:prstGeom>
          <a:noFill/>
        </p:spPr>
        <p:txBody>
          <a:bodyPr wrap="square" rtlCol="0">
            <a:spAutoFit/>
          </a:bodyPr>
          <a:lstStyle/>
          <a:p>
            <a:pPr defTabSz="914400">
              <a:lnSpc>
                <a:spcPct val="120000"/>
              </a:lnSpc>
              <a:spcBef>
                <a:spcPts val="1000"/>
              </a:spcBef>
            </a:pPr>
            <a:r>
              <a:rPr lang="en-US" sz="1600" b="1" dirty="0">
                <a:solidFill>
                  <a:srgbClr val="595959"/>
                </a:solidFill>
                <a:latin typeface="Segoe UI Semilight" panose="020B0402040204020203" pitchFamily="34" charset="0"/>
                <a:cs typeface="Segoe UI Semilight" panose="020B0402040204020203" pitchFamily="34" charset="0"/>
              </a:rPr>
              <a:t>The below is the procedure:</a:t>
            </a:r>
          </a:p>
          <a:p>
            <a:pPr defTabSz="914400">
              <a:lnSpc>
                <a:spcPct val="120000"/>
              </a:lnSpc>
              <a:spcBef>
                <a:spcPts val="1000"/>
              </a:spcBef>
            </a:pPr>
            <a:r>
              <a:rPr lang="en-US" sz="1600" dirty="0">
                <a:solidFill>
                  <a:srgbClr val="595959"/>
                </a:solidFill>
                <a:latin typeface="Segoe UI Semilight" panose="020B0402040204020203" pitchFamily="34" charset="0"/>
                <a:cs typeface="Segoe UI Semilight" panose="020B0402040204020203" pitchFamily="34" charset="0"/>
              </a:rPr>
              <a:t>Step 1: Randomly shuffle the dataset with a seed value </a:t>
            </a:r>
          </a:p>
          <a:p>
            <a:pPr defTabSz="914400">
              <a:lnSpc>
                <a:spcPct val="120000"/>
              </a:lnSpc>
              <a:spcBef>
                <a:spcPts val="1000"/>
              </a:spcBef>
            </a:pPr>
            <a:r>
              <a:rPr lang="en-US" sz="1600" dirty="0">
                <a:solidFill>
                  <a:srgbClr val="595959"/>
                </a:solidFill>
                <a:latin typeface="Segoe UI Semilight" panose="020B0402040204020203" pitchFamily="34" charset="0"/>
                <a:cs typeface="Segoe UI Semilight" panose="020B0402040204020203" pitchFamily="34" charset="0"/>
              </a:rPr>
              <a:t>Step 2: Split the dataset into k subgroups </a:t>
            </a:r>
          </a:p>
          <a:p>
            <a:pPr defTabSz="914400">
              <a:lnSpc>
                <a:spcPct val="120000"/>
              </a:lnSpc>
              <a:spcBef>
                <a:spcPts val="1000"/>
              </a:spcBef>
            </a:pPr>
            <a:r>
              <a:rPr lang="en-US" sz="1600" dirty="0">
                <a:solidFill>
                  <a:srgbClr val="595959"/>
                </a:solidFill>
                <a:latin typeface="Segoe UI Semilight" panose="020B0402040204020203" pitchFamily="34" charset="0"/>
                <a:cs typeface="Segoe UI Semilight" panose="020B0402040204020203" pitchFamily="34" charset="0"/>
              </a:rPr>
              <a:t>Step 3: Select the first group for testing and the rest for training </a:t>
            </a:r>
          </a:p>
          <a:p>
            <a:pPr defTabSz="914400">
              <a:lnSpc>
                <a:spcPct val="120000"/>
              </a:lnSpc>
              <a:spcBef>
                <a:spcPts val="1000"/>
              </a:spcBef>
            </a:pPr>
            <a:r>
              <a:rPr lang="en-US" sz="1600" dirty="0">
                <a:solidFill>
                  <a:srgbClr val="595959"/>
                </a:solidFill>
                <a:latin typeface="Segoe UI Semilight" panose="020B0402040204020203" pitchFamily="34" charset="0"/>
                <a:cs typeface="Segoe UI Semilight" panose="020B0402040204020203" pitchFamily="34" charset="0"/>
              </a:rPr>
              <a:t>Step 4: Keep iterating all the groups by selecting one for testing and the rest for training</a:t>
            </a:r>
          </a:p>
          <a:p>
            <a:pPr defTabSz="914400">
              <a:lnSpc>
                <a:spcPct val="120000"/>
              </a:lnSpc>
              <a:spcBef>
                <a:spcPts val="1000"/>
              </a:spcBef>
            </a:pPr>
            <a:r>
              <a:rPr lang="en-US" sz="1600" dirty="0">
                <a:solidFill>
                  <a:srgbClr val="595959"/>
                </a:solidFill>
                <a:latin typeface="Segoe UI Semilight" panose="020B0402040204020203" pitchFamily="34" charset="0"/>
                <a:cs typeface="Segoe UI Semilight" panose="020B0402040204020203" pitchFamily="34" charset="0"/>
              </a:rPr>
              <a:t>Step 5: Calculate the score each time</a:t>
            </a:r>
          </a:p>
          <a:p>
            <a:pPr defTabSz="914400">
              <a:lnSpc>
                <a:spcPct val="120000"/>
              </a:lnSpc>
              <a:spcBef>
                <a:spcPts val="1000"/>
              </a:spcBef>
            </a:pPr>
            <a:r>
              <a:rPr lang="en-US" sz="1600" dirty="0">
                <a:solidFill>
                  <a:srgbClr val="595959"/>
                </a:solidFill>
                <a:latin typeface="Segoe UI Semilight" panose="020B0402040204020203" pitchFamily="34" charset="0"/>
                <a:cs typeface="Segoe UI Semilight" panose="020B0402040204020203" pitchFamily="34" charset="0"/>
              </a:rPr>
              <a:t>The value of 'k' is usually set depending on the dataset size. Usually, the value of k is set 10 which is experimentally found stable for bias removal. As the value of k increases, there are more splits and the group's size get smaller and hence the bias reduces [10] [11].</a:t>
            </a:r>
          </a:p>
          <a:p>
            <a:endParaRPr lang="en-US" sz="1600" dirty="0"/>
          </a:p>
        </p:txBody>
      </p:sp>
    </p:spTree>
    <p:extLst>
      <p:ext uri="{BB962C8B-B14F-4D97-AF65-F5344CB8AC3E}">
        <p14:creationId xmlns:p14="http://schemas.microsoft.com/office/powerpoint/2010/main" val="164477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Implementation </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712556" y="1413425"/>
            <a:ext cx="11177631" cy="5167484"/>
          </a:xfrm>
        </p:spPr>
        <p:txBody>
          <a:bodyPr>
            <a:normAutofit/>
          </a:bodyPr>
          <a:lstStyle/>
          <a:p>
            <a:pPr marL="0" indent="0">
              <a:lnSpc>
                <a:spcPct val="120000"/>
              </a:lnSpc>
              <a:buNone/>
            </a:pPr>
            <a:r>
              <a:rPr lang="en-US" sz="2400" dirty="0"/>
              <a:t>For the implementation of K-fold CV, </a:t>
            </a:r>
            <a:r>
              <a:rPr lang="en-US" sz="2400" dirty="0" err="1"/>
              <a:t>n_jobs</a:t>
            </a:r>
            <a:r>
              <a:rPr lang="en-US" sz="2400" dirty="0"/>
              <a:t> parameter is used for python </a:t>
            </a:r>
            <a:r>
              <a:rPr lang="en-US" sz="2400" dirty="0" err="1"/>
              <a:t>sklearn</a:t>
            </a:r>
            <a:r>
              <a:rPr lang="en-US" sz="2400" dirty="0"/>
              <a:t> package. The initial value is set 1 and different values are set from 1-8 to check the overall throughput of the program. The </a:t>
            </a:r>
            <a:r>
              <a:rPr lang="en-US" sz="2400" dirty="0" err="1"/>
              <a:t>sklearn</a:t>
            </a:r>
            <a:r>
              <a:rPr lang="en-US" sz="2400" dirty="0"/>
              <a:t> package gives the flexibility to work on different cores. The function </a:t>
            </a:r>
            <a:r>
              <a:rPr lang="en-US" sz="2400" dirty="0" err="1"/>
              <a:t>cross_val_scores</a:t>
            </a:r>
            <a:r>
              <a:rPr lang="en-US" sz="2400" dirty="0"/>
              <a:t>() is initiated from </a:t>
            </a:r>
            <a:r>
              <a:rPr lang="en-US" sz="2400" dirty="0" err="1"/>
              <a:t>sklearn.model_selection</a:t>
            </a:r>
            <a:r>
              <a:rPr lang="en-US" sz="2400" dirty="0"/>
              <a:t> package. For each core, CV is done across different cores i.e., the model is trained across different cores which increases the throughput.  The time is calculated for each increase of core execution.</a:t>
            </a:r>
          </a:p>
          <a:p>
            <a:pPr marL="0" lvl="0" indent="0">
              <a:lnSpc>
                <a:spcPct val="120000"/>
              </a:lnSpc>
              <a:buNone/>
            </a:pPr>
            <a:endParaRPr lang="en-US" sz="2800" dirty="0"/>
          </a:p>
          <a:p>
            <a:pPr marL="0" indent="0">
              <a:buNone/>
            </a:pPr>
            <a:endParaRPr lang="en-US" sz="2800" dirty="0"/>
          </a:p>
        </p:txBody>
      </p:sp>
    </p:spTree>
    <p:extLst>
      <p:ext uri="{BB962C8B-B14F-4D97-AF65-F5344CB8AC3E}">
        <p14:creationId xmlns:p14="http://schemas.microsoft.com/office/powerpoint/2010/main" val="93522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10890372" cy="4608003"/>
          </a:xfrm>
        </p:spPr>
        <p:txBody>
          <a:bodyPr vert="horz" lIns="91440" tIns="45720" rIns="91440" bIns="45720" rtlCol="0" anchor="ctr">
            <a:normAutofit/>
          </a:bodyPr>
          <a:lstStyle/>
          <a:p>
            <a:pPr algn="ctr"/>
            <a:r>
              <a:rPr lang="en-US" sz="4000" dirty="0">
                <a:solidFill>
                  <a:schemeClr val="accent2"/>
                </a:solidFill>
              </a:rPr>
              <a:t>Thank you</a:t>
            </a:r>
          </a:p>
        </p:txBody>
      </p:sp>
      <p:sp>
        <p:nvSpPr>
          <p:cNvPr id="30" name="Rectangle 2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56238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dirty="0">
                <a:solidFill>
                  <a:schemeClr val="accent2"/>
                </a:solidFill>
              </a:rPr>
              <a:t>Agenda</a:t>
            </a:r>
          </a:p>
        </p:txBody>
      </p:sp>
      <p:sp>
        <p:nvSpPr>
          <p:cNvPr id="18" name="Rectangle 17">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5117585" y="1244138"/>
            <a:ext cx="6493222" cy="5018116"/>
          </a:xfrm>
        </p:spPr>
        <p:txBody>
          <a:bodyPr>
            <a:noAutofit/>
          </a:bodyPr>
          <a:lstStyle/>
          <a:p>
            <a:r>
              <a:rPr lang="en-US" sz="2400" dirty="0"/>
              <a:t>Parallel Processing Introduction</a:t>
            </a:r>
          </a:p>
          <a:p>
            <a:r>
              <a:rPr lang="en-US" sz="2400" dirty="0"/>
              <a:t>Core performance</a:t>
            </a:r>
          </a:p>
          <a:p>
            <a:r>
              <a:rPr lang="en-US" sz="2400" dirty="0"/>
              <a:t>Supervised and Unsupervised Learning</a:t>
            </a:r>
          </a:p>
          <a:p>
            <a:r>
              <a:rPr lang="en-US" sz="2400" dirty="0"/>
              <a:t>History of Machine Learning(ML)</a:t>
            </a:r>
          </a:p>
          <a:p>
            <a:r>
              <a:rPr lang="en-US" sz="2400" dirty="0"/>
              <a:t>Parallelization of ML models</a:t>
            </a:r>
          </a:p>
          <a:p>
            <a:r>
              <a:rPr lang="en-US" sz="2400" dirty="0"/>
              <a:t>Python Implementation</a:t>
            </a:r>
          </a:p>
        </p:txBody>
      </p:sp>
    </p:spTree>
    <p:extLst>
      <p:ext uri="{BB962C8B-B14F-4D97-AF65-F5344CB8AC3E}">
        <p14:creationId xmlns:p14="http://schemas.microsoft.com/office/powerpoint/2010/main" val="12454115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sz="4000" b="1" dirty="0"/>
              <a:t>Parallel Processing</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834259" y="1441134"/>
            <a:ext cx="10983667" cy="4696429"/>
          </a:xfrm>
        </p:spPr>
        <p:txBody>
          <a:bodyPr>
            <a:noAutofit/>
          </a:bodyPr>
          <a:lstStyle/>
          <a:p>
            <a:pPr>
              <a:lnSpc>
                <a:spcPct val="150000"/>
              </a:lnSpc>
            </a:pPr>
            <a:r>
              <a:rPr lang="en-US" sz="2400" dirty="0"/>
              <a:t>Parallel processing is a technique of segmenting a larger problem into subproblems.</a:t>
            </a:r>
          </a:p>
          <a:p>
            <a:pPr>
              <a:lnSpc>
                <a:spcPct val="150000"/>
              </a:lnSpc>
            </a:pPr>
            <a:r>
              <a:rPr lang="en-US" sz="2400" dirty="0"/>
              <a:t>Parallel processing can be done on various levels Bit-level, instruction level, program level or system level.</a:t>
            </a:r>
          </a:p>
          <a:p>
            <a:pPr>
              <a:lnSpc>
                <a:spcPct val="150000"/>
              </a:lnSpc>
            </a:pPr>
            <a:r>
              <a:rPr lang="en-US" sz="2400" dirty="0"/>
              <a:t>Objective of parallel processing : </a:t>
            </a:r>
            <a:br>
              <a:rPr lang="en-US" sz="2400" dirty="0"/>
            </a:br>
            <a:r>
              <a:rPr lang="en-US" sz="2400" dirty="0"/>
              <a:t>	</a:t>
            </a:r>
            <a:r>
              <a:rPr lang="en-US" sz="2400" dirty="0" err="1"/>
              <a:t>i</a:t>
            </a:r>
            <a:r>
              <a:rPr lang="en-US" sz="2400" dirty="0"/>
              <a:t>. to increase the throughput</a:t>
            </a:r>
          </a:p>
          <a:p>
            <a:pPr marL="914400" lvl="2" indent="0">
              <a:lnSpc>
                <a:spcPct val="150000"/>
              </a:lnSpc>
              <a:buNone/>
            </a:pPr>
            <a:r>
              <a:rPr lang="en-US" sz="2400" dirty="0"/>
              <a:t>ii. faster execution of overall processes</a:t>
            </a:r>
          </a:p>
          <a:p>
            <a:pPr marL="914400" lvl="2" indent="0">
              <a:lnSpc>
                <a:spcPct val="150000"/>
              </a:lnSpc>
              <a:buNone/>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23736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sz="4000" b="1" dirty="0"/>
              <a:t>Core</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834260" y="1759789"/>
            <a:ext cx="10515600" cy="4635756"/>
          </a:xfrm>
        </p:spPr>
        <p:txBody>
          <a:bodyPr>
            <a:normAutofit/>
          </a:bodyPr>
          <a:lstStyle/>
          <a:p>
            <a:r>
              <a:rPr lang="en-US" sz="2800" dirty="0"/>
              <a:t>A core is an essential component of the CPU that performs primary calculations. </a:t>
            </a:r>
          </a:p>
          <a:p>
            <a:endParaRPr lang="en-US" sz="2800" dirty="0"/>
          </a:p>
          <a:p>
            <a:r>
              <a:rPr lang="en-US" sz="2800" dirty="0"/>
              <a:t>A CPU can have single, dual, quad or n-cores. </a:t>
            </a:r>
          </a:p>
          <a:p>
            <a:endParaRPr lang="en-US" sz="2800" dirty="0"/>
          </a:p>
          <a:p>
            <a:r>
              <a:rPr lang="en-US" sz="2800" dirty="0"/>
              <a:t>More the core, more the performance. The system scheduler performs hyperthreading and achieves parallel processing using the performance of the available cores. </a:t>
            </a:r>
          </a:p>
          <a:p>
            <a:pPr marL="914400" lvl="2" indent="0">
              <a:buNone/>
            </a:pPr>
            <a:endParaRPr lang="en-US" sz="2800" dirty="0"/>
          </a:p>
          <a:p>
            <a:endParaRPr lang="en-US" sz="2800" dirty="0"/>
          </a:p>
          <a:p>
            <a:endParaRPr lang="en-US" sz="2800" dirty="0"/>
          </a:p>
        </p:txBody>
      </p:sp>
    </p:spTree>
    <p:extLst>
      <p:ext uri="{BB962C8B-B14F-4D97-AF65-F5344CB8AC3E}">
        <p14:creationId xmlns:p14="http://schemas.microsoft.com/office/powerpoint/2010/main" val="369706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sz="4000" b="1" dirty="0"/>
              <a:t>Core</a:t>
            </a:r>
            <a:r>
              <a:rPr lang="en-US" sz="4000" dirty="0"/>
              <a:t> </a:t>
            </a:r>
            <a:r>
              <a:rPr lang="en-US" sz="1600" dirty="0"/>
              <a:t>Continued..</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834260" y="1579680"/>
            <a:ext cx="10515600" cy="4635756"/>
          </a:xfrm>
        </p:spPr>
        <p:txBody>
          <a:bodyPr>
            <a:normAutofit/>
          </a:bodyPr>
          <a:lstStyle/>
          <a:p>
            <a:pPr marL="0" indent="0">
              <a:buNone/>
            </a:pPr>
            <a:r>
              <a:rPr lang="en-US" sz="2800" dirty="0"/>
              <a:t>Having a multi-core architecture, at a particular time, multiple tasks can execute on multicores, and it increases the throughput.</a:t>
            </a:r>
          </a:p>
          <a:p>
            <a:pPr marL="914400" lvl="2" indent="0">
              <a:buNone/>
            </a:pPr>
            <a:endParaRPr lang="en-US" sz="2800" dirty="0"/>
          </a:p>
          <a:p>
            <a:endParaRPr lang="en-US" sz="2800" dirty="0"/>
          </a:p>
          <a:p>
            <a:endParaRPr lang="en-US" sz="2800" dirty="0"/>
          </a:p>
        </p:txBody>
      </p:sp>
      <p:pic>
        <p:nvPicPr>
          <p:cNvPr id="4" name="Picture 3" descr="Chart&#10;&#10;Description automatically generated">
            <a:extLst>
              <a:ext uri="{FF2B5EF4-FFF2-40B4-BE49-F238E27FC236}">
                <a16:creationId xmlns:a16="http://schemas.microsoft.com/office/drawing/2014/main" id="{2A9EB242-15B6-704A-BA3F-4B610854A7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2532" y="2567685"/>
            <a:ext cx="6503999" cy="3542829"/>
          </a:xfrm>
          <a:prstGeom prst="rect">
            <a:avLst/>
          </a:prstGeom>
          <a:noFill/>
          <a:ln>
            <a:noFill/>
          </a:ln>
        </p:spPr>
      </p:pic>
      <p:sp>
        <p:nvSpPr>
          <p:cNvPr id="6" name="TextBox 5">
            <a:extLst>
              <a:ext uri="{FF2B5EF4-FFF2-40B4-BE49-F238E27FC236}">
                <a16:creationId xmlns:a16="http://schemas.microsoft.com/office/drawing/2014/main" id="{BFDAD0BC-363F-D844-8B39-A2874150BFF0}"/>
              </a:ext>
            </a:extLst>
          </p:cNvPr>
          <p:cNvSpPr txBox="1"/>
          <p:nvPr/>
        </p:nvSpPr>
        <p:spPr>
          <a:xfrm>
            <a:off x="3273468" y="6026213"/>
            <a:ext cx="6096000" cy="369332"/>
          </a:xfrm>
          <a:prstGeom prst="rect">
            <a:avLst/>
          </a:prstGeom>
          <a:noFill/>
        </p:spPr>
        <p:txBody>
          <a:bodyPr wrap="square">
            <a:spAutoFit/>
          </a:bodyPr>
          <a:lstStyle/>
          <a:p>
            <a:pPr marL="0" marR="0" algn="ctr">
              <a:spcBef>
                <a:spcPts val="0"/>
              </a:spcBef>
              <a:spcAft>
                <a:spcPts val="400"/>
              </a:spcAft>
            </a:pPr>
            <a:r>
              <a:rPr lang="en-US" sz="1800" b="1" dirty="0">
                <a:effectLst/>
                <a:latin typeface="Times New Roman" panose="02020603050405020304" pitchFamily="18" charset="0"/>
                <a:ea typeface="Times New Roman" panose="02020603050405020304" pitchFamily="18" charset="0"/>
              </a:rPr>
              <a:t>Figure 1. Multiprocessing of instructions to each processor</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525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Supervised Learning </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834260" y="1579680"/>
            <a:ext cx="10515600" cy="4635756"/>
          </a:xfrm>
        </p:spPr>
        <p:txBody>
          <a:bodyPr>
            <a:normAutofit/>
          </a:bodyPr>
          <a:lstStyle/>
          <a:p>
            <a:r>
              <a:rPr lang="en-US" sz="3000" dirty="0"/>
              <a:t>Supervised learning involves learning from data whose label has been already assigned. </a:t>
            </a:r>
          </a:p>
          <a:p>
            <a:r>
              <a:rPr lang="en-US" sz="3000" dirty="0"/>
              <a:t>This type of learning includes comparing the calculated output with actual output and assigning the weights according to the data. </a:t>
            </a:r>
          </a:p>
          <a:p>
            <a:r>
              <a:rPr lang="en-US" sz="3000" dirty="0"/>
              <a:t>For example, labelled data included opcodes of malware files and labels if it's benign or malware. The algorithm learns accordingly and predicts for a valid input is malware or not. </a:t>
            </a:r>
          </a:p>
          <a:p>
            <a:pPr marL="914400" lvl="2" indent="0">
              <a:buNone/>
            </a:pPr>
            <a:endParaRPr lang="en-US" sz="2800" dirty="0"/>
          </a:p>
          <a:p>
            <a:endParaRPr lang="en-US" sz="2800" dirty="0"/>
          </a:p>
          <a:p>
            <a:endParaRPr lang="en-US" sz="2800" dirty="0"/>
          </a:p>
        </p:txBody>
      </p:sp>
    </p:spTree>
    <p:extLst>
      <p:ext uri="{BB962C8B-B14F-4D97-AF65-F5344CB8AC3E}">
        <p14:creationId xmlns:p14="http://schemas.microsoft.com/office/powerpoint/2010/main" val="285999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Unsupervised Learning </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834260" y="1551971"/>
            <a:ext cx="10515600" cy="4635756"/>
          </a:xfrm>
        </p:spPr>
        <p:txBody>
          <a:bodyPr>
            <a:normAutofit/>
          </a:bodyPr>
          <a:lstStyle/>
          <a:p>
            <a:r>
              <a:rPr lang="en-US" sz="2800" dirty="0"/>
              <a:t>It involves data whose label is not defined. The algorithm's task is to find the internal structure of the data and solve the required problem. </a:t>
            </a:r>
          </a:p>
          <a:p>
            <a:pPr marL="0" indent="0">
              <a:buNone/>
            </a:pPr>
            <a:endParaRPr lang="en-US" sz="2800" dirty="0"/>
          </a:p>
          <a:p>
            <a:r>
              <a:rPr lang="en-US" sz="2800" dirty="0"/>
              <a:t>The raw data is input to the algorithm, the algorithms look for any patterns and hidden structures and output the pattern which is interpreted by another machine or a human. </a:t>
            </a:r>
          </a:p>
          <a:p>
            <a:pPr marL="0" indent="0">
              <a:buNone/>
            </a:pPr>
            <a:endParaRPr lang="en-US" sz="2800" dirty="0"/>
          </a:p>
          <a:p>
            <a:r>
              <a:rPr lang="en-US" sz="2800" dirty="0"/>
              <a:t>This type of learning is very beneficial in recommendation systems and pattern recognition intensive tasks.</a:t>
            </a:r>
          </a:p>
          <a:p>
            <a:pPr marL="914400" lvl="2" indent="0">
              <a:buNone/>
            </a:pPr>
            <a:endParaRPr lang="en-US" sz="2800" dirty="0"/>
          </a:p>
          <a:p>
            <a:endParaRPr lang="en-US" sz="2800" dirty="0"/>
          </a:p>
          <a:p>
            <a:endParaRPr lang="en-US" sz="2800" dirty="0"/>
          </a:p>
        </p:txBody>
      </p:sp>
    </p:spTree>
    <p:extLst>
      <p:ext uri="{BB962C8B-B14F-4D97-AF65-F5344CB8AC3E}">
        <p14:creationId xmlns:p14="http://schemas.microsoft.com/office/powerpoint/2010/main" val="228285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History of Machine Learning </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834260" y="1551971"/>
            <a:ext cx="10515600" cy="4635756"/>
          </a:xfrm>
        </p:spPr>
        <p:txBody>
          <a:bodyPr>
            <a:normAutofit fontScale="62500" lnSpcReduction="20000"/>
          </a:bodyPr>
          <a:lstStyle/>
          <a:p>
            <a:pPr>
              <a:lnSpc>
                <a:spcPct val="160000"/>
              </a:lnSpc>
            </a:pPr>
            <a:r>
              <a:rPr lang="en-US" sz="3800" dirty="0"/>
              <a:t>The term ML or machine learning was introduced back in 1959, primarily by Arthur Samuel. </a:t>
            </a:r>
          </a:p>
          <a:p>
            <a:pPr>
              <a:lnSpc>
                <a:spcPct val="160000"/>
              </a:lnSpc>
            </a:pPr>
            <a:r>
              <a:rPr lang="en-US" sz="3800" dirty="0"/>
              <a:t>A similar word for machine learning was used as self-learning by machines. </a:t>
            </a:r>
          </a:p>
          <a:p>
            <a:pPr>
              <a:lnSpc>
                <a:spcPct val="160000"/>
              </a:lnSpc>
            </a:pPr>
            <a:r>
              <a:rPr lang="en-US" sz="3800" dirty="0"/>
              <a:t>Also, this field was associated with pattern recognition and pattern classification. There was significant work going on pattern recognition back in the 1970s and 1980s.</a:t>
            </a:r>
          </a:p>
          <a:p>
            <a:pPr>
              <a:lnSpc>
                <a:spcPct val="160000"/>
              </a:lnSpc>
            </a:pPr>
            <a:r>
              <a:rPr lang="en-US" sz="3800" dirty="0"/>
              <a:t> A breakthrough was the introduction of neural nets which learnt the A-Z alphabets, numbers and some special characters from a computer system. </a:t>
            </a:r>
          </a:p>
          <a:p>
            <a:endParaRPr lang="en-US" sz="2800" dirty="0"/>
          </a:p>
        </p:txBody>
      </p:sp>
    </p:spTree>
    <p:extLst>
      <p:ext uri="{BB962C8B-B14F-4D97-AF65-F5344CB8AC3E}">
        <p14:creationId xmlns:p14="http://schemas.microsoft.com/office/powerpoint/2010/main" val="315958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1770-9261-E840-8101-62927EF939AF}"/>
              </a:ext>
            </a:extLst>
          </p:cNvPr>
          <p:cNvSpPr>
            <a:spLocks noGrp="1"/>
          </p:cNvSpPr>
          <p:nvPr>
            <p:ph type="title"/>
          </p:nvPr>
        </p:nvSpPr>
        <p:spPr/>
        <p:txBody>
          <a:bodyPr>
            <a:normAutofit/>
          </a:bodyPr>
          <a:lstStyle/>
          <a:p>
            <a:r>
              <a:rPr lang="en-US" b="1" dirty="0"/>
              <a:t>Parallelization of ML models</a:t>
            </a:r>
          </a:p>
        </p:txBody>
      </p:sp>
      <p:sp>
        <p:nvSpPr>
          <p:cNvPr id="7" name="Content Placeholder 6">
            <a:extLst>
              <a:ext uri="{FF2B5EF4-FFF2-40B4-BE49-F238E27FC236}">
                <a16:creationId xmlns:a16="http://schemas.microsoft.com/office/drawing/2014/main" id="{DD333990-8055-A74E-B0FB-84BD89F26F45}"/>
              </a:ext>
            </a:extLst>
          </p:cNvPr>
          <p:cNvSpPr>
            <a:spLocks noGrp="1"/>
          </p:cNvSpPr>
          <p:nvPr>
            <p:ph idx="1"/>
          </p:nvPr>
        </p:nvSpPr>
        <p:spPr>
          <a:xfrm>
            <a:off x="834259" y="1551971"/>
            <a:ext cx="11177631" cy="5167484"/>
          </a:xfrm>
        </p:spPr>
        <p:txBody>
          <a:bodyPr>
            <a:normAutofit fontScale="85000" lnSpcReduction="10000"/>
          </a:bodyPr>
          <a:lstStyle/>
          <a:p>
            <a:pPr>
              <a:lnSpc>
                <a:spcPct val="200000"/>
              </a:lnSpc>
            </a:pPr>
            <a:r>
              <a:rPr lang="en-US" sz="3200" dirty="0"/>
              <a:t>There are multiple machine learning (ML) algorithms that can be parallelized using </a:t>
            </a:r>
            <a:r>
              <a:rPr lang="en-US" sz="3200" dirty="0" err="1"/>
              <a:t>sklearn</a:t>
            </a:r>
            <a:r>
              <a:rPr lang="en-US" sz="3200" dirty="0"/>
              <a:t> python package using </a:t>
            </a:r>
            <a:r>
              <a:rPr lang="en-US" sz="3200" dirty="0" err="1"/>
              <a:t>n_jobs</a:t>
            </a:r>
            <a:r>
              <a:rPr lang="en-US" sz="3200" dirty="0"/>
              <a:t> parameter. </a:t>
            </a:r>
          </a:p>
          <a:p>
            <a:pPr>
              <a:lnSpc>
                <a:spcPct val="200000"/>
              </a:lnSpc>
            </a:pPr>
            <a:r>
              <a:rPr lang="en-US" sz="3200" dirty="0"/>
              <a:t>Also, we can manually set the </a:t>
            </a:r>
            <a:r>
              <a:rPr lang="en-US" sz="3200" dirty="0" err="1"/>
              <a:t>n_jobs</a:t>
            </a:r>
            <a:r>
              <a:rPr lang="en-US" sz="3200" dirty="0"/>
              <a:t> and cores to check the performance. </a:t>
            </a:r>
          </a:p>
          <a:p>
            <a:pPr>
              <a:lnSpc>
                <a:spcPct val="200000"/>
              </a:lnSpc>
            </a:pPr>
            <a:r>
              <a:rPr lang="en-US" sz="3200" dirty="0"/>
              <a:t>For performance purposes in this paper, a </a:t>
            </a:r>
            <a:r>
              <a:rPr lang="en-US" sz="3200" dirty="0" err="1"/>
              <a:t>randomforest</a:t>
            </a:r>
            <a:r>
              <a:rPr lang="en-US" sz="3200" dirty="0"/>
              <a:t> classifier is being used with variable features to check the overall performance.</a:t>
            </a:r>
          </a:p>
          <a:p>
            <a:endParaRPr lang="en-US" sz="2800" dirty="0"/>
          </a:p>
        </p:txBody>
      </p:sp>
    </p:spTree>
    <p:extLst>
      <p:ext uri="{BB962C8B-B14F-4D97-AF65-F5344CB8AC3E}">
        <p14:creationId xmlns:p14="http://schemas.microsoft.com/office/powerpoint/2010/main" val="246305500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11244</TotalTime>
  <Words>1001</Words>
  <Application>Microsoft Macintosh PowerPoint</Application>
  <PresentationFormat>Widescreen</PresentationFormat>
  <Paragraphs>94</Paragraphs>
  <Slides>16</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Gill Sans MT</vt:lpstr>
      <vt:lpstr>Segoe UI</vt:lpstr>
      <vt:lpstr>Segoe UI Light</vt:lpstr>
      <vt:lpstr>Segoe UI Semilight</vt:lpstr>
      <vt:lpstr>Times New Roman</vt:lpstr>
      <vt:lpstr>Wingdings 2</vt:lpstr>
      <vt:lpstr>Dividend</vt:lpstr>
      <vt:lpstr>QuickStarter Theme</vt:lpstr>
      <vt:lpstr>SPEEDING UP MACHINE LEARNING USING Parallel processing</vt:lpstr>
      <vt:lpstr>Agenda</vt:lpstr>
      <vt:lpstr>Parallel Processing</vt:lpstr>
      <vt:lpstr>Core</vt:lpstr>
      <vt:lpstr>Core Continued..</vt:lpstr>
      <vt:lpstr>Supervised Learning </vt:lpstr>
      <vt:lpstr>Unsupervised Learning </vt:lpstr>
      <vt:lpstr>History of Machine Learning </vt:lpstr>
      <vt:lpstr>Parallelization of ML models</vt:lpstr>
      <vt:lpstr>1. Parallelization of Random Forrest</vt:lpstr>
      <vt:lpstr>1. Parallelization of Random Forrest</vt:lpstr>
      <vt:lpstr> Implementation </vt:lpstr>
      <vt:lpstr>2. Parallelization of K-Fold Cross Validation</vt:lpstr>
      <vt:lpstr>2. Parallelization of K-Fold Cross Validation</vt:lpstr>
      <vt:lpstr>Implementation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Nishant Yadav</dc:creator>
  <cp:lastModifiedBy>Hitesh Kumar</cp:lastModifiedBy>
  <cp:revision>25</cp:revision>
  <dcterms:created xsi:type="dcterms:W3CDTF">2021-09-27T18:32:20Z</dcterms:created>
  <dcterms:modified xsi:type="dcterms:W3CDTF">2021-12-07T02:19:11Z</dcterms:modified>
</cp:coreProperties>
</file>