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searchgate.net/profile/Michael-Dunn-7/publication/233577979/figure/fig2/AS:300102607491088@1448561445747/Neighbor-Joining-algorithm-start-from-a-star-phylogeny-left-find-the-nearest-pair-of.png"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s.els-cdn.com/content/image/3-s2.0-B9780128008911000068-f06-08-9780128008911.jpg" TargetMode="External"/><Relationship Id="rId3" Type="http://schemas.openxmlformats.org/officeDocument/2006/relationships/hyperlink" Target="https://miro.medium.com/max/1039/0*afzanWwrDq9vd2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Maybe we should have spike protein in title?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91e271bb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91e271bb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Hierarchical Clustering with Upgma and NJ – Rashi + Bootstrap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https://slideplayer.com/slide/6845534/23/images/28/UPGMA.jpg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91e271bb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91e271bb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Hierarchical Clustering with Upgma and NJ – Rashi + Bootstrap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https://slideplayer.com/slide/6845534/23/images/28/UPGMA.jpg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bb80411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bb80411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https://www.researchgate.net/profile/Michael-Dunn-7/publication/233577979/figure/fig2/AS:300102607491088@1448561445747/Neighbor-Joining-algorithm-start-from-a-star-phylogeny-left-find-the-nearest-pair-of.png</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70c535d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70c535d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https://ars.els-cdn.com/content/image/3-s2.0-B9780128096338202598-f20259-01-9780128114148.jpg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70c535d6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70c535d6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Tools – Rashi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319db27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319db27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9319db27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9319db27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9319db27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9319db27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70c535d6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70c535d6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bb804114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bb80411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Hitesh Code on UPGMA and NJ</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6b54851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6b54851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732bd9b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732bd9b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Hitesh – Model Discussion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96443c3f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96443c3f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70c535d6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70c535d6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Alpha + Beta + Gamma - Sara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96443c3f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96443c3f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96443c3f8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96443c3f8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96443c3f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96443c3f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96443c3f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96443c3f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96443c3f8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96443c3f8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7ec1cc1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7ec1cc1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baf161d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baf161d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Cryo-electron microscopy structure of a SARS-CoV-2 spike protein trimer in the pre-fusion conformation, with a single monomer highlighted. The S1 NTD is shown in blue and the S1 CTD (which serves as the receptor-binding domain) is shown in pink. Helices show in orange and cyan form parts of S2 that will undergo conformational changes during fusion. The black bar at the bottom indicates the position of the viral membrane. From PDB: 6VSB​.[13]</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7ec1cc11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7ec1cc11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bb804114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bb804114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Bottom-up</a:t>
            </a:r>
            <a:endParaRPr/>
          </a:p>
          <a:p>
            <a:pPr indent="0" lvl="0" marL="0" rtl="0" algn="l">
              <a:spcBef>
                <a:spcPts val="0"/>
              </a:spcBef>
              <a:spcAft>
                <a:spcPts val="0"/>
              </a:spcAft>
              <a:buNone/>
            </a:pPr>
            <a:r>
              <a:rPr lang="en" u="sng">
                <a:solidFill>
                  <a:schemeClr val="hlink"/>
                </a:solidFill>
                <a:hlinkClick r:id="rId2"/>
              </a:rPr>
              <a:t>https://ars.els-cdn.com/content/image/3-s2.0-B9780128008911000068-f06-08-9780128008911.jpg</a:t>
            </a:r>
            <a:endParaRPr/>
          </a:p>
          <a:p>
            <a:pPr indent="0" lvl="0" marL="0" rtl="0" algn="l">
              <a:spcBef>
                <a:spcPts val="0"/>
              </a:spcBef>
              <a:spcAft>
                <a:spcPts val="0"/>
              </a:spcAft>
              <a:buNone/>
            </a:pPr>
            <a:r>
              <a:rPr lang="en" u="sng">
                <a:solidFill>
                  <a:schemeClr val="hlink"/>
                </a:solidFill>
                <a:hlinkClick r:id="rId3"/>
              </a:rPr>
              <a:t>https://miro.medium.com/max/1039/0*afzanWwrDq9vd2g-</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
              <a:t>So the machine learning techniques that we are exploring is hierarchical clustering.</a:t>
            </a:r>
            <a:endParaRPr/>
          </a:p>
          <a:p>
            <a:pPr indent="0" lvl="0" marL="0" rtl="0" algn="l">
              <a:lnSpc>
                <a:spcPct val="115000"/>
              </a:lnSpc>
              <a:spcBef>
                <a:spcPts val="1200"/>
              </a:spcBef>
              <a:spcAft>
                <a:spcPts val="0"/>
              </a:spcAft>
              <a:buNone/>
            </a:pPr>
            <a:r>
              <a:rPr lang="en"/>
              <a:t>It is an algorithm that utilizes unsupervised machine learning that groups similar the species which are made a cluster. In the image, we can see that there are 4 clusters and if you cut the tree higher you can get two clusters and more clusters if you cut lower. </a:t>
            </a:r>
            <a:endParaRPr/>
          </a:p>
          <a:p>
            <a:pPr indent="0" lvl="0" marL="0" rtl="0" algn="l">
              <a:lnSpc>
                <a:spcPct val="115000"/>
              </a:lnSpc>
              <a:spcBef>
                <a:spcPts val="1200"/>
              </a:spcBef>
              <a:spcAft>
                <a:spcPts val="0"/>
              </a:spcAft>
              <a:buNone/>
            </a:pPr>
            <a:r>
              <a:rPr lang="en"/>
              <a:t>These clusters can be created through the 4 linkages explained in the right. The clustering linkage that we are looking at mainly is average linkage which is used in the UPGMA method. </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7ec1cc1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7ec1cc1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Rooted vs Unrooted - Sara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91e271bb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91e271bb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https://slideplayer.com/slide/6845534/23/images/31/UPGMA.jpg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70c535d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70c535d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Hierarchical Clustering with Upgma and NJ – Rashi + Bootstrap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https://slideplayer.com/slide/6845534/23/images/28/UPGMA.jpg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semanticscholar.org/paper/Implementing-UPGMA-and-NJ-Method-For-Phylogenetic-Kaur-Sohal/3643ab7798acb94ba02ad86887a49ebf9d42b8d9#paper-header" TargetMode="External"/><Relationship Id="rId4" Type="http://schemas.openxmlformats.org/officeDocument/2006/relationships/hyperlink" Target="https://editor.analyticsvidhya.com/uploads/40351linkages.PNG%5C" TargetMode="External"/><Relationship Id="rId5" Type="http://schemas.openxmlformats.org/officeDocument/2006/relationships/hyperlink" Target="https://link.springer.com/article/10.1007/BF01734359" TargetMode="External"/><Relationship Id="rId6" Type="http://schemas.openxmlformats.org/officeDocument/2006/relationships/hyperlink" Target="https://academic.oup.com/sysbio/article/59/3/307/1702850" TargetMode="External"/><Relationship Id="rId7" Type="http://schemas.openxmlformats.org/officeDocument/2006/relationships/hyperlink" Target="https://academic.oup.com/mbe/article/35/9/2327/503446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43625" y="28039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Comparison of the Spike Protein in Various Coronaviruses Through Analysis of Different Phylogenetic Methods</a:t>
            </a:r>
            <a:endParaRPr/>
          </a:p>
        </p:txBody>
      </p:sp>
      <p:sp>
        <p:nvSpPr>
          <p:cNvPr id="86" name="Google Shape;86;p13"/>
          <p:cNvSpPr txBox="1"/>
          <p:nvPr>
            <p:ph idx="1" type="subTitle"/>
          </p:nvPr>
        </p:nvSpPr>
        <p:spPr>
          <a:xfrm>
            <a:off x="415088" y="4358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Presented By: Sara Bell, Hitesh Kumar, Rashi Raghulan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474125" y="1593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Hierarchical Clustering – UPGMA</a:t>
            </a:r>
            <a:endParaRPr/>
          </a:p>
        </p:txBody>
      </p:sp>
      <p:pic>
        <p:nvPicPr>
          <p:cNvPr id="145" name="Google Shape;145;p22"/>
          <p:cNvPicPr preferRelativeResize="0"/>
          <p:nvPr/>
        </p:nvPicPr>
        <p:blipFill rotWithShape="1">
          <a:blip r:embed="rId3">
            <a:alphaModFix/>
          </a:blip>
          <a:srcRect b="0" l="0" r="0" t="16984"/>
          <a:stretch/>
        </p:blipFill>
        <p:spPr>
          <a:xfrm>
            <a:off x="243975" y="767123"/>
            <a:ext cx="6277051" cy="390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474125" y="1593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Hierarchical Clustering – UPGMA</a:t>
            </a:r>
            <a:endParaRPr/>
          </a:p>
        </p:txBody>
      </p:sp>
      <p:pic>
        <p:nvPicPr>
          <p:cNvPr id="151" name="Google Shape;151;p23"/>
          <p:cNvPicPr preferRelativeResize="0"/>
          <p:nvPr/>
        </p:nvPicPr>
        <p:blipFill rotWithShape="1">
          <a:blip r:embed="rId3">
            <a:alphaModFix/>
          </a:blip>
          <a:srcRect b="0" l="0" r="0" t="5704"/>
          <a:stretch/>
        </p:blipFill>
        <p:spPr>
          <a:xfrm>
            <a:off x="474125" y="731500"/>
            <a:ext cx="6014575" cy="42537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257550" y="580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Neighbor Joining</a:t>
            </a:r>
            <a:endParaRPr/>
          </a:p>
        </p:txBody>
      </p:sp>
      <p:pic>
        <p:nvPicPr>
          <p:cNvPr id="157" name="Google Shape;157;p24"/>
          <p:cNvPicPr preferRelativeResize="0"/>
          <p:nvPr/>
        </p:nvPicPr>
        <p:blipFill>
          <a:blip r:embed="rId3">
            <a:alphaModFix/>
          </a:blip>
          <a:stretch>
            <a:fillRect/>
          </a:stretch>
        </p:blipFill>
        <p:spPr>
          <a:xfrm>
            <a:off x="200000" y="989025"/>
            <a:ext cx="7341150" cy="4030425"/>
          </a:xfrm>
          <a:prstGeom prst="rect">
            <a:avLst/>
          </a:prstGeom>
          <a:noFill/>
          <a:ln>
            <a:noFill/>
          </a:ln>
        </p:spPr>
      </p:pic>
      <p:pic>
        <p:nvPicPr>
          <p:cNvPr id="158" name="Google Shape;158;p24"/>
          <p:cNvPicPr preferRelativeResize="0"/>
          <p:nvPr/>
        </p:nvPicPr>
        <p:blipFill>
          <a:blip r:embed="rId4">
            <a:alphaModFix/>
          </a:blip>
          <a:stretch>
            <a:fillRect/>
          </a:stretch>
        </p:blipFill>
        <p:spPr>
          <a:xfrm>
            <a:off x="3130250" y="88850"/>
            <a:ext cx="5610225" cy="828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Bootstrap Scores</a:t>
            </a:r>
            <a:endParaRPr/>
          </a:p>
        </p:txBody>
      </p:sp>
      <p:pic>
        <p:nvPicPr>
          <p:cNvPr id="164" name="Google Shape;164;p25"/>
          <p:cNvPicPr preferRelativeResize="0"/>
          <p:nvPr/>
        </p:nvPicPr>
        <p:blipFill>
          <a:blip r:embed="rId3">
            <a:alphaModFix/>
          </a:blip>
          <a:stretch>
            <a:fillRect/>
          </a:stretch>
        </p:blipFill>
        <p:spPr>
          <a:xfrm>
            <a:off x="4050625" y="254927"/>
            <a:ext cx="3764075" cy="4715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Online Tool —  Phylogeny.fr</a:t>
            </a:r>
            <a:endParaRPr/>
          </a:p>
        </p:txBody>
      </p:sp>
      <p:pic>
        <p:nvPicPr>
          <p:cNvPr id="170" name="Google Shape;170;p26"/>
          <p:cNvPicPr preferRelativeResize="0"/>
          <p:nvPr/>
        </p:nvPicPr>
        <p:blipFill rotWithShape="1">
          <a:blip r:embed="rId3">
            <a:alphaModFix/>
          </a:blip>
          <a:srcRect b="28628" l="0" r="0" t="41012"/>
          <a:stretch/>
        </p:blipFill>
        <p:spPr>
          <a:xfrm>
            <a:off x="152400" y="1170200"/>
            <a:ext cx="6951650" cy="3791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ProtDist/FastDist + Neighbor Phylogenetic Alignment</a:t>
            </a:r>
            <a:endParaRPr/>
          </a:p>
        </p:txBody>
      </p:sp>
      <p:pic>
        <p:nvPicPr>
          <p:cNvPr id="176" name="Google Shape;176;p27"/>
          <p:cNvPicPr preferRelativeResize="0"/>
          <p:nvPr/>
        </p:nvPicPr>
        <p:blipFill>
          <a:blip r:embed="rId3">
            <a:alphaModFix/>
          </a:blip>
          <a:stretch>
            <a:fillRect/>
          </a:stretch>
        </p:blipFill>
        <p:spPr>
          <a:xfrm>
            <a:off x="273175" y="1118525"/>
            <a:ext cx="6642675" cy="3744050"/>
          </a:xfrm>
          <a:prstGeom prst="rect">
            <a:avLst/>
          </a:prstGeom>
          <a:noFill/>
          <a:ln>
            <a:noFill/>
          </a:ln>
        </p:spPr>
      </p:pic>
      <p:sp>
        <p:nvSpPr>
          <p:cNvPr id="177" name="Google Shape;177;p27"/>
          <p:cNvSpPr txBox="1"/>
          <p:nvPr/>
        </p:nvSpPr>
        <p:spPr>
          <a:xfrm>
            <a:off x="7068975" y="2474700"/>
            <a:ext cx="2014500" cy="369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200">
                <a:latin typeface="Times New Roman"/>
                <a:ea typeface="Times New Roman"/>
                <a:cs typeface="Times New Roman"/>
                <a:sym typeface="Times New Roman"/>
              </a:rPr>
              <a:t> bootstrap average: 0.8072</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ProtDist/FastDist + </a:t>
            </a:r>
            <a:r>
              <a:rPr lang="en"/>
              <a:t>BioNJ Phylogenetic Alignment</a:t>
            </a:r>
            <a:endParaRPr/>
          </a:p>
        </p:txBody>
      </p:sp>
      <p:sp>
        <p:nvSpPr>
          <p:cNvPr id="183" name="Google Shape;183;p28"/>
          <p:cNvSpPr txBox="1"/>
          <p:nvPr/>
        </p:nvSpPr>
        <p:spPr>
          <a:xfrm>
            <a:off x="7068975" y="2474700"/>
            <a:ext cx="2014500" cy="369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200">
                <a:latin typeface="Times New Roman"/>
                <a:ea typeface="Times New Roman"/>
                <a:cs typeface="Times New Roman"/>
                <a:sym typeface="Times New Roman"/>
              </a:rPr>
              <a:t> bootstrap average: 0.</a:t>
            </a:r>
            <a:r>
              <a:rPr lang="en" sz="1200">
                <a:latin typeface="Times New Roman"/>
                <a:ea typeface="Times New Roman"/>
                <a:cs typeface="Times New Roman"/>
                <a:sym typeface="Times New Roman"/>
              </a:rPr>
              <a:t>86944</a:t>
            </a:r>
            <a:endParaRPr>
              <a:latin typeface="Roboto"/>
              <a:ea typeface="Roboto"/>
              <a:cs typeface="Roboto"/>
              <a:sym typeface="Roboto"/>
            </a:endParaRPr>
          </a:p>
        </p:txBody>
      </p:sp>
      <p:pic>
        <p:nvPicPr>
          <p:cNvPr id="184" name="Google Shape;184;p28"/>
          <p:cNvPicPr preferRelativeResize="0"/>
          <p:nvPr/>
        </p:nvPicPr>
        <p:blipFill>
          <a:blip r:embed="rId3">
            <a:alphaModFix/>
          </a:blip>
          <a:stretch>
            <a:fillRect/>
          </a:stretch>
        </p:blipFill>
        <p:spPr>
          <a:xfrm>
            <a:off x="205037" y="1039350"/>
            <a:ext cx="6691263" cy="3806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PhyML Phylogenetic Alignment from Phylogeny.fr</a:t>
            </a:r>
            <a:r>
              <a:rPr lang="en"/>
              <a:t> </a:t>
            </a:r>
            <a:endParaRPr/>
          </a:p>
        </p:txBody>
      </p:sp>
      <p:sp>
        <p:nvSpPr>
          <p:cNvPr id="190" name="Google Shape;190;p29"/>
          <p:cNvSpPr txBox="1"/>
          <p:nvPr/>
        </p:nvSpPr>
        <p:spPr>
          <a:xfrm>
            <a:off x="7068975" y="2474700"/>
            <a:ext cx="2014500" cy="369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200">
                <a:latin typeface="Times New Roman"/>
                <a:ea typeface="Times New Roman"/>
                <a:cs typeface="Times New Roman"/>
                <a:sym typeface="Times New Roman"/>
              </a:rPr>
              <a:t> bootstrap average: </a:t>
            </a:r>
            <a:r>
              <a:rPr lang="en" sz="1200">
                <a:latin typeface="Times New Roman"/>
                <a:ea typeface="Times New Roman"/>
                <a:cs typeface="Times New Roman"/>
                <a:sym typeface="Times New Roman"/>
              </a:rPr>
              <a:t>0.6489</a:t>
            </a:r>
            <a:endParaRPr>
              <a:latin typeface="Roboto"/>
              <a:ea typeface="Roboto"/>
              <a:cs typeface="Roboto"/>
              <a:sym typeface="Roboto"/>
            </a:endParaRPr>
          </a:p>
        </p:txBody>
      </p:sp>
      <p:pic>
        <p:nvPicPr>
          <p:cNvPr id="191" name="Google Shape;191;p29"/>
          <p:cNvPicPr preferRelativeResize="0"/>
          <p:nvPr/>
        </p:nvPicPr>
        <p:blipFill>
          <a:blip r:embed="rId3">
            <a:alphaModFix/>
          </a:blip>
          <a:stretch>
            <a:fillRect/>
          </a:stretch>
        </p:blipFill>
        <p:spPr>
          <a:xfrm>
            <a:off x="234775" y="1101925"/>
            <a:ext cx="6784050" cy="3642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4792650" y="1335825"/>
            <a:ext cx="37728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PhyML Phylogenetic Alignment from ATGC: Montpelier – Online Tool</a:t>
            </a:r>
            <a:endParaRPr/>
          </a:p>
          <a:p>
            <a:pPr indent="0" lvl="0" marL="0" rtl="0" algn="l">
              <a:spcBef>
                <a:spcPts val="0"/>
              </a:spcBef>
              <a:spcAft>
                <a:spcPts val="0"/>
              </a:spcAft>
              <a:buNone/>
            </a:pPr>
            <a:r>
              <a:t/>
            </a:r>
            <a:endParaRPr/>
          </a:p>
        </p:txBody>
      </p:sp>
      <p:sp>
        <p:nvSpPr>
          <p:cNvPr id="197" name="Google Shape;197;p30"/>
          <p:cNvSpPr txBox="1"/>
          <p:nvPr/>
        </p:nvSpPr>
        <p:spPr>
          <a:xfrm>
            <a:off x="7057875" y="3345800"/>
            <a:ext cx="2014500" cy="369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200">
                <a:latin typeface="Times New Roman"/>
                <a:ea typeface="Times New Roman"/>
                <a:cs typeface="Times New Roman"/>
                <a:sym typeface="Times New Roman"/>
              </a:rPr>
              <a:t> bootstrap average:</a:t>
            </a:r>
            <a:r>
              <a:rPr lang="en" sz="1200">
                <a:latin typeface="Times New Roman"/>
                <a:ea typeface="Times New Roman"/>
                <a:cs typeface="Times New Roman"/>
                <a:sym typeface="Times New Roman"/>
              </a:rPr>
              <a:t> 0.8359</a:t>
            </a:r>
            <a:endParaRPr>
              <a:latin typeface="Roboto"/>
              <a:ea typeface="Roboto"/>
              <a:cs typeface="Roboto"/>
              <a:sym typeface="Roboto"/>
            </a:endParaRPr>
          </a:p>
        </p:txBody>
      </p:sp>
      <p:pic>
        <p:nvPicPr>
          <p:cNvPr id="198" name="Google Shape;198;p30"/>
          <p:cNvPicPr preferRelativeResize="0"/>
          <p:nvPr/>
        </p:nvPicPr>
        <p:blipFill>
          <a:blip r:embed="rId3">
            <a:alphaModFix/>
          </a:blip>
          <a:stretch>
            <a:fillRect/>
          </a:stretch>
        </p:blipFill>
        <p:spPr>
          <a:xfrm>
            <a:off x="563875" y="124600"/>
            <a:ext cx="3488475" cy="4949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on </a:t>
            </a:r>
            <a:r>
              <a:rPr lang="en"/>
              <a:t>Jupyter</a:t>
            </a:r>
            <a:r>
              <a:rPr lang="en"/>
              <a:t> Notebook</a:t>
            </a:r>
            <a:endParaRPr/>
          </a:p>
        </p:txBody>
      </p:sp>
      <p:sp>
        <p:nvSpPr>
          <p:cNvPr id="204" name="Google Shape;204;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rgbClr val="000000"/>
                </a:solidFill>
              </a:rPr>
              <a:t>Switching to Jupyter Notebook →</a:t>
            </a:r>
            <a:endParaRPr b="1">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765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92" name="Google Shape;92;p14"/>
          <p:cNvSpPr txBox="1"/>
          <p:nvPr>
            <p:ph idx="1" type="body"/>
          </p:nvPr>
        </p:nvSpPr>
        <p:spPr>
          <a:xfrm>
            <a:off x="727650" y="8110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Coronaviruses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Spike Protein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Hierarchical Clustering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Explanation</a:t>
            </a:r>
            <a:r>
              <a:rPr lang="en">
                <a:solidFill>
                  <a:srgbClr val="000000"/>
                </a:solidFill>
              </a:rPr>
              <a:t> of Online Phylogenetic Tools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Demo and </a:t>
            </a:r>
            <a:r>
              <a:rPr lang="en">
                <a:solidFill>
                  <a:srgbClr val="000000"/>
                </a:solidFill>
              </a:rPr>
              <a:t>Explanation</a:t>
            </a:r>
            <a:r>
              <a:rPr lang="en">
                <a:solidFill>
                  <a:srgbClr val="000000"/>
                </a:solidFill>
              </a:rPr>
              <a:t> Of Our Phylogenetic Tool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Discussion and Conclusion</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t>
            </a:r>
            <a:endParaRPr/>
          </a:p>
        </p:txBody>
      </p:sp>
      <p:sp>
        <p:nvSpPr>
          <p:cNvPr id="210" name="Google Shape;210;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Risler </a:t>
            </a:r>
            <a:r>
              <a:rPr b="1" lang="en">
                <a:solidFill>
                  <a:srgbClr val="000000"/>
                </a:solidFill>
              </a:rPr>
              <a:t>Protein</a:t>
            </a:r>
            <a:r>
              <a:rPr b="1" lang="en">
                <a:solidFill>
                  <a:srgbClr val="000000"/>
                </a:solidFill>
              </a:rPr>
              <a:t> model : </a:t>
            </a:r>
            <a:r>
              <a:rPr lang="en">
                <a:solidFill>
                  <a:srgbClr val="000000"/>
                </a:solidFill>
              </a:rPr>
              <a:t>This model u</a:t>
            </a:r>
            <a:r>
              <a:rPr lang="en">
                <a:solidFill>
                  <a:srgbClr val="000000"/>
                </a:solidFill>
              </a:rPr>
              <a:t>ses techniques used to measure similarity between protein sequences. It superimposed in three dimensions the C</a:t>
            </a:r>
            <a:r>
              <a:rPr baseline="30000" lang="en">
                <a:solidFill>
                  <a:srgbClr val="000000"/>
                </a:solidFill>
              </a:rPr>
              <a:t>a</a:t>
            </a:r>
            <a:r>
              <a:rPr lang="en">
                <a:solidFill>
                  <a:srgbClr val="000000"/>
                </a:solidFill>
              </a:rPr>
              <a:t> carbon topological backbones of the two protein sequences to be examined. This model’s finding and features are being modelled in the BioPython Package and we can use them correctly.</a:t>
            </a:r>
            <a:endParaRPr>
              <a:solidFill>
                <a:srgbClr val="000000"/>
              </a:solidFill>
            </a:endParaRPr>
          </a:p>
          <a:p>
            <a:pPr indent="0" lvl="0" marL="0" rtl="0" algn="l">
              <a:spcBef>
                <a:spcPts val="1200"/>
              </a:spcBef>
              <a:spcAft>
                <a:spcPts val="0"/>
              </a:spcAft>
              <a:buNone/>
            </a:pPr>
            <a:r>
              <a:rPr b="1" lang="en">
                <a:solidFill>
                  <a:srgbClr val="000000"/>
                </a:solidFill>
              </a:rPr>
              <a:t>Identity</a:t>
            </a:r>
            <a:r>
              <a:rPr b="1" lang="en">
                <a:solidFill>
                  <a:srgbClr val="000000"/>
                </a:solidFill>
              </a:rPr>
              <a:t> Protein model : </a:t>
            </a:r>
            <a:r>
              <a:rPr lang="en">
                <a:solidFill>
                  <a:srgbClr val="000000"/>
                </a:solidFill>
              </a:rPr>
              <a:t>This model uses 1-1 mapping of amino acids and this parameter is widely used one. This is also the default value of the package of BioPython due to its popularity.</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Phylogenetic tree with Model = risler and method = upgma with bootstrap average score of 91.052</a:t>
            </a:r>
            <a:endParaRPr/>
          </a:p>
        </p:txBody>
      </p:sp>
      <p:pic>
        <p:nvPicPr>
          <p:cNvPr id="216" name="Google Shape;216;p33"/>
          <p:cNvPicPr preferRelativeResize="0"/>
          <p:nvPr/>
        </p:nvPicPr>
        <p:blipFill>
          <a:blip r:embed="rId3">
            <a:alphaModFix/>
          </a:blip>
          <a:stretch>
            <a:fillRect/>
          </a:stretch>
        </p:blipFill>
        <p:spPr>
          <a:xfrm>
            <a:off x="723875" y="827550"/>
            <a:ext cx="6536300" cy="4188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Alpha + Beta </a:t>
            </a:r>
            <a:endParaRPr/>
          </a:p>
        </p:txBody>
      </p:sp>
      <p:sp>
        <p:nvSpPr>
          <p:cNvPr id="222" name="Google Shape;222;p34"/>
          <p:cNvSpPr txBox="1"/>
          <p:nvPr>
            <p:ph idx="1" type="body"/>
          </p:nvPr>
        </p:nvSpPr>
        <p:spPr>
          <a:xfrm>
            <a:off x="354050" y="607800"/>
            <a:ext cx="8520600" cy="3339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rgbClr val="000000"/>
              </a:buClr>
              <a:buSzPts val="2100"/>
              <a:buChar char="●"/>
            </a:pPr>
            <a:r>
              <a:rPr lang="en" sz="2100">
                <a:solidFill>
                  <a:srgbClr val="000000"/>
                </a:solidFill>
              </a:rPr>
              <a:t>Betacoronavirus</a:t>
            </a:r>
            <a:endParaRPr sz="21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SARS-CoV-2, MERS, SARS-CoV (most likely origin bats)</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Another human </a:t>
            </a:r>
            <a:r>
              <a:rPr lang="en" sz="1700">
                <a:solidFill>
                  <a:srgbClr val="000000"/>
                </a:solidFill>
              </a:rPr>
              <a:t>coronavirus</a:t>
            </a:r>
            <a:r>
              <a:rPr lang="en" sz="1700">
                <a:solidFill>
                  <a:srgbClr val="000000"/>
                </a:solidFill>
              </a:rPr>
              <a:t> (HCoV OC43 common cold type)</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Bat coronavirus </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Bovine (cattle) coronavirus (causes calf enteritis) </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Murine </a:t>
            </a:r>
            <a:r>
              <a:rPr lang="en" sz="1700">
                <a:solidFill>
                  <a:srgbClr val="000000"/>
                </a:solidFill>
              </a:rPr>
              <a:t>coronavirus</a:t>
            </a:r>
            <a:r>
              <a:rPr lang="en" sz="1700">
                <a:solidFill>
                  <a:srgbClr val="000000"/>
                </a:solidFill>
              </a:rPr>
              <a:t> (mouse) (heavily studied)</a:t>
            </a:r>
            <a:endParaRPr sz="1700">
              <a:solidFill>
                <a:srgbClr val="000000"/>
              </a:solidFill>
            </a:endParaRPr>
          </a:p>
          <a:p>
            <a:pPr indent="-361950" lvl="0" marL="457200" rtl="0" algn="l">
              <a:spcBef>
                <a:spcPts val="0"/>
              </a:spcBef>
              <a:spcAft>
                <a:spcPts val="0"/>
              </a:spcAft>
              <a:buClr>
                <a:srgbClr val="000000"/>
              </a:buClr>
              <a:buSzPts val="2100"/>
              <a:buChar char="●"/>
            </a:pPr>
            <a:r>
              <a:rPr lang="en" sz="2100">
                <a:solidFill>
                  <a:srgbClr val="000000"/>
                </a:solidFill>
              </a:rPr>
              <a:t>Alphacoronavirus</a:t>
            </a:r>
            <a:endParaRPr sz="21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Another human </a:t>
            </a:r>
            <a:r>
              <a:rPr lang="en" sz="1700">
                <a:solidFill>
                  <a:srgbClr val="000000"/>
                </a:solidFill>
              </a:rPr>
              <a:t>coronavirus</a:t>
            </a:r>
            <a:r>
              <a:rPr lang="en" sz="1700">
                <a:solidFill>
                  <a:srgbClr val="000000"/>
                </a:solidFill>
              </a:rPr>
              <a:t> (H-CoV 229E common cold type)</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Feline coronavirus </a:t>
            </a:r>
            <a:endParaRPr sz="17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Gamma + Delta</a:t>
            </a:r>
            <a:endParaRPr/>
          </a:p>
        </p:txBody>
      </p:sp>
      <p:sp>
        <p:nvSpPr>
          <p:cNvPr id="228" name="Google Shape;228;p35"/>
          <p:cNvSpPr txBox="1"/>
          <p:nvPr>
            <p:ph idx="1" type="body"/>
          </p:nvPr>
        </p:nvSpPr>
        <p:spPr>
          <a:xfrm>
            <a:off x="311700" y="607800"/>
            <a:ext cx="8520600" cy="3339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000000"/>
              </a:buClr>
              <a:buSzPts val="2200"/>
              <a:buChar char="●"/>
            </a:pPr>
            <a:r>
              <a:rPr lang="en" sz="2200">
                <a:solidFill>
                  <a:srgbClr val="000000"/>
                </a:solidFill>
              </a:rPr>
              <a:t>Gammacoronavirus</a:t>
            </a:r>
            <a:endParaRPr sz="22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Avian </a:t>
            </a:r>
            <a:r>
              <a:rPr lang="en" sz="1800">
                <a:solidFill>
                  <a:srgbClr val="000000"/>
                </a:solidFill>
              </a:rPr>
              <a:t>coronavirus (mucus accumulation)</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Beluga whale coronavirus (pulmonary disease and terminal acute liver failure)</a:t>
            </a:r>
            <a:endParaRPr sz="18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Deltacoronavirus</a:t>
            </a:r>
            <a:endParaRPr sz="22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Bulbul coronavirus (bird)</a:t>
            </a:r>
            <a:endParaRPr sz="18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rPr lang="en"/>
              <a:t>Q&amp;A</a:t>
            </a:r>
            <a:endParaRPr/>
          </a:p>
        </p:txBody>
      </p:sp>
      <p:sp>
        <p:nvSpPr>
          <p:cNvPr id="234" name="Google Shape;234;p36"/>
          <p:cNvSpPr txBox="1"/>
          <p:nvPr>
            <p:ph idx="4294967295" type="subTitle"/>
          </p:nvPr>
        </p:nvSpPr>
        <p:spPr>
          <a:xfrm>
            <a:off x="658718" y="4566475"/>
            <a:ext cx="3591600" cy="432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solidFill>
                  <a:schemeClr val="lt1"/>
                </a:solidFill>
              </a:rPr>
              <a:t>References On the Next Three Slides</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59050" y="851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240" name="Google Shape;240;p37"/>
          <p:cNvSpPr txBox="1"/>
          <p:nvPr>
            <p:ph idx="1" type="body"/>
          </p:nvPr>
        </p:nvSpPr>
        <p:spPr>
          <a:xfrm>
            <a:off x="149275" y="643350"/>
            <a:ext cx="8901600" cy="4049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850">
                <a:solidFill>
                  <a:srgbClr val="000000"/>
                </a:solidFill>
                <a:latin typeface="Times New Roman"/>
                <a:ea typeface="Times New Roman"/>
                <a:cs typeface="Times New Roman"/>
                <a:sym typeface="Times New Roman"/>
              </a:rPr>
              <a:t>[1]</a:t>
            </a:r>
            <a:r>
              <a:rPr lang="en" sz="1152">
                <a:solidFill>
                  <a:srgbClr val="000000"/>
                </a:solidFill>
                <a:latin typeface="Times New Roman"/>
                <a:ea typeface="Times New Roman"/>
                <a:cs typeface="Times New Roman"/>
                <a:sym typeface="Times New Roman"/>
              </a:rPr>
              <a:t>	J. Cui, F. Li and Z. Shi, “Origin and evolution of pathogenic coronaviruses,” N</a:t>
            </a:r>
            <a:r>
              <a:rPr i="1" lang="en" sz="1152">
                <a:solidFill>
                  <a:srgbClr val="000000"/>
                </a:solidFill>
                <a:latin typeface="Times New Roman"/>
                <a:ea typeface="Times New Roman"/>
                <a:cs typeface="Times New Roman"/>
                <a:sym typeface="Times New Roman"/>
              </a:rPr>
              <a:t>ature  Reviews Microbiology</a:t>
            </a:r>
            <a:r>
              <a:rPr lang="en" sz="1152">
                <a:solidFill>
                  <a:srgbClr val="000000"/>
                </a:solidFill>
                <a:latin typeface="Times New Roman"/>
                <a:ea typeface="Times New Roman"/>
                <a:cs typeface="Times New Roman"/>
                <a:sym typeface="Times New Roman"/>
              </a:rPr>
              <a:t>, vol. 17, pp. 181-192, Dec. 2018. [Online]. </a:t>
            </a:r>
            <a:endParaRPr sz="1152">
              <a:solidFill>
                <a:srgbClr val="000000"/>
              </a:solidFill>
              <a:latin typeface="Times New Roman"/>
              <a:ea typeface="Times New Roman"/>
              <a:cs typeface="Times New Roman"/>
              <a:sym typeface="Times New Roman"/>
            </a:endParaRPr>
          </a:p>
          <a:p>
            <a:pPr indent="457200" lvl="0" marL="0" rtl="0" algn="l">
              <a:lnSpc>
                <a:spcPct val="95000"/>
              </a:lnSpc>
              <a:spcBef>
                <a:spcPts val="0"/>
              </a:spcBef>
              <a:spcAft>
                <a:spcPts val="0"/>
              </a:spcAft>
              <a:buSzPts val="688"/>
              <a:buNone/>
            </a:pPr>
            <a:r>
              <a:rPr lang="en" sz="1152">
                <a:solidFill>
                  <a:srgbClr val="000000"/>
                </a:solidFill>
                <a:latin typeface="Times New Roman"/>
                <a:ea typeface="Times New Roman"/>
                <a:cs typeface="Times New Roman"/>
                <a:sym typeface="Times New Roman"/>
              </a:rPr>
              <a:t>Available: doi:  10.1038/s41579-018-0118-9</a:t>
            </a:r>
            <a:endParaRPr sz="1152">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t/>
            </a:r>
            <a:endParaRPr sz="1090">
              <a:solidFill>
                <a:srgbClr val="000000"/>
              </a:solidFill>
              <a:latin typeface="Arial"/>
              <a:ea typeface="Arial"/>
              <a:cs typeface="Arial"/>
              <a:sym typeface="Arial"/>
            </a:endParaRPr>
          </a:p>
          <a:p>
            <a:pPr indent="-457200" lvl="0" marL="457200" rtl="0" algn="l">
              <a:lnSpc>
                <a:spcPct val="80000"/>
              </a:lnSpc>
              <a:spcBef>
                <a:spcPts val="0"/>
              </a:spcBef>
              <a:spcAft>
                <a:spcPts val="0"/>
              </a:spcAft>
              <a:buSzPts val="688"/>
              <a:buNone/>
            </a:pPr>
            <a:r>
              <a:rPr lang="en" sz="1152">
                <a:solidFill>
                  <a:srgbClr val="000000"/>
                </a:solidFill>
                <a:latin typeface="Times New Roman"/>
                <a:ea typeface="Times New Roman"/>
                <a:cs typeface="Times New Roman"/>
                <a:sym typeface="Times New Roman"/>
              </a:rPr>
              <a:t>[2] 	R. Sanjuan, M.R. Nebot, N. Chirico, L.M. Mansky, and R. Belshaw, “Viral mutation rates,” </a:t>
            </a:r>
            <a:r>
              <a:rPr i="1" lang="en" sz="1152">
                <a:solidFill>
                  <a:srgbClr val="000000"/>
                </a:solidFill>
                <a:latin typeface="Times New Roman"/>
                <a:ea typeface="Times New Roman"/>
                <a:cs typeface="Times New Roman"/>
                <a:sym typeface="Times New Roman"/>
              </a:rPr>
              <a:t>J. Virol.</a:t>
            </a:r>
            <a:r>
              <a:rPr lang="en" sz="1152">
                <a:solidFill>
                  <a:srgbClr val="000000"/>
                </a:solidFill>
                <a:latin typeface="Times New Roman"/>
                <a:ea typeface="Times New Roman"/>
                <a:cs typeface="Times New Roman"/>
                <a:sym typeface="Times New Roman"/>
              </a:rPr>
              <a:t>, vol. 84, no. 19, pp. 9733-9748, Oct. 2010. [Online]. Available: doi: ﻿10.1128/jvi.00694-10</a:t>
            </a:r>
            <a:endParaRPr sz="1152">
              <a:solidFill>
                <a:srgbClr val="000000"/>
              </a:solidFill>
              <a:latin typeface="Times New Roman"/>
              <a:ea typeface="Times New Roman"/>
              <a:cs typeface="Times New Roman"/>
              <a:sym typeface="Times New Roman"/>
            </a:endParaRPr>
          </a:p>
          <a:p>
            <a:pPr indent="-457200" lvl="0" marL="457200" rtl="0" algn="l">
              <a:lnSpc>
                <a:spcPct val="80000"/>
              </a:lnSpc>
              <a:spcBef>
                <a:spcPts val="0"/>
              </a:spcBef>
              <a:spcAft>
                <a:spcPts val="0"/>
              </a:spcAft>
              <a:buSzPts val="688"/>
              <a:buNone/>
            </a:pPr>
            <a:r>
              <a:t/>
            </a:r>
            <a:endParaRPr sz="1152">
              <a:solidFill>
                <a:srgbClr val="000000"/>
              </a:solidFill>
              <a:latin typeface="Times New Roman"/>
              <a:ea typeface="Times New Roman"/>
              <a:cs typeface="Times New Roman"/>
              <a:sym typeface="Times New Roman"/>
            </a:endParaRPr>
          </a:p>
          <a:p>
            <a:pPr indent="-457200" lvl="0" marL="457200" rtl="0" algn="l">
              <a:lnSpc>
                <a:spcPct val="80000"/>
              </a:lnSpc>
              <a:spcBef>
                <a:spcPts val="0"/>
              </a:spcBef>
              <a:spcAft>
                <a:spcPts val="0"/>
              </a:spcAft>
              <a:buSzPts val="688"/>
              <a:buNone/>
            </a:pPr>
            <a:r>
              <a:rPr lang="en" sz="1152">
                <a:solidFill>
                  <a:srgbClr val="000000"/>
                </a:solidFill>
                <a:latin typeface="Times New Roman"/>
                <a:ea typeface="Times New Roman"/>
                <a:cs typeface="Times New Roman"/>
                <a:sym typeface="Times New Roman"/>
              </a:rPr>
              <a:t>[3] 	D.W. Klein, L.M. Prescott, and J. Harley, </a:t>
            </a:r>
            <a:r>
              <a:rPr i="1" lang="en" sz="1152">
                <a:solidFill>
                  <a:srgbClr val="000000"/>
                </a:solidFill>
                <a:latin typeface="Times New Roman"/>
                <a:ea typeface="Times New Roman"/>
                <a:cs typeface="Times New Roman"/>
                <a:sym typeface="Times New Roman"/>
              </a:rPr>
              <a:t>Microbiology</a:t>
            </a:r>
            <a:r>
              <a:rPr lang="en" sz="1152">
                <a:solidFill>
                  <a:srgbClr val="000000"/>
                </a:solidFill>
                <a:latin typeface="Times New Roman"/>
                <a:ea typeface="Times New Roman"/>
                <a:cs typeface="Times New Roman"/>
                <a:sym typeface="Times New Roman"/>
              </a:rPr>
              <a:t>, 2</a:t>
            </a:r>
            <a:r>
              <a:rPr baseline="30000" lang="en" sz="1152">
                <a:solidFill>
                  <a:srgbClr val="000000"/>
                </a:solidFill>
                <a:latin typeface="Times New Roman"/>
                <a:ea typeface="Times New Roman"/>
                <a:cs typeface="Times New Roman"/>
                <a:sym typeface="Times New Roman"/>
              </a:rPr>
              <a:t>nd</a:t>
            </a:r>
            <a:r>
              <a:rPr lang="en" sz="1152">
                <a:solidFill>
                  <a:srgbClr val="000000"/>
                </a:solidFill>
                <a:latin typeface="Times New Roman"/>
                <a:ea typeface="Times New Roman"/>
                <a:cs typeface="Times New Roman"/>
                <a:sym typeface="Times New Roman"/>
              </a:rPr>
              <a:t> ed., Dubuque, IA, Wm C. Brown, 1993.</a:t>
            </a:r>
            <a:endParaRPr sz="1152">
              <a:solidFill>
                <a:srgbClr val="000000"/>
              </a:solidFill>
              <a:latin typeface="Times New Roman"/>
              <a:ea typeface="Times New Roman"/>
              <a:cs typeface="Times New Roman"/>
              <a:sym typeface="Times New Roman"/>
            </a:endParaRPr>
          </a:p>
          <a:p>
            <a:pPr indent="-457200" lvl="0" marL="457200" rtl="0" algn="l">
              <a:lnSpc>
                <a:spcPct val="80000"/>
              </a:lnSpc>
              <a:spcBef>
                <a:spcPts val="0"/>
              </a:spcBef>
              <a:spcAft>
                <a:spcPts val="0"/>
              </a:spcAft>
              <a:buSzPts val="688"/>
              <a:buNone/>
            </a:pPr>
            <a:r>
              <a:t/>
            </a:r>
            <a:endParaRPr sz="1152">
              <a:solidFill>
                <a:srgbClr val="000000"/>
              </a:solidFill>
              <a:latin typeface="Times New Roman"/>
              <a:ea typeface="Times New Roman"/>
              <a:cs typeface="Times New Roman"/>
              <a:sym typeface="Times New Roman"/>
            </a:endParaRPr>
          </a:p>
          <a:p>
            <a:pPr indent="-457200" lvl="0" marL="457200" rtl="0" algn="l">
              <a:lnSpc>
                <a:spcPct val="80000"/>
              </a:lnSpc>
              <a:spcBef>
                <a:spcPts val="0"/>
              </a:spcBef>
              <a:spcAft>
                <a:spcPts val="0"/>
              </a:spcAft>
              <a:buSzPts val="688"/>
              <a:buNone/>
            </a:pPr>
            <a:r>
              <a:rPr lang="en" sz="1152">
                <a:solidFill>
                  <a:srgbClr val="000000"/>
                </a:solidFill>
                <a:latin typeface="Times New Roman"/>
                <a:ea typeface="Times New Roman"/>
                <a:cs typeface="Times New Roman"/>
                <a:sym typeface="Times New Roman"/>
              </a:rPr>
              <a:t>[4]	D.A. Steinhauer and J.J Holland, “Rapid evolution of RNA viruses,” </a:t>
            </a:r>
            <a:r>
              <a:rPr i="1" lang="en" sz="1152">
                <a:solidFill>
                  <a:srgbClr val="000000"/>
                </a:solidFill>
                <a:latin typeface="Times New Roman"/>
                <a:ea typeface="Times New Roman"/>
                <a:cs typeface="Times New Roman"/>
                <a:sym typeface="Times New Roman"/>
              </a:rPr>
              <a:t>Annu. Rev. Microbiol.</a:t>
            </a:r>
            <a:r>
              <a:rPr lang="en" sz="1152">
                <a:solidFill>
                  <a:srgbClr val="000000"/>
                </a:solidFill>
                <a:latin typeface="Times New Roman"/>
                <a:ea typeface="Times New Roman"/>
                <a:cs typeface="Times New Roman"/>
                <a:sym typeface="Times New Roman"/>
              </a:rPr>
              <a:t>, vol. 41, Oct. 1987. [Online]. Available: doi: ﻿10.1146/annurev.micro.41.1.409</a:t>
            </a:r>
            <a:endParaRPr sz="1152">
              <a:solidFill>
                <a:srgbClr val="000000"/>
              </a:solidFill>
              <a:latin typeface="Times New Roman"/>
              <a:ea typeface="Times New Roman"/>
              <a:cs typeface="Times New Roman"/>
              <a:sym typeface="Times New Roman"/>
            </a:endParaRPr>
          </a:p>
          <a:p>
            <a:pPr indent="-457200" lvl="0" marL="457200" rtl="0" algn="l">
              <a:lnSpc>
                <a:spcPct val="80000"/>
              </a:lnSpc>
              <a:spcBef>
                <a:spcPts val="0"/>
              </a:spcBef>
              <a:spcAft>
                <a:spcPts val="0"/>
              </a:spcAft>
              <a:buSzPts val="688"/>
              <a:buNone/>
            </a:pPr>
            <a:r>
              <a:t/>
            </a:r>
            <a:endParaRPr sz="1152">
              <a:solidFill>
                <a:srgbClr val="000000"/>
              </a:solidFill>
              <a:latin typeface="Times New Roman"/>
              <a:ea typeface="Times New Roman"/>
              <a:cs typeface="Times New Roman"/>
              <a:sym typeface="Times New Roman"/>
            </a:endParaRPr>
          </a:p>
          <a:p>
            <a:pPr indent="-457200" lvl="0" marL="457200" rtl="0" algn="l">
              <a:lnSpc>
                <a:spcPct val="80000"/>
              </a:lnSpc>
              <a:spcBef>
                <a:spcPts val="0"/>
              </a:spcBef>
              <a:spcAft>
                <a:spcPts val="0"/>
              </a:spcAft>
              <a:buSzPts val="688"/>
              <a:buNone/>
            </a:pPr>
            <a:r>
              <a:rPr lang="en" sz="1152">
                <a:solidFill>
                  <a:srgbClr val="000000"/>
                </a:solidFill>
                <a:latin typeface="Times New Roman"/>
                <a:ea typeface="Times New Roman"/>
                <a:cs typeface="Times New Roman"/>
                <a:sym typeface="Times New Roman"/>
              </a:rPr>
              <a:t>[5]	K.S. Park, X. Sun, M.E. Aikins, and J.J. Moon, “Non-viral COVID-19 vaccine delivery systems,” </a:t>
            </a:r>
            <a:r>
              <a:rPr i="1" lang="en" sz="1152">
                <a:solidFill>
                  <a:srgbClr val="000000"/>
                </a:solidFill>
                <a:latin typeface="Times New Roman"/>
                <a:ea typeface="Times New Roman"/>
                <a:cs typeface="Times New Roman"/>
                <a:sym typeface="Times New Roman"/>
              </a:rPr>
              <a:t>Adv. Drug Deliv. Rev</a:t>
            </a:r>
            <a:r>
              <a:rPr lang="en" sz="1152">
                <a:solidFill>
                  <a:srgbClr val="000000"/>
                </a:solidFill>
                <a:latin typeface="Times New Roman"/>
                <a:ea typeface="Times New Roman"/>
                <a:cs typeface="Times New Roman"/>
                <a:sym typeface="Times New Roman"/>
              </a:rPr>
              <a:t>., vol. 169, pp. 137-151. Feb. 2021. [Online]. Available: doi: 10.1016/j.addr.2020.12.008</a:t>
            </a:r>
            <a:endParaRPr sz="1152">
              <a:solidFill>
                <a:srgbClr val="000000"/>
              </a:solidFill>
              <a:latin typeface="Times New Roman"/>
              <a:ea typeface="Times New Roman"/>
              <a:cs typeface="Times New Roman"/>
              <a:sym typeface="Times New Roman"/>
            </a:endParaRPr>
          </a:p>
          <a:p>
            <a:pPr indent="-457200" lvl="0" marL="457200" rtl="0" algn="l">
              <a:lnSpc>
                <a:spcPct val="80000"/>
              </a:lnSpc>
              <a:spcBef>
                <a:spcPts val="0"/>
              </a:spcBef>
              <a:spcAft>
                <a:spcPts val="0"/>
              </a:spcAft>
              <a:buSzPts val="688"/>
              <a:buNone/>
            </a:pPr>
            <a:r>
              <a:t/>
            </a:r>
            <a:endParaRPr sz="1152">
              <a:solidFill>
                <a:srgbClr val="000000"/>
              </a:solidFill>
              <a:latin typeface="Times New Roman"/>
              <a:ea typeface="Times New Roman"/>
              <a:cs typeface="Times New Roman"/>
              <a:sym typeface="Times New Roman"/>
            </a:endParaRPr>
          </a:p>
          <a:p>
            <a:pPr indent="-457200" lvl="0" marL="457200" rtl="0" algn="l">
              <a:lnSpc>
                <a:spcPct val="80000"/>
              </a:lnSpc>
              <a:spcBef>
                <a:spcPts val="0"/>
              </a:spcBef>
              <a:spcAft>
                <a:spcPts val="0"/>
              </a:spcAft>
              <a:buSzPts val="688"/>
              <a:buNone/>
            </a:pPr>
            <a:r>
              <a:rPr lang="en" sz="1152">
                <a:solidFill>
                  <a:srgbClr val="000000"/>
                </a:solidFill>
                <a:latin typeface="Times New Roman"/>
                <a:ea typeface="Times New Roman"/>
                <a:cs typeface="Times New Roman"/>
                <a:sym typeface="Times New Roman"/>
              </a:rPr>
              <a:t>[6]	L. Du </a:t>
            </a:r>
            <a:r>
              <a:rPr i="1" lang="en" sz="1152">
                <a:solidFill>
                  <a:srgbClr val="000000"/>
                </a:solidFill>
                <a:latin typeface="Times New Roman"/>
                <a:ea typeface="Times New Roman"/>
                <a:cs typeface="Times New Roman"/>
                <a:sym typeface="Times New Roman"/>
              </a:rPr>
              <a:t>et al</a:t>
            </a:r>
            <a:r>
              <a:rPr lang="en" sz="1152">
                <a:solidFill>
                  <a:srgbClr val="000000"/>
                </a:solidFill>
                <a:latin typeface="Times New Roman"/>
                <a:ea typeface="Times New Roman"/>
                <a:cs typeface="Times New Roman"/>
                <a:sym typeface="Times New Roman"/>
              </a:rPr>
              <a:t>., “The spike protein of SARS-CoV– a target for vaccine and therapeutic development,” </a:t>
            </a:r>
            <a:r>
              <a:rPr i="1" lang="en" sz="1152">
                <a:solidFill>
                  <a:srgbClr val="000000"/>
                </a:solidFill>
                <a:latin typeface="Times New Roman"/>
                <a:ea typeface="Times New Roman"/>
                <a:cs typeface="Times New Roman"/>
                <a:sym typeface="Times New Roman"/>
              </a:rPr>
              <a:t>Nature Reviews Microbiology</a:t>
            </a:r>
            <a:r>
              <a:rPr lang="en" sz="1152">
                <a:solidFill>
                  <a:srgbClr val="000000"/>
                </a:solidFill>
                <a:latin typeface="Times New Roman"/>
                <a:ea typeface="Times New Roman"/>
                <a:cs typeface="Times New Roman"/>
                <a:sym typeface="Times New Roman"/>
              </a:rPr>
              <a:t>, vol. 7, pp. 226-236, Feb. 2009 [Online]. Available: doi:1038/nrmicro2090</a:t>
            </a:r>
            <a:endParaRPr sz="1152">
              <a:solidFill>
                <a:srgbClr val="000000"/>
              </a:solidFill>
              <a:latin typeface="Times New Roman"/>
              <a:ea typeface="Times New Roman"/>
              <a:cs typeface="Times New Roman"/>
              <a:sym typeface="Times New Roman"/>
            </a:endParaRPr>
          </a:p>
          <a:p>
            <a:pPr indent="-457200" lvl="0" marL="457200" rtl="0" algn="l">
              <a:lnSpc>
                <a:spcPct val="80000"/>
              </a:lnSpc>
              <a:spcBef>
                <a:spcPts val="0"/>
              </a:spcBef>
              <a:spcAft>
                <a:spcPts val="0"/>
              </a:spcAft>
              <a:buSzPts val="688"/>
              <a:buNone/>
            </a:pPr>
            <a:r>
              <a:t/>
            </a:r>
            <a:endParaRPr sz="1152">
              <a:solidFill>
                <a:srgbClr val="000000"/>
              </a:solidFill>
              <a:latin typeface="Times New Roman"/>
              <a:ea typeface="Times New Roman"/>
              <a:cs typeface="Times New Roman"/>
              <a:sym typeface="Times New Roman"/>
            </a:endParaRPr>
          </a:p>
          <a:p>
            <a:pPr indent="-457200" lvl="0" marL="457200" rtl="0" algn="l">
              <a:lnSpc>
                <a:spcPct val="80000"/>
              </a:lnSpc>
              <a:spcBef>
                <a:spcPts val="0"/>
              </a:spcBef>
              <a:spcAft>
                <a:spcPts val="0"/>
              </a:spcAft>
              <a:buSzPts val="688"/>
              <a:buNone/>
            </a:pPr>
            <a:r>
              <a:rPr lang="en" sz="1152">
                <a:solidFill>
                  <a:srgbClr val="000000"/>
                </a:solidFill>
                <a:latin typeface="Times New Roman"/>
                <a:ea typeface="Times New Roman"/>
                <a:cs typeface="Times New Roman"/>
                <a:sym typeface="Times New Roman"/>
              </a:rPr>
              <a:t>[7]	J.M. White, S.E. Delos, M. Brecher, and K. Schornberg, “Structures and mechanisms of viral membrane fusion proteins: multiple variations and common theme,” </a:t>
            </a:r>
            <a:r>
              <a:rPr i="1" lang="en" sz="1152">
                <a:solidFill>
                  <a:srgbClr val="000000"/>
                </a:solidFill>
                <a:latin typeface="Times New Roman"/>
                <a:ea typeface="Times New Roman"/>
                <a:cs typeface="Times New Roman"/>
                <a:sym typeface="Times New Roman"/>
              </a:rPr>
              <a:t>Critical Reviews in Biochemistry and Molecular Biology</a:t>
            </a:r>
            <a:r>
              <a:rPr lang="en" sz="1152">
                <a:solidFill>
                  <a:srgbClr val="000000"/>
                </a:solidFill>
                <a:latin typeface="Times New Roman"/>
                <a:ea typeface="Times New Roman"/>
                <a:cs typeface="Times New Roman"/>
                <a:sym typeface="Times New Roman"/>
              </a:rPr>
              <a:t>, vol. 43, no. 3, pp. 189-219. Oct. 2008. [Online]. Available: doi: ﻿10409230802058320</a:t>
            </a:r>
            <a:endParaRPr sz="1152">
              <a:solidFill>
                <a:srgbClr val="000000"/>
              </a:solidFill>
              <a:latin typeface="Times New Roman"/>
              <a:ea typeface="Times New Roman"/>
              <a:cs typeface="Times New Roman"/>
              <a:sym typeface="Times New Roman"/>
            </a:endParaRPr>
          </a:p>
          <a:p>
            <a:pPr indent="-457200" lvl="0" marL="457200" rtl="0" algn="l">
              <a:lnSpc>
                <a:spcPct val="80000"/>
              </a:lnSpc>
              <a:spcBef>
                <a:spcPts val="0"/>
              </a:spcBef>
              <a:spcAft>
                <a:spcPts val="0"/>
              </a:spcAft>
              <a:buSzPts val="688"/>
              <a:buNone/>
            </a:pPr>
            <a:r>
              <a:t/>
            </a:r>
            <a:endParaRPr sz="1152">
              <a:solidFill>
                <a:srgbClr val="000000"/>
              </a:solidFill>
              <a:latin typeface="Times New Roman"/>
              <a:ea typeface="Times New Roman"/>
              <a:cs typeface="Times New Roman"/>
              <a:sym typeface="Times New Roman"/>
            </a:endParaRPr>
          </a:p>
          <a:p>
            <a:pPr indent="-457200" lvl="0" marL="457200" rtl="0" algn="l">
              <a:lnSpc>
                <a:spcPct val="80000"/>
              </a:lnSpc>
              <a:spcBef>
                <a:spcPts val="0"/>
              </a:spcBef>
              <a:spcAft>
                <a:spcPts val="0"/>
              </a:spcAft>
              <a:buSzPts val="688"/>
              <a:buNone/>
            </a:pPr>
            <a:r>
              <a:rPr lang="en" sz="1152">
                <a:solidFill>
                  <a:srgbClr val="000000"/>
                </a:solidFill>
                <a:latin typeface="Times New Roman"/>
                <a:ea typeface="Times New Roman"/>
                <a:cs typeface="Times New Roman"/>
                <a:sym typeface="Times New Roman"/>
              </a:rPr>
              <a:t>[8]	F. Li, “Structure, function, and evolution of coronavirus spike proteins,” </a:t>
            </a:r>
            <a:r>
              <a:rPr i="1" lang="en" sz="1152">
                <a:solidFill>
                  <a:srgbClr val="000000"/>
                </a:solidFill>
                <a:latin typeface="Times New Roman"/>
                <a:ea typeface="Times New Roman"/>
                <a:cs typeface="Times New Roman"/>
                <a:sym typeface="Times New Roman"/>
              </a:rPr>
              <a:t>Annual Review of Virology</a:t>
            </a:r>
            <a:r>
              <a:rPr lang="en" sz="1152">
                <a:solidFill>
                  <a:srgbClr val="000000"/>
                </a:solidFill>
                <a:latin typeface="Times New Roman"/>
                <a:ea typeface="Times New Roman"/>
                <a:cs typeface="Times New Roman"/>
                <a:sym typeface="Times New Roman"/>
              </a:rPr>
              <a:t>, vol. 3, pp. 237-261, Aug. 2016. [Online]. Available: doi: 10.1146/annurev-virology-110615-042301</a:t>
            </a:r>
            <a:endParaRPr sz="1152">
              <a:solidFill>
                <a:srgbClr val="000000"/>
              </a:solidFill>
              <a:latin typeface="Times New Roman"/>
              <a:ea typeface="Times New Roman"/>
              <a:cs typeface="Times New Roman"/>
              <a:sym typeface="Times New Roman"/>
            </a:endParaRPr>
          </a:p>
          <a:p>
            <a:pPr indent="-457200" lvl="0" marL="457200" rtl="0" algn="l">
              <a:lnSpc>
                <a:spcPct val="80000"/>
              </a:lnSpc>
              <a:spcBef>
                <a:spcPts val="0"/>
              </a:spcBef>
              <a:spcAft>
                <a:spcPts val="0"/>
              </a:spcAft>
              <a:buSzPts val="688"/>
              <a:buNone/>
            </a:pPr>
            <a:r>
              <a:t/>
            </a:r>
            <a:endParaRPr sz="1152">
              <a:solidFill>
                <a:srgbClr val="000000"/>
              </a:solidFill>
              <a:latin typeface="Times New Roman"/>
              <a:ea typeface="Times New Roman"/>
              <a:cs typeface="Times New Roman"/>
              <a:sym typeface="Times New Roman"/>
            </a:endParaRPr>
          </a:p>
          <a:p>
            <a:pPr indent="-457200" lvl="0" marL="457200" rtl="0" algn="l">
              <a:lnSpc>
                <a:spcPct val="80000"/>
              </a:lnSpc>
              <a:spcBef>
                <a:spcPts val="0"/>
              </a:spcBef>
              <a:spcAft>
                <a:spcPts val="0"/>
              </a:spcAft>
              <a:buSzPts val="688"/>
              <a:buNone/>
            </a:pPr>
            <a:r>
              <a:rPr lang="en" sz="1152">
                <a:solidFill>
                  <a:srgbClr val="000000"/>
                </a:solidFill>
                <a:latin typeface="Times New Roman"/>
                <a:ea typeface="Times New Roman"/>
                <a:cs typeface="Times New Roman"/>
                <a:sym typeface="Times New Roman"/>
              </a:rPr>
              <a:t>[9]	C. Zhu et al., “Molecular biology of the SARS-CoV-2 spike protein: a review of current knowledge,” </a:t>
            </a:r>
            <a:r>
              <a:rPr i="1" lang="en" sz="1152">
                <a:solidFill>
                  <a:srgbClr val="000000"/>
                </a:solidFill>
                <a:latin typeface="Times New Roman"/>
                <a:ea typeface="Times New Roman"/>
                <a:cs typeface="Times New Roman"/>
                <a:sym typeface="Times New Roman"/>
              </a:rPr>
              <a:t>Journal of Medical Virology</a:t>
            </a:r>
            <a:r>
              <a:rPr lang="en" sz="1152">
                <a:solidFill>
                  <a:srgbClr val="000000"/>
                </a:solidFill>
                <a:latin typeface="Times New Roman"/>
                <a:ea typeface="Times New Roman"/>
                <a:cs typeface="Times New Roman"/>
                <a:sym typeface="Times New Roman"/>
              </a:rPr>
              <a:t>, vol. 93, no. 10, pp. 5729 5741, Jun. 2021. [Online]. Available: doi: 10.1002/jmv.27132</a:t>
            </a:r>
            <a:endParaRPr sz="1152">
              <a:solidFill>
                <a:srgbClr val="000000"/>
              </a:solidFill>
              <a:latin typeface="Times New Roman"/>
              <a:ea typeface="Times New Roman"/>
              <a:cs typeface="Times New Roman"/>
              <a:sym typeface="Times New Roman"/>
            </a:endParaRPr>
          </a:p>
          <a:p>
            <a:pPr indent="-457200" lvl="0" marL="457200" rtl="0" algn="l">
              <a:lnSpc>
                <a:spcPct val="80000"/>
              </a:lnSpc>
              <a:spcBef>
                <a:spcPts val="0"/>
              </a:spcBef>
              <a:spcAft>
                <a:spcPts val="0"/>
              </a:spcAft>
              <a:buSzPts val="688"/>
              <a:buNone/>
            </a:pPr>
            <a:r>
              <a:t/>
            </a:r>
            <a:endParaRPr sz="1152">
              <a:solidFill>
                <a:srgbClr val="000000"/>
              </a:solidFill>
              <a:latin typeface="Times New Roman"/>
              <a:ea typeface="Times New Roman"/>
              <a:cs typeface="Times New Roman"/>
              <a:sym typeface="Times New Roman"/>
            </a:endParaRPr>
          </a:p>
          <a:p>
            <a:pPr indent="-457200" lvl="0" marL="457200" rtl="0" algn="l">
              <a:lnSpc>
                <a:spcPct val="80000"/>
              </a:lnSpc>
              <a:spcBef>
                <a:spcPts val="0"/>
              </a:spcBef>
              <a:spcAft>
                <a:spcPts val="0"/>
              </a:spcAft>
              <a:buSzPts val="688"/>
              <a:buNone/>
            </a:pPr>
            <a:r>
              <a:rPr lang="en" sz="1152">
                <a:solidFill>
                  <a:srgbClr val="000000"/>
                </a:solidFill>
                <a:latin typeface="Times New Roman"/>
                <a:ea typeface="Times New Roman"/>
                <a:cs typeface="Times New Roman"/>
                <a:sym typeface="Times New Roman"/>
              </a:rPr>
              <a:t>[10]	J. P. Huelsenbeck, J. P. Bollback, and A.M. Levine, “Inferring the root of a phylogenetic tree”, </a:t>
            </a:r>
            <a:r>
              <a:rPr i="1" lang="en" sz="1152">
                <a:solidFill>
                  <a:srgbClr val="000000"/>
                </a:solidFill>
                <a:latin typeface="Times New Roman"/>
                <a:ea typeface="Times New Roman"/>
                <a:cs typeface="Times New Roman"/>
                <a:sym typeface="Times New Roman"/>
              </a:rPr>
              <a:t>Syst. Biol.</a:t>
            </a:r>
            <a:r>
              <a:rPr lang="en" sz="1152">
                <a:solidFill>
                  <a:srgbClr val="000000"/>
                </a:solidFill>
                <a:latin typeface="Times New Roman"/>
                <a:ea typeface="Times New Roman"/>
                <a:cs typeface="Times New Roman"/>
                <a:sym typeface="Times New Roman"/>
              </a:rPr>
              <a:t> vol. 51, no. 1, pp. 32-43. Jan. 2002. [Online]. Available: doi:10.1080/106351502753475862</a:t>
            </a:r>
            <a:endParaRPr sz="122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77100" y="490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46" name="Google Shape;246;p38"/>
          <p:cNvSpPr txBox="1"/>
          <p:nvPr/>
        </p:nvSpPr>
        <p:spPr>
          <a:xfrm>
            <a:off x="236100" y="892425"/>
            <a:ext cx="8671800" cy="31776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 sz="1200">
                <a:latin typeface="Times New Roman"/>
                <a:ea typeface="Times New Roman"/>
                <a:cs typeface="Times New Roman"/>
                <a:sym typeface="Times New Roman"/>
              </a:rPr>
              <a:t>[11]	</a:t>
            </a:r>
            <a:r>
              <a:rPr lang="en" sz="1200">
                <a:latin typeface="Times New Roman"/>
                <a:ea typeface="Times New Roman"/>
                <a:cs typeface="Times New Roman"/>
                <a:sym typeface="Times New Roman"/>
              </a:rPr>
              <a:t>R.R Sokal, and C.D. Michener, “A statistical method for evaluating systematic relationships,” </a:t>
            </a:r>
            <a:r>
              <a:rPr i="1" lang="en" sz="1200">
                <a:latin typeface="Times New Roman"/>
                <a:ea typeface="Times New Roman"/>
                <a:cs typeface="Times New Roman"/>
                <a:sym typeface="Times New Roman"/>
              </a:rPr>
              <a:t>University of Kansas Science Bulletin</a:t>
            </a:r>
            <a:r>
              <a:rPr lang="en" sz="1200">
                <a:latin typeface="Times New Roman"/>
                <a:ea typeface="Times New Roman"/>
                <a:cs typeface="Times New Roman"/>
                <a:sym typeface="Times New Roman"/>
              </a:rPr>
              <a:t>, vol. 38, no. 22, pp. 1409-1438. Mar. 1958. </a:t>
            </a:r>
            <a:endParaRPr sz="1200">
              <a:latin typeface="Times New Roman"/>
              <a:ea typeface="Times New Roman"/>
              <a:cs typeface="Times New Roman"/>
              <a:sym typeface="Times New Roman"/>
            </a:endParaRPr>
          </a:p>
          <a:p>
            <a:pPr indent="-457200" lvl="0" marL="457200" rtl="0" algn="l">
              <a:spcBef>
                <a:spcPts val="0"/>
              </a:spcBef>
              <a:spcAft>
                <a:spcPts val="0"/>
              </a:spcAft>
              <a:buNone/>
            </a:pPr>
            <a:r>
              <a:t/>
            </a:r>
            <a:endParaRPr sz="1200">
              <a:latin typeface="Times New Roman"/>
              <a:ea typeface="Times New Roman"/>
              <a:cs typeface="Times New Roman"/>
              <a:sym typeface="Times New Roman"/>
            </a:endParaRPr>
          </a:p>
          <a:p>
            <a:pPr indent="-457200" lvl="0" marL="457200" rtl="0" algn="l">
              <a:spcBef>
                <a:spcPts val="0"/>
              </a:spcBef>
              <a:spcAft>
                <a:spcPts val="0"/>
              </a:spcAft>
              <a:buNone/>
            </a:pPr>
            <a:r>
              <a:rPr lang="en" sz="1200">
                <a:latin typeface="Times New Roman"/>
                <a:ea typeface="Times New Roman"/>
                <a:cs typeface="Times New Roman"/>
                <a:sym typeface="Times New Roman"/>
              </a:rPr>
              <a:t>[12]	N. Saitou and M. Nei, “The neighbor-joining method: a new method for reconstructing phylogenetic trees,” </a:t>
            </a:r>
            <a:r>
              <a:rPr i="1" lang="en" sz="1200">
                <a:latin typeface="Times New Roman"/>
                <a:ea typeface="Times New Roman"/>
                <a:cs typeface="Times New Roman"/>
                <a:sym typeface="Times New Roman"/>
              </a:rPr>
              <a:t>Molecular Biology and Evolution</a:t>
            </a:r>
            <a:r>
              <a:rPr lang="en" sz="1200">
                <a:latin typeface="Times New Roman"/>
                <a:ea typeface="Times New Roman"/>
                <a:cs typeface="Times New Roman"/>
                <a:sym typeface="Times New Roman"/>
              </a:rPr>
              <a:t>, vol. 4, no. 4, pp. 406-425, Jul. 1987. [Online]. Available: doi: 10.1093/oxfordjournals.molbev.a040454 </a:t>
            </a:r>
            <a:endParaRPr sz="1200">
              <a:latin typeface="Times New Roman"/>
              <a:ea typeface="Times New Roman"/>
              <a:cs typeface="Times New Roman"/>
              <a:sym typeface="Times New Roman"/>
            </a:endParaRPr>
          </a:p>
          <a:p>
            <a:pPr indent="-457200" lvl="0" marL="457200" rtl="0" algn="l">
              <a:spcBef>
                <a:spcPts val="0"/>
              </a:spcBef>
              <a:spcAft>
                <a:spcPts val="0"/>
              </a:spcAft>
              <a:buNone/>
            </a:pPr>
            <a:r>
              <a:t/>
            </a:r>
            <a:endParaRPr sz="1200">
              <a:latin typeface="Times New Roman"/>
              <a:ea typeface="Times New Roman"/>
              <a:cs typeface="Times New Roman"/>
              <a:sym typeface="Times New Roman"/>
            </a:endParaRPr>
          </a:p>
          <a:p>
            <a:pPr indent="-457200" lvl="0" marL="457200" rtl="0" algn="l">
              <a:spcBef>
                <a:spcPts val="0"/>
              </a:spcBef>
              <a:spcAft>
                <a:spcPts val="0"/>
              </a:spcAft>
              <a:buNone/>
            </a:pPr>
            <a:r>
              <a:rPr lang="en" sz="1200">
                <a:latin typeface="Times New Roman"/>
                <a:ea typeface="Times New Roman"/>
                <a:cs typeface="Times New Roman"/>
                <a:sym typeface="Times New Roman"/>
              </a:rPr>
              <a:t>[13]	J. Rizzo and E.C. Rouchka, “Review of phylogenetic tree construction,” </a:t>
            </a:r>
            <a:r>
              <a:rPr i="1" lang="en" sz="1200">
                <a:latin typeface="Times New Roman"/>
                <a:ea typeface="Times New Roman"/>
                <a:cs typeface="Times New Roman"/>
                <a:sym typeface="Times New Roman"/>
              </a:rPr>
              <a:t>Bioinformatics Review,</a:t>
            </a:r>
            <a:r>
              <a:rPr lang="en" sz="1200">
                <a:latin typeface="Times New Roman"/>
                <a:ea typeface="Times New Roman"/>
                <a:cs typeface="Times New Roman"/>
                <a:sym typeface="Times New Roman"/>
              </a:rPr>
              <a:t> 2007.</a:t>
            </a:r>
            <a:endParaRPr sz="1200">
              <a:latin typeface="Times New Roman"/>
              <a:ea typeface="Times New Roman"/>
              <a:cs typeface="Times New Roman"/>
              <a:sym typeface="Times New Roman"/>
            </a:endParaRPr>
          </a:p>
          <a:p>
            <a:pPr indent="-457200" lvl="0" marL="457200" rtl="0" algn="l">
              <a:spcBef>
                <a:spcPts val="0"/>
              </a:spcBef>
              <a:spcAft>
                <a:spcPts val="0"/>
              </a:spcAft>
              <a:buNone/>
            </a:pPr>
            <a:r>
              <a:t/>
            </a:r>
            <a:endParaRPr sz="1200">
              <a:latin typeface="Times New Roman"/>
              <a:ea typeface="Times New Roman"/>
              <a:cs typeface="Times New Roman"/>
              <a:sym typeface="Times New Roman"/>
            </a:endParaRPr>
          </a:p>
          <a:p>
            <a:pPr indent="-457200" lvl="0" marL="457200" rtl="0" algn="l">
              <a:spcBef>
                <a:spcPts val="0"/>
              </a:spcBef>
              <a:spcAft>
                <a:spcPts val="0"/>
              </a:spcAft>
              <a:buNone/>
            </a:pPr>
            <a:r>
              <a:rPr lang="en" sz="1200">
                <a:latin typeface="Times New Roman"/>
                <a:ea typeface="Times New Roman"/>
                <a:cs typeface="Times New Roman"/>
                <a:sym typeface="Times New Roman"/>
              </a:rPr>
              <a:t>[14]	H. Lv, W. Zhou, and C. Zhou, “A discrete particle swarm optimization algorithm for phylogenetic tree reconstruction,”</a:t>
            </a:r>
            <a:r>
              <a:rPr i="1" lang="en" sz="1200">
                <a:latin typeface="Times New Roman"/>
                <a:ea typeface="Times New Roman"/>
                <a:cs typeface="Times New Roman"/>
                <a:sym typeface="Times New Roman"/>
              </a:rPr>
              <a:t> IEEE</a:t>
            </a:r>
            <a:r>
              <a:rPr lang="en" sz="1200">
                <a:latin typeface="Times New Roman"/>
                <a:ea typeface="Times New Roman"/>
                <a:cs typeface="Times New Roman"/>
                <a:sym typeface="Times New Roman"/>
              </a:rPr>
              <a:t>, Aug. 2004. [Online]. Available: doi: 10.1109/ICMLC.2004.1382252</a:t>
            </a:r>
            <a:endParaRPr sz="1200">
              <a:latin typeface="Times New Roman"/>
              <a:ea typeface="Times New Roman"/>
              <a:cs typeface="Times New Roman"/>
              <a:sym typeface="Times New Roman"/>
            </a:endParaRPr>
          </a:p>
          <a:p>
            <a:pPr indent="-457200" lvl="0" marL="457200" rtl="0" algn="l">
              <a:spcBef>
                <a:spcPts val="0"/>
              </a:spcBef>
              <a:spcAft>
                <a:spcPts val="0"/>
              </a:spcAft>
              <a:buNone/>
            </a:pPr>
            <a:r>
              <a:t/>
            </a:r>
            <a:endParaRPr sz="1200">
              <a:latin typeface="Times New Roman"/>
              <a:ea typeface="Times New Roman"/>
              <a:cs typeface="Times New Roman"/>
              <a:sym typeface="Times New Roman"/>
            </a:endParaRPr>
          </a:p>
          <a:p>
            <a:pPr indent="-457200" lvl="0" marL="457200" rtl="0" algn="l">
              <a:spcBef>
                <a:spcPts val="0"/>
              </a:spcBef>
              <a:spcAft>
                <a:spcPts val="0"/>
              </a:spcAft>
              <a:buNone/>
            </a:pPr>
            <a:r>
              <a:rPr lang="en" sz="1200">
                <a:latin typeface="Times New Roman"/>
                <a:ea typeface="Times New Roman"/>
                <a:cs typeface="Times New Roman"/>
                <a:sym typeface="Times New Roman"/>
              </a:rPr>
              <a:t>[15]	M. Křivánek, J. Morávek, “NP-hard problems in hierarchical-tree clustering,” </a:t>
            </a:r>
            <a:r>
              <a:rPr i="1" lang="en" sz="1200">
                <a:latin typeface="Times New Roman"/>
                <a:ea typeface="Times New Roman"/>
                <a:cs typeface="Times New Roman"/>
                <a:sym typeface="Times New Roman"/>
              </a:rPr>
              <a:t>Acts Informatics</a:t>
            </a:r>
            <a:r>
              <a:rPr lang="en" sz="1200">
                <a:latin typeface="Times New Roman"/>
                <a:ea typeface="Times New Roman"/>
                <a:cs typeface="Times New Roman"/>
                <a:sym typeface="Times New Roman"/>
              </a:rPr>
              <a:t>, vol. 23, no. 3, pp. 311-323. Jun. 1986. [Online]. Available: doi: 10.1007/BF00289116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p>
          <a:p>
            <a:pPr indent="-457200" lvl="0" marL="457200" rtl="0" algn="l">
              <a:lnSpc>
                <a:spcPct val="115000"/>
              </a:lnSpc>
              <a:spcBef>
                <a:spcPts val="0"/>
              </a:spcBef>
              <a:spcAft>
                <a:spcPts val="0"/>
              </a:spcAft>
              <a:buNone/>
            </a:pPr>
            <a:r>
              <a:rPr lang="en" sz="1200">
                <a:latin typeface="Times New Roman"/>
                <a:ea typeface="Times New Roman"/>
                <a:cs typeface="Times New Roman"/>
                <a:sym typeface="Times New Roman"/>
              </a:rPr>
              <a:t>[16]	F. Corpet, “Multiple sequence alignment with hierarchical clustering,” Nucleic Acids Res., vol. 16, no. 22, pp. 10881–10890, 1988. [Online]. Available: doi: https://pubmed.ncbi.nlm.nih.gov/2849754</a:t>
            </a:r>
            <a:endParaRPr sz="1800">
              <a:solidFill>
                <a:schemeClr val="dk2"/>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50025" y="490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52" name="Google Shape;252;p39"/>
          <p:cNvSpPr txBox="1"/>
          <p:nvPr>
            <p:ph idx="1" type="body"/>
          </p:nvPr>
        </p:nvSpPr>
        <p:spPr>
          <a:xfrm>
            <a:off x="104150" y="562125"/>
            <a:ext cx="8874600" cy="4221000"/>
          </a:xfrm>
          <a:prstGeom prst="rect">
            <a:avLst/>
          </a:prstGeom>
        </p:spPr>
        <p:txBody>
          <a:bodyPr anchorCtr="0" anchor="t" bIns="91425" lIns="91425" spcFirstLastPara="1" rIns="91425" wrap="square" tIns="91425">
            <a:normAutofit fontScale="77500" lnSpcReduction="20000"/>
          </a:bodyPr>
          <a:lstStyle/>
          <a:p>
            <a:pPr indent="-457200" lvl="0" marL="457200" rtl="0" algn="l">
              <a:spcBef>
                <a:spcPts val="0"/>
              </a:spcBef>
              <a:spcAft>
                <a:spcPts val="0"/>
              </a:spcAft>
              <a:buNone/>
            </a:pPr>
            <a:r>
              <a:rPr lang="en" sz="1200">
                <a:solidFill>
                  <a:srgbClr val="000000"/>
                </a:solidFill>
                <a:latin typeface="Times New Roman"/>
                <a:ea typeface="Times New Roman"/>
                <a:cs typeface="Times New Roman"/>
                <a:sym typeface="Times New Roman"/>
              </a:rPr>
              <a:t>[17</a:t>
            </a:r>
            <a:r>
              <a:rPr lang="en" sz="1471">
                <a:solidFill>
                  <a:srgbClr val="000000"/>
                </a:solidFill>
                <a:latin typeface="Times New Roman"/>
                <a:ea typeface="Times New Roman"/>
                <a:cs typeface="Times New Roman"/>
                <a:sym typeface="Times New Roman"/>
              </a:rPr>
              <a:t>]	S. Kaur, H. S. Sohal, and R. Cheema, “Implementing UPGMA and NJ method for phylogenetic tree construction using Hierarchical clustering,” 2013. [Online]. Available: doi: </a:t>
            </a:r>
            <a:r>
              <a:rPr lang="en" sz="1471">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https://www.semanticscholar.org/paper/Implementing-UPGMA-and-NJ-Method-For-Phylogenetic-Kaur-Sohal/3643ab7798acb94ba02ad86887a49ebf9d42b8d9#paper-header</a:t>
            </a:r>
            <a:endParaRPr sz="147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71">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471">
                <a:solidFill>
                  <a:srgbClr val="000000"/>
                </a:solidFill>
                <a:latin typeface="Times New Roman"/>
                <a:ea typeface="Times New Roman"/>
                <a:cs typeface="Times New Roman"/>
                <a:sym typeface="Times New Roman"/>
              </a:rPr>
              <a:t>[18] 	“ML,” GeeksforGeeks, 19-Jul-2019. [Online]. Available: doi: https://www.geeksforgeeks.org/ml-types-of-linkages-in-clustering/. [Accessed: 09-May-2022].</a:t>
            </a:r>
            <a:endParaRPr sz="1471">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t/>
            </a:r>
            <a:endParaRPr sz="1471">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471">
                <a:solidFill>
                  <a:srgbClr val="000000"/>
                </a:solidFill>
                <a:latin typeface="Times New Roman"/>
                <a:ea typeface="Times New Roman"/>
                <a:cs typeface="Times New Roman"/>
                <a:sym typeface="Times New Roman"/>
              </a:rPr>
              <a:t>[19]	 [Online]. Available: doi: </a:t>
            </a:r>
            <a:r>
              <a:rPr lang="en" sz="1471"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https://editor.analyticsvidhya.com/uploads/40351linkages.PNG</a:t>
            </a:r>
            <a:endParaRPr sz="1471">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t/>
            </a:r>
            <a:endParaRPr sz="1471">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471">
                <a:solidFill>
                  <a:srgbClr val="000000"/>
                </a:solidFill>
                <a:latin typeface="Times New Roman"/>
                <a:ea typeface="Times New Roman"/>
                <a:cs typeface="Times New Roman"/>
                <a:sym typeface="Times New Roman"/>
              </a:rPr>
              <a:t>[20]	J. Felsenstein, “Evolutionary trees from DNA sequences: a maximum likelihood approach,” J. Mol. Evol., vol. 17, no. 6, pp. 368–376, 1981.  [Online]. Available: doi: </a:t>
            </a:r>
            <a:r>
              <a:rPr lang="en" sz="1471">
                <a:solidFill>
                  <a:srgbClr val="000000"/>
                </a:solidFill>
                <a:uFill>
                  <a:noFill/>
                </a:uFill>
                <a:latin typeface="Times New Roman"/>
                <a:ea typeface="Times New Roman"/>
                <a:cs typeface="Times New Roman"/>
                <a:sym typeface="Times New Roman"/>
                <a:hlinkClick r:id="rId5">
                  <a:extLst>
                    <a:ext uri="{A12FA001-AC4F-418D-AE19-62706E023703}">
                      <ahyp:hlinkClr val="tx"/>
                    </a:ext>
                  </a:extLst>
                </a:hlinkClick>
              </a:rPr>
              <a:t>https://link.springer.com/article/10.1007/BF01734359</a:t>
            </a:r>
            <a:endParaRPr sz="1471">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t/>
            </a:r>
            <a:endParaRPr sz="1471">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471">
                <a:solidFill>
                  <a:srgbClr val="000000"/>
                </a:solidFill>
                <a:latin typeface="Times New Roman"/>
                <a:ea typeface="Times New Roman"/>
                <a:cs typeface="Times New Roman"/>
                <a:sym typeface="Times New Roman"/>
              </a:rPr>
              <a:t>[21]	S. Guindon, J.-F. Dufayard, V. Lefort, M. Anisimova, W. Hordijk, and O. Gascuel, “New algorithms and methods to estimate maximum-likelihood phylogenies: assessing the performance of PhyML 3.0,” </a:t>
            </a:r>
            <a:r>
              <a:rPr i="1" lang="en" sz="1471">
                <a:solidFill>
                  <a:srgbClr val="000000"/>
                </a:solidFill>
                <a:latin typeface="Times New Roman"/>
                <a:ea typeface="Times New Roman"/>
                <a:cs typeface="Times New Roman"/>
                <a:sym typeface="Times New Roman"/>
              </a:rPr>
              <a:t>Syst. Biol.</a:t>
            </a:r>
            <a:r>
              <a:rPr lang="en" sz="1471">
                <a:solidFill>
                  <a:srgbClr val="000000"/>
                </a:solidFill>
                <a:latin typeface="Times New Roman"/>
                <a:ea typeface="Times New Roman"/>
                <a:cs typeface="Times New Roman"/>
                <a:sym typeface="Times New Roman"/>
              </a:rPr>
              <a:t>, vol. 59, no. 3, pp. 307–321, 2010. [Online]. Available: doi: </a:t>
            </a:r>
            <a:r>
              <a:rPr lang="en" sz="1471"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https://academic.oup.com/sysbio/article/59/3/307/1702850</a:t>
            </a:r>
            <a:endParaRPr sz="1471">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t/>
            </a:r>
            <a:endParaRPr sz="1471">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471">
                <a:solidFill>
                  <a:srgbClr val="000000"/>
                </a:solidFill>
                <a:latin typeface="Times New Roman"/>
                <a:ea typeface="Times New Roman"/>
                <a:cs typeface="Times New Roman"/>
                <a:sym typeface="Times New Roman"/>
              </a:rPr>
              <a:t>[22]	O. Gascuel, “BIONJ: an improved version of the NJ algorithm based on a simple model of sequence data,” </a:t>
            </a:r>
            <a:r>
              <a:rPr i="1" lang="en" sz="1471">
                <a:solidFill>
                  <a:srgbClr val="000000"/>
                </a:solidFill>
                <a:latin typeface="Times New Roman"/>
                <a:ea typeface="Times New Roman"/>
                <a:cs typeface="Times New Roman"/>
                <a:sym typeface="Times New Roman"/>
              </a:rPr>
              <a:t>Mol. Biol. Evol.</a:t>
            </a:r>
            <a:r>
              <a:rPr lang="en" sz="1471">
                <a:solidFill>
                  <a:srgbClr val="000000"/>
                </a:solidFill>
                <a:latin typeface="Times New Roman"/>
                <a:ea typeface="Times New Roman"/>
                <a:cs typeface="Times New Roman"/>
                <a:sym typeface="Times New Roman"/>
              </a:rPr>
              <a:t>, vol. 14, no. 7, pp. 685–695, 1997. [Online]. Available: doi: https://pubmed.ncbi.nlm.nih.gov/9254330/</a:t>
            </a:r>
            <a:endParaRPr sz="1471">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t/>
            </a:r>
            <a:endParaRPr sz="1471">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471">
                <a:solidFill>
                  <a:srgbClr val="000000"/>
                </a:solidFill>
                <a:latin typeface="Times New Roman"/>
                <a:ea typeface="Times New Roman"/>
                <a:cs typeface="Times New Roman"/>
                <a:sym typeface="Times New Roman"/>
              </a:rPr>
              <a:t>[23]	C. A. de M. Russo and A. P. Selvatti, “Bootstrap and rogue identification tests for phylogenetic analyses,” </a:t>
            </a:r>
            <a:r>
              <a:rPr i="1" lang="en" sz="1471">
                <a:solidFill>
                  <a:srgbClr val="000000"/>
                </a:solidFill>
                <a:latin typeface="Times New Roman"/>
                <a:ea typeface="Times New Roman"/>
                <a:cs typeface="Times New Roman"/>
                <a:sym typeface="Times New Roman"/>
              </a:rPr>
              <a:t>Mol. Biol. Evol.</a:t>
            </a:r>
            <a:r>
              <a:rPr lang="en" sz="1471">
                <a:solidFill>
                  <a:srgbClr val="000000"/>
                </a:solidFill>
                <a:latin typeface="Times New Roman"/>
                <a:ea typeface="Times New Roman"/>
                <a:cs typeface="Times New Roman"/>
                <a:sym typeface="Times New Roman"/>
              </a:rPr>
              <a:t>, vol. 35, no. 9, pp. 2327–2333, 2018. [Online]. Available: doi: </a:t>
            </a:r>
            <a:r>
              <a:rPr lang="en" sz="1471"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https://academic.oup.com/mbe/article/35/9/2327/5034460</a:t>
            </a:r>
            <a:endParaRPr sz="2071"/>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Coronaviruses</a:t>
            </a:r>
            <a:r>
              <a:rPr lang="en"/>
              <a:t> </a:t>
            </a:r>
            <a:endParaRPr/>
          </a:p>
        </p:txBody>
      </p:sp>
      <p:sp>
        <p:nvSpPr>
          <p:cNvPr id="98" name="Google Shape;98;p15"/>
          <p:cNvSpPr txBox="1"/>
          <p:nvPr>
            <p:ph idx="1" type="body"/>
          </p:nvPr>
        </p:nvSpPr>
        <p:spPr>
          <a:xfrm>
            <a:off x="311700" y="54252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en" sz="1500">
                <a:solidFill>
                  <a:srgbClr val="000000"/>
                </a:solidFill>
              </a:rPr>
              <a:t>RNA viruses with outer lipid bilayer called viral envelope </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Higher mutation rate than DNA </a:t>
            </a:r>
            <a:r>
              <a:rPr lang="en" sz="1500">
                <a:solidFill>
                  <a:srgbClr val="000000"/>
                </a:solidFill>
              </a:rPr>
              <a:t>viruses</a:t>
            </a:r>
            <a:r>
              <a:rPr lang="en" sz="1500">
                <a:solidFill>
                  <a:srgbClr val="000000"/>
                </a:solidFill>
              </a:rPr>
              <a:t> because they use RNA </a:t>
            </a:r>
            <a:r>
              <a:rPr lang="en" sz="1500">
                <a:solidFill>
                  <a:srgbClr val="000000"/>
                </a:solidFill>
              </a:rPr>
              <a:t>polymerase</a:t>
            </a:r>
            <a:r>
              <a:rPr lang="en" sz="1500">
                <a:solidFill>
                  <a:srgbClr val="000000"/>
                </a:solidFill>
              </a:rPr>
              <a:t> (lower proofreading ability)</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Higher</a:t>
            </a:r>
            <a:r>
              <a:rPr lang="en" sz="1500">
                <a:solidFill>
                  <a:srgbClr val="000000"/>
                </a:solidFill>
              </a:rPr>
              <a:t> genetic diversity (limits effectiveness to vaccines against them)</a:t>
            </a:r>
            <a:endParaRPr sz="1500">
              <a:solidFill>
                <a:srgbClr val="000000"/>
              </a:solidFill>
            </a:endParaRPr>
          </a:p>
          <a:p>
            <a:pPr indent="0" lvl="0" marL="457200" rtl="0" algn="l">
              <a:spcBef>
                <a:spcPts val="1200"/>
              </a:spcBef>
              <a:spcAft>
                <a:spcPts val="0"/>
              </a:spcAft>
              <a:buNone/>
            </a:pPr>
            <a:r>
              <a:t/>
            </a:r>
            <a:endParaRPr sz="1500">
              <a:solidFill>
                <a:srgbClr val="000000"/>
              </a:solidFill>
            </a:endParaRPr>
          </a:p>
          <a:p>
            <a:pPr indent="0" lvl="0" marL="914400" rtl="0" algn="l">
              <a:spcBef>
                <a:spcPts val="1200"/>
              </a:spcBef>
              <a:spcAft>
                <a:spcPts val="1200"/>
              </a:spcAft>
              <a:buNone/>
            </a:pPr>
            <a:r>
              <a:t/>
            </a:r>
            <a:endParaRPr>
              <a:solidFill>
                <a:srgbClr val="000000"/>
              </a:solidFill>
            </a:endParaRPr>
          </a:p>
        </p:txBody>
      </p:sp>
      <p:pic>
        <p:nvPicPr>
          <p:cNvPr id="99" name="Google Shape;99;p15"/>
          <p:cNvPicPr preferRelativeResize="0"/>
          <p:nvPr/>
        </p:nvPicPr>
        <p:blipFill>
          <a:blip r:embed="rId3">
            <a:alphaModFix/>
          </a:blip>
          <a:stretch>
            <a:fillRect/>
          </a:stretch>
        </p:blipFill>
        <p:spPr>
          <a:xfrm>
            <a:off x="1979325" y="1738750"/>
            <a:ext cx="4035075" cy="3163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Spike (S) Glycoprotein</a:t>
            </a:r>
            <a:endParaRPr/>
          </a:p>
        </p:txBody>
      </p:sp>
      <p:sp>
        <p:nvSpPr>
          <p:cNvPr id="105" name="Google Shape;105;p16"/>
          <p:cNvSpPr txBox="1"/>
          <p:nvPr>
            <p:ph idx="1" type="body"/>
          </p:nvPr>
        </p:nvSpPr>
        <p:spPr>
          <a:xfrm>
            <a:off x="311700" y="563900"/>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en" sz="1500">
                <a:solidFill>
                  <a:srgbClr val="000000"/>
                </a:solidFill>
              </a:rPr>
              <a:t>Spike protein are found in enveloped viruses (e.g. coronaviruses)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S1 and S2, with a total length between 1200-1400 amino acids.</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S2 region responsible for allowing viral RNA entry to host cell</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S2 region is highly conserved among coronaviruses</a:t>
            </a:r>
            <a:endParaRPr sz="1500">
              <a:solidFill>
                <a:srgbClr val="000000"/>
              </a:solidFill>
            </a:endParaRPr>
          </a:p>
        </p:txBody>
      </p:sp>
      <p:pic>
        <p:nvPicPr>
          <p:cNvPr id="106" name="Google Shape;106;p16"/>
          <p:cNvPicPr preferRelativeResize="0"/>
          <p:nvPr/>
        </p:nvPicPr>
        <p:blipFill>
          <a:blip r:embed="rId3">
            <a:alphaModFix/>
          </a:blip>
          <a:stretch>
            <a:fillRect/>
          </a:stretch>
        </p:blipFill>
        <p:spPr>
          <a:xfrm>
            <a:off x="2857025" y="1749850"/>
            <a:ext cx="2184025" cy="3147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Phylogeny </a:t>
            </a:r>
            <a:endParaRPr/>
          </a:p>
        </p:txBody>
      </p:sp>
      <p:sp>
        <p:nvSpPr>
          <p:cNvPr id="112" name="Google Shape;112;p17"/>
          <p:cNvSpPr txBox="1"/>
          <p:nvPr>
            <p:ph idx="1" type="body"/>
          </p:nvPr>
        </p:nvSpPr>
        <p:spPr>
          <a:xfrm>
            <a:off x="311700" y="554000"/>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en" sz="1500">
                <a:solidFill>
                  <a:srgbClr val="000000"/>
                </a:solidFill>
              </a:rPr>
              <a:t>The study of the evolutionary relationship between or among species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Computational algorithms take nucleic acid/amino acid sequence as input</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Output </a:t>
            </a:r>
            <a:r>
              <a:rPr lang="en" sz="1500">
                <a:solidFill>
                  <a:srgbClr val="000000"/>
                </a:solidFill>
              </a:rPr>
              <a:t>phylogenetic</a:t>
            </a:r>
            <a:r>
              <a:rPr lang="en" sz="1500">
                <a:solidFill>
                  <a:srgbClr val="000000"/>
                </a:solidFill>
              </a:rPr>
              <a:t> tree (binary tree)</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Orthocoronavirinae, the subfamily made up of coronaviruses, consists of four genera:</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Alphacoronavirus, Betacoronavirus, Gammacoronavirus and Deltacoronavirus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Detected in mammals and avians with minimal symptoms, however, in humans these viruses are known to cause respiratory infections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 What is Hierarchical Clustering?</a:t>
            </a:r>
            <a:endParaRPr/>
          </a:p>
        </p:txBody>
      </p:sp>
      <p:pic>
        <p:nvPicPr>
          <p:cNvPr id="118" name="Google Shape;118;p18"/>
          <p:cNvPicPr preferRelativeResize="0"/>
          <p:nvPr/>
        </p:nvPicPr>
        <p:blipFill>
          <a:blip r:embed="rId3">
            <a:alphaModFix/>
          </a:blip>
          <a:stretch>
            <a:fillRect/>
          </a:stretch>
        </p:blipFill>
        <p:spPr>
          <a:xfrm>
            <a:off x="385175" y="1185125"/>
            <a:ext cx="4584751" cy="2546100"/>
          </a:xfrm>
          <a:prstGeom prst="rect">
            <a:avLst/>
          </a:prstGeom>
          <a:noFill/>
          <a:ln>
            <a:noFill/>
          </a:ln>
        </p:spPr>
      </p:pic>
      <p:pic>
        <p:nvPicPr>
          <p:cNvPr id="119" name="Google Shape;119;p18"/>
          <p:cNvPicPr preferRelativeResize="0"/>
          <p:nvPr/>
        </p:nvPicPr>
        <p:blipFill>
          <a:blip r:embed="rId4">
            <a:alphaModFix/>
          </a:blip>
          <a:stretch>
            <a:fillRect/>
          </a:stretch>
        </p:blipFill>
        <p:spPr>
          <a:xfrm>
            <a:off x="5122326" y="1170200"/>
            <a:ext cx="3869274" cy="29019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Phylogenetic Tree</a:t>
            </a:r>
            <a:endParaRPr/>
          </a:p>
        </p:txBody>
      </p:sp>
      <p:sp>
        <p:nvSpPr>
          <p:cNvPr id="125" name="Google Shape;125;p19"/>
          <p:cNvSpPr txBox="1"/>
          <p:nvPr>
            <p:ph idx="1" type="body"/>
          </p:nvPr>
        </p:nvSpPr>
        <p:spPr>
          <a:xfrm>
            <a:off x="311700" y="556775"/>
            <a:ext cx="8520600" cy="3339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Binary tree that illustrates the relationships found by the phylogenetic analyses conducted</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Rooted (UPGMA)</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single node from which all other nodes branch out from</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Unrooted (Neighbor Joining) </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no primary node so it is unclear from which all the other branches derived from</a:t>
            </a:r>
            <a:endParaRPr sz="1700">
              <a:solidFill>
                <a:srgbClr val="000000"/>
              </a:solidFill>
            </a:endParaRPr>
          </a:p>
        </p:txBody>
      </p:sp>
      <p:pic>
        <p:nvPicPr>
          <p:cNvPr id="126" name="Google Shape;126;p19"/>
          <p:cNvPicPr preferRelativeResize="0"/>
          <p:nvPr/>
        </p:nvPicPr>
        <p:blipFill>
          <a:blip r:embed="rId3">
            <a:alphaModFix/>
          </a:blip>
          <a:stretch>
            <a:fillRect/>
          </a:stretch>
        </p:blipFill>
        <p:spPr>
          <a:xfrm>
            <a:off x="533400" y="2444176"/>
            <a:ext cx="2819400" cy="2455425"/>
          </a:xfrm>
          <a:prstGeom prst="rect">
            <a:avLst/>
          </a:prstGeom>
          <a:noFill/>
          <a:ln>
            <a:noFill/>
          </a:ln>
        </p:spPr>
      </p:pic>
      <p:pic>
        <p:nvPicPr>
          <p:cNvPr id="127" name="Google Shape;127;p19"/>
          <p:cNvPicPr preferRelativeResize="0"/>
          <p:nvPr/>
        </p:nvPicPr>
        <p:blipFill>
          <a:blip r:embed="rId4">
            <a:alphaModFix/>
          </a:blip>
          <a:stretch>
            <a:fillRect/>
          </a:stretch>
        </p:blipFill>
        <p:spPr>
          <a:xfrm>
            <a:off x="3975100" y="2807400"/>
            <a:ext cx="4970501" cy="1666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Pairwise Distance Matrix</a:t>
            </a:r>
            <a:endParaRPr/>
          </a:p>
        </p:txBody>
      </p:sp>
      <p:pic>
        <p:nvPicPr>
          <p:cNvPr id="133" name="Google Shape;133;p20"/>
          <p:cNvPicPr preferRelativeResize="0"/>
          <p:nvPr/>
        </p:nvPicPr>
        <p:blipFill>
          <a:blip r:embed="rId3">
            <a:alphaModFix/>
          </a:blip>
          <a:stretch>
            <a:fillRect/>
          </a:stretch>
        </p:blipFill>
        <p:spPr>
          <a:xfrm>
            <a:off x="1121850" y="1017800"/>
            <a:ext cx="6592647" cy="382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474125" y="1593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Hierarchical Clustering – UPGMA</a:t>
            </a:r>
            <a:endParaRPr/>
          </a:p>
        </p:txBody>
      </p:sp>
      <p:pic>
        <p:nvPicPr>
          <p:cNvPr id="139" name="Google Shape;139;p21"/>
          <p:cNvPicPr preferRelativeResize="0"/>
          <p:nvPr/>
        </p:nvPicPr>
        <p:blipFill rotWithShape="1">
          <a:blip r:embed="rId3">
            <a:alphaModFix/>
          </a:blip>
          <a:srcRect b="0" l="0" r="0" t="15483"/>
          <a:stretch/>
        </p:blipFill>
        <p:spPr>
          <a:xfrm>
            <a:off x="261925" y="767123"/>
            <a:ext cx="6794774" cy="4307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