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8" r:id="rId12"/>
    <p:sldId id="279" r:id="rId13"/>
    <p:sldId id="294" r:id="rId14"/>
    <p:sldId id="280" r:id="rId15"/>
    <p:sldId id="281" r:id="rId16"/>
    <p:sldId id="295" r:id="rId17"/>
    <p:sldId id="282" r:id="rId18"/>
    <p:sldId id="284" r:id="rId19"/>
    <p:sldId id="283" r:id="rId20"/>
    <p:sldId id="296" r:id="rId21"/>
    <p:sldId id="269" r:id="rId22"/>
    <p:sldId id="285" r:id="rId23"/>
    <p:sldId id="286" r:id="rId24"/>
    <p:sldId id="287" r:id="rId25"/>
    <p:sldId id="265" r:id="rId26"/>
    <p:sldId id="288" r:id="rId27"/>
    <p:sldId id="267" r:id="rId28"/>
    <p:sldId id="270" r:id="rId29"/>
    <p:sldId id="272" r:id="rId30"/>
    <p:sldId id="297" r:id="rId31"/>
    <p:sldId id="298" r:id="rId32"/>
    <p:sldId id="273" r:id="rId33"/>
    <p:sldId id="290" r:id="rId34"/>
    <p:sldId id="291" r:id="rId35"/>
    <p:sldId id="292" r:id="rId36"/>
    <p:sldId id="274" r:id="rId37"/>
    <p:sldId id="26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yuan" initials="H" lastIdx="1" clrIdx="0">
    <p:extLst>
      <p:ext uri="{19B8F6BF-5375-455C-9EA6-DF929625EA0E}">
        <p15:presenceInfo xmlns:p15="http://schemas.microsoft.com/office/powerpoint/2012/main" userId="Haoy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785" y="2404531"/>
            <a:ext cx="10354375" cy="1646302"/>
          </a:xfrm>
        </p:spPr>
        <p:txBody>
          <a:bodyPr/>
          <a:lstStyle/>
          <a:p>
            <a:pPr algn="ctr"/>
            <a:r>
              <a:rPr lang="en-US" altLang="zh-CN" sz="4400" dirty="0" smtClean="0"/>
              <a:t>Object Algebras in Java</a:t>
            </a:r>
            <a:br>
              <a:rPr lang="en-US" altLang="zh-CN" sz="4400" dirty="0" smtClean="0"/>
            </a:br>
            <a:r>
              <a:rPr lang="en-US" altLang="zh-CN" sz="4400" dirty="0" smtClean="0"/>
              <a:t>with Annotations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0250" y="4050833"/>
            <a:ext cx="7766936" cy="2298452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Zhang </a:t>
            </a:r>
            <a:r>
              <a:rPr lang="en-US" altLang="zh-CN" dirty="0" err="1" smtClean="0"/>
              <a:t>Haoyuan</a:t>
            </a:r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smtClean="0"/>
              <a:t>Oct 9, 2014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2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10862"/>
            <a:ext cx="8596668" cy="41305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Here is an example.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  <a:buNone/>
            </a:pPr>
            <a:endParaRPr lang="en-US" sz="1600" dirty="0" smtClean="0"/>
          </a:p>
          <a:p>
            <a:pPr>
              <a:lnSpc>
                <a:spcPct val="150000"/>
              </a:lnSpc>
              <a:buNone/>
            </a:pPr>
            <a:r>
              <a:rPr lang="en-US" sz="1600" dirty="0" smtClean="0"/>
              <a:t>*Ref: Scrap Your Boilerplate: A Practical Design Pattern for Generic Programming. 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6640" y="2543175"/>
            <a:ext cx="7038401" cy="28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 Java we would use interfaces with generic types.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412" y="3176588"/>
            <a:ext cx="8247114" cy="230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196" y="4223851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Implement the methods in </a:t>
            </a:r>
            <a:r>
              <a:rPr lang="en-US" sz="2400" dirty="0" err="1" smtClean="0"/>
              <a:t>StringCompany</a:t>
            </a:r>
            <a:r>
              <a:rPr lang="en-US" sz="2400" dirty="0" smtClean="0"/>
              <a:t> to collect all the names of employees as traversals.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The same for </a:t>
            </a:r>
            <a:r>
              <a:rPr lang="en-US" sz="2400" dirty="0" err="1" smtClean="0"/>
              <a:t>DoubleCompany</a:t>
            </a:r>
            <a:r>
              <a:rPr lang="en-US" sz="2400" dirty="0" smtClean="0"/>
              <a:t> to get the sum of salary.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371" y="1570527"/>
            <a:ext cx="7816674" cy="242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DoubleCompany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196" y="4223851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Each variable contains all information in its </a:t>
            </a:r>
            <a:r>
              <a:rPr lang="en-US" altLang="zh-CN" sz="2400" dirty="0" smtClean="0"/>
              <a:t>sub-trees</a:t>
            </a:r>
            <a:r>
              <a:rPr lang="en-US" altLang="zh-CN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lot of code for users!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9" y="1390448"/>
            <a:ext cx="9237888" cy="255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 user may write a lot of “ugly” traversing code for </a:t>
            </a:r>
            <a:r>
              <a:rPr lang="en-US" sz="2400" dirty="0" smtClean="0">
                <a:solidFill>
                  <a:srgbClr val="FF0000"/>
                </a:solidFill>
              </a:rPr>
              <a:t>EACH</a:t>
            </a:r>
            <a:r>
              <a:rPr lang="en-US" sz="2400" dirty="0" smtClean="0"/>
              <a:t> query algebra.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What if we use a representative operation interface?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That is, ++ for strings, and (+) for numbers.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They help to “append” the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monoids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2839" y="4118344"/>
            <a:ext cx="7014053" cy="25286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QuerySybAlg takes a Monoid as an argument.</a:t>
            </a:r>
          </a:p>
          <a:p>
            <a:r>
              <a:rPr lang="en-US" sz="2400" dirty="0" smtClean="0"/>
              <a:t>A user only needs to implement the monoid for a particular type.</a:t>
            </a:r>
          </a:p>
          <a:p>
            <a:r>
              <a:rPr lang="en-US" sz="2400" dirty="0" smtClean="0"/>
              <a:t>Generic QuerySybAlg can be generated.</a:t>
            </a:r>
          </a:p>
          <a:p>
            <a:r>
              <a:rPr lang="en-US" sz="2400" dirty="0" smtClean="0"/>
              <a:t>Loss of generality.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7464" y="1608627"/>
            <a:ext cx="7235337" cy="2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1412" y="4316658"/>
            <a:ext cx="3194169" cy="228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QuerySybAlg</a:t>
            </a:r>
            <a:r>
              <a:rPr lang="en-US" altLang="zh-CN" dirty="0" smtClean="0"/>
              <a:t> (generated auto)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6" y="1270000"/>
            <a:ext cx="6559376" cy="55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Based on the Visitor Pattern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We use the accept(visitor v) methods to implement the traversal, where a visitor (transformation) can go through the entire structure.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Therefore each data variable requires an accept() and its implementation.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530" y="3200398"/>
            <a:ext cx="83248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198293" y="1572289"/>
            <a:ext cx="742299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new interfaces – for all data variables</a:t>
            </a:r>
          </a:p>
          <a:p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- all with accept() </a:t>
            </a:r>
          </a:p>
          <a:p>
            <a:r>
              <a:rPr lang="en-U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					  - generated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677845" cy="558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 OO languages we usually deal with a data structure composed of some data variables and a few operations.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Company (</a:t>
            </a:r>
            <a:r>
              <a:rPr lang="en-US" sz="2400" dirty="0" err="1" smtClean="0"/>
              <a:t>depts</a:t>
            </a:r>
            <a:r>
              <a:rPr lang="en-US" sz="2400" dirty="0" smtClean="0"/>
              <a:t>, employees, </a:t>
            </a:r>
            <a:r>
              <a:rPr lang="en-US" sz="2400" dirty="0" err="1" smtClean="0"/>
              <a:t>personalInfo</a:t>
            </a:r>
            <a:r>
              <a:rPr lang="en-US" sz="2400" dirty="0" smtClean="0"/>
              <a:t>, </a:t>
            </a:r>
            <a:r>
              <a:rPr lang="en-US" sz="2400" dirty="0" err="1" smtClean="0"/>
              <a:t>incSalary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Expression (</a:t>
            </a:r>
            <a:r>
              <a:rPr lang="en-US" sz="2400" dirty="0" err="1" smtClean="0"/>
              <a:t>lits</a:t>
            </a:r>
            <a:r>
              <a:rPr lang="en-US" sz="2400" dirty="0" smtClean="0"/>
              <a:t>, add, </a:t>
            </a:r>
            <a:r>
              <a:rPr lang="en-US" sz="2400" dirty="0" err="1" smtClean="0"/>
              <a:t>eval</a:t>
            </a:r>
            <a:r>
              <a:rPr lang="en-US" sz="2400" dirty="0" smtClean="0"/>
              <a:t>, print)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For a user, traversing requires a lot of boilerplate code, and may cause errors, type-</a:t>
            </a:r>
            <a:r>
              <a:rPr lang="en-US" sz="2400" dirty="0" err="1" smtClean="0"/>
              <a:t>unsafety</a:t>
            </a:r>
            <a:r>
              <a:rPr lang="en-US" sz="2400" dirty="0" smtClean="0"/>
              <a:t> and less extensibility.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Our approach can avoid such situation with Java annotations while still holding safety, extensibility and modularity.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Instances of transformation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2" y="1773461"/>
            <a:ext cx="11443682" cy="449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Combination of two algebras helps to achieve </a:t>
            </a:r>
            <a:r>
              <a:rPr lang="en-US" sz="2400" dirty="0" smtClean="0">
                <a:solidFill>
                  <a:srgbClr val="FF0000"/>
                </a:solidFill>
              </a:rPr>
              <a:t>independent extensibility</a:t>
            </a:r>
            <a:r>
              <a:rPr lang="en-US" sz="2400" dirty="0" smtClean="0"/>
              <a:t> with </a:t>
            </a:r>
            <a:r>
              <a:rPr lang="en-US" sz="2400" dirty="0" smtClean="0">
                <a:solidFill>
                  <a:srgbClr val="FF0000"/>
                </a:solidFill>
              </a:rPr>
              <a:t>modularity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 far we have dealt with the combination of two query algebras. For transformations we use accept().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1835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QuerySybAlg</a:t>
            </a:r>
            <a:r>
              <a:rPr lang="en-US" sz="2400" dirty="0" smtClean="0"/>
              <a:t>&lt;String&gt; q1; // Names of the employees.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QuerySybAlg</a:t>
            </a:r>
            <a:r>
              <a:rPr lang="en-US" sz="2400" dirty="0" smtClean="0"/>
              <a:t>&lt;Double&gt; q2; // Sum of salary.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Combination: </a:t>
            </a:r>
            <a:r>
              <a:rPr lang="en-US" sz="2400" dirty="0" err="1" smtClean="0"/>
              <a:t>CombineSybAlg</a:t>
            </a:r>
            <a:r>
              <a:rPr lang="en-US" sz="2400" dirty="0" smtClean="0"/>
              <a:t>&lt;A, B&gt; q: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- Two generic types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- Two query algebras as arguments in constructor, q1 and q2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- Nested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CombineSybAlg&lt;A, B&gt; q: (q1, q2)</a:t>
            </a:r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q.company</a:t>
            </a:r>
            <a:r>
              <a:rPr lang="en-US" sz="2200" dirty="0" smtClean="0"/>
              <a:t> = q1.company ‘+’ q2.company</a:t>
            </a:r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q.dept</a:t>
            </a:r>
            <a:r>
              <a:rPr lang="en-US" sz="2200" dirty="0" smtClean="0"/>
              <a:t> = q1.dept ‘+’ q2.dept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q1.company</a:t>
            </a:r>
            <a:r>
              <a:rPr lang="en-US" sz="2400" dirty="0" smtClean="0"/>
              <a:t>: String;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q2.company</a:t>
            </a:r>
            <a:r>
              <a:rPr lang="en-US" sz="2400" dirty="0" smtClean="0"/>
              <a:t>: Double;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What is the type of </a:t>
            </a:r>
            <a:r>
              <a:rPr lang="en-US" sz="2400" dirty="0" err="1" smtClean="0">
                <a:solidFill>
                  <a:srgbClr val="FF0000"/>
                </a:solidFill>
              </a:rPr>
              <a:t>q.company</a:t>
            </a:r>
            <a:r>
              <a:rPr lang="en-US" sz="2400" dirty="0" smtClean="0"/>
              <a:t>?</a:t>
            </a:r>
          </a:p>
          <a:p>
            <a:pPr lvl="1">
              <a:lnSpc>
                <a:spcPct val="150000"/>
              </a:lnSpc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Moreover…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Nested?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CombineSybAlg&lt;A, B&gt; </a:t>
            </a:r>
            <a:r>
              <a:rPr lang="en-US" sz="2000" dirty="0" smtClean="0">
                <a:solidFill>
                  <a:srgbClr val="00B0F0"/>
                </a:solidFill>
              </a:rPr>
              <a:t>extends</a:t>
            </a:r>
            <a:r>
              <a:rPr lang="en-US" sz="2000" dirty="0" smtClean="0"/>
              <a:t> </a:t>
            </a:r>
            <a:r>
              <a:rPr lang="en-US" sz="2000" dirty="0" err="1" smtClean="0"/>
              <a:t>QuerySybAlg</a:t>
            </a:r>
            <a:r>
              <a:rPr lang="en-US" sz="2000" dirty="0" smtClean="0"/>
              <a:t>&lt;?&gt;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Intersection types?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class Pair&lt;A, B&gt;.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q.company</a:t>
            </a:r>
            <a:r>
              <a:rPr lang="en-US" sz="2400" dirty="0" smtClean="0"/>
              <a:t>: Pair&lt;String, Double&gt;.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sz="2000" dirty="0" smtClean="0"/>
              <a:t>CombineSybAlg&lt;A, B&gt; </a:t>
            </a:r>
            <a:r>
              <a:rPr lang="en-US" sz="2000" dirty="0" smtClean="0">
                <a:solidFill>
                  <a:srgbClr val="00B0F0"/>
                </a:solidFill>
              </a:rPr>
              <a:t>extends</a:t>
            </a:r>
            <a:r>
              <a:rPr lang="en-US" sz="2000" dirty="0" smtClean="0"/>
              <a:t> </a:t>
            </a:r>
            <a:r>
              <a:rPr lang="en-US" sz="2000" dirty="0" err="1" smtClean="0"/>
              <a:t>QuerySybAlg</a:t>
            </a:r>
            <a:r>
              <a:rPr lang="en-US" sz="2000" dirty="0" smtClean="0"/>
              <a:t>&lt;Pair&lt;A, B&gt;&gt;.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818" y="1638667"/>
            <a:ext cx="9955585" cy="470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07" y="1305657"/>
            <a:ext cx="823912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16943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Done by Java annotations.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Subclass of </a:t>
            </a:r>
            <a:r>
              <a:rPr lang="en-US" sz="2400" dirty="0" err="1" smtClean="0">
                <a:solidFill>
                  <a:srgbClr val="FF0000"/>
                </a:solidFill>
              </a:rPr>
              <a:t>AbstractProcessor</a:t>
            </a:r>
            <a:r>
              <a:rPr lang="en-US" sz="2400" dirty="0" smtClean="0"/>
              <a:t> in </a:t>
            </a:r>
            <a:r>
              <a:rPr lang="en-US" sz="2400" dirty="0" err="1" smtClean="0">
                <a:solidFill>
                  <a:srgbClr val="FF0000"/>
                </a:solidFill>
              </a:rPr>
              <a:t>javax.annotation.processing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/>
              <a:t>@Algebra: invoke the annotation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Java reflection API for code generation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generated?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58035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Data variable interfaces with accept() methods.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Implementation of </a:t>
            </a:r>
            <a:r>
              <a:rPr lang="en-US" sz="2400" dirty="0" err="1" smtClean="0"/>
              <a:t>QuerySybAlg</a:t>
            </a:r>
            <a:r>
              <a:rPr lang="en-US" sz="2400" dirty="0" smtClean="0"/>
              <a:t>&lt;R&gt; taking a monoid as argument.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Implementation of CombineSybAlg&lt;A, B&gt; taking two queries.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SybAlgTransform</a:t>
            </a:r>
            <a:r>
              <a:rPr lang="en-US" sz="2400" dirty="0" smtClean="0"/>
              <a:t> interface, traversing visitors. To be overridden for transformations.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left for users?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Data structure. (with @Algebra)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Queries, transformations.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Like “return name;”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Or “return 1.1 * salary;”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Monoids.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Test code.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Object algebras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Extensibility &amp; Safety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Code generation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- Query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27" y="1416206"/>
            <a:ext cx="9237888" cy="25504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876" y="4773299"/>
            <a:ext cx="5809390" cy="1918819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5100034" y="3876541"/>
            <a:ext cx="644537" cy="896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Transformation (previous)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68" y="1683308"/>
            <a:ext cx="11443682" cy="449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Screenshots. (Testing)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559" y="1381491"/>
            <a:ext cx="5827516" cy="505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4196" y="1365372"/>
            <a:ext cx="6167804" cy="51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Screenshots. (Testing)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912" y="1615221"/>
            <a:ext cx="11444648" cy="4914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Screenshots. (Testing)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798" y="2243871"/>
            <a:ext cx="11560408" cy="3101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Screenshots. (Testing)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6" y="1255835"/>
            <a:ext cx="1197292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Currently the queries and combinations are more likely to be specific.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More general one?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Q &amp; A ?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Background &amp; Previous work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Motivation &amp; Our focuses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Code generation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Instances &amp; Testing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expression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Working on a data structure: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8545" y="2991582"/>
            <a:ext cx="68675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expression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Requirements*: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Extensibility in both dimensions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Strong static type safety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No modification or duplication</a:t>
            </a:r>
          </a:p>
          <a:p>
            <a:pPr lvl="1"/>
            <a:r>
              <a:rPr lang="en-US" sz="2200" dirty="0" smtClean="0"/>
              <a:t>Separate compilation and type-checking</a:t>
            </a:r>
          </a:p>
          <a:p>
            <a:pPr lvl="1"/>
            <a:r>
              <a:rPr lang="en-US" sz="2200" dirty="0" smtClean="0"/>
              <a:t>Independent extensibility</a:t>
            </a:r>
          </a:p>
          <a:p>
            <a:pPr lvl="1"/>
            <a:endParaRPr lang="en-US" sz="2200" dirty="0" smtClean="0"/>
          </a:p>
          <a:p>
            <a:pPr>
              <a:buNone/>
            </a:pPr>
            <a:r>
              <a:rPr lang="en-US" sz="2400" dirty="0" smtClean="0"/>
              <a:t>*</a:t>
            </a:r>
            <a:r>
              <a:rPr lang="en-US" sz="1600" dirty="0" smtClean="0"/>
              <a:t>Ref: Extensibility for the Masses: Practical Extensibility with Object Algebras. (Ecoop2012)</a:t>
            </a:r>
          </a:p>
        </p:txBody>
      </p:sp>
      <p:sp>
        <p:nvSpPr>
          <p:cNvPr id="5" name="Rectangle 4"/>
          <p:cNvSpPr/>
          <p:nvPr/>
        </p:nvSpPr>
        <p:spPr>
          <a:xfrm rot="20629017">
            <a:off x="6186153" y="1718157"/>
            <a:ext cx="353622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Polymorphism?</a:t>
            </a:r>
          </a:p>
          <a:p>
            <a:pPr algn="ctr"/>
            <a:endParaRPr lang="en-US" sz="36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Visitor pattern?</a:t>
            </a:r>
            <a:endParaRPr lang="en-US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algebras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Proposed in Bruno’s paper.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Implementation in various OO languages: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Adding new data types &amp; operations: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data,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type class, </a:t>
            </a:r>
            <a:r>
              <a:rPr lang="en-US" sz="2000" dirty="0" smtClean="0">
                <a:solidFill>
                  <a:srgbClr val="00B0F0"/>
                </a:solidFill>
              </a:rPr>
              <a:t>instance   </a:t>
            </a:r>
            <a:r>
              <a:rPr lang="en-US" sz="2000" dirty="0" err="1" smtClean="0">
                <a:solidFill>
                  <a:schemeClr val="tx1"/>
                </a:solidFill>
              </a:rPr>
              <a:t>vs</a:t>
            </a:r>
            <a:r>
              <a:rPr lang="en-US" sz="2000" dirty="0" smtClean="0">
                <a:solidFill>
                  <a:srgbClr val="00B0F0"/>
                </a:solidFill>
              </a:rPr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interface,</a:t>
            </a:r>
            <a:r>
              <a:rPr lang="en-US" sz="2000" dirty="0" smtClean="0">
                <a:solidFill>
                  <a:srgbClr val="00B0F0"/>
                </a:solidFill>
              </a:rPr>
              <a:t> inheritance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Static type safety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Combination of algebras: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intersection types   </a:t>
            </a:r>
            <a:r>
              <a:rPr lang="en-US" sz="2000" dirty="0" err="1" smtClean="0">
                <a:solidFill>
                  <a:schemeClr val="tx1"/>
                </a:solidFill>
              </a:rPr>
              <a:t>vs</a:t>
            </a:r>
            <a:r>
              <a:rPr lang="en-US" sz="2000" dirty="0" smtClean="0">
                <a:solidFill>
                  <a:srgbClr val="00B0F0"/>
                </a:solidFill>
              </a:rPr>
              <a:t>   pairs  </a:t>
            </a:r>
          </a:p>
          <a:p>
            <a:pPr lvl="2"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Done by Jason Chu @ HKU.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“Parser” and code generation with Java annotations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Query algebras based on monoids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Transformations based on visitor pattern</a:t>
            </a:r>
          </a:p>
          <a:p>
            <a:pPr lvl="1">
              <a:lnSpc>
                <a:spcPct val="150000"/>
              </a:lnSpc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Focuses? (Properties?)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Type safety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Extensibility -&gt; New operations? New data variables?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Query -&gt; Traversals? Integrated information?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Transform -&gt; Interfaces? Visitor pattern?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542</TotalTime>
  <Words>801</Words>
  <Application>Microsoft Office PowerPoint</Application>
  <PresentationFormat>宽屏</PresentationFormat>
  <Paragraphs>145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方正姚体</vt:lpstr>
      <vt:lpstr>华文新魏</vt:lpstr>
      <vt:lpstr>Arial</vt:lpstr>
      <vt:lpstr>Trebuchet MS</vt:lpstr>
      <vt:lpstr>Wingdings 3</vt:lpstr>
      <vt:lpstr>平面</vt:lpstr>
      <vt:lpstr>Object Algebras in Java with Annotations</vt:lpstr>
      <vt:lpstr>Abstract</vt:lpstr>
      <vt:lpstr>Key words</vt:lpstr>
      <vt:lpstr>Overview</vt:lpstr>
      <vt:lpstr>The expression problem</vt:lpstr>
      <vt:lpstr>The expression problem</vt:lpstr>
      <vt:lpstr>Object algebras</vt:lpstr>
      <vt:lpstr>Previous work</vt:lpstr>
      <vt:lpstr>Focuses? (Properties?)</vt:lpstr>
      <vt:lpstr>Framework</vt:lpstr>
      <vt:lpstr>Framework</vt:lpstr>
      <vt:lpstr>Framework</vt:lpstr>
      <vt:lpstr>DoubleCompany</vt:lpstr>
      <vt:lpstr>Problems in Query</vt:lpstr>
      <vt:lpstr>Generic monoids</vt:lpstr>
      <vt:lpstr>QuerySybAlg (generated auto)</vt:lpstr>
      <vt:lpstr>Transformation</vt:lpstr>
      <vt:lpstr>Transformation</vt:lpstr>
      <vt:lpstr>Transformation</vt:lpstr>
      <vt:lpstr>Instances of transformation</vt:lpstr>
      <vt:lpstr>Combination</vt:lpstr>
      <vt:lpstr>Combination</vt:lpstr>
      <vt:lpstr>Combination</vt:lpstr>
      <vt:lpstr>Moreover…</vt:lpstr>
      <vt:lpstr>Code generation</vt:lpstr>
      <vt:lpstr>Code generation</vt:lpstr>
      <vt:lpstr>Code generation</vt:lpstr>
      <vt:lpstr>What are generated?</vt:lpstr>
      <vt:lpstr>What are left for users?</vt:lpstr>
      <vt:lpstr>Comparison - Query</vt:lpstr>
      <vt:lpstr>Transformation (previous)</vt:lpstr>
      <vt:lpstr>Screenshots. (Testing)</vt:lpstr>
      <vt:lpstr>Screenshots. (Testing)</vt:lpstr>
      <vt:lpstr>Screenshots. (Testing)</vt:lpstr>
      <vt:lpstr>Screenshots. (Testing)</vt:lpstr>
      <vt:lpstr>Future work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Haoyuan</dc:creator>
  <cp:lastModifiedBy>hyzhang</cp:lastModifiedBy>
  <cp:revision>94</cp:revision>
  <dcterms:created xsi:type="dcterms:W3CDTF">2014-06-04T12:39:52Z</dcterms:created>
  <dcterms:modified xsi:type="dcterms:W3CDTF">2014-10-09T03:46:54Z</dcterms:modified>
</cp:coreProperties>
</file>