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328" r:id="rId8"/>
    <p:sldId id="259" r:id="rId9"/>
    <p:sldId id="260" r:id="rId10"/>
    <p:sldId id="261" r:id="rId11"/>
    <p:sldId id="262" r:id="rId12"/>
    <p:sldId id="284" r:id="rId13"/>
    <p:sldId id="276" r:id="rId14"/>
    <p:sldId id="281" r:id="rId15"/>
    <p:sldId id="282" r:id="rId16"/>
    <p:sldId id="283" r:id="rId17"/>
    <p:sldId id="277" r:id="rId18"/>
    <p:sldId id="278" r:id="rId19"/>
    <p:sldId id="279" r:id="rId20"/>
    <p:sldId id="280" r:id="rId21"/>
    <p:sldId id="273" r:id="rId22"/>
    <p:sldId id="263" r:id="rId23"/>
    <p:sldId id="301" r:id="rId24"/>
    <p:sldId id="302" r:id="rId25"/>
    <p:sldId id="303" r:id="rId26"/>
    <p:sldId id="304" r:id="rId27"/>
    <p:sldId id="305" r:id="rId28"/>
    <p:sldId id="264" r:id="rId29"/>
    <p:sldId id="265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66" r:id="rId38"/>
    <p:sldId id="315" r:id="rId39"/>
    <p:sldId id="316" r:id="rId40"/>
    <p:sldId id="317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14" r:id="rId49"/>
    <p:sldId id="267" r:id="rId50"/>
    <p:sldId id="268" r:id="rId51"/>
    <p:sldId id="329" r:id="rId52"/>
    <p:sldId id="26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yuan" initials="H" lastIdx="1" clrIdx="0">
    <p:extLst>
      <p:ext uri="{19B8F6BF-5375-455C-9EA6-DF929625EA0E}">
        <p15:presenceInfo xmlns:p15="http://schemas.microsoft.com/office/powerpoint/2012/main" xmlns="" userId="Haoy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2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530" y="1824982"/>
            <a:ext cx="10354375" cy="1646302"/>
          </a:xfrm>
        </p:spPr>
        <p:txBody>
          <a:bodyPr/>
          <a:lstStyle/>
          <a:p>
            <a:pPr algn="ctr"/>
            <a:r>
              <a:rPr lang="en-US" altLang="zh-CN" sz="4400" dirty="0" smtClean="0"/>
              <a:t>Object Algebras in Our Language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0250" y="4050833"/>
            <a:ext cx="7766936" cy="229845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Zhang </a:t>
            </a:r>
            <a:r>
              <a:rPr lang="en-US" altLang="zh-CN" dirty="0" err="1" smtClean="0"/>
              <a:t>Haoyuan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Feb 12, 2015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7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71" y="215253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1" y="1786707"/>
            <a:ext cx="5089348" cy="36864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28" y="1786707"/>
            <a:ext cx="6586352" cy="41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example: </a:t>
            </a:r>
            <a:r>
              <a:rPr lang="en-US" dirty="0" err="1" smtClean="0"/>
              <a:t>ExpAlg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(1) Define </a:t>
            </a:r>
            <a:r>
              <a:rPr lang="en-US" sz="2400" dirty="0" err="1" smtClean="0"/>
              <a:t>ExpAlg</a:t>
            </a:r>
            <a:r>
              <a:rPr lang="en-US" sz="2400" dirty="0" smtClean="0"/>
              <a:t>, </a:t>
            </a:r>
            <a:r>
              <a:rPr lang="en-US" sz="2400" dirty="0" err="1" smtClean="0"/>
              <a:t>IEval</a:t>
            </a:r>
            <a:r>
              <a:rPr lang="en-US" sz="2400" dirty="0" smtClean="0"/>
              <a:t>, </a:t>
            </a:r>
            <a:r>
              <a:rPr lang="en-US" sz="2400" dirty="0" err="1" smtClean="0"/>
              <a:t>IPrint</a:t>
            </a:r>
            <a:r>
              <a:rPr lang="en-US" sz="2400" dirty="0"/>
              <a:t> </a:t>
            </a:r>
            <a:r>
              <a:rPr lang="en-US" sz="2400" dirty="0" smtClean="0"/>
              <a:t>as types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Using type synonyms</a:t>
            </a:r>
            <a:r>
              <a:rPr lang="en-US" sz="2200" dirty="0"/>
              <a:t> </a:t>
            </a:r>
            <a:r>
              <a:rPr lang="en-US" sz="2200" dirty="0" smtClean="0"/>
              <a:t>&amp; record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type </a:t>
            </a:r>
            <a:r>
              <a:rPr lang="en-US" sz="2400" dirty="0" err="1" smtClean="0"/>
              <a:t>ExpAlg</a:t>
            </a:r>
            <a:r>
              <a:rPr lang="en-US" sz="2400" dirty="0" smtClean="0"/>
              <a:t> E = { lit : </a:t>
            </a:r>
            <a:r>
              <a:rPr lang="en-US" sz="2400" dirty="0" err="1" smtClean="0"/>
              <a:t>Int</a:t>
            </a:r>
            <a:r>
              <a:rPr lang="en-US" sz="2400" dirty="0" smtClean="0"/>
              <a:t> -&gt; E, add : E -&gt; E -&gt; E 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type </a:t>
            </a:r>
            <a:r>
              <a:rPr lang="en-US" sz="2400" dirty="0" err="1" smtClean="0"/>
              <a:t>IEval</a:t>
            </a:r>
            <a:r>
              <a:rPr lang="en-US" sz="2400" dirty="0" smtClean="0"/>
              <a:t> = { </a:t>
            </a:r>
            <a:r>
              <a:rPr lang="en-US" sz="2400" dirty="0" err="1" smtClean="0"/>
              <a:t>eval</a:t>
            </a:r>
            <a:r>
              <a:rPr lang="en-US" sz="2400" dirty="0" smtClean="0"/>
              <a:t> : </a:t>
            </a:r>
            <a:r>
              <a:rPr lang="en-US" sz="2400" dirty="0" err="1" smtClean="0"/>
              <a:t>Int</a:t>
            </a:r>
            <a:r>
              <a:rPr lang="en-US" sz="2400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type </a:t>
            </a:r>
            <a:r>
              <a:rPr lang="en-US" sz="2400" dirty="0" err="1" smtClean="0"/>
              <a:t>IPrint</a:t>
            </a:r>
            <a:r>
              <a:rPr lang="en-US" sz="2400" dirty="0" smtClean="0"/>
              <a:t> = { print : String }</a:t>
            </a:r>
          </a:p>
        </p:txBody>
      </p:sp>
    </p:spTree>
    <p:extLst>
      <p:ext uri="{BB962C8B-B14F-4D97-AF65-F5344CB8AC3E}">
        <p14:creationId xmlns:p14="http://schemas.microsoft.com/office/powerpoint/2010/main" xmlns="" val="15041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602172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15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algebra: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599153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83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algebra: </a:t>
            </a:r>
            <a:r>
              <a:rPr lang="en-US" altLang="zh-CN" dirty="0" err="1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599153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79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algebra: </a:t>
            </a:r>
            <a:r>
              <a:rPr lang="en-US" altLang="zh-CN" dirty="0" err="1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599153"/>
            <a:ext cx="6353175" cy="500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44" y="1599153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50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algebra: </a:t>
            </a:r>
            <a:r>
              <a:rPr lang="en-US" altLang="zh-CN" dirty="0" err="1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602172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4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algebra: </a:t>
            </a:r>
            <a:r>
              <a:rPr lang="en-US" altLang="zh-CN" dirty="0" err="1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602172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4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algebra: </a:t>
            </a:r>
            <a:r>
              <a:rPr lang="en-US" altLang="zh-CN" dirty="0" err="1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602172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algebra: </a:t>
            </a:r>
            <a:r>
              <a:rPr lang="en-US" altLang="zh-CN" dirty="0" smtClean="0"/>
              <a:t>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45" y="1602172"/>
            <a:ext cx="6353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4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922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Implementing object algebras in our source language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Why? How?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Extensibility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Applying object algebras in specific data structures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Features</a:t>
            </a:r>
            <a:r>
              <a:rPr lang="en-US" sz="2200" dirty="0"/>
              <a:t> </a:t>
            </a:r>
            <a:r>
              <a:rPr lang="en-US" sz="2200" dirty="0" smtClean="0"/>
              <a:t>&amp; Advantages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Limitations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11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1599153"/>
            <a:ext cx="6350304" cy="5003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55" y="2750981"/>
            <a:ext cx="4076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68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Well… not enough…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So far we are able to deal with: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Object algebra interfaces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Queries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What we need: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Transformations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6206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02" y="1270000"/>
            <a:ext cx="8004362" cy="5473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02" y="1266780"/>
            <a:ext cx="8001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4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02" y="1270000"/>
            <a:ext cx="8004362" cy="5473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64" y="1270000"/>
            <a:ext cx="8001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16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algebra for constructor “</a:t>
            </a:r>
            <a:r>
              <a:rPr lang="en-US" dirty="0" err="1" smtClean="0"/>
              <a:t>var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02" y="1270000"/>
            <a:ext cx="8004362" cy="5473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02" y="1266780"/>
            <a:ext cx="8001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04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algebra: </a:t>
            </a:r>
            <a:r>
              <a:rPr lang="en-US" dirty="0" err="1" smtClean="0"/>
              <a:t>subst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02" y="1270000"/>
            <a:ext cx="8004362" cy="5473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02" y="1266780"/>
            <a:ext cx="8001000" cy="5476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25414" y="5348221"/>
            <a:ext cx="4312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lit – add - </a:t>
            </a:r>
            <a:r>
              <a:rPr lang="en-US" altLang="zh-CN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var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5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02" y="1270000"/>
            <a:ext cx="8004362" cy="5473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023" y="1809750"/>
            <a:ext cx="39433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8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Two query algebras. Intersection type.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63" y="2995270"/>
            <a:ext cx="7667191" cy="11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8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move on! Visitors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Constructing an instance seems clumsy.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let </a:t>
            </a:r>
            <a:r>
              <a:rPr lang="en-US" sz="2400" dirty="0" err="1" smtClean="0"/>
              <a:t>exp</a:t>
            </a:r>
            <a:r>
              <a:rPr lang="en-US" sz="2400" dirty="0" smtClean="0"/>
              <a:t> E (f : </a:t>
            </a:r>
            <a:r>
              <a:rPr lang="en-US" sz="2400" dirty="0" err="1" smtClean="0"/>
              <a:t>VarExpAlg</a:t>
            </a:r>
            <a:r>
              <a:rPr lang="en-US" sz="2400" dirty="0" smtClean="0"/>
              <a:t> E) = 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f.add</a:t>
            </a:r>
            <a:r>
              <a:rPr lang="en-US" sz="2200" dirty="0" smtClean="0"/>
              <a:t> (</a:t>
            </a:r>
            <a:r>
              <a:rPr lang="en-US" sz="2200" dirty="0" err="1" smtClean="0"/>
              <a:t>f.add</a:t>
            </a:r>
            <a:r>
              <a:rPr lang="en-US" sz="2200" dirty="0" smtClean="0"/>
              <a:t> (</a:t>
            </a:r>
            <a:r>
              <a:rPr lang="en-US" sz="2200" dirty="0" err="1" smtClean="0"/>
              <a:t>f.var</a:t>
            </a:r>
            <a:r>
              <a:rPr lang="en-US" sz="2200" dirty="0" smtClean="0"/>
              <a:t> “x”) (</a:t>
            </a:r>
            <a:r>
              <a:rPr lang="en-US" sz="2200" dirty="0" err="1" smtClean="0"/>
              <a:t>f.var</a:t>
            </a:r>
            <a:r>
              <a:rPr lang="en-US" sz="2200" dirty="0" smtClean="0"/>
              <a:t> “y”)) (</a:t>
            </a:r>
            <a:r>
              <a:rPr lang="en-US" sz="2200" dirty="0" err="1" smtClean="0"/>
              <a:t>f.lit</a:t>
            </a:r>
            <a:r>
              <a:rPr lang="en-US" sz="2200" dirty="0" smtClean="0"/>
              <a:t> 3)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let </a:t>
            </a:r>
            <a:r>
              <a:rPr lang="en-US" sz="2400" dirty="0" err="1" smtClean="0"/>
              <a:t>exp</a:t>
            </a:r>
            <a:r>
              <a:rPr lang="en-US" sz="2400" dirty="0" smtClean="0"/>
              <a:t> = add (add (</a:t>
            </a:r>
            <a:r>
              <a:rPr lang="en-US" sz="2400" dirty="0" err="1" smtClean="0"/>
              <a:t>var</a:t>
            </a:r>
            <a:r>
              <a:rPr lang="en-US" sz="2400" dirty="0" smtClean="0"/>
              <a:t> “x”) (</a:t>
            </a:r>
            <a:r>
              <a:rPr lang="en-US" sz="2400" dirty="0" err="1" smtClean="0"/>
              <a:t>var</a:t>
            </a:r>
            <a:r>
              <a:rPr lang="en-US" sz="2400" dirty="0" smtClean="0"/>
              <a:t> “y”)) (lit 3)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What are the types?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forall</a:t>
            </a:r>
            <a:r>
              <a:rPr lang="en-US" sz="2400" dirty="0" smtClean="0"/>
              <a:t> E.” needed.</a:t>
            </a:r>
          </a:p>
        </p:txBody>
      </p:sp>
      <p:pic>
        <p:nvPicPr>
          <p:cNvPr id="24578" name="Picture 2" descr="http://pix.iemoji.com/sbemojix2/07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8523" y="2192216"/>
            <a:ext cx="2128960" cy="2128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380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(motivation &amp; contribution)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contributions are: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Implementation of object algebras in our language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Encoding of algebras for more data structures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Polymorphic lists…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Guidance for designing syntax to support OA</a:t>
            </a:r>
          </a:p>
        </p:txBody>
      </p:sp>
    </p:spTree>
    <p:extLst>
      <p:ext uri="{BB962C8B-B14F-4D97-AF65-F5344CB8AC3E}">
        <p14:creationId xmlns:p14="http://schemas.microsoft.com/office/powerpoint/2010/main" xmlns="" val="37970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ExpAlg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, lit, add)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84" y="1270000"/>
            <a:ext cx="7536070" cy="533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79" y="1270000"/>
            <a:ext cx="7534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59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“accept”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84" y="1270000"/>
            <a:ext cx="7536070" cy="533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84" y="1270000"/>
            <a:ext cx="7534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1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84" y="1270000"/>
            <a:ext cx="7536070" cy="533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84" y="1270000"/>
            <a:ext cx="7534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60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Auxiliary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84" y="1270000"/>
            <a:ext cx="7536070" cy="533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84" y="1267488"/>
            <a:ext cx="7534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33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Auxiliary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84" y="1270000"/>
            <a:ext cx="7536070" cy="533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84" y="1270000"/>
            <a:ext cx="7534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3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Auxiliary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84" y="1270000"/>
            <a:ext cx="7536070" cy="533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84" y="1267488"/>
            <a:ext cx="7534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60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84" y="1270000"/>
            <a:ext cx="7536070" cy="533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29" y="3662825"/>
            <a:ext cx="4057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15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</a:t>
            </a:r>
            <a:r>
              <a:rPr lang="en-US" dirty="0" err="1" smtClean="0"/>
              <a:t>ListAlg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203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Let’s see how to define a polymorphic list.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type </a:t>
            </a:r>
            <a:r>
              <a:rPr lang="en-US" sz="2400" dirty="0" err="1" smtClean="0"/>
              <a:t>ListAlg</a:t>
            </a:r>
            <a:r>
              <a:rPr lang="en-US" sz="2400" dirty="0" smtClean="0"/>
              <a:t> A L = {</a:t>
            </a:r>
            <a:r>
              <a:rPr lang="en-US" sz="2400" dirty="0"/>
              <a:t> </a:t>
            </a:r>
            <a:r>
              <a:rPr lang="en-US" sz="2400" dirty="0" smtClean="0"/>
              <a:t>nil : L, con : A -&gt; L -&gt; L 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Four useful algebras: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sumAlg</a:t>
            </a:r>
            <a:r>
              <a:rPr lang="en-US" sz="2200" dirty="0"/>
              <a:t> </a:t>
            </a:r>
            <a:r>
              <a:rPr lang="en-US" sz="2200" dirty="0" smtClean="0"/>
              <a:t>: </a:t>
            </a:r>
            <a:r>
              <a:rPr lang="en-US" sz="2200" dirty="0" err="1" smtClean="0"/>
              <a:t>ListAlg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lenAlg</a:t>
            </a:r>
            <a:r>
              <a:rPr lang="en-US" sz="2200" dirty="0"/>
              <a:t> </a:t>
            </a:r>
            <a:r>
              <a:rPr lang="en-US" sz="2200" dirty="0" smtClean="0"/>
              <a:t>: </a:t>
            </a:r>
            <a:r>
              <a:rPr lang="en-US" sz="2200" dirty="0" err="1" smtClean="0"/>
              <a:t>ListAlg</a:t>
            </a:r>
            <a:r>
              <a:rPr lang="en-US" sz="2200" dirty="0" smtClean="0"/>
              <a:t> A </a:t>
            </a:r>
            <a:r>
              <a:rPr lang="en-US" sz="2200" dirty="0" err="1" smtClean="0"/>
              <a:t>Int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headAlg</a:t>
            </a:r>
            <a:r>
              <a:rPr lang="en-US" sz="2200" dirty="0"/>
              <a:t> </a:t>
            </a:r>
            <a:r>
              <a:rPr lang="en-US" sz="2200" dirty="0" smtClean="0"/>
              <a:t>: </a:t>
            </a:r>
            <a:r>
              <a:rPr lang="en-US" sz="2200" dirty="0" err="1" smtClean="0"/>
              <a:t>ListAlg</a:t>
            </a:r>
            <a:r>
              <a:rPr lang="en-US" sz="2200" dirty="0" smtClean="0"/>
              <a:t> A </a:t>
            </a:r>
            <a:r>
              <a:rPr lang="en-US" sz="2200" dirty="0" err="1" smtClean="0"/>
              <a:t>A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mapAlg</a:t>
            </a:r>
            <a:r>
              <a:rPr lang="en-US" sz="2200" dirty="0" smtClean="0"/>
              <a:t> : (A -&gt; B) -&gt; </a:t>
            </a:r>
            <a:r>
              <a:rPr lang="en-US" sz="2200" dirty="0" err="1" smtClean="0"/>
              <a:t>ListAlg</a:t>
            </a:r>
            <a:r>
              <a:rPr lang="en-US" sz="2200" dirty="0" smtClean="0"/>
              <a:t> B L -&gt; </a:t>
            </a:r>
            <a:r>
              <a:rPr lang="en-US" sz="2200" dirty="0" err="1" smtClean="0"/>
              <a:t>ListAlg</a:t>
            </a:r>
            <a:r>
              <a:rPr lang="en-US" sz="2200" dirty="0" smtClean="0"/>
              <a:t> A L</a:t>
            </a:r>
          </a:p>
        </p:txBody>
      </p:sp>
    </p:spTree>
    <p:extLst>
      <p:ext uri="{BB962C8B-B14F-4D97-AF65-F5344CB8AC3E}">
        <p14:creationId xmlns:p14="http://schemas.microsoft.com/office/powerpoint/2010/main" xmlns="" val="31587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40" y="1742203"/>
            <a:ext cx="7798795" cy="45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7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0" y="1978443"/>
            <a:ext cx="9791791" cy="4245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37" y="4318782"/>
            <a:ext cx="4133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8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(motivation &amp; contribution)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50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Challenge 1: no datatypes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Object algebra interfaces as: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Type classes in Haskell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Interfaces in Java</a:t>
            </a:r>
            <a:endParaRPr lang="en-US" sz="2200" dirty="0"/>
          </a:p>
        </p:txBody>
      </p:sp>
      <p:sp>
        <p:nvSpPr>
          <p:cNvPr id="7" name="矩形 6"/>
          <p:cNvSpPr/>
          <p:nvPr/>
        </p:nvSpPr>
        <p:spPr>
          <a:xfrm>
            <a:off x="1421969" y="2741951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Haskell</a:t>
            </a:r>
            <a:endParaRPr lang="zh-CN" alt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8177" y="2691162"/>
            <a:ext cx="11144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Java</a:t>
            </a:r>
            <a:endParaRPr lang="zh-CN" alt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5668" y="5691312"/>
            <a:ext cx="54617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we are designing data types!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9" y="3297715"/>
            <a:ext cx="3132484" cy="10109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297715"/>
            <a:ext cx="3429096" cy="11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18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ListAlg</a:t>
            </a:r>
            <a:r>
              <a:rPr lang="en-US" altLang="zh-CN" dirty="0" smtClean="0"/>
              <a:t> using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 lot of algebra-related code!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But now we have visitors to encode object algebras!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See how to construct the data structure “List&lt;E&gt;”.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that case, client code could be much shorter.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688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Mlist</a:t>
            </a:r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6" y="1448701"/>
            <a:ext cx="8641875" cy="4887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86" y="1450079"/>
            <a:ext cx="8639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9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Mlist</a:t>
            </a:r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6" y="1448701"/>
            <a:ext cx="8641875" cy="4887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86" y="1448701"/>
            <a:ext cx="8639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3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Mlist</a:t>
            </a:r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6" y="1448701"/>
            <a:ext cx="8641875" cy="4887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86" y="1450079"/>
            <a:ext cx="8639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03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Mlist</a:t>
            </a:r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6" y="1448701"/>
            <a:ext cx="8641875" cy="4887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86" y="1448701"/>
            <a:ext cx="8639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7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Mlist</a:t>
            </a:r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6" y="1448701"/>
            <a:ext cx="8641875" cy="4887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86" y="1450079"/>
            <a:ext cx="8639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89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Mlist</a:t>
            </a:r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6" y="1448701"/>
            <a:ext cx="8641875" cy="48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code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24" y="1560382"/>
            <a:ext cx="7453088" cy="50811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77" y="4460449"/>
            <a:ext cx="4133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49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</a:t>
            </a:r>
            <a:r>
              <a:rPr lang="en-US" dirty="0" err="1" smtClean="0"/>
              <a:t>ListAlg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head, </a:t>
            </a:r>
            <a:r>
              <a:rPr lang="en-US" sz="2400" dirty="0" err="1" smtClean="0"/>
              <a:t>len</a:t>
            </a:r>
            <a:r>
              <a:rPr lang="en-US" sz="2400" dirty="0" smtClean="0"/>
              <a:t>, sum, map…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Easy!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!!(at), ++(</a:t>
            </a:r>
            <a:r>
              <a:rPr lang="en-US" sz="2400" dirty="0" err="1" smtClean="0"/>
              <a:t>concat</a:t>
            </a:r>
            <a:r>
              <a:rPr lang="en-US" sz="2400" dirty="0" smtClean="0"/>
              <a:t>), tail, filter…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Nontrivial.</a:t>
            </a:r>
          </a:p>
        </p:txBody>
      </p:sp>
    </p:spTree>
    <p:extLst>
      <p:ext uri="{BB962C8B-B14F-4D97-AF65-F5344CB8AC3E}">
        <p14:creationId xmlns:p14="http://schemas.microsoft.com/office/powerpoint/2010/main" xmlns="" val="12109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example: </a:t>
            </a:r>
            <a:r>
              <a:rPr lang="en-US" dirty="0" err="1" smtClean="0"/>
              <a:t>SybAlg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1634" y="1234463"/>
            <a:ext cx="6980644" cy="547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998" y="4422165"/>
            <a:ext cx="52863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779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(motivation &amp; contribution)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Challenge 2: no type inference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lit = \(x : </a:t>
            </a:r>
            <a:r>
              <a:rPr lang="en-US" sz="2400" dirty="0" err="1" smtClean="0"/>
              <a:t>Int</a:t>
            </a:r>
            <a:r>
              <a:rPr lang="en-US" sz="2400" dirty="0" smtClean="0"/>
              <a:t>). 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add = \(x : </a:t>
            </a:r>
            <a:r>
              <a:rPr lang="en-US" sz="2400" dirty="0" err="1" smtClean="0"/>
              <a:t>Int</a:t>
            </a:r>
            <a:r>
              <a:rPr lang="en-US" sz="2400" dirty="0" smtClean="0"/>
              <a:t>). \(y : </a:t>
            </a:r>
            <a:r>
              <a:rPr lang="en-US" sz="2400" dirty="0" err="1" smtClean="0"/>
              <a:t>Int</a:t>
            </a:r>
            <a:r>
              <a:rPr lang="en-US" sz="2400" dirty="0" smtClean="0"/>
              <a:t>). x + 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Kind of tedious but unavoidable!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23" y="2847035"/>
            <a:ext cx="3729575" cy="9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95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further improve </a:t>
            </a:r>
            <a:r>
              <a:rPr lang="en-US" dirty="0" err="1" smtClean="0"/>
              <a:t>ListAlg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(!!), tail, insert?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A good / bad idea?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Rewrite constructors in </a:t>
            </a:r>
            <a:r>
              <a:rPr lang="en-US" sz="2200" dirty="0" err="1" smtClean="0"/>
              <a:t>ListAlg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ListAlg</a:t>
            </a:r>
            <a:r>
              <a:rPr lang="en-US" sz="2200" dirty="0" smtClean="0"/>
              <a:t> A L = { nil : </a:t>
            </a:r>
            <a:r>
              <a:rPr lang="en-US" sz="2200" dirty="0" err="1" smtClean="0"/>
              <a:t>Int</a:t>
            </a:r>
            <a:r>
              <a:rPr lang="en-US" sz="2200" dirty="0" smtClean="0"/>
              <a:t> -&gt; L, con : </a:t>
            </a:r>
            <a:r>
              <a:rPr lang="en-US" sz="2200" dirty="0" err="1" smtClean="0"/>
              <a:t>Int</a:t>
            </a:r>
            <a:r>
              <a:rPr lang="en-US" sz="2200" dirty="0" smtClean="0"/>
              <a:t> -&gt; A -&gt; L -&gt; L }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Just like an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38782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further improve </a:t>
            </a:r>
            <a:r>
              <a:rPr lang="en-US" dirty="0" err="1" smtClean="0"/>
              <a:t>ListAlg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Representative: “remove” index list.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9427" y="3363424"/>
            <a:ext cx="7982388" cy="170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82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Q &amp; A 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Future work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Syntax support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Type inference for code generation </a:t>
            </a:r>
            <a:r>
              <a:rPr lang="en-US" sz="2200" dirty="0" smtClean="0"/>
              <a:t>(</a:t>
            </a:r>
            <a:r>
              <a:rPr lang="en-US" sz="2200" smtClean="0"/>
              <a:t>pattern matching)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14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(motivation &amp; contribution)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Challenge 3: bugs in frontend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5371" y="325682"/>
            <a:ext cx="52482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8343" y="1566863"/>
            <a:ext cx="3924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0678" y="2595928"/>
            <a:ext cx="5267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16007" y="3442189"/>
            <a:ext cx="3886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92399" y="4766164"/>
            <a:ext cx="52673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22212" y="5699246"/>
            <a:ext cx="4086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0863" y="3366722"/>
            <a:ext cx="52673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7347" y="4583722"/>
            <a:ext cx="42576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114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(motivation &amp; contribution)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Challenge 3: bugs in frontend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Parser, type-checker, simplifier…</a:t>
            </a:r>
          </a:p>
        </p:txBody>
      </p:sp>
      <p:pic>
        <p:nvPicPr>
          <p:cNvPr id="3074" name="Picture 2" descr="http://imgsrc.baidu.com/forum/w%3D580/sign=92b65c070dd79123e0e0947c9d345917/82cefaef76094b36f49917e2a2cc7cd98d109d1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9422" y="3617424"/>
            <a:ext cx="3895725" cy="248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14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Object algebras(..)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Example-based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Client code</a:t>
            </a:r>
          </a:p>
        </p:txBody>
      </p:sp>
    </p:spTree>
    <p:extLst>
      <p:ext uri="{BB962C8B-B14F-4D97-AF65-F5344CB8AC3E}">
        <p14:creationId xmlns:p14="http://schemas.microsoft.com/office/powerpoint/2010/main" xmlns="" val="1386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Previous work: </a:t>
            </a:r>
            <a:r>
              <a:rPr lang="en-US" sz="2400" dirty="0" err="1" smtClean="0"/>
              <a:t>Simplify.hs</a:t>
            </a:r>
            <a:r>
              <a:rPr lang="en-US" sz="2400" dirty="0" smtClean="0"/>
              <a:t> fixed (</a:t>
            </a:r>
            <a:r>
              <a:rPr lang="en-US" sz="2400" dirty="0" err="1" smtClean="0"/>
              <a:t>br</a:t>
            </a:r>
            <a:r>
              <a:rPr lang="en-US" sz="2400" dirty="0" smtClean="0"/>
              <a:t>: </a:t>
            </a:r>
            <a:r>
              <a:rPr lang="en-US" sz="2400" dirty="0" err="1" smtClean="0"/>
              <a:t>systemfi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Weird substitution -&gt; Safe substitution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Better solution in progress: PHOAS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20711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994</TotalTime>
  <Words>647</Words>
  <Application>Microsoft Office PowerPoint</Application>
  <PresentationFormat>Custom</PresentationFormat>
  <Paragraphs>137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平面</vt:lpstr>
      <vt:lpstr>Object Algebras in Our Language</vt:lpstr>
      <vt:lpstr>Problems to solve</vt:lpstr>
      <vt:lpstr>Introduction (motivation &amp; contribution)</vt:lpstr>
      <vt:lpstr>Introduction (motivation &amp; contribution)</vt:lpstr>
      <vt:lpstr>Introduction (motivation &amp; contribution)</vt:lpstr>
      <vt:lpstr>Introduction (motivation &amp; contribution)</vt:lpstr>
      <vt:lpstr>Introduction (motivation &amp; contribution)</vt:lpstr>
      <vt:lpstr>Key words</vt:lpstr>
      <vt:lpstr>Before we start</vt:lpstr>
      <vt:lpstr>Review</vt:lpstr>
      <vt:lpstr>First example: ExpAlg</vt:lpstr>
      <vt:lpstr>Coding!</vt:lpstr>
      <vt:lpstr>Query algebra: eval</vt:lpstr>
      <vt:lpstr>Query algebra: eval</vt:lpstr>
      <vt:lpstr>Query algebra: eval</vt:lpstr>
      <vt:lpstr>Query algebra: eval</vt:lpstr>
      <vt:lpstr>Query algebra: eval</vt:lpstr>
      <vt:lpstr>Query algebra: eval</vt:lpstr>
      <vt:lpstr>Query algebra: print</vt:lpstr>
      <vt:lpstr>Testing</vt:lpstr>
      <vt:lpstr>Testing</vt:lpstr>
      <vt:lpstr>Well… not enough…</vt:lpstr>
      <vt:lpstr>A simplified version</vt:lpstr>
      <vt:lpstr>Extended data structure</vt:lpstr>
      <vt:lpstr>Query algebra for constructor “var”</vt:lpstr>
      <vt:lpstr>Transformation algebra: subst</vt:lpstr>
      <vt:lpstr>Testing</vt:lpstr>
      <vt:lpstr>Combination</vt:lpstr>
      <vt:lpstr>Let’s move on! Visitors</vt:lpstr>
      <vt:lpstr>ExpAlg(var, lit, add)</vt:lpstr>
      <vt:lpstr>Exp “accept” Visitor</vt:lpstr>
      <vt:lpstr>Auxiliary constructors</vt:lpstr>
      <vt:lpstr>Auxiliary constructors</vt:lpstr>
      <vt:lpstr>Auxiliary constructors</vt:lpstr>
      <vt:lpstr>Auxiliary constructors</vt:lpstr>
      <vt:lpstr>Testing</vt:lpstr>
      <vt:lpstr>Second example: ListAlg</vt:lpstr>
      <vt:lpstr>ListAlg</vt:lpstr>
      <vt:lpstr>ListAlg</vt:lpstr>
      <vt:lpstr>ListAlg using Visitor</vt:lpstr>
      <vt:lpstr>Mlist&lt;A&gt;</vt:lpstr>
      <vt:lpstr>Mlist&lt;A&gt;</vt:lpstr>
      <vt:lpstr>Mlist&lt;A&gt;</vt:lpstr>
      <vt:lpstr>Mlist&lt;A&gt;</vt:lpstr>
      <vt:lpstr>Mlist&lt;A&gt;</vt:lpstr>
      <vt:lpstr>Mlist&lt;A&gt;</vt:lpstr>
      <vt:lpstr>Client code &amp; Testing</vt:lpstr>
      <vt:lpstr>Second example: ListAlg</vt:lpstr>
      <vt:lpstr>Third example: SybAlg</vt:lpstr>
      <vt:lpstr>Can we further improve ListAlg?</vt:lpstr>
      <vt:lpstr>Can we further improve ListAlg?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Haoyuan</dc:creator>
  <cp:lastModifiedBy>Admin Account</cp:lastModifiedBy>
  <cp:revision>162</cp:revision>
  <dcterms:created xsi:type="dcterms:W3CDTF">2014-06-04T12:39:52Z</dcterms:created>
  <dcterms:modified xsi:type="dcterms:W3CDTF">2015-02-12T15:11:42Z</dcterms:modified>
</cp:coreProperties>
</file>