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4"/>
    <p:sldMasterId id="2147483818" r:id="rId5"/>
  </p:sldMasterIdLst>
  <p:notesMasterIdLst>
    <p:notesMasterId r:id="rId28"/>
  </p:notesMasterIdLst>
  <p:handoutMasterIdLst>
    <p:handoutMasterId r:id="rId29"/>
  </p:handoutMasterIdLst>
  <p:sldIdLst>
    <p:sldId id="256" r:id="rId6"/>
    <p:sldId id="340" r:id="rId7"/>
    <p:sldId id="323" r:id="rId8"/>
    <p:sldId id="322" r:id="rId9"/>
    <p:sldId id="341" r:id="rId10"/>
    <p:sldId id="371" r:id="rId11"/>
    <p:sldId id="372" r:id="rId12"/>
    <p:sldId id="369" r:id="rId13"/>
    <p:sldId id="370" r:id="rId14"/>
    <p:sldId id="368" r:id="rId15"/>
    <p:sldId id="367" r:id="rId16"/>
    <p:sldId id="366" r:id="rId17"/>
    <p:sldId id="365" r:id="rId18"/>
    <p:sldId id="364" r:id="rId19"/>
    <p:sldId id="363" r:id="rId20"/>
    <p:sldId id="356" r:id="rId21"/>
    <p:sldId id="355" r:id="rId22"/>
    <p:sldId id="358" r:id="rId23"/>
    <p:sldId id="373" r:id="rId24"/>
    <p:sldId id="362" r:id="rId25"/>
    <p:sldId id="374" r:id="rId26"/>
    <p:sldId id="3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81" d="100"/>
          <a:sy n="81" d="100"/>
        </p:scale>
        <p:origin x="120" y="510"/>
      </p:cViewPr>
      <p:guideLst/>
    </p:cSldViewPr>
  </p:slideViewPr>
  <p:outlineViewPr>
    <p:cViewPr>
      <p:scale>
        <a:sx n="33" d="100"/>
        <a:sy n="33" d="100"/>
      </p:scale>
      <p:origin x="0" y="-11016"/>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32" d="100"/>
          <a:sy n="32" d="100"/>
        </p:scale>
        <p:origin x="234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50D1A-A8A1-4B11-B821-E07D948DA25E}"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7AFE7848-3ABA-4DDD-AA6F-7CD61C113E08}">
      <dgm:prSet custT="1"/>
      <dgm:spPr/>
      <dgm:t>
        <a:bodyPr/>
        <a:lstStyle/>
        <a:p>
          <a:pPr>
            <a:defRPr cap="all"/>
          </a:pPr>
          <a:r>
            <a:rPr lang="en-US" sz="2800" b="1" baseline="0" dirty="0"/>
            <a:t>Automation of Construction Data Monitoring </a:t>
          </a:r>
          <a:endParaRPr lang="en-US" sz="2800" dirty="0"/>
        </a:p>
      </dgm:t>
    </dgm:pt>
    <dgm:pt modelId="{6F23C1CD-BA7C-48E8-BA92-BE0B6C15E5C1}" type="parTrans" cxnId="{CA935A49-BE65-4904-986C-1B5E88E0271D}">
      <dgm:prSet/>
      <dgm:spPr/>
      <dgm:t>
        <a:bodyPr/>
        <a:lstStyle/>
        <a:p>
          <a:endParaRPr lang="en-US"/>
        </a:p>
      </dgm:t>
    </dgm:pt>
    <dgm:pt modelId="{42B800E2-F95A-40D4-A23A-F4F97F736481}" type="sibTrans" cxnId="{CA935A49-BE65-4904-986C-1B5E88E0271D}">
      <dgm:prSet/>
      <dgm:spPr/>
      <dgm:t>
        <a:bodyPr/>
        <a:lstStyle/>
        <a:p>
          <a:endParaRPr lang="en-US"/>
        </a:p>
      </dgm:t>
    </dgm:pt>
    <dgm:pt modelId="{2B7D4B9A-AD70-467B-B361-BA2C8623520E}">
      <dgm:prSet/>
      <dgm:spPr/>
      <dgm:t>
        <a:bodyPr/>
        <a:lstStyle/>
        <a:p>
          <a:pPr>
            <a:defRPr cap="all"/>
          </a:pPr>
          <a:r>
            <a:rPr lang="en-US" b="1" baseline="0" dirty="0"/>
            <a:t>with Secure and Safety System</a:t>
          </a:r>
          <a:endParaRPr lang="en-US" dirty="0"/>
        </a:p>
      </dgm:t>
    </dgm:pt>
    <dgm:pt modelId="{47F0D166-6306-485F-8F6E-76F5F1E68928}" type="parTrans" cxnId="{3B4FC554-6880-4451-BBEC-A89A08960939}">
      <dgm:prSet/>
      <dgm:spPr/>
      <dgm:t>
        <a:bodyPr/>
        <a:lstStyle/>
        <a:p>
          <a:endParaRPr lang="en-US"/>
        </a:p>
      </dgm:t>
    </dgm:pt>
    <dgm:pt modelId="{22A80299-7292-4490-B00A-97B58930F219}" type="sibTrans" cxnId="{3B4FC554-6880-4451-BBEC-A89A08960939}">
      <dgm:prSet/>
      <dgm:spPr/>
      <dgm:t>
        <a:bodyPr/>
        <a:lstStyle/>
        <a:p>
          <a:endParaRPr lang="en-US"/>
        </a:p>
      </dgm:t>
    </dgm:pt>
    <dgm:pt modelId="{370058AC-1455-4050-A167-20925BDC1F07}" type="pres">
      <dgm:prSet presAssocID="{C3750D1A-A8A1-4B11-B821-E07D948DA25E}" presName="root" presStyleCnt="0">
        <dgm:presLayoutVars>
          <dgm:dir/>
          <dgm:resizeHandles val="exact"/>
        </dgm:presLayoutVars>
      </dgm:prSet>
      <dgm:spPr/>
    </dgm:pt>
    <dgm:pt modelId="{483C21B3-5E7F-4234-BB19-6DDA8E9CEA72}" type="pres">
      <dgm:prSet presAssocID="{7AFE7848-3ABA-4DDD-AA6F-7CD61C113E08}" presName="compNode" presStyleCnt="0"/>
      <dgm:spPr/>
    </dgm:pt>
    <dgm:pt modelId="{8F8C5596-3499-4E49-94C3-25FB7E20C184}" type="pres">
      <dgm:prSet presAssocID="{7AFE7848-3ABA-4DDD-AA6F-7CD61C113E08}" presName="iconBgRect" presStyleLbl="bgShp" presStyleIdx="0" presStyleCnt="2" custLinFactNeighborX="-25521" custLinFactNeighborY="10746"/>
      <dgm:spPr/>
    </dgm:pt>
    <dgm:pt modelId="{B7AC6A75-88B5-4278-9AB7-18ADEA3D75D3}" type="pres">
      <dgm:prSet presAssocID="{7AFE7848-3ABA-4DDD-AA6F-7CD61C113E08}" presName="iconRect" presStyleLbl="node1" presStyleIdx="0" presStyleCnt="2" custLinFactNeighborX="-44479" custLinFactNeighborY="1872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50E4356-F86B-4601-9D12-0B776C444184}" type="pres">
      <dgm:prSet presAssocID="{7AFE7848-3ABA-4DDD-AA6F-7CD61C113E08}" presName="spaceRect" presStyleCnt="0"/>
      <dgm:spPr/>
    </dgm:pt>
    <dgm:pt modelId="{304D2A2D-C591-48EE-A9AE-FBCD3D294B3E}" type="pres">
      <dgm:prSet presAssocID="{7AFE7848-3ABA-4DDD-AA6F-7CD61C113E08}" presName="textRect" presStyleLbl="revTx" presStyleIdx="0" presStyleCnt="2" custScaleX="166543" custLinFactNeighborX="-5827" custLinFactNeighborY="-3720">
        <dgm:presLayoutVars>
          <dgm:chMax val="1"/>
          <dgm:chPref val="1"/>
        </dgm:presLayoutVars>
      </dgm:prSet>
      <dgm:spPr/>
    </dgm:pt>
    <dgm:pt modelId="{20EE2E9D-7EA8-44B8-81E2-367E762F53C8}" type="pres">
      <dgm:prSet presAssocID="{42B800E2-F95A-40D4-A23A-F4F97F736481}" presName="sibTrans" presStyleCnt="0"/>
      <dgm:spPr/>
    </dgm:pt>
    <dgm:pt modelId="{286C187B-0663-4AF6-A4D6-4A9B58C1B195}" type="pres">
      <dgm:prSet presAssocID="{2B7D4B9A-AD70-467B-B361-BA2C8623520E}" presName="compNode" presStyleCnt="0"/>
      <dgm:spPr/>
    </dgm:pt>
    <dgm:pt modelId="{76790496-7FBF-4F83-B692-1C5E4BCED11F}" type="pres">
      <dgm:prSet presAssocID="{2B7D4B9A-AD70-467B-B361-BA2C8623520E}" presName="iconBgRect" presStyleLbl="bgShp" presStyleIdx="1" presStyleCnt="2" custLinFactNeighborX="-18822" custLinFactNeighborY="19103"/>
      <dgm:spPr/>
    </dgm:pt>
    <dgm:pt modelId="{44EE5A69-2F21-4B90-AF09-D39E55380931}" type="pres">
      <dgm:prSet presAssocID="{2B7D4B9A-AD70-467B-B361-BA2C8623520E}" presName="iconRect" presStyleLbl="node1" presStyleIdx="1" presStyleCnt="2" custLinFactNeighborX="-32805" custLinFactNeighborY="3329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469C5474-1F9D-4F3D-AF5B-078425AED4EC}" type="pres">
      <dgm:prSet presAssocID="{2B7D4B9A-AD70-467B-B361-BA2C8623520E}" presName="spaceRect" presStyleCnt="0"/>
      <dgm:spPr/>
    </dgm:pt>
    <dgm:pt modelId="{CC061C6E-CEA7-490A-A947-CB38FB58C92A}" type="pres">
      <dgm:prSet presAssocID="{2B7D4B9A-AD70-467B-B361-BA2C8623520E}" presName="textRect" presStyleLbl="revTx" presStyleIdx="1" presStyleCnt="2">
        <dgm:presLayoutVars>
          <dgm:chMax val="1"/>
          <dgm:chPref val="1"/>
        </dgm:presLayoutVars>
      </dgm:prSet>
      <dgm:spPr/>
    </dgm:pt>
  </dgm:ptLst>
  <dgm:cxnLst>
    <dgm:cxn modelId="{CA935A49-BE65-4904-986C-1B5E88E0271D}" srcId="{C3750D1A-A8A1-4B11-B821-E07D948DA25E}" destId="{7AFE7848-3ABA-4DDD-AA6F-7CD61C113E08}" srcOrd="0" destOrd="0" parTransId="{6F23C1CD-BA7C-48E8-BA92-BE0B6C15E5C1}" sibTransId="{42B800E2-F95A-40D4-A23A-F4F97F736481}"/>
    <dgm:cxn modelId="{3B4FC554-6880-4451-BBEC-A89A08960939}" srcId="{C3750D1A-A8A1-4B11-B821-E07D948DA25E}" destId="{2B7D4B9A-AD70-467B-B361-BA2C8623520E}" srcOrd="1" destOrd="0" parTransId="{47F0D166-6306-485F-8F6E-76F5F1E68928}" sibTransId="{22A80299-7292-4490-B00A-97B58930F219}"/>
    <dgm:cxn modelId="{48FEEFAE-D2BB-4445-8F98-593901D5BAE3}" type="presOf" srcId="{2B7D4B9A-AD70-467B-B361-BA2C8623520E}" destId="{CC061C6E-CEA7-490A-A947-CB38FB58C92A}" srcOrd="0" destOrd="0" presId="urn:microsoft.com/office/officeart/2018/5/layout/IconCircleLabelList"/>
    <dgm:cxn modelId="{A8252AB9-5507-4F51-B3FA-246201ACABDB}" type="presOf" srcId="{C3750D1A-A8A1-4B11-B821-E07D948DA25E}" destId="{370058AC-1455-4050-A167-20925BDC1F07}" srcOrd="0" destOrd="0" presId="urn:microsoft.com/office/officeart/2018/5/layout/IconCircleLabelList"/>
    <dgm:cxn modelId="{6DF287FA-BCBE-42EF-8157-BCF72DA1997C}" type="presOf" srcId="{7AFE7848-3ABA-4DDD-AA6F-7CD61C113E08}" destId="{304D2A2D-C591-48EE-A9AE-FBCD3D294B3E}" srcOrd="0" destOrd="0" presId="urn:microsoft.com/office/officeart/2018/5/layout/IconCircleLabelList"/>
    <dgm:cxn modelId="{D5747722-2AE2-4D76-BECA-F3380431422C}" type="presParOf" srcId="{370058AC-1455-4050-A167-20925BDC1F07}" destId="{483C21B3-5E7F-4234-BB19-6DDA8E9CEA72}" srcOrd="0" destOrd="0" presId="urn:microsoft.com/office/officeart/2018/5/layout/IconCircleLabelList"/>
    <dgm:cxn modelId="{3799D45D-774E-4720-A9A5-79B20B8E242B}" type="presParOf" srcId="{483C21B3-5E7F-4234-BB19-6DDA8E9CEA72}" destId="{8F8C5596-3499-4E49-94C3-25FB7E20C184}" srcOrd="0" destOrd="0" presId="urn:microsoft.com/office/officeart/2018/5/layout/IconCircleLabelList"/>
    <dgm:cxn modelId="{64DF6DA5-9C84-46A2-B2C0-1EF6FC5BC1AB}" type="presParOf" srcId="{483C21B3-5E7F-4234-BB19-6DDA8E9CEA72}" destId="{B7AC6A75-88B5-4278-9AB7-18ADEA3D75D3}" srcOrd="1" destOrd="0" presId="urn:microsoft.com/office/officeart/2018/5/layout/IconCircleLabelList"/>
    <dgm:cxn modelId="{3762F7BD-1888-472E-823D-74455A4CB140}" type="presParOf" srcId="{483C21B3-5E7F-4234-BB19-6DDA8E9CEA72}" destId="{850E4356-F86B-4601-9D12-0B776C444184}" srcOrd="2" destOrd="0" presId="urn:microsoft.com/office/officeart/2018/5/layout/IconCircleLabelList"/>
    <dgm:cxn modelId="{6EB9DF39-F456-45F0-B40A-048177734864}" type="presParOf" srcId="{483C21B3-5E7F-4234-BB19-6DDA8E9CEA72}" destId="{304D2A2D-C591-48EE-A9AE-FBCD3D294B3E}" srcOrd="3" destOrd="0" presId="urn:microsoft.com/office/officeart/2018/5/layout/IconCircleLabelList"/>
    <dgm:cxn modelId="{FD9C7389-08CA-4C43-8373-93E405737E88}" type="presParOf" srcId="{370058AC-1455-4050-A167-20925BDC1F07}" destId="{20EE2E9D-7EA8-44B8-81E2-367E762F53C8}" srcOrd="1" destOrd="0" presId="urn:microsoft.com/office/officeart/2018/5/layout/IconCircleLabelList"/>
    <dgm:cxn modelId="{9D3574FC-B4B5-4E96-9D45-0B938380699B}" type="presParOf" srcId="{370058AC-1455-4050-A167-20925BDC1F07}" destId="{286C187B-0663-4AF6-A4D6-4A9B58C1B195}" srcOrd="2" destOrd="0" presId="urn:microsoft.com/office/officeart/2018/5/layout/IconCircleLabelList"/>
    <dgm:cxn modelId="{C215EECD-6A31-4F56-A689-0DCAE053AB86}" type="presParOf" srcId="{286C187B-0663-4AF6-A4D6-4A9B58C1B195}" destId="{76790496-7FBF-4F83-B692-1C5E4BCED11F}" srcOrd="0" destOrd="0" presId="urn:microsoft.com/office/officeart/2018/5/layout/IconCircleLabelList"/>
    <dgm:cxn modelId="{1B8C423C-7554-4CAA-98D4-08E54A4FBCD6}" type="presParOf" srcId="{286C187B-0663-4AF6-A4D6-4A9B58C1B195}" destId="{44EE5A69-2F21-4B90-AF09-D39E55380931}" srcOrd="1" destOrd="0" presId="urn:microsoft.com/office/officeart/2018/5/layout/IconCircleLabelList"/>
    <dgm:cxn modelId="{60E5EF0B-0363-4F5D-BAB7-093C70E6671F}" type="presParOf" srcId="{286C187B-0663-4AF6-A4D6-4A9B58C1B195}" destId="{469C5474-1F9D-4F3D-AF5B-078425AED4EC}" srcOrd="2" destOrd="0" presId="urn:microsoft.com/office/officeart/2018/5/layout/IconCircleLabelList"/>
    <dgm:cxn modelId="{A95803CC-7818-43C9-B061-F827E5A495A3}" type="presParOf" srcId="{286C187B-0663-4AF6-A4D6-4A9B58C1B195}" destId="{CC061C6E-CEA7-490A-A947-CB38FB58C92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C5596-3499-4E49-94C3-25FB7E20C184}">
      <dsp:nvSpPr>
        <dsp:cNvPr id="0" name=""/>
        <dsp:cNvSpPr/>
      </dsp:nvSpPr>
      <dsp:spPr>
        <a:xfrm>
          <a:off x="1749433" y="514780"/>
          <a:ext cx="2161687" cy="2161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C6A75-88B5-4278-9AB7-18ADEA3D75D3}">
      <dsp:nvSpPr>
        <dsp:cNvPr id="0" name=""/>
        <dsp:cNvSpPr/>
      </dsp:nvSpPr>
      <dsp:spPr>
        <a:xfrm>
          <a:off x="2210126" y="975458"/>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D2A2D-C591-48EE-A9AE-FBCD3D294B3E}">
      <dsp:nvSpPr>
        <dsp:cNvPr id="0" name=""/>
        <dsp:cNvSpPr/>
      </dsp:nvSpPr>
      <dsp:spPr>
        <a:xfrm>
          <a:off x="224533" y="3087991"/>
          <a:ext cx="5901867" cy="79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b="1" kern="1200" baseline="0" dirty="0"/>
            <a:t>Automation of Construction Data Monitoring </a:t>
          </a:r>
          <a:endParaRPr lang="en-US" sz="2800" kern="1200" dirty="0"/>
        </a:p>
      </dsp:txBody>
      <dsp:txXfrm>
        <a:off x="224533" y="3087991"/>
        <a:ext cx="5901867" cy="792834"/>
      </dsp:txXfrm>
    </dsp:sp>
    <dsp:sp modelId="{76790496-7FBF-4F83-B692-1C5E4BCED11F}">
      <dsp:nvSpPr>
        <dsp:cNvPr id="0" name=""/>
        <dsp:cNvSpPr/>
      </dsp:nvSpPr>
      <dsp:spPr>
        <a:xfrm>
          <a:off x="7237209" y="695432"/>
          <a:ext cx="2161687" cy="2161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E5A69-2F21-4B90-AF09-D39E55380931}">
      <dsp:nvSpPr>
        <dsp:cNvPr id="0" name=""/>
        <dsp:cNvSpPr/>
      </dsp:nvSpPr>
      <dsp:spPr>
        <a:xfrm>
          <a:off x="7697885" y="115612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61C6E-CEA7-490A-A947-CB38FB58C92A}">
      <dsp:nvSpPr>
        <dsp:cNvPr id="0" name=""/>
        <dsp:cNvSpPr/>
      </dsp:nvSpPr>
      <dsp:spPr>
        <a:xfrm>
          <a:off x="6953051" y="3117485"/>
          <a:ext cx="3543750" cy="79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b="1" kern="1200" baseline="0" dirty="0"/>
            <a:t>with Secure and Safety System</a:t>
          </a:r>
          <a:endParaRPr lang="en-US" sz="2800" kern="1200" dirty="0"/>
        </a:p>
      </dsp:txBody>
      <dsp:txXfrm>
        <a:off x="6953051" y="3117485"/>
        <a:ext cx="3543750" cy="7928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00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1256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46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14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160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58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16</a:t>
            </a:fld>
            <a:endParaRPr lang="en-US" dirty="0"/>
          </a:p>
        </p:txBody>
      </p:sp>
    </p:spTree>
    <p:extLst>
      <p:ext uri="{BB962C8B-B14F-4D97-AF65-F5344CB8AC3E}">
        <p14:creationId xmlns:p14="http://schemas.microsoft.com/office/powerpoint/2010/main" val="354217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17</a:t>
            </a:fld>
            <a:endParaRPr lang="en-US" dirty="0"/>
          </a:p>
        </p:txBody>
      </p:sp>
    </p:spTree>
    <p:extLst>
      <p:ext uri="{BB962C8B-B14F-4D97-AF65-F5344CB8AC3E}">
        <p14:creationId xmlns:p14="http://schemas.microsoft.com/office/powerpoint/2010/main" val="1640988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18</a:t>
            </a:fld>
            <a:endParaRPr lang="en-US" dirty="0"/>
          </a:p>
        </p:txBody>
      </p:sp>
    </p:spTree>
    <p:extLst>
      <p:ext uri="{BB962C8B-B14F-4D97-AF65-F5344CB8AC3E}">
        <p14:creationId xmlns:p14="http://schemas.microsoft.com/office/powerpoint/2010/main" val="4062060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28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2695959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3141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332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27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16606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90445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270828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790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081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69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732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818760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38948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7544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140463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5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45288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689631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7678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21014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5185099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6/5/2024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2784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6269847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699196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14254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79954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57108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1425173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352426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50845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008794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4139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42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646758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42938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74225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7306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5154499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956127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12565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6860168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64390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18214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8820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3F282F96-1A15-3BAF-C545-4C27416427F1}"/>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2186AC3-FDD6-21A4-52B5-EAE75CF9C3C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2B49013-525E-8F86-2370-4153E8ED59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5B185592-AE59-2FDC-42D6-9DB4BB243D9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E3B00D7C-934A-37AB-8633-C77FB5DFAA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7190BA42-B0B8-E653-1764-5E55E54BFF5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D0CCD33-F271-6C8C-DC5D-D56363E00E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D64DF3D4-41DF-3C82-FA29-D520A267834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A23A3AB2-10D5-4A9A-1EAA-EE5C8B98CD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29CABFA-7F2C-E1C5-3571-4434826586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CBB7645F-6A1B-75BF-D1B5-7CB2C8F2E87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B7271AC3-0A3D-7CCE-BE48-E599B13F55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F1898CDB-303B-FDA6-DE33-6BDF3510EB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BA0C25B1-A547-58D9-3CDE-5E79CDCB55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1A205DD1-9671-FA68-7BE8-4B2F1F58DE2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CDCDF7ED-0754-C0EF-A240-2109670BF1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B518ADDA-B8ED-CE82-10FC-23D11A62C4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BC8976E-225D-C590-7F78-4EFFE384EE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DF404FEA-6317-4E51-A0D8-607E8040D1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6305A1B5-EF4F-DC61-8E45-C30994AF7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4C70838-CFEE-1C15-717B-24CDF85611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3A375A33-0E8F-F6AE-E208-8EFAC6FEC7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D68B25EA-3B86-8F00-D00F-8D5F575F60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6B2661A5-B5DF-EA86-553D-A0C11AE6D5A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4572A5A6-58C4-D8F0-4051-4B7193B3A3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A29FC052-D3E5-FC7A-6A95-7162B8688C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EA6A6688-A2D1-11EB-1125-33D85A8EB3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30AFBCB0-4D83-FC2D-2360-82CA345841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C28F56A9-7FD4-1700-CED5-155AB3BA72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44DAF169-B3B0-DAEF-60E5-A30CDB4DB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63C604D-4CF3-C665-AB3F-1483B921512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70AE2952-EB85-9E01-BFD2-E98DA056A2F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5555D925-DF73-EDB4-43CC-ECA4A37377B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878158A-4B54-9EF6-E579-5249180C17FE}"/>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0A10E100-B903-9D34-AAFB-18D6A041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6B60730-FCF6-D07A-D8DD-50D79CC4AC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F2DACA81-BC7C-0577-FB97-3CD41955E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9135E834-5411-D2CD-78B1-44192A638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B62A577-CF61-779D-4E5F-17E47D7F9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4435DAE4-8B1B-C632-1B47-4FBFC95B339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20CC4305-4035-7958-FA5A-22B8D8AFF8E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15D137EE-7F43-4D67-C1AE-B710C6FEA6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0DF6D01C-9732-DC64-C420-CFBF61CEB6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F3833EC-612A-17B7-E913-07AF2FB5A8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07A50A07-4BA1-A5E5-3F18-ED7ED54F659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EBF205AF-F64E-A2B0-5D0B-D4507A8F96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D5916CF-E2D1-B606-BF0E-55DAAEDA9BC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55505D69-C362-92C1-3C6E-36D7606A41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95165547-48BC-8EC3-F453-AE3751E6B3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0FD35AC6-D0C7-D402-E736-09105D3B0E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8677E6BC-D90F-1A95-EA2B-FECC67C45F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DEC39D52-4C5E-8AC7-B821-018B8C8F2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C16DE2FC-59E8-8893-94E8-3EF2DF3259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A1D71B40-AC73-163B-E618-72C2DEDAA6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D5BCFB57-BDF7-A763-F373-D9614CF69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1EB3A6B-84C6-3D6C-13B8-30EE596E14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34E27FE8-F2CB-191E-988E-578CF37D84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786A6F-4BE4-3CCF-9C17-5A5EC8008D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AE247197-66C7-9363-8EDA-42174E3C81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F3CF9CC5-A7E1-C557-A853-33A7735CA1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CA554E2-A052-3298-B461-8FAF03CFDE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2B77C563-885A-963B-6F29-C5606D96020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2C3C71FF-970A-3D0E-55F3-E08413F9B4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ED29F49A-2C9B-C611-DA32-20F2245CF9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E07DDE1F-97FC-5C93-C3A0-FA8A31E171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3AC007F3-0C42-780A-140B-5AFD89BA5B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641F2B8-7C36-17C7-4F31-8C7BC6AF63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AA1F2B4D-A750-4808-75D2-383E7EED73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FF0886A-33B7-3F41-999F-13F9ED8F14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7E126E3F-C47A-B792-BCEF-464F1BA2D9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A737E644-0BED-46F0-57C5-6AC8F1151E9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355E218C-4F18-21B7-4F6D-3B055BF4112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5E80ED-3E08-1973-B8D0-7FE7C35BEE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753E62BF-8755-4B66-EA69-C52360020F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92A73630-C2C6-FD5A-BCDE-41D1280C7D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95C1EA62-7EC9-F135-5729-E3983AF5E6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E29B95E-8F2F-604E-C89A-6249850499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AC1C507B-3FF0-11F6-C739-5F2F2CE413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6DED0932-4B2F-8802-F088-F2F4C691F6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FBDFAF14-E902-9440-4311-FFC2B5287A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94A2F0AD-6688-A033-D601-7BF6222C59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BA57847E-952A-8DBD-3798-CB59CE7465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11CB0B6B-8C97-E365-FEE2-1C24E662A5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36170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14709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06541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06671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139737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62825484"/>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7.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7.xml"/><Relationship Id="rId5" Type="http://schemas.openxmlformats.org/officeDocument/2006/relationships/image" Target="../media/image9.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6C6D3141-7877-0EDA-E8A8-4A4B2D840BB2}"/>
              </a:ext>
            </a:extLst>
          </p:cNvPr>
          <p:cNvSpPr txBox="1">
            <a:spLocks/>
          </p:cNvSpPr>
          <p:nvPr/>
        </p:nvSpPr>
        <p:spPr>
          <a:xfrm>
            <a:off x="5058515" y="4804317"/>
            <a:ext cx="1996103" cy="754565"/>
          </a:xfrm>
          <a:prstGeom prst="rect">
            <a:avLst/>
          </a:prstGeom>
        </p:spPr>
        <p:txBody>
          <a:bodyPr vert="horz" lIns="91440" tIns="45720" rIns="91440" bIns="45720" rtlCol="0" anchor="ctr" anchorCtr="0">
            <a:noAutofit/>
          </a:bodyPr>
          <a:lstStyle>
            <a:lvl1pPr algn="ctr" defTabSz="914400" rtl="0" eaLnBrk="1" latinLnBrk="0" hangingPunct="1">
              <a:lnSpc>
                <a:spcPct val="100000"/>
              </a:lnSpc>
              <a:spcBef>
                <a:spcPct val="0"/>
              </a:spcBef>
              <a:buNone/>
              <a:defRPr sz="6000" kern="1200" cap="none" spc="0" baseline="0">
                <a:solidFill>
                  <a:schemeClr val="tx1"/>
                </a:solidFill>
                <a:latin typeface="+mj-lt"/>
                <a:ea typeface="+mj-ea"/>
                <a:cs typeface="+mj-cs"/>
              </a:defRPr>
            </a:lvl1pPr>
          </a:lstStyle>
          <a:p>
            <a:pPr defTabSz="969264">
              <a:spcAft>
                <a:spcPts val="600"/>
              </a:spcAft>
            </a:pPr>
            <a:r>
              <a:rPr lang="en-US" sz="2544" b="1" kern="1200" cap="none" spc="0" baseline="0" dirty="0" err="1">
                <a:solidFill>
                  <a:schemeClr val="tx1"/>
                </a:solidFill>
                <a:latin typeface="Times New Roman" panose="02020603050405020304" pitchFamily="18" charset="0"/>
                <a:ea typeface="+mj-ea"/>
                <a:cs typeface="Times New Roman" panose="02020603050405020304" pitchFamily="18" charset="0"/>
              </a:rPr>
              <a:t>Tse</a:t>
            </a:r>
            <a:r>
              <a:rPr lang="en-US" sz="2544" b="1" kern="1200" cap="none" spc="0" baseline="0" dirty="0">
                <a:solidFill>
                  <a:schemeClr val="tx1"/>
                </a:solidFill>
                <a:latin typeface="Times New Roman" panose="02020603050405020304" pitchFamily="18" charset="0"/>
                <a:ea typeface="+mj-ea"/>
                <a:cs typeface="Times New Roman" panose="02020603050405020304" pitchFamily="18" charset="0"/>
              </a:rPr>
              <a:t> Chi Kin</a:t>
            </a:r>
          </a:p>
          <a:p>
            <a:pPr defTabSz="969264">
              <a:spcAft>
                <a:spcPts val="600"/>
              </a:spcAft>
            </a:pPr>
            <a:r>
              <a:rPr lang="en-HK" sz="2544" b="1" kern="1200" cap="none" spc="0" baseline="0" dirty="0">
                <a:solidFill>
                  <a:schemeClr val="tx1"/>
                </a:solidFill>
                <a:latin typeface="Georgia" panose="02040502050405020303" pitchFamily="18" charset="0"/>
                <a:ea typeface="+mj-ea"/>
                <a:cs typeface="Times New Roman" panose="02020603050405020304" pitchFamily="18" charset="0"/>
              </a:rPr>
              <a:t>10835044</a:t>
            </a:r>
            <a:endParaRPr lang="en-HK" sz="2400" b="1"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3F0A75-6534-372A-6679-ACBBA7594D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6491" y="48786"/>
            <a:ext cx="6275969" cy="1178777"/>
          </a:xfrm>
          <a:prstGeom prst="rect">
            <a:avLst/>
          </a:prstGeom>
          <a:noFill/>
          <a:ln>
            <a:noFill/>
          </a:ln>
        </p:spPr>
      </p:pic>
      <p:sp>
        <p:nvSpPr>
          <p:cNvPr id="9" name="TextBox 8">
            <a:extLst>
              <a:ext uri="{FF2B5EF4-FFF2-40B4-BE49-F238E27FC236}">
                <a16:creationId xmlns:a16="http://schemas.microsoft.com/office/drawing/2014/main" id="{B92B60EC-FA9C-9D72-1797-09FA37FDE61E}"/>
              </a:ext>
            </a:extLst>
          </p:cNvPr>
          <p:cNvSpPr txBox="1"/>
          <p:nvPr/>
        </p:nvSpPr>
        <p:spPr>
          <a:xfrm>
            <a:off x="3031060" y="1948557"/>
            <a:ext cx="6275970" cy="623875"/>
          </a:xfrm>
          <a:prstGeom prst="rect">
            <a:avLst/>
          </a:prstGeom>
          <a:noFill/>
        </p:spPr>
        <p:txBody>
          <a:bodyPr wrap="square">
            <a:spAutoFit/>
          </a:bodyPr>
          <a:lstStyle/>
          <a:p>
            <a:pPr algn="ctr" defTabSz="484632">
              <a:spcAft>
                <a:spcPts val="600"/>
              </a:spcAft>
            </a:pPr>
            <a:r>
              <a:rPr lang="en-US" sz="3392" b="1" kern="0" dirty="0">
                <a:solidFill>
                  <a:srgbClr val="1D2125"/>
                </a:solidFill>
                <a:highlight>
                  <a:srgbClr val="FFFFFF"/>
                </a:highlight>
                <a:latin typeface="Segoe UI" panose="020B0502040204020203" pitchFamily="34" charset="0"/>
                <a:ea typeface="+mn-ea"/>
                <a:cs typeface="+mn-cs"/>
              </a:rPr>
              <a:t>BSc (Hons) Cyber Security</a:t>
            </a:r>
            <a:endParaRPr lang="en-HK" sz="3200" b="1" kern="0" dirty="0">
              <a:solidFill>
                <a:srgbClr val="476166"/>
              </a:solidFill>
              <a:effectLst/>
              <a:highlight>
                <a:srgbClr val="FFFFFF"/>
              </a:highlight>
              <a:latin typeface="Century Gothic" panose="020B0502020202020204" pitchFamily="34" charset="0"/>
            </a:endParaRPr>
          </a:p>
        </p:txBody>
      </p:sp>
      <p:sp>
        <p:nvSpPr>
          <p:cNvPr id="11" name="TextBox 10">
            <a:extLst>
              <a:ext uri="{FF2B5EF4-FFF2-40B4-BE49-F238E27FC236}">
                <a16:creationId xmlns:a16="http://schemas.microsoft.com/office/drawing/2014/main" id="{BD5ECD4F-E30A-A7AD-AE08-0C56DDCDFEC7}"/>
              </a:ext>
            </a:extLst>
          </p:cNvPr>
          <p:cNvSpPr txBox="1"/>
          <p:nvPr/>
        </p:nvSpPr>
        <p:spPr>
          <a:xfrm>
            <a:off x="2806102" y="3113613"/>
            <a:ext cx="6500928" cy="886560"/>
          </a:xfrm>
          <a:prstGeom prst="rect">
            <a:avLst/>
          </a:prstGeom>
          <a:noFill/>
        </p:spPr>
        <p:txBody>
          <a:bodyPr wrap="square">
            <a:spAutoFit/>
          </a:bodyPr>
          <a:lstStyle/>
          <a:p>
            <a:pPr algn="ctr" defTabSz="484632">
              <a:spcAft>
                <a:spcPts val="1272"/>
              </a:spcAft>
            </a:pPr>
            <a:r>
              <a:rPr lang="en-US" sz="2544" b="1" kern="1200" dirty="0">
                <a:solidFill>
                  <a:schemeClr val="tx1"/>
                </a:solidFill>
                <a:latin typeface="Georgia" panose="02040502050405020303" pitchFamily="18" charset="0"/>
                <a:ea typeface="+mn-ea"/>
                <a:cs typeface="+mn-cs"/>
              </a:rPr>
              <a:t>COMP3000 Computing Project 2023/2024</a:t>
            </a:r>
            <a:endParaRPr lang="en-HK" sz="2400" b="1" dirty="0">
              <a:effectLst/>
              <a:latin typeface="Georgia" panose="02040502050405020303"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group of icons of various electronic devices&#10;&#10;Description automatically generated with medium confidence">
            <a:extLst>
              <a:ext uri="{FF2B5EF4-FFF2-40B4-BE49-F238E27FC236}">
                <a16:creationId xmlns:a16="http://schemas.microsoft.com/office/drawing/2014/main" id="{BD13EB80-6F07-0FC5-2251-DBA9FAE409B7}"/>
              </a:ext>
            </a:extLst>
          </p:cNvPr>
          <p:cNvPicPr>
            <a:picLocks noChangeAspect="1"/>
          </p:cNvPicPr>
          <p:nvPr/>
        </p:nvPicPr>
        <p:blipFill>
          <a:blip r:embed="rId3"/>
          <a:stretch>
            <a:fillRect/>
          </a:stretch>
        </p:blipFill>
        <p:spPr>
          <a:xfrm>
            <a:off x="1294228" y="448175"/>
            <a:ext cx="9748910" cy="4756871"/>
          </a:xfrm>
          <a:prstGeom prst="rect">
            <a:avLst/>
          </a:prstGeom>
        </p:spPr>
      </p:pic>
      <p:sp>
        <p:nvSpPr>
          <p:cNvPr id="3" name="Title 1">
            <a:extLst>
              <a:ext uri="{FF2B5EF4-FFF2-40B4-BE49-F238E27FC236}">
                <a16:creationId xmlns:a16="http://schemas.microsoft.com/office/drawing/2014/main" id="{45F3EE87-B04A-AA03-C55B-A714AB6682C6}"/>
              </a:ext>
            </a:extLst>
          </p:cNvPr>
          <p:cNvSpPr txBox="1">
            <a:spLocks/>
          </p:cNvSpPr>
          <p:nvPr/>
        </p:nvSpPr>
        <p:spPr>
          <a:xfrm>
            <a:off x="1294229" y="5205046"/>
            <a:ext cx="9748910" cy="931985"/>
          </a:xfrm>
          <a:prstGeom prst="rect">
            <a:avLst/>
          </a:prstGeom>
        </p:spPr>
        <p:txBody>
          <a:bodyPr vert="horz" wrap="square"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b="1" dirty="0"/>
              <a:t>How Is IoT Data Transmission? Fast? Secure? Power consumption?</a:t>
            </a:r>
          </a:p>
        </p:txBody>
      </p:sp>
    </p:spTree>
    <p:extLst>
      <p:ext uri="{BB962C8B-B14F-4D97-AF65-F5344CB8AC3E}">
        <p14:creationId xmlns:p14="http://schemas.microsoft.com/office/powerpoint/2010/main" val="123937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4DBFA19-A540-86DC-F58E-67F06FB2183D}"/>
              </a:ext>
            </a:extLst>
          </p:cNvPr>
          <p:cNvSpPr>
            <a:spLocks noGrp="1"/>
          </p:cNvSpPr>
          <p:nvPr>
            <p:ph type="title"/>
          </p:nvPr>
        </p:nvSpPr>
        <p:spPr>
          <a:xfrm>
            <a:off x="982286" y="228600"/>
            <a:ext cx="10227428" cy="6084277"/>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Project Aims </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To evaluate and compare the performance of different data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encryption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test and analyze encryption algorithms suitable for IOT devices </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identify the most efficient and suitable encryption technique for</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automated instrumentation in the construction sector</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197649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005A-9BB1-CA42-D5CE-64166883021A}"/>
              </a:ext>
            </a:extLst>
          </p:cNvPr>
          <p:cNvSpPr>
            <a:spLocks noGrp="1"/>
          </p:cNvSpPr>
          <p:nvPr>
            <p:ph type="title"/>
          </p:nvPr>
        </p:nvSpPr>
        <p:spPr>
          <a:xfrm>
            <a:off x="982286" y="228600"/>
            <a:ext cx="10227428" cy="6084277"/>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Project Implementation</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Arduino-based simulations for data transfer with encryption.</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Encryption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AES, AES Small, BLAKE2b, BLAKE2s, </a:t>
            </a:r>
            <a:r>
              <a:rPr lang="en-US" sz="2800" b="1" dirty="0" err="1">
                <a:effectLst/>
                <a:latin typeface="Times New Roman" panose="02020603050405020304" pitchFamily="18" charset="0"/>
                <a:ea typeface="Georgia" panose="02040502050405020303" pitchFamily="18" charset="0"/>
              </a:rPr>
              <a:t>ChaCha</a:t>
            </a:r>
            <a:r>
              <a:rPr lang="en-US" sz="2800" b="1" dirty="0">
                <a:effectLst/>
                <a:latin typeface="Times New Roman" panose="02020603050405020304" pitchFamily="18" charset="0"/>
                <a:ea typeface="Georgia" panose="02040502050405020303" pitchFamily="18" charset="0"/>
              </a:rPr>
              <a:t>,</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ChaCha20+Poly1305, SHA256, SHA3-256,SHAKE256</a:t>
            </a:r>
            <a:endParaRPr lang="en-US" sz="2800" b="1" dirty="0"/>
          </a:p>
        </p:txBody>
      </p:sp>
    </p:spTree>
    <p:extLst>
      <p:ext uri="{BB962C8B-B14F-4D97-AF65-F5344CB8AC3E}">
        <p14:creationId xmlns:p14="http://schemas.microsoft.com/office/powerpoint/2010/main" val="414422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BEF2-45EF-4153-DA67-9738BF814300}"/>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Arduino Uno</a:t>
            </a:r>
            <a:endParaRPr lang="en-US" sz="2800" b="1" dirty="0"/>
          </a:p>
        </p:txBody>
      </p:sp>
      <p:pic>
        <p:nvPicPr>
          <p:cNvPr id="3" name="Picture 2">
            <a:extLst>
              <a:ext uri="{FF2B5EF4-FFF2-40B4-BE49-F238E27FC236}">
                <a16:creationId xmlns:a16="http://schemas.microsoft.com/office/drawing/2014/main" id="{75A10133-6FE8-867C-91B6-F094F26008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6" y="2244437"/>
            <a:ext cx="5303210" cy="3962354"/>
          </a:xfrm>
          <a:prstGeom prst="rect">
            <a:avLst/>
          </a:prstGeom>
          <a:noFill/>
          <a:ln>
            <a:noFill/>
          </a:ln>
        </p:spPr>
      </p:pic>
      <p:pic>
        <p:nvPicPr>
          <p:cNvPr id="4" name="Picture 3">
            <a:extLst>
              <a:ext uri="{FF2B5EF4-FFF2-40B4-BE49-F238E27FC236}">
                <a16:creationId xmlns:a16="http://schemas.microsoft.com/office/drawing/2014/main" id="{526CA30D-438B-88D6-A090-06F513984E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3650" y="2221331"/>
            <a:ext cx="4089287" cy="3985460"/>
          </a:xfrm>
          <a:prstGeom prst="rect">
            <a:avLst/>
          </a:prstGeom>
          <a:noFill/>
          <a:ln>
            <a:noFill/>
          </a:ln>
        </p:spPr>
      </p:pic>
    </p:spTree>
    <p:extLst>
      <p:ext uri="{BB962C8B-B14F-4D97-AF65-F5344CB8AC3E}">
        <p14:creationId xmlns:p14="http://schemas.microsoft.com/office/powerpoint/2010/main" val="177750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9E8E-2B95-2FE2-B908-237E0C4CBFAB}"/>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Arduino MEGA2560</a:t>
            </a:r>
            <a:endParaRPr lang="en-US" sz="2800" b="1" dirty="0"/>
          </a:p>
        </p:txBody>
      </p:sp>
      <p:pic>
        <p:nvPicPr>
          <p:cNvPr id="3" name="Picture 2">
            <a:extLst>
              <a:ext uri="{FF2B5EF4-FFF2-40B4-BE49-F238E27FC236}">
                <a16:creationId xmlns:a16="http://schemas.microsoft.com/office/drawing/2014/main" id="{EDDC95F6-22BE-60C5-1F96-6C7C598C352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5" y="2244437"/>
            <a:ext cx="5519387" cy="4126383"/>
          </a:xfrm>
          <a:prstGeom prst="rect">
            <a:avLst/>
          </a:prstGeom>
          <a:noFill/>
          <a:ln>
            <a:noFill/>
          </a:ln>
        </p:spPr>
      </p:pic>
      <p:pic>
        <p:nvPicPr>
          <p:cNvPr id="4" name="Picture 3">
            <a:extLst>
              <a:ext uri="{FF2B5EF4-FFF2-40B4-BE49-F238E27FC236}">
                <a16:creationId xmlns:a16="http://schemas.microsoft.com/office/drawing/2014/main" id="{795C8120-6773-9CD0-65DB-1640DA47681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1672" y="2244438"/>
            <a:ext cx="4146538" cy="4126382"/>
          </a:xfrm>
          <a:prstGeom prst="rect">
            <a:avLst/>
          </a:prstGeom>
          <a:noFill/>
          <a:ln>
            <a:noFill/>
          </a:ln>
        </p:spPr>
      </p:pic>
    </p:spTree>
    <p:extLst>
      <p:ext uri="{BB962C8B-B14F-4D97-AF65-F5344CB8AC3E}">
        <p14:creationId xmlns:p14="http://schemas.microsoft.com/office/powerpoint/2010/main" val="29379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5AB3-E548-3018-8B54-4A31CCAC02C3}"/>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ESP8266  </a:t>
            </a:r>
            <a:r>
              <a:rPr lang="en-US" sz="2800" b="1" dirty="0" err="1">
                <a:effectLst/>
                <a:latin typeface="Times New Roman" panose="02020603050405020304" pitchFamily="18" charset="0"/>
                <a:ea typeface="Georgia" panose="02040502050405020303" pitchFamily="18" charset="0"/>
              </a:rPr>
              <a:t>WeMos</a:t>
            </a:r>
            <a:r>
              <a:rPr lang="en-US" sz="2800" b="1" dirty="0">
                <a:effectLst/>
                <a:latin typeface="Times New Roman" panose="02020603050405020304" pitchFamily="18" charset="0"/>
                <a:ea typeface="Georgia" panose="02040502050405020303" pitchFamily="18" charset="0"/>
              </a:rPr>
              <a:t> D1 R2 </a:t>
            </a:r>
            <a:endParaRPr lang="en-US" sz="2800" b="1" dirty="0"/>
          </a:p>
        </p:txBody>
      </p:sp>
      <p:pic>
        <p:nvPicPr>
          <p:cNvPr id="3" name="Picture 2" descr="A blue circuit board with a wire&#10;&#10;Description automatically generated">
            <a:extLst>
              <a:ext uri="{FF2B5EF4-FFF2-40B4-BE49-F238E27FC236}">
                <a16:creationId xmlns:a16="http://schemas.microsoft.com/office/drawing/2014/main" id="{540FD77E-A28F-CB30-BCBF-D22EFF0A77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6" y="2273589"/>
            <a:ext cx="5439296" cy="4068982"/>
          </a:xfrm>
          <a:prstGeom prst="rect">
            <a:avLst/>
          </a:prstGeom>
          <a:noFill/>
          <a:ln>
            <a:noFill/>
          </a:ln>
        </p:spPr>
      </p:pic>
      <p:pic>
        <p:nvPicPr>
          <p:cNvPr id="4" name="Picture 3" descr="A close-up of a computer&#10;&#10;Description automatically generated">
            <a:extLst>
              <a:ext uri="{FF2B5EF4-FFF2-40B4-BE49-F238E27FC236}">
                <a16:creationId xmlns:a16="http://schemas.microsoft.com/office/drawing/2014/main" id="{B5765C3C-F794-50A0-95AE-3CB610C8F3B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1582" y="2273589"/>
            <a:ext cx="4788132" cy="4075256"/>
          </a:xfrm>
          <a:prstGeom prst="rect">
            <a:avLst/>
          </a:prstGeom>
          <a:noFill/>
          <a:ln>
            <a:noFill/>
          </a:ln>
        </p:spPr>
      </p:pic>
    </p:spTree>
    <p:extLst>
      <p:ext uri="{BB962C8B-B14F-4D97-AF65-F5344CB8AC3E}">
        <p14:creationId xmlns:p14="http://schemas.microsoft.com/office/powerpoint/2010/main" val="371685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b="1" kern="1200" dirty="0">
                <a:solidFill>
                  <a:schemeClr val="bg1"/>
                </a:solidFill>
                <a:latin typeface="+mj-lt"/>
                <a:ea typeface="+mj-ea"/>
                <a:cs typeface="+mj-cs"/>
              </a:rPr>
              <a:t>Testing Result (Arduino UNO)</a:t>
            </a:r>
          </a:p>
        </p:txBody>
      </p:sp>
      <p:graphicFrame>
        <p:nvGraphicFramePr>
          <p:cNvPr id="10" name="Table 9">
            <a:extLst>
              <a:ext uri="{FF2B5EF4-FFF2-40B4-BE49-F238E27FC236}">
                <a16:creationId xmlns:a16="http://schemas.microsoft.com/office/drawing/2014/main" id="{8FC82FAD-6F50-6998-0AC5-3E48FDD6AE55}"/>
              </a:ext>
            </a:extLst>
          </p:cNvPr>
          <p:cNvGraphicFramePr>
            <a:graphicFrameLocks noGrp="1"/>
          </p:cNvGraphicFramePr>
          <p:nvPr>
            <p:extLst>
              <p:ext uri="{D42A27DB-BD31-4B8C-83A1-F6EECF244321}">
                <p14:modId xmlns:p14="http://schemas.microsoft.com/office/powerpoint/2010/main" val="2691848742"/>
              </p:ext>
            </p:extLst>
          </p:nvPr>
        </p:nvGraphicFramePr>
        <p:xfrm>
          <a:off x="937158" y="1675227"/>
          <a:ext cx="10317687" cy="4394206"/>
        </p:xfrm>
        <a:graphic>
          <a:graphicData uri="http://schemas.openxmlformats.org/drawingml/2006/table">
            <a:tbl>
              <a:tblPr firstRow="1" bandRow="1"/>
              <a:tblGrid>
                <a:gridCol w="319786">
                  <a:extLst>
                    <a:ext uri="{9D8B030D-6E8A-4147-A177-3AD203B41FA5}">
                      <a16:colId xmlns:a16="http://schemas.microsoft.com/office/drawing/2014/main" val="684667894"/>
                    </a:ext>
                  </a:extLst>
                </a:gridCol>
                <a:gridCol w="2684615">
                  <a:extLst>
                    <a:ext uri="{9D8B030D-6E8A-4147-A177-3AD203B41FA5}">
                      <a16:colId xmlns:a16="http://schemas.microsoft.com/office/drawing/2014/main" val="88089084"/>
                    </a:ext>
                  </a:extLst>
                </a:gridCol>
                <a:gridCol w="2665204">
                  <a:extLst>
                    <a:ext uri="{9D8B030D-6E8A-4147-A177-3AD203B41FA5}">
                      <a16:colId xmlns:a16="http://schemas.microsoft.com/office/drawing/2014/main" val="3342050151"/>
                    </a:ext>
                  </a:extLst>
                </a:gridCol>
                <a:gridCol w="2324041">
                  <a:extLst>
                    <a:ext uri="{9D8B030D-6E8A-4147-A177-3AD203B41FA5}">
                      <a16:colId xmlns:a16="http://schemas.microsoft.com/office/drawing/2014/main" val="3605007101"/>
                    </a:ext>
                  </a:extLst>
                </a:gridCol>
                <a:gridCol w="2324041">
                  <a:extLst>
                    <a:ext uri="{9D8B030D-6E8A-4147-A177-3AD203B41FA5}">
                      <a16:colId xmlns:a16="http://schemas.microsoft.com/office/drawing/2014/main" val="3684080407"/>
                    </a:ext>
                  </a:extLst>
                </a:gridCol>
              </a:tblGrid>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2">
                  <a:txBody>
                    <a:bodyPr/>
                    <a:lstStyle/>
                    <a:p>
                      <a:pPr algn="ctr" fontAlgn="b"/>
                      <a:r>
                        <a:rPr lang="en-US" sz="1200" b="1" i="0" u="none" strike="noStrike">
                          <a:solidFill>
                            <a:srgbClr val="000000"/>
                          </a:solidFill>
                          <a:effectLst/>
                          <a:latin typeface="Aptos Narrow" panose="020B0004020202020204" pitchFamily="34" charset="0"/>
                        </a:rPr>
                        <a:t> Performance Tests (bytes per sec)</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extLst>
                  <a:ext uri="{0D108BD9-81ED-4DB2-BD59-A6C34878D82A}">
                    <a16:rowId xmlns:a16="http://schemas.microsoft.com/office/drawing/2014/main" val="218761951"/>
                  </a:ext>
                </a:extLst>
              </a:tr>
              <a:tr h="231274">
                <a:tc gridSpan="2">
                  <a:txBody>
                    <a:bodyPr/>
                    <a:lstStyle/>
                    <a:p>
                      <a:pPr algn="ctr" fontAlgn="b"/>
                      <a:r>
                        <a:rPr lang="en-HK" sz="1200" b="1" i="0" u="none" strike="noStrike">
                          <a:solidFill>
                            <a:srgbClr val="000000"/>
                          </a:solidFill>
                          <a:effectLst/>
                          <a:latin typeface="Aptos Narrow" panose="020B0004020202020204" pitchFamily="34" charset="0"/>
                        </a:rPr>
                        <a:t>Encryption Algorithm</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tc>
                  <a:txBody>
                    <a:bodyPr/>
                    <a:lstStyle/>
                    <a:p>
                      <a:pPr algn="ctr" fontAlgn="b"/>
                      <a:r>
                        <a:rPr lang="en-HK" sz="1100" b="1" i="0" u="none" strike="noStrike">
                          <a:solidFill>
                            <a:srgbClr val="000000"/>
                          </a:solidFill>
                          <a:effectLst/>
                          <a:latin typeface="Arial Unicode MS" panose="020B0604020202020204"/>
                        </a:rPr>
                        <a:t>State Sizes (bytes)</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Encrypt</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Decrypt</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389220"/>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AES128</a:t>
                      </a:r>
                    </a:p>
                  </a:txBody>
                  <a:tcPr marL="10504" marR="10504" marT="10504"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28258.33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14826.03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946556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AES192</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23516.19</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12240.27</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4322669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245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20136.95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10422.52</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9396351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AESSmall128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23585.91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13576.31</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942318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panose="020B0604020202020204"/>
                        </a:rPr>
                        <a:t>AESSmall256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66</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17035.24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9541.69</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414472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BLAKE2b</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13659.58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6005210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BLAKE2s</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18310.39</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9118973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panose="020B0604020202020204"/>
                        </a:rPr>
                        <a:t>ChaCha20 128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19538.38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19536.16</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028326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ChaCha20 256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19538.41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19536.14</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1212031"/>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highlight>
                            <a:srgbClr val="FFFF00"/>
                          </a:highlight>
                          <a:latin typeface="Arial Unicode MS" panose="020B0604020202020204"/>
                        </a:rPr>
                        <a:t>ChaCha12 128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highlight>
                            <a:srgbClr val="FFFF00"/>
                          </a:highligh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highlight>
                            <a:srgbClr val="FFFF00"/>
                          </a:highlight>
                          <a:latin typeface="Aptos Narrow" panose="020B0004020202020204" pitchFamily="34" charset="0"/>
                        </a:rPr>
                        <a:t>31005.23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highlight>
                            <a:srgbClr val="FFFF00"/>
                          </a:highlight>
                          <a:latin typeface="Aptos Narrow" panose="020B0004020202020204" pitchFamily="34" charset="0"/>
                        </a:rPr>
                        <a:t>30999.58</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2877442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highlight>
                            <a:srgbClr val="FFFF00"/>
                          </a:highlight>
                          <a:latin typeface="Arial Unicode MS" panose="020B0604020202020204"/>
                        </a:rPr>
                        <a:t>ChaCha12 256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highlight>
                            <a:srgbClr val="FFFF00"/>
                          </a:highligh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highlight>
                            <a:srgbClr val="FFFF00"/>
                          </a:highlight>
                          <a:latin typeface="Aptos Narrow" panose="020B0004020202020204" pitchFamily="34" charset="0"/>
                        </a:rPr>
                        <a:t>31005.23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highlight>
                            <a:srgbClr val="FFFF00"/>
                          </a:highlight>
                          <a:latin typeface="Aptos Narrow" panose="020B0004020202020204" pitchFamily="34" charset="0"/>
                        </a:rPr>
                        <a:t>30999.52</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1428818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highlight>
                            <a:srgbClr val="FFFF00"/>
                          </a:highlight>
                          <a:latin typeface="Arial Unicode MS" panose="020B0604020202020204"/>
                        </a:rPr>
                        <a:t>ChaCha8 128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highlight>
                            <a:srgbClr val="FFFF00"/>
                          </a:highligh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highlight>
                            <a:srgbClr val="FFFF00"/>
                          </a:highlight>
                          <a:latin typeface="Aptos Narrow" panose="020B0004020202020204" pitchFamily="34" charset="0"/>
                        </a:rPr>
                        <a:t>43882.14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highlight>
                            <a:srgbClr val="FFFF00"/>
                          </a:highlight>
                          <a:latin typeface="Aptos Narrow" panose="020B0004020202020204" pitchFamily="34" charset="0"/>
                        </a:rPr>
                        <a:t>43870.71</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3567024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highlight>
                            <a:srgbClr val="FFFF00"/>
                          </a:highlight>
                          <a:latin typeface="Arial Unicode MS" panose="020B0604020202020204"/>
                        </a:rPr>
                        <a:t>ChaCha8 256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highlight>
                            <a:srgbClr val="FFFF00"/>
                          </a:highligh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highlight>
                            <a:srgbClr val="FFFF00"/>
                          </a:highlight>
                          <a:latin typeface="Aptos Narrow" panose="020B0004020202020204" pitchFamily="34" charset="0"/>
                        </a:rPr>
                        <a:t>43882.14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highlight>
                            <a:srgbClr val="FFFF00"/>
                          </a:highlight>
                          <a:latin typeface="Aptos Narrow" panose="020B0004020202020204" pitchFamily="34" charset="0"/>
                        </a:rPr>
                        <a:t>43870.83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782105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ChaCha+Poly1305</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221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13213.84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13213.83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2051006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5987.68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300924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SHA3-256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16369.81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454734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SHAKE-256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206</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16409.23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3421077"/>
                  </a:ext>
                </a:extLst>
              </a:tr>
            </a:tbl>
          </a:graphicData>
        </a:graphic>
      </p:graphicFrame>
    </p:spTree>
    <p:extLst>
      <p:ext uri="{BB962C8B-B14F-4D97-AF65-F5344CB8AC3E}">
        <p14:creationId xmlns:p14="http://schemas.microsoft.com/office/powerpoint/2010/main" val="192497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6">
            <a:extLst>
              <a:ext uri="{FF2B5EF4-FFF2-40B4-BE49-F238E27FC236}">
                <a16:creationId xmlns:a16="http://schemas.microsoft.com/office/drawing/2014/main" id="{01C0F2B2-6E66-EA6D-325A-272B9E38DA5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3200" b="1" kern="1200" dirty="0">
                <a:solidFill>
                  <a:schemeClr val="bg1"/>
                </a:solidFill>
                <a:latin typeface="+mj-lt"/>
                <a:ea typeface="+mj-ea"/>
                <a:cs typeface="+mj-cs"/>
              </a:rPr>
              <a:t>Testing Result (Arduino MEGA2560)</a:t>
            </a:r>
          </a:p>
        </p:txBody>
      </p:sp>
      <p:graphicFrame>
        <p:nvGraphicFramePr>
          <p:cNvPr id="9" name="Table 8">
            <a:extLst>
              <a:ext uri="{FF2B5EF4-FFF2-40B4-BE49-F238E27FC236}">
                <a16:creationId xmlns:a16="http://schemas.microsoft.com/office/drawing/2014/main" id="{DFFC3308-27A7-5CC3-834D-E5DB2C249877}"/>
              </a:ext>
            </a:extLst>
          </p:cNvPr>
          <p:cNvGraphicFramePr>
            <a:graphicFrameLocks noGrp="1"/>
          </p:cNvGraphicFramePr>
          <p:nvPr>
            <p:extLst>
              <p:ext uri="{D42A27DB-BD31-4B8C-83A1-F6EECF244321}">
                <p14:modId xmlns:p14="http://schemas.microsoft.com/office/powerpoint/2010/main" val="3549589499"/>
              </p:ext>
            </p:extLst>
          </p:nvPr>
        </p:nvGraphicFramePr>
        <p:xfrm>
          <a:off x="938001" y="1675227"/>
          <a:ext cx="10316001" cy="4394206"/>
        </p:xfrm>
        <a:graphic>
          <a:graphicData uri="http://schemas.openxmlformats.org/drawingml/2006/table">
            <a:tbl>
              <a:tblPr firstRow="1" bandRow="1"/>
              <a:tblGrid>
                <a:gridCol w="310609">
                  <a:extLst>
                    <a:ext uri="{9D8B030D-6E8A-4147-A177-3AD203B41FA5}">
                      <a16:colId xmlns:a16="http://schemas.microsoft.com/office/drawing/2014/main" val="955449750"/>
                    </a:ext>
                  </a:extLst>
                </a:gridCol>
                <a:gridCol w="2686277">
                  <a:extLst>
                    <a:ext uri="{9D8B030D-6E8A-4147-A177-3AD203B41FA5}">
                      <a16:colId xmlns:a16="http://schemas.microsoft.com/office/drawing/2014/main" val="683144335"/>
                    </a:ext>
                  </a:extLst>
                </a:gridCol>
                <a:gridCol w="2666831">
                  <a:extLst>
                    <a:ext uri="{9D8B030D-6E8A-4147-A177-3AD203B41FA5}">
                      <a16:colId xmlns:a16="http://schemas.microsoft.com/office/drawing/2014/main" val="255958515"/>
                    </a:ext>
                  </a:extLst>
                </a:gridCol>
                <a:gridCol w="2326142">
                  <a:extLst>
                    <a:ext uri="{9D8B030D-6E8A-4147-A177-3AD203B41FA5}">
                      <a16:colId xmlns:a16="http://schemas.microsoft.com/office/drawing/2014/main" val="4009753111"/>
                    </a:ext>
                  </a:extLst>
                </a:gridCol>
                <a:gridCol w="2326142">
                  <a:extLst>
                    <a:ext uri="{9D8B030D-6E8A-4147-A177-3AD203B41FA5}">
                      <a16:colId xmlns:a16="http://schemas.microsoft.com/office/drawing/2014/main" val="128188795"/>
                    </a:ext>
                  </a:extLst>
                </a:gridCol>
              </a:tblGrid>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2">
                  <a:txBody>
                    <a:bodyPr/>
                    <a:lstStyle/>
                    <a:p>
                      <a:pPr algn="ctr" fontAlgn="b"/>
                      <a:r>
                        <a:rPr lang="en-US" sz="1200" b="1" i="0" u="none" strike="noStrike">
                          <a:solidFill>
                            <a:srgbClr val="000000"/>
                          </a:solidFill>
                          <a:effectLst/>
                          <a:latin typeface="Aptos Narrow" panose="020B0004020202020204" pitchFamily="34" charset="0"/>
                        </a:rPr>
                        <a:t> Performance Tests (bytes per sec)</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extLst>
                  <a:ext uri="{0D108BD9-81ED-4DB2-BD59-A6C34878D82A}">
                    <a16:rowId xmlns:a16="http://schemas.microsoft.com/office/drawing/2014/main" val="2411525422"/>
                  </a:ext>
                </a:extLst>
              </a:tr>
              <a:tr h="231274">
                <a:tc gridSpan="2">
                  <a:txBody>
                    <a:bodyPr/>
                    <a:lstStyle/>
                    <a:p>
                      <a:pPr algn="ctr" fontAlgn="b"/>
                      <a:r>
                        <a:rPr lang="en-HK" sz="1200" b="1" i="0" u="none" strike="noStrike">
                          <a:solidFill>
                            <a:srgbClr val="000000"/>
                          </a:solidFill>
                          <a:effectLst/>
                          <a:latin typeface="Aptos Narrow" panose="020B0004020202020204" pitchFamily="34" charset="0"/>
                        </a:rPr>
                        <a:t>Encryption Algorithm</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tc>
                  <a:txBody>
                    <a:bodyPr/>
                    <a:lstStyle/>
                    <a:p>
                      <a:pPr algn="ctr" fontAlgn="b"/>
                      <a:r>
                        <a:rPr lang="en-HK" sz="1100" b="1" i="0" u="none" strike="noStrike">
                          <a:solidFill>
                            <a:srgbClr val="000000"/>
                          </a:solidFill>
                          <a:effectLst/>
                          <a:latin typeface="Arial Unicode MS"/>
                        </a:rPr>
                        <a:t>State Sizes (bytes)</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Encrypt</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Decrypt</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2227229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AES128</a:t>
                      </a:r>
                    </a:p>
                  </a:txBody>
                  <a:tcPr marL="9985" marR="9985" marT="9985"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27962.53</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14743.35</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049550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AES192</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213</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23267.88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12171.95</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30503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245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19923.04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10364.32</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095517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AESSmall128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23336.24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13492.51</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67334013"/>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AESSmall256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66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16852.51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9483.58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37342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BLAKE2b</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13482.85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1213234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BLAKE2s</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107</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18305.26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663643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ChaCha20 128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19535.42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19533.18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8435914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ChaCha20 256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19535.42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19533.18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1892140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a:rPr>
                        <a:t>ChaCha12 128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30994.18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60222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a:rPr>
                        <a:t>ChaCha12 256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30994.24</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726691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a:rPr>
                        <a:t>ChaCha8 128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43873.72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43862.29</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2369026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a:rPr>
                        <a:t>ChaCha8 256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43873.60</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43862.29</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48804621"/>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ChaCha+Poly1305</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221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13110.32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13110.33</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237885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5985.56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685602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SHA3-256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16361.26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8344906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SHAKE-256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206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16400.75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51800552"/>
                  </a:ext>
                </a:extLst>
              </a:tr>
            </a:tbl>
          </a:graphicData>
        </a:graphic>
      </p:graphicFrame>
    </p:spTree>
    <p:extLst>
      <p:ext uri="{BB962C8B-B14F-4D97-AF65-F5344CB8AC3E}">
        <p14:creationId xmlns:p14="http://schemas.microsoft.com/office/powerpoint/2010/main" val="131538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6">
            <a:extLst>
              <a:ext uri="{FF2B5EF4-FFF2-40B4-BE49-F238E27FC236}">
                <a16:creationId xmlns:a16="http://schemas.microsoft.com/office/drawing/2014/main" id="{01C0F2B2-6E66-EA6D-325A-272B9E38DA5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3200" b="1" kern="1200" dirty="0">
                <a:solidFill>
                  <a:schemeClr val="bg1"/>
                </a:solidFill>
                <a:latin typeface="+mj-lt"/>
                <a:ea typeface="+mj-ea"/>
                <a:cs typeface="+mj-cs"/>
              </a:rPr>
              <a:t>Testing Result (ESP8266  </a:t>
            </a:r>
            <a:r>
              <a:rPr lang="en-US" sz="3200" b="1" kern="1200" dirty="0" err="1">
                <a:solidFill>
                  <a:schemeClr val="bg1"/>
                </a:solidFill>
                <a:latin typeface="+mj-lt"/>
                <a:ea typeface="+mj-ea"/>
                <a:cs typeface="+mj-cs"/>
              </a:rPr>
              <a:t>WeMos</a:t>
            </a:r>
            <a:r>
              <a:rPr lang="en-US" sz="3200" b="1" kern="1200" dirty="0">
                <a:solidFill>
                  <a:schemeClr val="bg1"/>
                </a:solidFill>
                <a:latin typeface="+mj-lt"/>
                <a:ea typeface="+mj-ea"/>
                <a:cs typeface="+mj-cs"/>
              </a:rPr>
              <a:t> D1 R2 )</a:t>
            </a:r>
          </a:p>
        </p:txBody>
      </p:sp>
      <p:graphicFrame>
        <p:nvGraphicFramePr>
          <p:cNvPr id="2" name="Object 1">
            <a:extLst>
              <a:ext uri="{FF2B5EF4-FFF2-40B4-BE49-F238E27FC236}">
                <a16:creationId xmlns:a16="http://schemas.microsoft.com/office/drawing/2014/main" id="{D3013DB2-38D7-AA0F-51FA-5439500598E4}"/>
              </a:ext>
            </a:extLst>
          </p:cNvPr>
          <p:cNvGraphicFramePr>
            <a:graphicFrameLocks noChangeAspect="1"/>
          </p:cNvGraphicFramePr>
          <p:nvPr>
            <p:extLst>
              <p:ext uri="{D42A27DB-BD31-4B8C-83A1-F6EECF244321}">
                <p14:modId xmlns:p14="http://schemas.microsoft.com/office/powerpoint/2010/main" val="442343759"/>
              </p:ext>
            </p:extLst>
          </p:nvPr>
        </p:nvGraphicFramePr>
        <p:xfrm>
          <a:off x="938213" y="1665288"/>
          <a:ext cx="10315575" cy="4394200"/>
        </p:xfrm>
        <a:graphic>
          <a:graphicData uri="http://schemas.openxmlformats.org/presentationml/2006/ole">
            <mc:AlternateContent xmlns:mc="http://schemas.openxmlformats.org/markup-compatibility/2006">
              <mc:Choice xmlns:v="urn:schemas-microsoft-com:vml" Requires="v">
                <p:oleObj name="Worksheet" r:id="rId3" imgW="5591005" imgH="3657600" progId="Excel.Sheet.12">
                  <p:embed/>
                </p:oleObj>
              </mc:Choice>
              <mc:Fallback>
                <p:oleObj name="Worksheet" r:id="rId3" imgW="5591005" imgH="3657600" progId="Excel.Sheet.12">
                  <p:embed/>
                  <p:pic>
                    <p:nvPicPr>
                      <p:cNvPr id="0" name=""/>
                      <p:cNvPicPr/>
                      <p:nvPr/>
                    </p:nvPicPr>
                    <p:blipFill>
                      <a:blip r:embed="rId4"/>
                      <a:stretch>
                        <a:fillRect/>
                      </a:stretch>
                    </p:blipFill>
                    <p:spPr>
                      <a:xfrm>
                        <a:off x="938213" y="1665288"/>
                        <a:ext cx="10315575" cy="4394200"/>
                      </a:xfrm>
                      <a:prstGeom prst="rect">
                        <a:avLst/>
                      </a:prstGeom>
                      <a:solidFill>
                        <a:schemeClr val="accent1">
                          <a:lumMod val="20000"/>
                          <a:lumOff val="80000"/>
                        </a:schemeClr>
                      </a:solidFill>
                    </p:spPr>
                  </p:pic>
                </p:oleObj>
              </mc:Fallback>
            </mc:AlternateContent>
          </a:graphicData>
        </a:graphic>
      </p:graphicFrame>
    </p:spTree>
    <p:extLst>
      <p:ext uri="{BB962C8B-B14F-4D97-AF65-F5344CB8AC3E}">
        <p14:creationId xmlns:p14="http://schemas.microsoft.com/office/powerpoint/2010/main" val="98184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6C03-8CE9-AA5F-08F8-3338EE53A824}"/>
              </a:ext>
            </a:extLst>
          </p:cNvPr>
          <p:cNvSpPr>
            <a:spLocks noGrp="1"/>
          </p:cNvSpPr>
          <p:nvPr>
            <p:ph type="title"/>
          </p:nvPr>
        </p:nvSpPr>
        <p:spPr>
          <a:xfrm>
            <a:off x="982286" y="228600"/>
            <a:ext cx="10227428" cy="6084277"/>
          </a:xfrm>
        </p:spPr>
        <p:txBody>
          <a:bodyPr>
            <a:noAutofit/>
          </a:bodyPr>
          <a:lstStyle/>
          <a:p>
            <a:pPr algn="l"/>
            <a:br>
              <a:rPr lang="en-US" sz="3600" b="1" u="sng"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Conclusion and Recommendations</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ChaCha12 (128-bit or 256-bit) as the primary encryption</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algorithm for the ACS Mini System, leveraging its high</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throughput rates and security strength.</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ChaCha20+Poly1305 use for secure communication channels,</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ensuring both data confidentiality and integrity.</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Other algorithms like BLAKE2b, BLAKE2s, SHA-256,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SHA3-256, and SHAKE-256 can use for specific cases with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data integrity and authentication.</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27013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502305" y="349112"/>
            <a:ext cx="6459797" cy="877729"/>
          </a:xfrm>
        </p:spPr>
        <p:txBody>
          <a:bodyPr vert="horz" lIns="91440" tIns="45720" rIns="91440" bIns="45720" rtlCol="0" anchor="ctr">
            <a:noAutofit/>
          </a:bodyPr>
          <a:lstStyle/>
          <a:p>
            <a:r>
              <a:rPr lang="en-US" b="1" kern="1200" dirty="0">
                <a:solidFill>
                  <a:srgbClr val="FFFFFF"/>
                </a:solidFill>
                <a:latin typeface="+mj-lt"/>
                <a:ea typeface="+mj-ea"/>
                <a:cs typeface="+mj-cs"/>
              </a:rPr>
              <a:t>ACS Mini System</a:t>
            </a:r>
          </a:p>
        </p:txBody>
      </p:sp>
      <p:graphicFrame>
        <p:nvGraphicFramePr>
          <p:cNvPr id="5" name="Title 1">
            <a:extLst>
              <a:ext uri="{FF2B5EF4-FFF2-40B4-BE49-F238E27FC236}">
                <a16:creationId xmlns:a16="http://schemas.microsoft.com/office/drawing/2014/main" id="{675E7FFA-775F-BAD2-78E9-F09784412169}"/>
              </a:ext>
            </a:extLst>
          </p:cNvPr>
          <p:cNvGraphicFramePr/>
          <p:nvPr>
            <p:extLst>
              <p:ext uri="{D42A27DB-BD31-4B8C-83A1-F6EECF244321}">
                <p14:modId xmlns:p14="http://schemas.microsoft.com/office/powerpoint/2010/main" val="1938769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304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0C9C845-39EE-1BCD-2D32-9763CEF6BB28}"/>
              </a:ext>
            </a:extLst>
          </p:cNvPr>
          <p:cNvSpPr>
            <a:spLocks noGrp="1"/>
          </p:cNvSpPr>
          <p:nvPr>
            <p:ph type="title"/>
          </p:nvPr>
        </p:nvSpPr>
        <p:spPr>
          <a:xfrm>
            <a:off x="982285" y="228601"/>
            <a:ext cx="10575131" cy="5479026"/>
          </a:xfrm>
        </p:spPr>
        <p:txBody>
          <a:bodyPr>
            <a:noAutofit/>
          </a:bodyPr>
          <a:lstStyle/>
          <a:p>
            <a:pPr algn="l"/>
            <a:br>
              <a:rPr lang="en-US" sz="3600" b="1" u="sng"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Additional Approach</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Explore hardware acceleration techniques and code optimizations. </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Continuously monitor the security landscape and periodically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re-evaluate the selected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Collaborate with industry partners, regulatory bodies, and</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construction SMEs to establish best practices and standards.</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1629779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DC0CB1-B543-9D1D-A226-AB2877FB4CEC}"/>
              </a:ext>
            </a:extLst>
          </p:cNvPr>
          <p:cNvSpPr>
            <a:spLocks noGrp="1"/>
          </p:cNvSpPr>
          <p:nvPr>
            <p:ph type="title"/>
          </p:nvPr>
        </p:nvSpPr>
        <p:spPr>
          <a:xfrm>
            <a:off x="6652864" y="678425"/>
            <a:ext cx="5154152" cy="5132440"/>
          </a:xfrm>
        </p:spPr>
        <p:txBody>
          <a:bodyPr wrap="square" anchor="b">
            <a:normAutofit/>
          </a:bodyPr>
          <a:lstStyle/>
          <a:p>
            <a:pPr algn="ctr">
              <a:spcAft>
                <a:spcPts val="1200"/>
              </a:spcAft>
            </a:pPr>
            <a:r>
              <a:rPr lang="en-US" sz="4800" b="1" dirty="0"/>
              <a:t>Special Thanks:</a:t>
            </a:r>
            <a:br>
              <a:rPr lang="en-US" sz="4800" b="1" dirty="0"/>
            </a:br>
            <a:br>
              <a:rPr lang="en-US" sz="4800" b="1" dirty="0"/>
            </a:br>
            <a:br>
              <a:rPr lang="en-US" sz="4800" b="1" dirty="0"/>
            </a:br>
            <a:r>
              <a:rPr lang="en-US" sz="3100" b="1" dirty="0">
                <a:effectLst/>
                <a:latin typeface="Georgia" panose="02040502050405020303" pitchFamily="18" charset="0"/>
              </a:rPr>
              <a:t>Professor: Beta Yip,</a:t>
            </a:r>
            <a:br>
              <a:rPr lang="en-HK" sz="3100" b="1" dirty="0">
                <a:effectLst/>
                <a:latin typeface="Georgia" panose="02040502050405020303" pitchFamily="18" charset="0"/>
              </a:rPr>
            </a:br>
            <a:r>
              <a:rPr lang="en-US" sz="3100" b="1" dirty="0">
                <a:effectLst/>
                <a:latin typeface="Georgia" panose="02040502050405020303" pitchFamily="18" charset="0"/>
              </a:rPr>
              <a:t> Ivy Wong</a:t>
            </a:r>
            <a:br>
              <a:rPr lang="en-HK" sz="1800" b="1" dirty="0">
                <a:effectLst/>
                <a:latin typeface="Georgia" panose="02040502050405020303" pitchFamily="18" charset="0"/>
              </a:rPr>
            </a:br>
            <a:endParaRPr lang="en-US" sz="4800" b="1" dirty="0"/>
          </a:p>
        </p:txBody>
      </p:sp>
    </p:spTree>
    <p:extLst>
      <p:ext uri="{BB962C8B-B14F-4D97-AF65-F5344CB8AC3E}">
        <p14:creationId xmlns:p14="http://schemas.microsoft.com/office/powerpoint/2010/main" val="236615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C92E2B-47A5-5861-7EC4-65526F8C069C}"/>
              </a:ext>
            </a:extLst>
          </p:cNvPr>
          <p:cNvSpPr>
            <a:spLocks noGrp="1"/>
          </p:cNvSpPr>
          <p:nvPr>
            <p:ph type="title"/>
          </p:nvPr>
        </p:nvSpPr>
        <p:spPr>
          <a:xfrm>
            <a:off x="6608619" y="533292"/>
            <a:ext cx="5154152" cy="3394472"/>
          </a:xfrm>
        </p:spPr>
        <p:txBody>
          <a:bodyPr wrap="square" anchor="b">
            <a:normAutofit/>
          </a:bodyPr>
          <a:lstStyle/>
          <a:p>
            <a:r>
              <a:rPr lang="en-US" sz="4800" b="1" dirty="0"/>
              <a:t>Thank you</a:t>
            </a:r>
          </a:p>
        </p:txBody>
      </p:sp>
    </p:spTree>
    <p:extLst>
      <p:ext uri="{BB962C8B-B14F-4D97-AF65-F5344CB8AC3E}">
        <p14:creationId xmlns:p14="http://schemas.microsoft.com/office/powerpoint/2010/main" val="18290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05463" y="1389321"/>
            <a:ext cx="10781071" cy="3274592"/>
          </a:xfrm>
        </p:spPr>
        <p:txBody>
          <a:bodyPr vert="horz" lIns="91440" tIns="45720" rIns="91440" bIns="45720" rtlCol="0" anchor="ctr">
            <a:normAutofit fontScale="90000"/>
          </a:bodyPr>
          <a:lstStyle/>
          <a:p>
            <a:r>
              <a:rPr lang="en-US" sz="4000" b="1" u="heavy" kern="1200" dirty="0">
                <a:solidFill>
                  <a:schemeClr val="tx1"/>
                </a:solidFill>
                <a:effectLst/>
                <a:latin typeface="+mj-lt"/>
                <a:ea typeface="+mj-ea"/>
                <a:cs typeface="+mj-cs"/>
              </a:rPr>
              <a:t>ACS Mini System</a:t>
            </a:r>
            <a:br>
              <a:rPr lang="en-US" sz="4000" b="1" u="heavy" kern="1200" dirty="0">
                <a:solidFill>
                  <a:schemeClr val="tx1"/>
                </a:solidFill>
                <a:effectLst/>
                <a:latin typeface="+mj-lt"/>
                <a:ea typeface="+mj-ea"/>
                <a:cs typeface="+mj-cs"/>
              </a:rPr>
            </a:br>
            <a:br>
              <a:rPr lang="en-US" sz="2300" b="1" u="heavy" kern="1200" dirty="0">
                <a:solidFill>
                  <a:schemeClr val="tx1"/>
                </a:solidFill>
                <a:effectLst/>
                <a:latin typeface="+mj-lt"/>
                <a:ea typeface="+mj-ea"/>
                <a:cs typeface="+mj-cs"/>
              </a:rPr>
            </a:br>
            <a:br>
              <a:rPr lang="en-US" sz="2300" b="1" kern="1200" dirty="0">
                <a:solidFill>
                  <a:schemeClr val="tx1"/>
                </a:solidFill>
                <a:effectLst/>
                <a:latin typeface="+mj-lt"/>
                <a:ea typeface="+mj-ea"/>
                <a:cs typeface="+mj-cs"/>
              </a:rPr>
            </a:br>
            <a:br>
              <a:rPr lang="en-US" sz="2300" b="1" kern="1200" dirty="0">
                <a:solidFill>
                  <a:schemeClr val="tx1"/>
                </a:solidFill>
                <a:effectLst/>
                <a:latin typeface="+mj-lt"/>
                <a:ea typeface="+mj-ea"/>
                <a:cs typeface="+mj-cs"/>
              </a:rPr>
            </a:br>
            <a:r>
              <a:rPr lang="en-US" sz="3100" b="1" kern="1200" dirty="0">
                <a:solidFill>
                  <a:schemeClr val="tx1"/>
                </a:solidFill>
                <a:effectLst/>
                <a:latin typeface="+mj-lt"/>
                <a:ea typeface="+mj-ea"/>
                <a:cs typeface="+mj-cs"/>
              </a:rPr>
              <a:t>-   develop an affordable and suitable solution for SMEs </a:t>
            </a:r>
            <a:br>
              <a:rPr lang="en-US" sz="3100" b="1" kern="1200" dirty="0">
                <a:solidFill>
                  <a:schemeClr val="tx1"/>
                </a:solidFill>
                <a:effectLst/>
                <a:latin typeface="+mj-lt"/>
                <a:ea typeface="+mj-ea"/>
                <a:cs typeface="+mj-cs"/>
              </a:rPr>
            </a:br>
            <a:br>
              <a:rPr lang="en-US" sz="3100" b="1" kern="1200" dirty="0">
                <a:solidFill>
                  <a:schemeClr val="tx1"/>
                </a:solidFill>
                <a:effectLst/>
                <a:latin typeface="+mj-lt"/>
                <a:ea typeface="+mj-ea"/>
                <a:cs typeface="+mj-cs"/>
              </a:rPr>
            </a:br>
            <a:r>
              <a:rPr lang="en-US" sz="3100" b="1" kern="1200" dirty="0">
                <a:solidFill>
                  <a:schemeClr val="tx1"/>
                </a:solidFill>
                <a:effectLst/>
                <a:latin typeface="+mj-lt"/>
                <a:ea typeface="+mj-ea"/>
                <a:cs typeface="+mj-cs"/>
              </a:rPr>
              <a:t>-   focuses on evaluating and implementing data encryption algorithm</a:t>
            </a:r>
            <a:br>
              <a:rPr lang="en-US" sz="3100" b="1" kern="1200" dirty="0">
                <a:solidFill>
                  <a:schemeClr val="tx1"/>
                </a:solidFill>
                <a:effectLst/>
                <a:latin typeface="+mj-lt"/>
                <a:ea typeface="+mj-ea"/>
                <a:cs typeface="+mj-cs"/>
              </a:rPr>
            </a:br>
            <a:br>
              <a:rPr lang="en-US" sz="3100" b="1" kern="1200" dirty="0">
                <a:solidFill>
                  <a:schemeClr val="tx1"/>
                </a:solidFill>
                <a:effectLst/>
                <a:latin typeface="+mj-lt"/>
                <a:ea typeface="+mj-ea"/>
                <a:cs typeface="+mj-cs"/>
              </a:rPr>
            </a:br>
            <a:r>
              <a:rPr lang="en-US" sz="3100" b="1" kern="1200" dirty="0">
                <a:solidFill>
                  <a:schemeClr val="tx1"/>
                </a:solidFill>
                <a:effectLst/>
                <a:latin typeface="+mj-lt"/>
                <a:ea typeface="+mj-ea"/>
                <a:cs typeface="+mj-cs"/>
              </a:rPr>
              <a:t>-   for resource-constrained devices or embedded systems</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7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478595" y="1231511"/>
            <a:ext cx="9231410" cy="3542045"/>
          </a:xfrm>
        </p:spPr>
        <p:txBody>
          <a:bodyPr vert="horz" lIns="91440" tIns="45720" rIns="91440" bIns="45720" rtlCol="0" anchor="b">
            <a:normAutofit/>
          </a:bodyPr>
          <a:lstStyle/>
          <a:p>
            <a:pPr algn="l"/>
            <a:r>
              <a:rPr lang="en-US" sz="2900" b="1" kern="1200" dirty="0">
                <a:solidFill>
                  <a:schemeClr val="tx1"/>
                </a:solidFill>
                <a:latin typeface="+mj-lt"/>
                <a:ea typeface="+mj-ea"/>
                <a:cs typeface="+mj-cs"/>
              </a:rPr>
              <a:t>A – Architecture, Automation, Artificial intelligence</a:t>
            </a: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r>
              <a:rPr lang="en-US" sz="2900" b="1" kern="1200" dirty="0">
                <a:solidFill>
                  <a:schemeClr val="tx1"/>
                </a:solidFill>
                <a:latin typeface="+mj-lt"/>
                <a:ea typeface="+mj-ea"/>
                <a:cs typeface="+mj-cs"/>
              </a:rPr>
              <a:t>C – Construction, Cyber Security</a:t>
            </a: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r>
              <a:rPr lang="en-US" sz="2900" b="1" kern="1200" dirty="0">
                <a:solidFill>
                  <a:schemeClr val="tx1"/>
                </a:solidFill>
                <a:latin typeface="+mj-lt"/>
                <a:ea typeface="+mj-ea"/>
                <a:cs typeface="+mj-cs"/>
              </a:rPr>
              <a:t>S – Secure, Safety &amp; Education</a:t>
            </a:r>
          </a:p>
        </p:txBody>
      </p:sp>
    </p:spTree>
    <p:extLst>
      <p:ext uri="{BB962C8B-B14F-4D97-AF65-F5344CB8AC3E}">
        <p14:creationId xmlns:p14="http://schemas.microsoft.com/office/powerpoint/2010/main" val="126593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58596" y="862861"/>
            <a:ext cx="10271760" cy="3687803"/>
          </a:xfrm>
        </p:spPr>
        <p:txBody>
          <a:bodyPr vert="horz" lIns="91440" tIns="45720" rIns="91440" bIns="45720" rtlCol="0" anchor="b">
            <a:normAutofit/>
          </a:bodyPr>
          <a:lstStyle/>
          <a:p>
            <a:pPr algn="l"/>
            <a:r>
              <a:rPr lang="en-US" sz="3600" b="1" u="heavy" kern="1200" dirty="0">
                <a:solidFill>
                  <a:schemeClr val="tx1"/>
                </a:solidFill>
                <a:effectLst/>
                <a:latin typeface="+mj-lt"/>
                <a:ea typeface="+mj-ea"/>
                <a:cs typeface="+mj-cs"/>
              </a:rPr>
              <a:t>Background</a:t>
            </a:r>
            <a:br>
              <a:rPr lang="en-US" sz="2600" b="1" u="heavy" kern="1200" dirty="0">
                <a:solidFill>
                  <a:schemeClr val="tx1"/>
                </a:solidFill>
                <a:effectLst/>
                <a:latin typeface="+mj-lt"/>
                <a:ea typeface="+mj-ea"/>
                <a:cs typeface="+mj-cs"/>
              </a:rPr>
            </a:br>
            <a:br>
              <a:rPr lang="en-US" sz="2600" b="1" u="heavy" kern="1200" dirty="0">
                <a:solidFill>
                  <a:schemeClr val="tx1"/>
                </a:solidFill>
                <a:effectLst/>
                <a:latin typeface="+mj-lt"/>
                <a:ea typeface="+mj-ea"/>
                <a:cs typeface="+mj-cs"/>
              </a:rPr>
            </a:br>
            <a:br>
              <a:rPr lang="en-US" sz="2600" b="1" u="heavy" kern="1200" dirty="0">
                <a:solidFill>
                  <a:schemeClr val="tx1"/>
                </a:solidFill>
                <a:effectLst/>
                <a:latin typeface="+mj-lt"/>
                <a:ea typeface="+mj-ea"/>
                <a:cs typeface="+mj-cs"/>
              </a:rPr>
            </a:br>
            <a:br>
              <a:rPr lang="en-US" sz="2600" b="1" u="heavy" kern="1200" dirty="0">
                <a:solidFill>
                  <a:schemeClr val="tx1"/>
                </a:solidFill>
                <a:effectLst/>
                <a:latin typeface="+mj-lt"/>
                <a:ea typeface="+mj-ea"/>
                <a:cs typeface="+mj-cs"/>
              </a:rPr>
            </a:br>
            <a:r>
              <a:rPr lang="en-US" sz="2800" b="1" kern="1200" dirty="0">
                <a:solidFill>
                  <a:schemeClr val="tx1"/>
                </a:solidFill>
                <a:effectLst/>
                <a:latin typeface="+mj-lt"/>
                <a:ea typeface="+mj-ea"/>
                <a:cs typeface="+mj-cs"/>
              </a:rPr>
              <a:t>The construction industry is undergoing a digital transformation, with automation and robotics playing an increasingly significant role in enhancing safety standards and operational efficiency. </a:t>
            </a:r>
            <a:br>
              <a:rPr lang="en-US" sz="2800" b="1" kern="1200" dirty="0">
                <a:solidFill>
                  <a:schemeClr val="tx1"/>
                </a:solidFill>
                <a:effectLst/>
                <a:latin typeface="+mj-lt"/>
                <a:ea typeface="+mj-ea"/>
                <a:cs typeface="+mj-cs"/>
              </a:rPr>
            </a:br>
            <a:br>
              <a:rPr lang="en-US" sz="2800" b="1" kern="1200" dirty="0">
                <a:solidFill>
                  <a:schemeClr val="tx1"/>
                </a:solidFill>
                <a:effectLst/>
                <a:latin typeface="+mj-lt"/>
                <a:ea typeface="+mj-ea"/>
                <a:cs typeface="+mj-cs"/>
              </a:rPr>
            </a:br>
            <a:endParaRPr lang="en-US" sz="2800" b="1" kern="1200" dirty="0">
              <a:solidFill>
                <a:schemeClr val="tx1"/>
              </a:solidFill>
              <a:effectLst/>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41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656E-2EA1-3D8D-C75B-F29364B69E23}"/>
              </a:ext>
            </a:extLst>
          </p:cNvPr>
          <p:cNvSpPr>
            <a:spLocks noGrp="1"/>
          </p:cNvSpPr>
          <p:nvPr>
            <p:ph type="title"/>
          </p:nvPr>
        </p:nvSpPr>
        <p:spPr>
          <a:xfrm>
            <a:off x="656627" y="430520"/>
            <a:ext cx="4975246" cy="1023525"/>
          </a:xfrm>
        </p:spPr>
        <p:txBody>
          <a:bodyPr wrap="square" anchor="b">
            <a:normAutofit fontScale="90000"/>
          </a:bodyPr>
          <a:lstStyle/>
          <a:p>
            <a:r>
              <a:rPr lang="en-US" sz="3600">
                <a:latin typeface="Times New Roman" panose="02020603050405020304" pitchFamily="18" charset="0"/>
                <a:cs typeface="Times New Roman" panose="02020603050405020304" pitchFamily="18" charset="0"/>
              </a:rPr>
              <a:t>Automated Motorized Total Station (AMTS) System</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ADA9EC-BC2B-68E5-E221-0BFBF662BA26}"/>
              </a:ext>
            </a:extLst>
          </p:cNvPr>
          <p:cNvSpPr txBox="1"/>
          <p:nvPr/>
        </p:nvSpPr>
        <p:spPr>
          <a:xfrm>
            <a:off x="6183884" y="430520"/>
            <a:ext cx="5351489" cy="1077218"/>
          </a:xfrm>
          <a:prstGeom prst="rect">
            <a:avLst/>
          </a:prstGeom>
          <a:noFill/>
        </p:spPr>
        <p:txBody>
          <a:bodyPr wrap="square">
            <a:spAutoFit/>
          </a:bodyPr>
          <a:lstStyle/>
          <a:p>
            <a:pPr algn="ctr"/>
            <a:r>
              <a:rPr lang="en-US" sz="3200">
                <a:effectLst/>
                <a:latin typeface="Times New Roman" panose="02020603050405020304" pitchFamily="18" charset="0"/>
                <a:ea typeface="Georgia" panose="02040502050405020303" pitchFamily="18" charset="0"/>
              </a:rPr>
              <a:t>Automatic Water Level Monitoring system</a:t>
            </a:r>
            <a:endParaRPr lang="en-HK" sz="3200" dirty="0"/>
          </a:p>
        </p:txBody>
      </p:sp>
      <p:pic>
        <p:nvPicPr>
          <p:cNvPr id="4" name="Picture Placeholder 10">
            <a:extLst>
              <a:ext uri="{FF2B5EF4-FFF2-40B4-BE49-F238E27FC236}">
                <a16:creationId xmlns:a16="http://schemas.microsoft.com/office/drawing/2014/main" id="{47BB4113-31BD-6F5E-D007-F739268C750E}"/>
              </a:ext>
            </a:extLst>
          </p:cNvPr>
          <p:cNvPicPr>
            <a:picLocks noChangeAspect="1"/>
          </p:cNvPicPr>
          <p:nvPr/>
        </p:nvPicPr>
        <p:blipFill>
          <a:blip r:embed="rId3" cstate="print">
            <a:extLst>
              <a:ext uri="{28A0092B-C50C-407E-A947-70E740481C1C}">
                <a14:useLocalDpi xmlns:a14="http://schemas.microsoft.com/office/drawing/2010/main" val="0"/>
              </a:ext>
            </a:extLst>
          </a:blip>
          <a:srcRect l="3697" r="3697"/>
          <a:stretch>
            <a:fillRect/>
          </a:stretch>
        </p:blipFill>
        <p:spPr bwMode="auto">
          <a:xfrm>
            <a:off x="564068" y="1749875"/>
            <a:ext cx="4673825" cy="4210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Placeholder 4" descr="A diagram of a device&#10;&#10;Description automatically generated">
            <a:extLst>
              <a:ext uri="{FF2B5EF4-FFF2-40B4-BE49-F238E27FC236}">
                <a16:creationId xmlns:a16="http://schemas.microsoft.com/office/drawing/2014/main" id="{5B4A0A75-213E-E723-4C16-0ECA56356759}"/>
              </a:ext>
            </a:extLst>
          </p:cNvPr>
          <p:cNvPicPr>
            <a:picLocks noChangeAspect="1"/>
          </p:cNvPicPr>
          <p:nvPr/>
        </p:nvPicPr>
        <p:blipFill>
          <a:blip r:embed="rId4" cstate="print">
            <a:extLst>
              <a:ext uri="{28A0092B-C50C-407E-A947-70E740481C1C}">
                <a14:useLocalDpi xmlns:a14="http://schemas.microsoft.com/office/drawing/2010/main" val="0"/>
              </a:ext>
            </a:extLst>
          </a:blip>
          <a:srcRect l="5821" r="5821"/>
          <a:stretch>
            <a:fillRect/>
          </a:stretch>
        </p:blipFill>
        <p:spPr bwMode="auto">
          <a:xfrm>
            <a:off x="6310202" y="1749875"/>
            <a:ext cx="4707583" cy="4240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45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F6D7-6CB4-0AA8-78DA-51F3EF7EF9A5}"/>
              </a:ext>
            </a:extLst>
          </p:cNvPr>
          <p:cNvSpPr>
            <a:spLocks noGrp="1"/>
          </p:cNvSpPr>
          <p:nvPr>
            <p:ph type="title"/>
          </p:nvPr>
        </p:nvSpPr>
        <p:spPr>
          <a:xfrm>
            <a:off x="984522" y="1"/>
            <a:ext cx="10947648" cy="5831174"/>
          </a:xfrm>
        </p:spPr>
        <p:txBody>
          <a:bodyPr>
            <a:noAutofit/>
          </a:bodyPr>
          <a:lstStyle/>
          <a:p>
            <a:pPr algn="l"/>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In HK, most SMEs still relied on manual monitoring methods.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The workers use field book to mark down construction data from working site, go back to office, input data to computer and calculate the result with excel, print out report and submit to client.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This increase the risk of errors and safety accidents!!! </a:t>
            </a: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0004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Placeholder 7" descr="A paper with writing on it&#10;&#10;Description automatically generated">
            <a:extLst>
              <a:ext uri="{FF2B5EF4-FFF2-40B4-BE49-F238E27FC236}">
                <a16:creationId xmlns:a16="http://schemas.microsoft.com/office/drawing/2014/main" id="{730EF078-620B-1EA8-3B81-8032BB195F9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7373" r="7373"/>
          <a:stretch/>
        </p:blipFill>
        <p:spPr>
          <a:xfrm>
            <a:off x="656627" y="1749876"/>
            <a:ext cx="4649891" cy="4189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Placeholder 4">
            <a:extLst>
              <a:ext uri="{FF2B5EF4-FFF2-40B4-BE49-F238E27FC236}">
                <a16:creationId xmlns:a16="http://schemas.microsoft.com/office/drawing/2014/main" id="{050AB1CE-50DA-7AD7-B1A7-F33918F846C1}"/>
              </a:ext>
            </a:extLst>
          </p:cNvPr>
          <p:cNvPicPr>
            <a:picLocks/>
          </p:cNvPicPr>
          <p:nvPr/>
        </p:nvPicPr>
        <p:blipFill>
          <a:blip r:embed="rId5" cstate="print">
            <a:extLst>
              <a:ext uri="{28A0092B-C50C-407E-A947-70E740481C1C}">
                <a14:useLocalDpi xmlns:a14="http://schemas.microsoft.com/office/drawing/2010/main" val="0"/>
              </a:ext>
            </a:extLst>
          </a:blip>
          <a:srcRect l="7547" r="7547"/>
          <a:stretch>
            <a:fillRect/>
          </a:stretch>
        </p:blipFill>
        <p:spPr bwMode="auto">
          <a:xfrm>
            <a:off x="6183884" y="1749876"/>
            <a:ext cx="5351489" cy="418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1">
            <a:extLst>
              <a:ext uri="{FF2B5EF4-FFF2-40B4-BE49-F238E27FC236}">
                <a16:creationId xmlns:a16="http://schemas.microsoft.com/office/drawing/2014/main" id="{901D7378-6806-0DF7-1489-0674DC4B2518}"/>
              </a:ext>
            </a:extLst>
          </p:cNvPr>
          <p:cNvSpPr>
            <a:spLocks noGrp="1"/>
          </p:cNvSpPr>
          <p:nvPr>
            <p:ph type="title"/>
          </p:nvPr>
        </p:nvSpPr>
        <p:spPr>
          <a:xfrm>
            <a:off x="656627" y="430520"/>
            <a:ext cx="4649891" cy="1023525"/>
          </a:xfrm>
        </p:spPr>
        <p:txBody>
          <a:bodyPr wrap="square" anchor="b">
            <a:normAutofit/>
          </a:bodyPr>
          <a:lstStyle/>
          <a:p>
            <a:r>
              <a:rPr lang="en-US" sz="3200">
                <a:latin typeface="Times New Roman" panose="02020603050405020304" pitchFamily="18" charset="0"/>
                <a:cs typeface="Times New Roman" panose="02020603050405020304" pitchFamily="18" charset="0"/>
              </a:rPr>
              <a:t>Manual Survey</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F3A364-E172-0159-F174-941390C673D7}"/>
              </a:ext>
            </a:extLst>
          </p:cNvPr>
          <p:cNvSpPr txBox="1"/>
          <p:nvPr/>
        </p:nvSpPr>
        <p:spPr>
          <a:xfrm>
            <a:off x="6183884" y="807714"/>
            <a:ext cx="5351489" cy="584775"/>
          </a:xfrm>
          <a:prstGeom prst="rect">
            <a:avLst/>
          </a:prstGeom>
          <a:noFill/>
        </p:spPr>
        <p:txBody>
          <a:bodyPr wrap="square">
            <a:spAutoFit/>
          </a:bodyPr>
          <a:lstStyle/>
          <a:p>
            <a:pPr algn="ctr"/>
            <a:r>
              <a:rPr lang="en-US" sz="3200">
                <a:effectLst/>
                <a:latin typeface="Times New Roman" panose="02020603050405020304" pitchFamily="18" charset="0"/>
                <a:ea typeface="Georgia" panose="02040502050405020303" pitchFamily="18" charset="0"/>
              </a:rPr>
              <a:t>Water Level Records</a:t>
            </a:r>
            <a:endParaRPr lang="en-HK" sz="3200" dirty="0"/>
          </a:p>
        </p:txBody>
      </p:sp>
    </p:spTree>
    <p:extLst>
      <p:ext uri="{BB962C8B-B14F-4D97-AF65-F5344CB8AC3E}">
        <p14:creationId xmlns:p14="http://schemas.microsoft.com/office/powerpoint/2010/main" val="233211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8BEF-1454-5A93-E36E-B900F94E52A7}"/>
              </a:ext>
            </a:extLst>
          </p:cNvPr>
          <p:cNvSpPr>
            <a:spLocks noGrp="1"/>
          </p:cNvSpPr>
          <p:nvPr>
            <p:ph type="title"/>
          </p:nvPr>
        </p:nvSpPr>
        <p:spPr>
          <a:xfrm>
            <a:off x="984522" y="1"/>
            <a:ext cx="10947648" cy="5831174"/>
          </a:xfrm>
        </p:spPr>
        <p:txBody>
          <a:bodyPr>
            <a:noAutofit/>
          </a:bodyPr>
          <a:lstStyle/>
          <a:p>
            <a:pPr algn="l"/>
            <a:br>
              <a:rPr lang="en-US" sz="2800" b="1" u="heavy">
                <a:effectLst/>
                <a:latin typeface="Times New Roman" panose="02020603050405020304" pitchFamily="18" charset="0"/>
                <a:ea typeface="Georgia" panose="02040502050405020303" pitchFamily="18" charset="0"/>
                <a:cs typeface="Times New Roman" panose="02020603050405020304" pitchFamily="18" charset="0"/>
              </a:rPr>
            </a:br>
            <a:r>
              <a:rPr lang="en-US" sz="3600" b="1" u="heavy">
                <a:effectLst/>
                <a:latin typeface="Times New Roman" panose="02020603050405020304" pitchFamily="18" charset="0"/>
                <a:ea typeface="Georgia" panose="02040502050405020303" pitchFamily="18" charset="0"/>
                <a:cs typeface="Times New Roman" panose="02020603050405020304" pitchFamily="18" charset="0"/>
              </a:rPr>
              <a:t>Reasons???</a:t>
            </a:r>
            <a:br>
              <a:rPr lang="en-US" sz="2800" b="1" u="heavy">
                <a:effectLst/>
                <a:latin typeface="Times New Roman" panose="02020603050405020304" pitchFamily="18" charset="0"/>
                <a:ea typeface="Georgia" panose="02040502050405020303" pitchFamily="18" charset="0"/>
                <a:cs typeface="Times New Roman" panose="02020603050405020304" pitchFamily="18" charset="0"/>
              </a:rPr>
            </a:br>
            <a:br>
              <a:rPr lang="en-US" sz="2800" b="1" u="heavy">
                <a:effectLst/>
                <a:latin typeface="Times New Roman" panose="02020603050405020304" pitchFamily="18" charset="0"/>
                <a:ea typeface="Georgia" panose="02040502050405020303" pitchFamily="18" charset="0"/>
                <a:cs typeface="Times New Roman" panose="02020603050405020304" pitchFamily="18" charset="0"/>
              </a:rPr>
            </a:br>
            <a:r>
              <a:rPr lang="en-US" sz="2800" b="1">
                <a:latin typeface="Times New Roman" panose="02020603050405020304" pitchFamily="18" charset="0"/>
                <a:ea typeface="Georgia" panose="02040502050405020303" pitchFamily="18" charset="0"/>
                <a:cs typeface="Times New Roman" panose="02020603050405020304" pitchFamily="18" charset="0"/>
              </a:rPr>
              <a:t>-  </a:t>
            </a:r>
            <a:r>
              <a:rPr lang="en-US" sz="2800" b="1">
                <a:effectLst/>
                <a:latin typeface="Times New Roman" panose="02020603050405020304" pitchFamily="18" charset="0"/>
                <a:ea typeface="Georgia" panose="02040502050405020303" pitchFamily="18" charset="0"/>
                <a:cs typeface="Times New Roman" panose="02020603050405020304" pitchFamily="18" charset="0"/>
              </a:rPr>
              <a:t>aging workforce</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outsourcing  and short-term patterns</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limited resources for SMEs</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3600" b="1" u="heavy">
                <a:effectLst/>
                <a:latin typeface="Times New Roman" panose="02020603050405020304" pitchFamily="18" charset="0"/>
                <a:ea typeface="Georgia" panose="02040502050405020303" pitchFamily="18" charset="0"/>
                <a:cs typeface="Times New Roman" panose="02020603050405020304" pitchFamily="18" charset="0"/>
              </a:rPr>
              <a:t>Challenges???</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lack of stable electricity in construction sites </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Internet of Things (IoT) devices strain the efficiency and reliability</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monitoring, maintenance, repairs require significant manpower</a:t>
            </a: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1514124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565</TotalTime>
  <Words>839</Words>
  <Application>Microsoft Office PowerPoint</Application>
  <PresentationFormat>Widescreen</PresentationFormat>
  <Paragraphs>237</Paragraphs>
  <Slides>22</Slides>
  <Notes>22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8" baseType="lpstr">
      <vt:lpstr>Aptos</vt:lpstr>
      <vt:lpstr>Aptos Display</vt:lpstr>
      <vt:lpstr>Aptos Narrow</vt:lpstr>
      <vt:lpstr>Arial</vt:lpstr>
      <vt:lpstr>Arial Unicode MS</vt:lpstr>
      <vt:lpstr>Avenir Next LT Pro</vt:lpstr>
      <vt:lpstr>Calibri</vt:lpstr>
      <vt:lpstr>Century Gothic</vt:lpstr>
      <vt:lpstr>Georgia</vt:lpstr>
      <vt:lpstr>Goudy Old Style</vt:lpstr>
      <vt:lpstr>Segoe UI</vt:lpstr>
      <vt:lpstr>Times New Roman</vt:lpstr>
      <vt:lpstr>Wingdings</vt:lpstr>
      <vt:lpstr>Office Theme</vt:lpstr>
      <vt:lpstr>FrostyVTI</vt:lpstr>
      <vt:lpstr>Microsoft Excel Worksheet</vt:lpstr>
      <vt:lpstr>PowerPoint Presentation</vt:lpstr>
      <vt:lpstr>ACS Mini System</vt:lpstr>
      <vt:lpstr>ACS Mini System    -   develop an affordable and suitable solution for SMEs   -   focuses on evaluating and implementing data encryption algorithm  -   for resource-constrained devices or embedded systems</vt:lpstr>
      <vt:lpstr>A – Architecture, Automation, Artificial intelligence   C – Construction, Cyber Security   S – Secure, Safety &amp; Education</vt:lpstr>
      <vt:lpstr>Background    The construction industry is undergoing a digital transformation, with automation and robotics playing an increasingly significant role in enhancing safety standards and operational efficiency.   </vt:lpstr>
      <vt:lpstr>Automated Motorized Total Station (AMTS) System</vt:lpstr>
      <vt:lpstr>In HK, most SMEs still relied on manual monitoring methods.    The workers use field book to mark down construction data from working site, go back to office, input data to computer and calculate the result with excel, print out report and submit to client.    This increase the risk of errors and safety accidents!!! </vt:lpstr>
      <vt:lpstr>Manual Survey</vt:lpstr>
      <vt:lpstr> Reasons???  -  aging workforce -  outsourcing  and short-term patterns -  limited resources for SMEs   Challenges???  -  lack of stable electricity in construction sites  -  Internet of Things (IoT) devices strain the efficiency and reliability -  monitoring, maintenance, repairs require significant manpower</vt:lpstr>
      <vt:lpstr>PowerPoint Presentation</vt:lpstr>
      <vt:lpstr>Project Aims    -  To evaluate and compare the performance of different data     encryption algorithms  -  test and analyze encryption algorithms suitable for IOT devices   -  identify the most efficient and suitable encryption technique for    automated instrumentation in the construction sector </vt:lpstr>
      <vt:lpstr>Project Implementation  -  Arduino-based simulations for data transfer with encryption.    Encryption Algorithms  -  AES, AES Small, BLAKE2b, BLAKE2s, ChaCha,    ChaCha20+Poly1305, SHA256, SHA3-256,SHAKE256</vt:lpstr>
      <vt:lpstr>Testing in 3 different Equipment  Arduino Uno</vt:lpstr>
      <vt:lpstr>Testing in 3 different Equipment  Arduino MEGA2560</vt:lpstr>
      <vt:lpstr>Testing in 3 different Equipment  ESP8266  WeMos D1 R2 </vt:lpstr>
      <vt:lpstr>Testing Result (Arduino UNO)</vt:lpstr>
      <vt:lpstr>PowerPoint Presentation</vt:lpstr>
      <vt:lpstr>PowerPoint Presentation</vt:lpstr>
      <vt:lpstr> Conclusion and Recommendations   -  ChaCha12 (128-bit or 256-bit) as the primary encryption    algorithm for the ACS Mini System, leveraging its high    throughput rates and security strength.  -  ChaCha20+Poly1305 use for secure communication channels,    ensuring both data confidentiality and integrity.  -  Other algorithms like BLAKE2b, BLAKE2s, SHA-256,     SHA3-256, and SHAKE-256 can use for specific cases with     data integrity and authentication. </vt:lpstr>
      <vt:lpstr> Additional Approach   -  Explore hardware acceleration techniques and code optimizations.   -  Continuously monitor the security landscape and periodically     re-evaluate the selected algorithms.  -  Collaborate with industry partners, regulatory bodies, and    construction SMEs to establish best practices and standards. </vt:lpstr>
      <vt:lpstr>Special Thanks:   Professor: Beta Yip,  Ivy Wong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 Mini System</dc:title>
  <dc:creator>TSE Chi-Kin</dc:creator>
  <cp:lastModifiedBy>TSE Chi-Kin</cp:lastModifiedBy>
  <cp:revision>32</cp:revision>
  <dcterms:created xsi:type="dcterms:W3CDTF">2024-05-29T16:26:43Z</dcterms:created>
  <dcterms:modified xsi:type="dcterms:W3CDTF">2024-06-05T03:29:33Z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