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4"/>
  </p:sldMasterIdLst>
  <p:notesMasterIdLst>
    <p:notesMasterId r:id="rId27"/>
  </p:notesMasterIdLst>
  <p:handoutMasterIdLst>
    <p:handoutMasterId r:id="rId28"/>
  </p:handoutMasterIdLst>
  <p:sldIdLst>
    <p:sldId id="256" r:id="rId5"/>
    <p:sldId id="340" r:id="rId6"/>
    <p:sldId id="323" r:id="rId7"/>
    <p:sldId id="322" r:id="rId8"/>
    <p:sldId id="341" r:id="rId9"/>
    <p:sldId id="349" r:id="rId10"/>
    <p:sldId id="350" r:id="rId11"/>
    <p:sldId id="342" r:id="rId12"/>
    <p:sldId id="343" r:id="rId13"/>
    <p:sldId id="327" r:id="rId14"/>
    <p:sldId id="324" r:id="rId15"/>
    <p:sldId id="351" r:id="rId16"/>
    <p:sldId id="352" r:id="rId17"/>
    <p:sldId id="353" r:id="rId18"/>
    <p:sldId id="354" r:id="rId19"/>
    <p:sldId id="356" r:id="rId20"/>
    <p:sldId id="355" r:id="rId21"/>
    <p:sldId id="358" r:id="rId22"/>
    <p:sldId id="359" r:id="rId23"/>
    <p:sldId id="360" r:id="rId24"/>
    <p:sldId id="268" r:id="rId25"/>
    <p:sldId id="36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660" autoAdjust="0"/>
  </p:normalViewPr>
  <p:slideViewPr>
    <p:cSldViewPr snapToGrid="0">
      <p:cViewPr varScale="1">
        <p:scale>
          <a:sx n="65" d="100"/>
          <a:sy n="65" d="100"/>
        </p:scale>
        <p:origin x="936" y="78"/>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32" d="100"/>
          <a:sy n="32" d="100"/>
        </p:scale>
        <p:origin x="234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6/3/2024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259164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1071971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786866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14</a:t>
            </a:fld>
            <a:endParaRPr lang="en-US" dirty="0"/>
          </a:p>
        </p:txBody>
      </p:sp>
    </p:spTree>
    <p:extLst>
      <p:ext uri="{BB962C8B-B14F-4D97-AF65-F5344CB8AC3E}">
        <p14:creationId xmlns:p14="http://schemas.microsoft.com/office/powerpoint/2010/main" val="3885632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1125631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16</a:t>
            </a:fld>
            <a:endParaRPr lang="en-US" dirty="0"/>
          </a:p>
        </p:txBody>
      </p:sp>
    </p:spTree>
    <p:extLst>
      <p:ext uri="{BB962C8B-B14F-4D97-AF65-F5344CB8AC3E}">
        <p14:creationId xmlns:p14="http://schemas.microsoft.com/office/powerpoint/2010/main" val="3542178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17</a:t>
            </a:fld>
            <a:endParaRPr lang="en-US" dirty="0"/>
          </a:p>
        </p:txBody>
      </p:sp>
    </p:spTree>
    <p:extLst>
      <p:ext uri="{BB962C8B-B14F-4D97-AF65-F5344CB8AC3E}">
        <p14:creationId xmlns:p14="http://schemas.microsoft.com/office/powerpoint/2010/main" val="1640988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18</a:t>
            </a:fld>
            <a:endParaRPr lang="en-US" dirty="0"/>
          </a:p>
        </p:txBody>
      </p:sp>
    </p:spTree>
    <p:extLst>
      <p:ext uri="{BB962C8B-B14F-4D97-AF65-F5344CB8AC3E}">
        <p14:creationId xmlns:p14="http://schemas.microsoft.com/office/powerpoint/2010/main" val="4062060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19</a:t>
            </a:fld>
            <a:endParaRPr lang="en-US" dirty="0"/>
          </a:p>
        </p:txBody>
      </p:sp>
    </p:spTree>
    <p:extLst>
      <p:ext uri="{BB962C8B-B14F-4D97-AF65-F5344CB8AC3E}">
        <p14:creationId xmlns:p14="http://schemas.microsoft.com/office/powerpoint/2010/main" val="901063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20</a:t>
            </a:fld>
            <a:endParaRPr lang="en-US" dirty="0"/>
          </a:p>
        </p:txBody>
      </p:sp>
    </p:spTree>
    <p:extLst>
      <p:ext uri="{BB962C8B-B14F-4D97-AF65-F5344CB8AC3E}">
        <p14:creationId xmlns:p14="http://schemas.microsoft.com/office/powerpoint/2010/main" val="3924183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2695959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21</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22</a:t>
            </a:fld>
            <a:endParaRPr lang="en-US" dirty="0"/>
          </a:p>
        </p:txBody>
      </p:sp>
    </p:spTree>
    <p:extLst>
      <p:ext uri="{BB962C8B-B14F-4D97-AF65-F5344CB8AC3E}">
        <p14:creationId xmlns:p14="http://schemas.microsoft.com/office/powerpoint/2010/main" val="3891528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166067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3904454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2708287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869373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181717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2753663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2621533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818760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38948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07544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140463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51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457922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626984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064675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18214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8820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3F282F96-1A15-3BAF-C545-4C27416427F1}"/>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2186AC3-FDD6-21A4-52B5-EAE75CF9C3C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2B49013-525E-8F86-2370-4153E8ED59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5B185592-AE59-2FDC-42D6-9DB4BB243D9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E3B00D7C-934A-37AB-8633-C77FB5DFAA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7190BA42-B0B8-E653-1764-5E55E54BFF5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D0CCD33-F271-6C8C-DC5D-D56363E00E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D64DF3D4-41DF-3C82-FA29-D520A267834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A23A3AB2-10D5-4A9A-1EAA-EE5C8B98CDE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29CABFA-7F2C-E1C5-3571-4434826586A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CBB7645F-6A1B-75BF-D1B5-7CB2C8F2E87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B7271AC3-0A3D-7CCE-BE48-E599B13F557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F1898CDB-303B-FDA6-DE33-6BDF3510EB7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BA0C25B1-A547-58D9-3CDE-5E79CDCB55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1A205DD1-9671-FA68-7BE8-4B2F1F58DE2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CDCDF7ED-0754-C0EF-A240-2109670BF1E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B518ADDA-B8ED-CE82-10FC-23D11A62C42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6BC8976E-225D-C590-7F78-4EFFE384EEF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DF404FEA-6317-4E51-A0D8-607E8040D1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6305A1B5-EF4F-DC61-8E45-C30994AF7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4C70838-CFEE-1C15-717B-24CDF85611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3A375A33-0E8F-F6AE-E208-8EFAC6FEC7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D68B25EA-3B86-8F00-D00F-8D5F575F60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6B2661A5-B5DF-EA86-553D-A0C11AE6D5A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4572A5A6-58C4-D8F0-4051-4B7193B3A3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A29FC052-D3E5-FC7A-6A95-7162B8688C0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EA6A6688-A2D1-11EB-1125-33D85A8EB3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30AFBCB0-4D83-FC2D-2360-82CA345841F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C28F56A9-7FD4-1700-CED5-155AB3BA72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44DAF169-B3B0-DAEF-60E5-A30CDB4DB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63C604D-4CF3-C665-AB3F-1483B921512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70AE2952-EB85-9E01-BFD2-E98DA056A2F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5555D925-DF73-EDB4-43CC-ECA4A37377B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878158A-4B54-9EF6-E579-5249180C17FE}"/>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0A10E100-B903-9D34-AAFB-18D6A041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6B60730-FCF6-D07A-D8DD-50D79CC4ACA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F2DACA81-BC7C-0577-FB97-3CD41955E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9135E834-5411-D2CD-78B1-44192A638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B62A577-CF61-779D-4E5F-17E47D7F9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4435DAE4-8B1B-C632-1B47-4FBFC95B339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20CC4305-4035-7958-FA5A-22B8D8AFF8E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15D137EE-7F43-4D67-C1AE-B710C6FEA6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0DF6D01C-9732-DC64-C420-CFBF61CEB6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7F3833EC-612A-17B7-E913-07AF2FB5A8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07A50A07-4BA1-A5E5-3F18-ED7ED54F659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EBF205AF-F64E-A2B0-5D0B-D4507A8F96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BD5916CF-E2D1-B606-BF0E-55DAAEDA9BC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55505D69-C362-92C1-3C6E-36D7606A419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95165547-48BC-8EC3-F453-AE3751E6B3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0FD35AC6-D0C7-D402-E736-09105D3B0E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8677E6BC-D90F-1A95-EA2B-FECC67C45F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DEC39D52-4C5E-8AC7-B821-018B8C8F2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C16DE2FC-59E8-8893-94E8-3EF2DF3259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A1D71B40-AC73-163B-E618-72C2DEDAA6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D5BCFB57-BDF7-A763-F373-D9614CF69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1EB3A6B-84C6-3D6C-13B8-30EE596E14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34E27FE8-F2CB-191E-988E-578CF37D84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7C786A6F-4BE4-3CCF-9C17-5A5EC8008D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AE247197-66C7-9363-8EDA-42174E3C819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F3CF9CC5-A7E1-C557-A853-33A7735CA14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CA554E2-A052-3298-B461-8FAF03CFDEA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2B77C563-885A-963B-6F29-C5606D96020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2C3C71FF-970A-3D0E-55F3-E08413F9B4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ED29F49A-2C9B-C611-DA32-20F2245CF9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E07DDE1F-97FC-5C93-C3A0-FA8A31E171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3AC007F3-0C42-780A-140B-5AFD89BA5B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641F2B8-7C36-17C7-4F31-8C7BC6AF63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AA1F2B4D-A750-4808-75D2-383E7EED73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FF0886A-33B7-3F41-999F-13F9ED8F14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7E126E3F-C47A-B792-BCEF-464F1BA2D9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A737E644-0BED-46F0-57C5-6AC8F1151E9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355E218C-4F18-21B7-4F6D-3B055BF4112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75E80ED-3E08-1973-B8D0-7FE7C35BEE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753E62BF-8755-4B66-EA69-C52360020F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92A73630-C2C6-FD5A-BCDE-41D1280C7D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95C1EA62-7EC9-F135-5729-E3983AF5E6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E29B95E-8F2F-604E-C89A-62498504999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AC1C507B-3FF0-11F6-C739-5F2F2CE413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6DED0932-4B2F-8802-F088-F2F4C691F6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FBDFAF14-E902-9440-4311-FFC2B5287A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94A2F0AD-6688-A033-D601-7BF6222C59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BA57847E-952A-8DBD-3798-CB59CE7465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11CB0B6B-8C97-E365-FEE2-1C24E662A5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36170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6147095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606541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066713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139737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jpe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6D3141-7877-0EDA-E8A8-4A4B2D840BB2}"/>
              </a:ext>
            </a:extLst>
          </p:cNvPr>
          <p:cNvSpPr txBox="1">
            <a:spLocks/>
          </p:cNvSpPr>
          <p:nvPr/>
        </p:nvSpPr>
        <p:spPr>
          <a:xfrm>
            <a:off x="5157999" y="4894470"/>
            <a:ext cx="1871003" cy="707275"/>
          </a:xfrm>
          <a:prstGeom prst="rect">
            <a:avLst/>
          </a:prstGeom>
        </p:spPr>
        <p:txBody>
          <a:bodyPr vert="horz" lIns="91440" tIns="45720" rIns="91440" bIns="45720" rtlCol="0" anchor="ctr" anchorCtr="0">
            <a:noAutofit/>
          </a:bodyPr>
          <a:lstStyle>
            <a:lvl1pPr algn="ctr" defTabSz="914400" rtl="0" eaLnBrk="1" latinLnBrk="0" hangingPunct="1">
              <a:lnSpc>
                <a:spcPct val="100000"/>
              </a:lnSpc>
              <a:spcBef>
                <a:spcPct val="0"/>
              </a:spcBef>
              <a:buNone/>
              <a:defRPr sz="6000" kern="1200" cap="none" spc="0" baseline="0">
                <a:solidFill>
                  <a:schemeClr val="tx1"/>
                </a:solidFill>
                <a:latin typeface="+mj-lt"/>
                <a:ea typeface="+mj-ea"/>
                <a:cs typeface="+mj-cs"/>
              </a:defRPr>
            </a:lvl1pPr>
          </a:lstStyle>
          <a:p>
            <a:r>
              <a:rPr lang="en-US" sz="2400" b="1" dirty="0" err="1">
                <a:effectLst/>
                <a:latin typeface="Times New Roman" panose="02020603050405020304" pitchFamily="18" charset="0"/>
                <a:ea typeface="Georgia" panose="02040502050405020303" pitchFamily="18" charset="0"/>
                <a:cs typeface="Times New Roman" panose="02020603050405020304" pitchFamily="18" charset="0"/>
              </a:rPr>
              <a:t>Tse</a:t>
            </a:r>
            <a:r>
              <a:rPr lang="en-US" sz="2400" b="1" dirty="0">
                <a:effectLst/>
                <a:latin typeface="Times New Roman" panose="02020603050405020304" pitchFamily="18" charset="0"/>
                <a:ea typeface="Georgia" panose="02040502050405020303" pitchFamily="18" charset="0"/>
                <a:cs typeface="Times New Roman" panose="02020603050405020304" pitchFamily="18" charset="0"/>
              </a:rPr>
              <a:t> Chi Kin</a:t>
            </a:r>
          </a:p>
          <a:p>
            <a:r>
              <a:rPr lang="en-HK" sz="2400" b="1" dirty="0">
                <a:effectLst/>
                <a:latin typeface="Georgia" panose="02040502050405020303" pitchFamily="18" charset="0"/>
                <a:ea typeface="Georgia" panose="02040502050405020303" pitchFamily="18" charset="0"/>
                <a:cs typeface="Times New Roman" panose="02020603050405020304" pitchFamily="18" charset="0"/>
              </a:rPr>
              <a:t>10835044</a:t>
            </a:r>
          </a:p>
        </p:txBody>
      </p:sp>
      <p:pic>
        <p:nvPicPr>
          <p:cNvPr id="4" name="Picture 3">
            <a:extLst>
              <a:ext uri="{FF2B5EF4-FFF2-40B4-BE49-F238E27FC236}">
                <a16:creationId xmlns:a16="http://schemas.microsoft.com/office/drawing/2014/main" id="{253F0A75-6534-372A-6679-ACBBA7594D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54680" y="959161"/>
            <a:ext cx="5882640" cy="1104900"/>
          </a:xfrm>
          <a:prstGeom prst="rect">
            <a:avLst/>
          </a:prstGeom>
          <a:noFill/>
          <a:ln>
            <a:noFill/>
          </a:ln>
        </p:spPr>
      </p:pic>
      <p:sp>
        <p:nvSpPr>
          <p:cNvPr id="9" name="TextBox 8">
            <a:extLst>
              <a:ext uri="{FF2B5EF4-FFF2-40B4-BE49-F238E27FC236}">
                <a16:creationId xmlns:a16="http://schemas.microsoft.com/office/drawing/2014/main" id="{B92B60EC-FA9C-9D72-1797-09FA37FDE61E}"/>
              </a:ext>
            </a:extLst>
          </p:cNvPr>
          <p:cNvSpPr txBox="1"/>
          <p:nvPr/>
        </p:nvSpPr>
        <p:spPr>
          <a:xfrm>
            <a:off x="3260108" y="2233032"/>
            <a:ext cx="5882641" cy="584775"/>
          </a:xfrm>
          <a:prstGeom prst="rect">
            <a:avLst/>
          </a:prstGeom>
          <a:noFill/>
        </p:spPr>
        <p:txBody>
          <a:bodyPr wrap="square">
            <a:spAutoFit/>
          </a:bodyPr>
          <a:lstStyle/>
          <a:p>
            <a:pPr algn="ctr"/>
            <a:r>
              <a:rPr lang="en-US" sz="3200" b="1" kern="0" dirty="0">
                <a:solidFill>
                  <a:srgbClr val="1D2125"/>
                </a:solidFill>
                <a:effectLst/>
                <a:highlight>
                  <a:srgbClr val="FFFFFF"/>
                </a:highlight>
                <a:latin typeface="Segoe UI" panose="020B0502040204020203" pitchFamily="34" charset="0"/>
              </a:rPr>
              <a:t>BSc (Hons) Cyber Security</a:t>
            </a:r>
            <a:endParaRPr lang="en-HK" sz="3200" b="1" kern="0" dirty="0">
              <a:solidFill>
                <a:srgbClr val="476166"/>
              </a:solidFill>
              <a:effectLst/>
              <a:highlight>
                <a:srgbClr val="FFFFFF"/>
              </a:highlight>
              <a:latin typeface="Century Gothic" panose="020B0502020202020204" pitchFamily="34" charset="0"/>
            </a:endParaRPr>
          </a:p>
        </p:txBody>
      </p:sp>
      <p:sp>
        <p:nvSpPr>
          <p:cNvPr id="11" name="TextBox 10">
            <a:extLst>
              <a:ext uri="{FF2B5EF4-FFF2-40B4-BE49-F238E27FC236}">
                <a16:creationId xmlns:a16="http://schemas.microsoft.com/office/drawing/2014/main" id="{BD5ECD4F-E30A-A7AD-AE08-0C56DDCDFEC7}"/>
              </a:ext>
            </a:extLst>
          </p:cNvPr>
          <p:cNvSpPr txBox="1"/>
          <p:nvPr/>
        </p:nvSpPr>
        <p:spPr>
          <a:xfrm>
            <a:off x="3046751" y="3240586"/>
            <a:ext cx="6093500" cy="830997"/>
          </a:xfrm>
          <a:prstGeom prst="rect">
            <a:avLst/>
          </a:prstGeom>
          <a:noFill/>
        </p:spPr>
        <p:txBody>
          <a:bodyPr wrap="square">
            <a:spAutoFit/>
          </a:bodyPr>
          <a:lstStyle/>
          <a:p>
            <a:pPr algn="ctr">
              <a:spcAft>
                <a:spcPts val="1200"/>
              </a:spcAft>
            </a:pPr>
            <a:r>
              <a:rPr lang="en-US" sz="2400" b="1" dirty="0">
                <a:effectLst/>
                <a:latin typeface="Georgia" panose="02040502050405020303" pitchFamily="18" charset="0"/>
              </a:rPr>
              <a:t>COMP3000 Computing Project 2023/2024</a:t>
            </a:r>
            <a:endParaRPr lang="en-HK" sz="2400" b="1" dirty="0">
              <a:effectLst/>
              <a:latin typeface="Georgia" panose="02040502050405020303" pitchFamily="18" charset="0"/>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974E-72BB-0B7A-770F-21A8CAA4FE78}"/>
              </a:ext>
            </a:extLst>
          </p:cNvPr>
          <p:cNvSpPr>
            <a:spLocks noGrp="1"/>
          </p:cNvSpPr>
          <p:nvPr>
            <p:ph type="ctrTitle"/>
          </p:nvPr>
        </p:nvSpPr>
        <p:spPr/>
        <p:txBody>
          <a:bodyPr/>
          <a:lstStyle/>
          <a:p>
            <a:endParaRPr lang="en-HK" dirty="0"/>
          </a:p>
        </p:txBody>
      </p:sp>
      <p:sp>
        <p:nvSpPr>
          <p:cNvPr id="9" name="TextBox 8">
            <a:extLst>
              <a:ext uri="{FF2B5EF4-FFF2-40B4-BE49-F238E27FC236}">
                <a16:creationId xmlns:a16="http://schemas.microsoft.com/office/drawing/2014/main" id="{FAB7C8C2-F4DD-287C-EE3F-88F2213958BD}"/>
              </a:ext>
            </a:extLst>
          </p:cNvPr>
          <p:cNvSpPr txBox="1"/>
          <p:nvPr/>
        </p:nvSpPr>
        <p:spPr>
          <a:xfrm>
            <a:off x="1294228" y="5761035"/>
            <a:ext cx="9748910" cy="461665"/>
          </a:xfrm>
          <a:prstGeom prst="rect">
            <a:avLst/>
          </a:prstGeom>
          <a:noFill/>
        </p:spPr>
        <p:txBody>
          <a:bodyPr wrap="square">
            <a:spAutoFit/>
          </a:bodyPr>
          <a:lstStyle/>
          <a:p>
            <a:pPr algn="ctr"/>
            <a:r>
              <a:rPr lang="en-US" sz="2400" b="1" dirty="0"/>
              <a:t>How Secure Is IoT Data Transmission?</a:t>
            </a:r>
          </a:p>
        </p:txBody>
      </p:sp>
      <p:pic>
        <p:nvPicPr>
          <p:cNvPr id="3" name="Picture 2" descr="A group of icons of various electronic devices&#10;&#10;Description automatically generated with medium confidence">
            <a:extLst>
              <a:ext uri="{FF2B5EF4-FFF2-40B4-BE49-F238E27FC236}">
                <a16:creationId xmlns:a16="http://schemas.microsoft.com/office/drawing/2014/main" id="{ED3D2F9A-7818-6DAE-68DB-9C71FEF3B646}"/>
              </a:ext>
            </a:extLst>
          </p:cNvPr>
          <p:cNvPicPr>
            <a:picLocks noChangeAspect="1"/>
          </p:cNvPicPr>
          <p:nvPr/>
        </p:nvPicPr>
        <p:blipFill>
          <a:blip r:embed="rId2"/>
          <a:stretch>
            <a:fillRect/>
          </a:stretch>
        </p:blipFill>
        <p:spPr>
          <a:xfrm>
            <a:off x="1294228" y="448175"/>
            <a:ext cx="9748910" cy="5312860"/>
          </a:xfrm>
          <a:prstGeom prst="rect">
            <a:avLst/>
          </a:prstGeom>
        </p:spPr>
      </p:pic>
    </p:spTree>
    <p:extLst>
      <p:ext uri="{BB962C8B-B14F-4D97-AF65-F5344CB8AC3E}">
        <p14:creationId xmlns:p14="http://schemas.microsoft.com/office/powerpoint/2010/main" val="1293330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2286" y="228600"/>
            <a:ext cx="10227428" cy="6084277"/>
          </a:xfrm>
        </p:spPr>
        <p:txBody>
          <a:bodyPr>
            <a:noAutofit/>
          </a:bodyPr>
          <a:lstStyle/>
          <a:p>
            <a:pPr algn="l"/>
            <a:r>
              <a:rPr lang="en-US" sz="3600" b="1" u="sng" dirty="0">
                <a:effectLst/>
                <a:latin typeface="Times New Roman" panose="02020603050405020304" pitchFamily="18" charset="0"/>
                <a:ea typeface="Georgia" panose="02040502050405020303" pitchFamily="18" charset="0"/>
              </a:rPr>
              <a:t>Project Aims</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To evaluate and compare the performance of different data </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encryption algorithms</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test and analyze encryption algorithms suitable for IOT devices </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identify the most efficient and suitable encryption technique for</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automated instrumentation in the construction sector</a:t>
            </a:r>
            <a:br>
              <a:rPr lang="en-US" sz="2800" b="1" dirty="0">
                <a:effectLst/>
                <a:latin typeface="Times New Roman" panose="02020603050405020304" pitchFamily="18" charset="0"/>
                <a:ea typeface="Georgia" panose="02040502050405020303" pitchFamily="18" charset="0"/>
              </a:rPr>
            </a:br>
            <a:endParaRPr lang="en-US" sz="2800" b="1" dirty="0"/>
          </a:p>
        </p:txBody>
      </p:sp>
    </p:spTree>
    <p:extLst>
      <p:ext uri="{BB962C8B-B14F-4D97-AF65-F5344CB8AC3E}">
        <p14:creationId xmlns:p14="http://schemas.microsoft.com/office/powerpoint/2010/main" val="3335809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2286" y="228600"/>
            <a:ext cx="10227428" cy="6084277"/>
          </a:xfrm>
        </p:spPr>
        <p:txBody>
          <a:bodyPr>
            <a:noAutofit/>
          </a:bodyPr>
          <a:lstStyle/>
          <a:p>
            <a:pPr algn="l"/>
            <a:r>
              <a:rPr lang="en-US" sz="3600" b="1" u="sng" dirty="0">
                <a:effectLst/>
                <a:latin typeface="Times New Roman" panose="02020603050405020304" pitchFamily="18" charset="0"/>
                <a:ea typeface="Georgia" panose="02040502050405020303" pitchFamily="18" charset="0"/>
              </a:rPr>
              <a:t>Project Implementation</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Arduino-based simulations for data transfer with encryption.</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3600" b="1" u="sng" dirty="0">
                <a:effectLst/>
                <a:latin typeface="Times New Roman" panose="02020603050405020304" pitchFamily="18" charset="0"/>
                <a:ea typeface="Georgia" panose="02040502050405020303" pitchFamily="18" charset="0"/>
              </a:rPr>
              <a:t>Encryption Algorithms</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AES, AES Small, BLAKE2b, BLAKE2s, </a:t>
            </a:r>
            <a:r>
              <a:rPr lang="en-US" sz="2800" b="1" dirty="0" err="1">
                <a:effectLst/>
                <a:latin typeface="Times New Roman" panose="02020603050405020304" pitchFamily="18" charset="0"/>
                <a:ea typeface="Georgia" panose="02040502050405020303" pitchFamily="18" charset="0"/>
              </a:rPr>
              <a:t>ChaCha</a:t>
            </a:r>
            <a:r>
              <a:rPr lang="en-US" sz="2800" b="1" dirty="0">
                <a:effectLst/>
                <a:latin typeface="Times New Roman" panose="02020603050405020304" pitchFamily="18" charset="0"/>
                <a:ea typeface="Georgia" panose="02040502050405020303" pitchFamily="18" charset="0"/>
              </a:rPr>
              <a:t>,</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ChaCha20+1305, SHA256, SHA3-256,SHAKE256</a:t>
            </a:r>
            <a:endParaRPr lang="en-US" sz="2800" b="1" dirty="0"/>
          </a:p>
        </p:txBody>
      </p:sp>
    </p:spTree>
    <p:extLst>
      <p:ext uri="{BB962C8B-B14F-4D97-AF65-F5344CB8AC3E}">
        <p14:creationId xmlns:p14="http://schemas.microsoft.com/office/powerpoint/2010/main" val="2154276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2286" y="228601"/>
            <a:ext cx="10227428" cy="2015836"/>
          </a:xfrm>
        </p:spPr>
        <p:txBody>
          <a:bodyPr>
            <a:noAutofit/>
          </a:bodyPr>
          <a:lstStyle/>
          <a:p>
            <a:pPr algn="l"/>
            <a:r>
              <a:rPr lang="en-US" sz="3600" b="1" u="sng" dirty="0">
                <a:effectLst/>
                <a:latin typeface="Times New Roman" panose="02020603050405020304" pitchFamily="18" charset="0"/>
                <a:ea typeface="Georgia" panose="02040502050405020303" pitchFamily="18" charset="0"/>
              </a:rPr>
              <a:t>Testing in 3 different Equipment</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Arduino Uno</a:t>
            </a:r>
            <a:endParaRPr lang="en-US" sz="2800" b="1" dirty="0"/>
          </a:p>
        </p:txBody>
      </p:sp>
      <p:pic>
        <p:nvPicPr>
          <p:cNvPr id="3" name="Picture 2">
            <a:extLst>
              <a:ext uri="{FF2B5EF4-FFF2-40B4-BE49-F238E27FC236}">
                <a16:creationId xmlns:a16="http://schemas.microsoft.com/office/drawing/2014/main" id="{EB3E5526-5219-0BB9-3E23-6C0277F8459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286" y="2244437"/>
            <a:ext cx="5303210" cy="3962354"/>
          </a:xfrm>
          <a:prstGeom prst="rect">
            <a:avLst/>
          </a:prstGeom>
          <a:noFill/>
          <a:ln>
            <a:noFill/>
          </a:ln>
        </p:spPr>
      </p:pic>
      <p:pic>
        <p:nvPicPr>
          <p:cNvPr id="5" name="Picture 4">
            <a:extLst>
              <a:ext uri="{FF2B5EF4-FFF2-40B4-BE49-F238E27FC236}">
                <a16:creationId xmlns:a16="http://schemas.microsoft.com/office/drawing/2014/main" id="{418A087C-7DAF-59DC-07A8-6F3CBD205D5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03650" y="2221331"/>
            <a:ext cx="4089287" cy="3985460"/>
          </a:xfrm>
          <a:prstGeom prst="rect">
            <a:avLst/>
          </a:prstGeom>
          <a:noFill/>
          <a:ln>
            <a:noFill/>
          </a:ln>
        </p:spPr>
      </p:pic>
    </p:spTree>
    <p:extLst>
      <p:ext uri="{BB962C8B-B14F-4D97-AF65-F5344CB8AC3E}">
        <p14:creationId xmlns:p14="http://schemas.microsoft.com/office/powerpoint/2010/main" val="1776714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2286" y="228601"/>
            <a:ext cx="10227428" cy="2015836"/>
          </a:xfrm>
        </p:spPr>
        <p:txBody>
          <a:bodyPr>
            <a:noAutofit/>
          </a:bodyPr>
          <a:lstStyle/>
          <a:p>
            <a:pPr algn="l"/>
            <a:r>
              <a:rPr lang="en-US" sz="3600" b="1" u="sng" dirty="0">
                <a:effectLst/>
                <a:latin typeface="Times New Roman" panose="02020603050405020304" pitchFamily="18" charset="0"/>
                <a:ea typeface="Georgia" panose="02040502050405020303" pitchFamily="18" charset="0"/>
              </a:rPr>
              <a:t>Testing in 3 different Equipment</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Arduino MEGA2560</a:t>
            </a:r>
            <a:endParaRPr lang="en-US" sz="2800" b="1" dirty="0"/>
          </a:p>
        </p:txBody>
      </p:sp>
      <p:pic>
        <p:nvPicPr>
          <p:cNvPr id="8" name="Picture 7">
            <a:extLst>
              <a:ext uri="{FF2B5EF4-FFF2-40B4-BE49-F238E27FC236}">
                <a16:creationId xmlns:a16="http://schemas.microsoft.com/office/drawing/2014/main" id="{42553DA0-A1B2-BF6C-45B6-FAA340B55C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285" y="2244437"/>
            <a:ext cx="5519387" cy="4126383"/>
          </a:xfrm>
          <a:prstGeom prst="rect">
            <a:avLst/>
          </a:prstGeom>
          <a:noFill/>
          <a:ln>
            <a:noFill/>
          </a:ln>
        </p:spPr>
      </p:pic>
      <p:pic>
        <p:nvPicPr>
          <p:cNvPr id="9" name="Picture 8">
            <a:extLst>
              <a:ext uri="{FF2B5EF4-FFF2-40B4-BE49-F238E27FC236}">
                <a16:creationId xmlns:a16="http://schemas.microsoft.com/office/drawing/2014/main" id="{2690700B-3BB0-3267-F4CB-5AA749D687F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1672" y="2244438"/>
            <a:ext cx="4146538" cy="4126382"/>
          </a:xfrm>
          <a:prstGeom prst="rect">
            <a:avLst/>
          </a:prstGeom>
          <a:noFill/>
          <a:ln>
            <a:noFill/>
          </a:ln>
        </p:spPr>
      </p:pic>
    </p:spTree>
    <p:extLst>
      <p:ext uri="{BB962C8B-B14F-4D97-AF65-F5344CB8AC3E}">
        <p14:creationId xmlns:p14="http://schemas.microsoft.com/office/powerpoint/2010/main" val="93587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2286" y="228601"/>
            <a:ext cx="10227428" cy="2015836"/>
          </a:xfrm>
        </p:spPr>
        <p:txBody>
          <a:bodyPr>
            <a:noAutofit/>
          </a:bodyPr>
          <a:lstStyle/>
          <a:p>
            <a:pPr algn="l"/>
            <a:r>
              <a:rPr lang="en-US" sz="3600" b="1" u="sng" dirty="0">
                <a:effectLst/>
                <a:latin typeface="Times New Roman" panose="02020603050405020304" pitchFamily="18" charset="0"/>
                <a:ea typeface="Georgia" panose="02040502050405020303" pitchFamily="18" charset="0"/>
              </a:rPr>
              <a:t>Testing in 3 different Equipment</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ESP8266  </a:t>
            </a:r>
            <a:r>
              <a:rPr lang="en-US" sz="2800" b="1" dirty="0" err="1">
                <a:effectLst/>
                <a:latin typeface="Times New Roman" panose="02020603050405020304" pitchFamily="18" charset="0"/>
                <a:ea typeface="Georgia" panose="02040502050405020303" pitchFamily="18" charset="0"/>
              </a:rPr>
              <a:t>WeMos</a:t>
            </a:r>
            <a:r>
              <a:rPr lang="en-US" sz="2800" b="1" dirty="0">
                <a:effectLst/>
                <a:latin typeface="Times New Roman" panose="02020603050405020304" pitchFamily="18" charset="0"/>
                <a:ea typeface="Georgia" panose="02040502050405020303" pitchFamily="18" charset="0"/>
              </a:rPr>
              <a:t> D1 R2 </a:t>
            </a:r>
            <a:endParaRPr lang="en-US" sz="2800" b="1" dirty="0"/>
          </a:p>
        </p:txBody>
      </p:sp>
      <p:pic>
        <p:nvPicPr>
          <p:cNvPr id="4" name="Picture 3" descr="A blue circuit board with a wire&#10;&#10;Description automatically generated">
            <a:extLst>
              <a:ext uri="{FF2B5EF4-FFF2-40B4-BE49-F238E27FC236}">
                <a16:creationId xmlns:a16="http://schemas.microsoft.com/office/drawing/2014/main" id="{CDED0E62-2924-382D-DAEB-68E10E3880C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286" y="2273589"/>
            <a:ext cx="5439296" cy="4068982"/>
          </a:xfrm>
          <a:prstGeom prst="rect">
            <a:avLst/>
          </a:prstGeom>
          <a:noFill/>
          <a:ln>
            <a:noFill/>
          </a:ln>
        </p:spPr>
      </p:pic>
      <p:pic>
        <p:nvPicPr>
          <p:cNvPr id="6" name="Picture 5" descr="A close-up of a computer&#10;&#10;Description automatically generated">
            <a:extLst>
              <a:ext uri="{FF2B5EF4-FFF2-40B4-BE49-F238E27FC236}">
                <a16:creationId xmlns:a16="http://schemas.microsoft.com/office/drawing/2014/main" id="{83979E07-3495-6A5E-0490-D0793E33A7E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1582" y="2273589"/>
            <a:ext cx="4788132" cy="4075256"/>
          </a:xfrm>
          <a:prstGeom prst="rect">
            <a:avLst/>
          </a:prstGeom>
          <a:noFill/>
          <a:ln>
            <a:noFill/>
          </a:ln>
        </p:spPr>
      </p:pic>
    </p:spTree>
    <p:extLst>
      <p:ext uri="{BB962C8B-B14F-4D97-AF65-F5344CB8AC3E}">
        <p14:creationId xmlns:p14="http://schemas.microsoft.com/office/powerpoint/2010/main" val="68396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b="1" kern="1200" dirty="0">
                <a:solidFill>
                  <a:schemeClr val="bg1"/>
                </a:solidFill>
                <a:latin typeface="+mj-lt"/>
                <a:ea typeface="+mj-ea"/>
                <a:cs typeface="+mj-cs"/>
              </a:rPr>
              <a:t>Testing Result (Arduino UNO)</a:t>
            </a:r>
          </a:p>
        </p:txBody>
      </p:sp>
      <p:graphicFrame>
        <p:nvGraphicFramePr>
          <p:cNvPr id="10" name="Table 9">
            <a:extLst>
              <a:ext uri="{FF2B5EF4-FFF2-40B4-BE49-F238E27FC236}">
                <a16:creationId xmlns:a16="http://schemas.microsoft.com/office/drawing/2014/main" id="{8FC82FAD-6F50-6998-0AC5-3E48FDD6AE55}"/>
              </a:ext>
            </a:extLst>
          </p:cNvPr>
          <p:cNvGraphicFramePr>
            <a:graphicFrameLocks noGrp="1"/>
          </p:cNvGraphicFramePr>
          <p:nvPr>
            <p:extLst>
              <p:ext uri="{D42A27DB-BD31-4B8C-83A1-F6EECF244321}">
                <p14:modId xmlns:p14="http://schemas.microsoft.com/office/powerpoint/2010/main" val="42977023"/>
              </p:ext>
            </p:extLst>
          </p:nvPr>
        </p:nvGraphicFramePr>
        <p:xfrm>
          <a:off x="937158" y="1675227"/>
          <a:ext cx="10317687" cy="4394206"/>
        </p:xfrm>
        <a:graphic>
          <a:graphicData uri="http://schemas.openxmlformats.org/drawingml/2006/table">
            <a:tbl>
              <a:tblPr firstRow="1" bandRow="1"/>
              <a:tblGrid>
                <a:gridCol w="319786">
                  <a:extLst>
                    <a:ext uri="{9D8B030D-6E8A-4147-A177-3AD203B41FA5}">
                      <a16:colId xmlns:a16="http://schemas.microsoft.com/office/drawing/2014/main" val="684667894"/>
                    </a:ext>
                  </a:extLst>
                </a:gridCol>
                <a:gridCol w="2684615">
                  <a:extLst>
                    <a:ext uri="{9D8B030D-6E8A-4147-A177-3AD203B41FA5}">
                      <a16:colId xmlns:a16="http://schemas.microsoft.com/office/drawing/2014/main" val="88089084"/>
                    </a:ext>
                  </a:extLst>
                </a:gridCol>
                <a:gridCol w="2665204">
                  <a:extLst>
                    <a:ext uri="{9D8B030D-6E8A-4147-A177-3AD203B41FA5}">
                      <a16:colId xmlns:a16="http://schemas.microsoft.com/office/drawing/2014/main" val="3342050151"/>
                    </a:ext>
                  </a:extLst>
                </a:gridCol>
                <a:gridCol w="2324041">
                  <a:extLst>
                    <a:ext uri="{9D8B030D-6E8A-4147-A177-3AD203B41FA5}">
                      <a16:colId xmlns:a16="http://schemas.microsoft.com/office/drawing/2014/main" val="3605007101"/>
                    </a:ext>
                  </a:extLst>
                </a:gridCol>
                <a:gridCol w="2324041">
                  <a:extLst>
                    <a:ext uri="{9D8B030D-6E8A-4147-A177-3AD203B41FA5}">
                      <a16:colId xmlns:a16="http://schemas.microsoft.com/office/drawing/2014/main" val="3684080407"/>
                    </a:ext>
                  </a:extLst>
                </a:gridCol>
              </a:tblGrid>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gridSpan="2">
                  <a:txBody>
                    <a:bodyPr/>
                    <a:lstStyle/>
                    <a:p>
                      <a:pPr algn="ctr" fontAlgn="b"/>
                      <a:r>
                        <a:rPr lang="en-US" sz="1200" b="1" i="0" u="none" strike="noStrike">
                          <a:solidFill>
                            <a:srgbClr val="000000"/>
                          </a:solidFill>
                          <a:effectLst/>
                          <a:latin typeface="Aptos Narrow" panose="020B0004020202020204" pitchFamily="34" charset="0"/>
                        </a:rPr>
                        <a:t> Performance Tests (bytes per sec)</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HK"/>
                    </a:p>
                  </a:txBody>
                  <a:tcPr/>
                </a:tc>
                <a:extLst>
                  <a:ext uri="{0D108BD9-81ED-4DB2-BD59-A6C34878D82A}">
                    <a16:rowId xmlns:a16="http://schemas.microsoft.com/office/drawing/2014/main" val="218761951"/>
                  </a:ext>
                </a:extLst>
              </a:tr>
              <a:tr h="231274">
                <a:tc gridSpan="2">
                  <a:txBody>
                    <a:bodyPr/>
                    <a:lstStyle/>
                    <a:p>
                      <a:pPr algn="ctr" fontAlgn="b"/>
                      <a:r>
                        <a:rPr lang="en-HK" sz="1200" b="1" i="0" u="none" strike="noStrike">
                          <a:solidFill>
                            <a:srgbClr val="000000"/>
                          </a:solidFill>
                          <a:effectLst/>
                          <a:latin typeface="Aptos Narrow" panose="020B0004020202020204" pitchFamily="34" charset="0"/>
                        </a:rPr>
                        <a:t>Encryption Algorithm</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HK"/>
                    </a:p>
                  </a:txBody>
                  <a:tcPr/>
                </a:tc>
                <a:tc>
                  <a:txBody>
                    <a:bodyPr/>
                    <a:lstStyle/>
                    <a:p>
                      <a:pPr algn="ctr" fontAlgn="b"/>
                      <a:r>
                        <a:rPr lang="en-HK" sz="1100" b="1" i="0" u="none" strike="noStrike">
                          <a:solidFill>
                            <a:srgbClr val="000000"/>
                          </a:solidFill>
                          <a:effectLst/>
                          <a:latin typeface="Arial Unicode MS" panose="020B0604020202020204"/>
                        </a:rPr>
                        <a:t>State Sizes (bytes)</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Encrypt</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Decrypt</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2389220"/>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AES128</a:t>
                      </a:r>
                    </a:p>
                  </a:txBody>
                  <a:tcPr marL="10504" marR="10504" marT="10504"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181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28258.33</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14826.03</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2946556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AES192</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213</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23516.19</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12240.27</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43226697"/>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AES256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245</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20136.95</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10422.52</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93963519"/>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AESSmall128</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34</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23585.91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13576.31</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29423186"/>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dirty="0">
                          <a:solidFill>
                            <a:srgbClr val="000000"/>
                          </a:solidFill>
                          <a:effectLst/>
                          <a:latin typeface="Arial Unicode MS" panose="020B0604020202020204"/>
                        </a:rPr>
                        <a:t>AESSmall256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66</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17035.24</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9541.69</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84144729"/>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BLAKE2b</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211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13659.58</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60052104"/>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BLAKE2s</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107</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18310.39</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91189734"/>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dirty="0">
                          <a:solidFill>
                            <a:srgbClr val="000000"/>
                          </a:solidFill>
                          <a:effectLst/>
                          <a:latin typeface="Arial Unicode MS" panose="020B0604020202020204"/>
                        </a:rPr>
                        <a:t>ChaCha20 128</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19538.38</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19536.16</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10283265"/>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ChaCha20 256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19538.41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19536.14</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1212031"/>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ChaCha12 128</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31005.23</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30999.58</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28774425"/>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ChaCha12 256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31005.23</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30999.52</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14288184"/>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ChaCha8 128</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43882.14</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43870.71</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35670244"/>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ChaCha8 256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43882.14</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43870.83</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7821053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ChaCha+Poly1305</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221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13213.84</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13213.83</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20510067"/>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SHA-256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107</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5987.68</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83009244"/>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SHA3-256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205</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16369.81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4547343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SHAKE-256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206</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16409.23</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 </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13421077"/>
                  </a:ext>
                </a:extLst>
              </a:tr>
            </a:tbl>
          </a:graphicData>
        </a:graphic>
      </p:graphicFrame>
    </p:spTree>
    <p:extLst>
      <p:ext uri="{BB962C8B-B14F-4D97-AF65-F5344CB8AC3E}">
        <p14:creationId xmlns:p14="http://schemas.microsoft.com/office/powerpoint/2010/main" val="1924971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6">
            <a:extLst>
              <a:ext uri="{FF2B5EF4-FFF2-40B4-BE49-F238E27FC236}">
                <a16:creationId xmlns:a16="http://schemas.microsoft.com/office/drawing/2014/main" id="{01C0F2B2-6E66-EA6D-325A-272B9E38DA5B}"/>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pPr>
              <a:spcAft>
                <a:spcPts val="600"/>
              </a:spcAft>
            </a:pPr>
            <a:r>
              <a:rPr lang="en-US" sz="3200" b="1" kern="1200">
                <a:solidFill>
                  <a:schemeClr val="bg1"/>
                </a:solidFill>
                <a:latin typeface="+mj-lt"/>
                <a:ea typeface="+mj-ea"/>
                <a:cs typeface="+mj-cs"/>
              </a:rPr>
              <a:t>Testing Result (Arduino MEGA2560)</a:t>
            </a:r>
          </a:p>
        </p:txBody>
      </p:sp>
      <p:graphicFrame>
        <p:nvGraphicFramePr>
          <p:cNvPr id="9" name="Table 8">
            <a:extLst>
              <a:ext uri="{FF2B5EF4-FFF2-40B4-BE49-F238E27FC236}">
                <a16:creationId xmlns:a16="http://schemas.microsoft.com/office/drawing/2014/main" id="{DFFC3308-27A7-5CC3-834D-E5DB2C249877}"/>
              </a:ext>
            </a:extLst>
          </p:cNvPr>
          <p:cNvGraphicFramePr>
            <a:graphicFrameLocks noGrp="1"/>
          </p:cNvGraphicFramePr>
          <p:nvPr>
            <p:extLst>
              <p:ext uri="{D42A27DB-BD31-4B8C-83A1-F6EECF244321}">
                <p14:modId xmlns:p14="http://schemas.microsoft.com/office/powerpoint/2010/main" val="219710640"/>
              </p:ext>
            </p:extLst>
          </p:nvPr>
        </p:nvGraphicFramePr>
        <p:xfrm>
          <a:off x="938001" y="1675227"/>
          <a:ext cx="10316001" cy="4394206"/>
        </p:xfrm>
        <a:graphic>
          <a:graphicData uri="http://schemas.openxmlformats.org/drawingml/2006/table">
            <a:tbl>
              <a:tblPr firstRow="1" bandRow="1"/>
              <a:tblGrid>
                <a:gridCol w="310609">
                  <a:extLst>
                    <a:ext uri="{9D8B030D-6E8A-4147-A177-3AD203B41FA5}">
                      <a16:colId xmlns:a16="http://schemas.microsoft.com/office/drawing/2014/main" val="955449750"/>
                    </a:ext>
                  </a:extLst>
                </a:gridCol>
                <a:gridCol w="2686277">
                  <a:extLst>
                    <a:ext uri="{9D8B030D-6E8A-4147-A177-3AD203B41FA5}">
                      <a16:colId xmlns:a16="http://schemas.microsoft.com/office/drawing/2014/main" val="683144335"/>
                    </a:ext>
                  </a:extLst>
                </a:gridCol>
                <a:gridCol w="2666831">
                  <a:extLst>
                    <a:ext uri="{9D8B030D-6E8A-4147-A177-3AD203B41FA5}">
                      <a16:colId xmlns:a16="http://schemas.microsoft.com/office/drawing/2014/main" val="255958515"/>
                    </a:ext>
                  </a:extLst>
                </a:gridCol>
                <a:gridCol w="2326142">
                  <a:extLst>
                    <a:ext uri="{9D8B030D-6E8A-4147-A177-3AD203B41FA5}">
                      <a16:colId xmlns:a16="http://schemas.microsoft.com/office/drawing/2014/main" val="4009753111"/>
                    </a:ext>
                  </a:extLst>
                </a:gridCol>
                <a:gridCol w="2326142">
                  <a:extLst>
                    <a:ext uri="{9D8B030D-6E8A-4147-A177-3AD203B41FA5}">
                      <a16:colId xmlns:a16="http://schemas.microsoft.com/office/drawing/2014/main" val="128188795"/>
                    </a:ext>
                  </a:extLst>
                </a:gridCol>
              </a:tblGrid>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gridSpan="2">
                  <a:txBody>
                    <a:bodyPr/>
                    <a:lstStyle/>
                    <a:p>
                      <a:pPr algn="ctr" fontAlgn="b"/>
                      <a:r>
                        <a:rPr lang="en-US" sz="1200" b="1" i="0" u="none" strike="noStrike">
                          <a:solidFill>
                            <a:srgbClr val="000000"/>
                          </a:solidFill>
                          <a:effectLst/>
                          <a:latin typeface="Aptos Narrow" panose="020B0004020202020204" pitchFamily="34" charset="0"/>
                        </a:rPr>
                        <a:t> Performance Tests (bytes per sec)</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HK"/>
                    </a:p>
                  </a:txBody>
                  <a:tcPr/>
                </a:tc>
                <a:extLst>
                  <a:ext uri="{0D108BD9-81ED-4DB2-BD59-A6C34878D82A}">
                    <a16:rowId xmlns:a16="http://schemas.microsoft.com/office/drawing/2014/main" val="2411525422"/>
                  </a:ext>
                </a:extLst>
              </a:tr>
              <a:tr h="231274">
                <a:tc gridSpan="2">
                  <a:txBody>
                    <a:bodyPr/>
                    <a:lstStyle/>
                    <a:p>
                      <a:pPr algn="ctr" fontAlgn="b"/>
                      <a:r>
                        <a:rPr lang="en-HK" sz="1200" b="1" i="0" u="none" strike="noStrike">
                          <a:solidFill>
                            <a:srgbClr val="000000"/>
                          </a:solidFill>
                          <a:effectLst/>
                          <a:latin typeface="Aptos Narrow" panose="020B0004020202020204" pitchFamily="34" charset="0"/>
                        </a:rPr>
                        <a:t>Encryption Algorithm</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HK"/>
                    </a:p>
                  </a:txBody>
                  <a:tcPr/>
                </a:tc>
                <a:tc>
                  <a:txBody>
                    <a:bodyPr/>
                    <a:lstStyle/>
                    <a:p>
                      <a:pPr algn="ctr" fontAlgn="b"/>
                      <a:r>
                        <a:rPr lang="en-HK" sz="1100" b="1" i="0" u="none" strike="noStrike">
                          <a:solidFill>
                            <a:srgbClr val="000000"/>
                          </a:solidFill>
                          <a:effectLst/>
                          <a:latin typeface="Arial Unicode MS"/>
                        </a:rPr>
                        <a:t>State Sizes (bytes)</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Encrypt</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Decrypt</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22272296"/>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AES128</a:t>
                      </a:r>
                    </a:p>
                  </a:txBody>
                  <a:tcPr marL="9985" marR="9985" marT="9985"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181</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27962.53</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14743.35</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50495505"/>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AES192</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213</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23267.88</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12171.95</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6305033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AES256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245</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19923.04</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10364.32</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9095517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AESSmall128</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34</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23336.24</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13492.51</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67334013"/>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AESSmall256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66</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16852.51</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9483.58</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373426"/>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BLAKE2b</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211</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13482.85</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12132348"/>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BLAKE2s</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107</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18305.26</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96636435"/>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ChaCha20 128</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19535.42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19533.18</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84359146"/>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ChaCha20 256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19535.42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19533.18</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18921407"/>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ChaCha12 128</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30999.88</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30994.18</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960222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ChaCha12 256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30999.88</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30994.24</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37266916"/>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ChaCha8 128</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43873.72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43862.29</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2369026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ChaCha8 256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43873.60</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43862.29</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48804621"/>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ChaCha+Poly1305</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221</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13110.32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13110.33</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82378858"/>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SHA-256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107</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5985.56</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86856028"/>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SHA3-256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205</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16361.26</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83449069"/>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SHAKE-256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206</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16400.75</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 </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51800552"/>
                  </a:ext>
                </a:extLst>
              </a:tr>
            </a:tbl>
          </a:graphicData>
        </a:graphic>
      </p:graphicFrame>
    </p:spTree>
    <p:extLst>
      <p:ext uri="{BB962C8B-B14F-4D97-AF65-F5344CB8AC3E}">
        <p14:creationId xmlns:p14="http://schemas.microsoft.com/office/powerpoint/2010/main" val="131538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6">
            <a:extLst>
              <a:ext uri="{FF2B5EF4-FFF2-40B4-BE49-F238E27FC236}">
                <a16:creationId xmlns:a16="http://schemas.microsoft.com/office/drawing/2014/main" id="{01C0F2B2-6E66-EA6D-325A-272B9E38DA5B}"/>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pPr>
              <a:spcAft>
                <a:spcPts val="600"/>
              </a:spcAft>
            </a:pPr>
            <a:r>
              <a:rPr lang="en-US" sz="3200" b="1" kern="1200" dirty="0">
                <a:solidFill>
                  <a:schemeClr val="bg1"/>
                </a:solidFill>
                <a:latin typeface="+mj-lt"/>
                <a:ea typeface="+mj-ea"/>
                <a:cs typeface="+mj-cs"/>
              </a:rPr>
              <a:t>Testing Result (ESP8266  </a:t>
            </a:r>
            <a:r>
              <a:rPr lang="en-US" sz="3200" b="1" kern="1200" dirty="0" err="1">
                <a:solidFill>
                  <a:schemeClr val="bg1"/>
                </a:solidFill>
                <a:latin typeface="+mj-lt"/>
                <a:ea typeface="+mj-ea"/>
                <a:cs typeface="+mj-cs"/>
              </a:rPr>
              <a:t>WeMos</a:t>
            </a:r>
            <a:r>
              <a:rPr lang="en-US" sz="3200" b="1" kern="1200" dirty="0">
                <a:solidFill>
                  <a:schemeClr val="bg1"/>
                </a:solidFill>
                <a:latin typeface="+mj-lt"/>
                <a:ea typeface="+mj-ea"/>
                <a:cs typeface="+mj-cs"/>
              </a:rPr>
              <a:t> D1 R2 )</a:t>
            </a:r>
          </a:p>
        </p:txBody>
      </p:sp>
      <p:graphicFrame>
        <p:nvGraphicFramePr>
          <p:cNvPr id="2" name="Object 1">
            <a:extLst>
              <a:ext uri="{FF2B5EF4-FFF2-40B4-BE49-F238E27FC236}">
                <a16:creationId xmlns:a16="http://schemas.microsoft.com/office/drawing/2014/main" id="{D3013DB2-38D7-AA0F-51FA-5439500598E4}"/>
              </a:ext>
            </a:extLst>
          </p:cNvPr>
          <p:cNvGraphicFramePr>
            <a:graphicFrameLocks noChangeAspect="1"/>
          </p:cNvGraphicFramePr>
          <p:nvPr>
            <p:extLst>
              <p:ext uri="{D42A27DB-BD31-4B8C-83A1-F6EECF244321}">
                <p14:modId xmlns:p14="http://schemas.microsoft.com/office/powerpoint/2010/main" val="442343759"/>
              </p:ext>
            </p:extLst>
          </p:nvPr>
        </p:nvGraphicFramePr>
        <p:xfrm>
          <a:off x="938000" y="1664557"/>
          <a:ext cx="10315999" cy="4394207"/>
        </p:xfrm>
        <a:graphic>
          <a:graphicData uri="http://schemas.openxmlformats.org/presentationml/2006/ole">
            <mc:AlternateContent xmlns:mc="http://schemas.openxmlformats.org/markup-compatibility/2006">
              <mc:Choice xmlns:v="urn:schemas-microsoft-com:vml" Requires="v">
                <p:oleObj name="Worksheet" r:id="rId3" imgW="5591005" imgH="3657600" progId="Excel.Sheet.12">
                  <p:embed/>
                </p:oleObj>
              </mc:Choice>
              <mc:Fallback>
                <p:oleObj name="Worksheet" r:id="rId3" imgW="5591005" imgH="3657600" progId="Excel.Sheet.12">
                  <p:embed/>
                  <p:pic>
                    <p:nvPicPr>
                      <p:cNvPr id="0" name=""/>
                      <p:cNvPicPr/>
                      <p:nvPr/>
                    </p:nvPicPr>
                    <p:blipFill>
                      <a:blip r:embed="rId4"/>
                      <a:stretch>
                        <a:fillRect/>
                      </a:stretch>
                    </p:blipFill>
                    <p:spPr>
                      <a:xfrm>
                        <a:off x="938000" y="1664557"/>
                        <a:ext cx="10315999" cy="4394207"/>
                      </a:xfrm>
                      <a:prstGeom prst="rect">
                        <a:avLst/>
                      </a:prstGeom>
                      <a:solidFill>
                        <a:schemeClr val="accent1">
                          <a:lumMod val="20000"/>
                          <a:lumOff val="80000"/>
                        </a:schemeClr>
                      </a:solidFill>
                    </p:spPr>
                  </p:pic>
                </p:oleObj>
              </mc:Fallback>
            </mc:AlternateContent>
          </a:graphicData>
        </a:graphic>
      </p:graphicFrame>
    </p:spTree>
    <p:extLst>
      <p:ext uri="{BB962C8B-B14F-4D97-AF65-F5344CB8AC3E}">
        <p14:creationId xmlns:p14="http://schemas.microsoft.com/office/powerpoint/2010/main" val="981840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2286" y="228600"/>
            <a:ext cx="10227428" cy="6084277"/>
          </a:xfrm>
        </p:spPr>
        <p:txBody>
          <a:bodyPr>
            <a:noAutofit/>
          </a:bodyPr>
          <a:lstStyle/>
          <a:p>
            <a:pPr algn="l"/>
            <a:br>
              <a:rPr lang="en-US" sz="3600" b="1" u="sng" dirty="0">
                <a:effectLst/>
                <a:latin typeface="Times New Roman" panose="02020603050405020304" pitchFamily="18" charset="0"/>
                <a:ea typeface="Georgia" panose="02040502050405020303" pitchFamily="18" charset="0"/>
              </a:rPr>
            </a:br>
            <a:r>
              <a:rPr lang="en-US" sz="3600" b="1" u="sng" dirty="0">
                <a:effectLst/>
                <a:latin typeface="Times New Roman" panose="02020603050405020304" pitchFamily="18" charset="0"/>
                <a:ea typeface="Georgia" panose="02040502050405020303" pitchFamily="18" charset="0"/>
              </a:rPr>
              <a:t>Conclusion and Recommendations</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ChaCha12 (128-bit or 256-bit) as the primary encryption</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algorithm for the ACS Mini System, leveraging its high</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throughput rates and security strength.</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ChaCha+Poly1305 use for secure communication channels,</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ensuring both data confidentiality and integrity.</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Other algorithms like BLAKE2b, BLAKE2s, SHA-256, </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SHA3-256, and SHAKE-256 can use for specific cases with </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data integrity and authentication.</a:t>
            </a:r>
            <a:br>
              <a:rPr lang="en-US" sz="2800" b="1" dirty="0">
                <a:effectLst/>
                <a:latin typeface="Times New Roman" panose="02020603050405020304" pitchFamily="18" charset="0"/>
                <a:ea typeface="Georgia" panose="02040502050405020303" pitchFamily="18" charset="0"/>
              </a:rPr>
            </a:br>
            <a:endParaRPr lang="en-US" sz="2800" b="1" dirty="0"/>
          </a:p>
        </p:txBody>
      </p:sp>
    </p:spTree>
    <p:extLst>
      <p:ext uri="{BB962C8B-B14F-4D97-AF65-F5344CB8AC3E}">
        <p14:creationId xmlns:p14="http://schemas.microsoft.com/office/powerpoint/2010/main" val="135175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298565"/>
            <a:ext cx="10199293" cy="2951072"/>
          </a:xfrm>
        </p:spPr>
        <p:txBody>
          <a:bodyPr>
            <a:noAutofit/>
          </a:bodyPr>
          <a:lstStyle/>
          <a:p>
            <a:r>
              <a:rPr lang="en-US" b="1" dirty="0"/>
              <a:t>ACS Mini System</a:t>
            </a:r>
          </a:p>
        </p:txBody>
      </p:sp>
      <p:sp>
        <p:nvSpPr>
          <p:cNvPr id="3" name="Title 1">
            <a:extLst>
              <a:ext uri="{FF2B5EF4-FFF2-40B4-BE49-F238E27FC236}">
                <a16:creationId xmlns:a16="http://schemas.microsoft.com/office/drawing/2014/main" id="{DD2A5130-CD7C-985F-01DE-811301656594}"/>
              </a:ext>
            </a:extLst>
          </p:cNvPr>
          <p:cNvSpPr txBox="1">
            <a:spLocks/>
          </p:cNvSpPr>
          <p:nvPr/>
        </p:nvSpPr>
        <p:spPr>
          <a:xfrm>
            <a:off x="1136922" y="2771335"/>
            <a:ext cx="10199293" cy="3080825"/>
          </a:xfrm>
          <a:prstGeom prst="rect">
            <a:avLst/>
          </a:prstGeom>
        </p:spPr>
        <p:txBody>
          <a:bodyPr vert="horz" lIns="91440" tIns="45720" rIns="91440" bIns="45720" rtlCol="0" anchor="ctr" anchorCtr="0">
            <a:noAutofit/>
          </a:bodyPr>
          <a:lstStyle>
            <a:lvl1pPr algn="ctr" defTabSz="914400" rtl="0" eaLnBrk="1" latinLnBrk="0" hangingPunct="1">
              <a:lnSpc>
                <a:spcPct val="100000"/>
              </a:lnSpc>
              <a:spcBef>
                <a:spcPct val="0"/>
              </a:spcBef>
              <a:buNone/>
              <a:defRPr sz="6000" kern="1200" cap="none" spc="0" baseline="0">
                <a:solidFill>
                  <a:schemeClr val="tx1"/>
                </a:solidFill>
                <a:latin typeface="+mj-lt"/>
                <a:ea typeface="+mj-ea"/>
                <a:cs typeface="+mj-cs"/>
              </a:defRPr>
            </a:lvl1pPr>
          </a:lstStyle>
          <a:p>
            <a:r>
              <a:rPr lang="en-US" sz="3600" b="1" dirty="0">
                <a:effectLst/>
                <a:latin typeface="Times New Roman" panose="02020603050405020304" pitchFamily="18" charset="0"/>
                <a:ea typeface="Georgia" panose="02040502050405020303" pitchFamily="18" charset="0"/>
                <a:cs typeface="Times New Roman" panose="02020603050405020304" pitchFamily="18" charset="0"/>
              </a:rPr>
              <a:t>Automation of Construction Data Monitoring </a:t>
            </a:r>
          </a:p>
          <a:p>
            <a:r>
              <a:rPr lang="en-US" sz="3600" b="1" dirty="0">
                <a:effectLst/>
                <a:latin typeface="Times New Roman" panose="02020603050405020304" pitchFamily="18" charset="0"/>
                <a:ea typeface="Georgia" panose="02040502050405020303" pitchFamily="18" charset="0"/>
                <a:cs typeface="Times New Roman" panose="02020603050405020304" pitchFamily="18" charset="0"/>
              </a:rPr>
              <a:t>with Secure and Safety System</a:t>
            </a:r>
            <a:endParaRPr lang="en-HK" sz="3600"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893049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2285" y="228601"/>
            <a:ext cx="10575131" cy="5479026"/>
          </a:xfrm>
        </p:spPr>
        <p:txBody>
          <a:bodyPr>
            <a:noAutofit/>
          </a:bodyPr>
          <a:lstStyle/>
          <a:p>
            <a:pPr algn="l"/>
            <a:br>
              <a:rPr lang="en-US" sz="3600" b="1" u="sng" dirty="0">
                <a:effectLst/>
                <a:latin typeface="Times New Roman" panose="02020603050405020304" pitchFamily="18" charset="0"/>
                <a:ea typeface="Georgia" panose="02040502050405020303" pitchFamily="18" charset="0"/>
              </a:rPr>
            </a:br>
            <a:r>
              <a:rPr lang="en-US" sz="3600" b="1" u="sng" dirty="0">
                <a:effectLst/>
                <a:latin typeface="Times New Roman" panose="02020603050405020304" pitchFamily="18" charset="0"/>
                <a:ea typeface="Georgia" panose="02040502050405020303" pitchFamily="18" charset="0"/>
              </a:rPr>
              <a:t>Additional Approach</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Explore hardware acceleration techniques and code optimizations. </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Continuously monitor the security landscape and periodically </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re-evaluate the selected algorithms.</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Collaborate with industry partners, regulatory bodies, and</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construction SMEs to establish best practices and standards.</a:t>
            </a:r>
            <a:br>
              <a:rPr lang="en-US" sz="2800" b="1" dirty="0">
                <a:effectLst/>
                <a:latin typeface="Times New Roman" panose="02020603050405020304" pitchFamily="18" charset="0"/>
                <a:ea typeface="Georgia" panose="02040502050405020303" pitchFamily="18" charset="0"/>
              </a:rPr>
            </a:br>
            <a:endParaRPr lang="en-US" sz="2800" b="1" dirty="0"/>
          </a:p>
        </p:txBody>
      </p:sp>
    </p:spTree>
    <p:extLst>
      <p:ext uri="{BB962C8B-B14F-4D97-AF65-F5344CB8AC3E}">
        <p14:creationId xmlns:p14="http://schemas.microsoft.com/office/powerpoint/2010/main" val="3151006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6652864" y="678425"/>
            <a:ext cx="5154152" cy="5132440"/>
          </a:xfrm>
        </p:spPr>
        <p:txBody>
          <a:bodyPr wrap="square" anchor="b">
            <a:normAutofit/>
          </a:bodyPr>
          <a:lstStyle/>
          <a:p>
            <a:pPr algn="ctr">
              <a:spcAft>
                <a:spcPts val="1200"/>
              </a:spcAft>
            </a:pPr>
            <a:r>
              <a:rPr lang="en-US" sz="4800" b="1" dirty="0"/>
              <a:t>Special Thanks:</a:t>
            </a:r>
            <a:br>
              <a:rPr lang="en-US" sz="4800" b="1" dirty="0"/>
            </a:br>
            <a:br>
              <a:rPr lang="en-US" sz="4800" b="1" dirty="0"/>
            </a:br>
            <a:br>
              <a:rPr lang="en-US" sz="4800" b="1" dirty="0"/>
            </a:br>
            <a:r>
              <a:rPr lang="en-US" sz="3100" b="1" dirty="0">
                <a:effectLst/>
                <a:latin typeface="Georgia" panose="02040502050405020303" pitchFamily="18" charset="0"/>
              </a:rPr>
              <a:t>Dr Beta Yip</a:t>
            </a:r>
            <a:br>
              <a:rPr lang="en-HK" sz="3100" b="1" dirty="0">
                <a:effectLst/>
                <a:latin typeface="Georgia" panose="02040502050405020303" pitchFamily="18" charset="0"/>
              </a:rPr>
            </a:br>
            <a:r>
              <a:rPr lang="en-US" sz="3100" b="1" dirty="0">
                <a:effectLst/>
                <a:latin typeface="Georgia" panose="02040502050405020303" pitchFamily="18" charset="0"/>
              </a:rPr>
              <a:t>Dr Ivy Wong</a:t>
            </a:r>
            <a:br>
              <a:rPr lang="en-HK" sz="1800" b="1" dirty="0">
                <a:effectLst/>
                <a:latin typeface="Georgia" panose="02040502050405020303" pitchFamily="18" charset="0"/>
              </a:rPr>
            </a:br>
            <a:endParaRPr lang="en-US" sz="4800" b="1" dirty="0"/>
          </a:p>
        </p:txBody>
      </p:sp>
    </p:spTree>
    <p:extLst>
      <p:ext uri="{BB962C8B-B14F-4D97-AF65-F5344CB8AC3E}">
        <p14:creationId xmlns:p14="http://schemas.microsoft.com/office/powerpoint/2010/main" val="3103683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6608619" y="533292"/>
            <a:ext cx="5154152" cy="3394472"/>
          </a:xfrm>
        </p:spPr>
        <p:txBody>
          <a:bodyPr wrap="square" anchor="b">
            <a:normAutofit/>
          </a:bodyPr>
          <a:lstStyle/>
          <a:p>
            <a:r>
              <a:rPr lang="en-US" sz="4800" b="1" dirty="0"/>
              <a:t>Thank you</a:t>
            </a:r>
          </a:p>
        </p:txBody>
      </p:sp>
    </p:spTree>
    <p:extLst>
      <p:ext uri="{BB962C8B-B14F-4D97-AF65-F5344CB8AC3E}">
        <p14:creationId xmlns:p14="http://schemas.microsoft.com/office/powerpoint/2010/main" val="315124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1"/>
            <a:ext cx="10947648" cy="5831174"/>
          </a:xfrm>
        </p:spPr>
        <p:txBody>
          <a:bodyPr>
            <a:noAutofit/>
          </a:bodyPr>
          <a:lstStyle/>
          <a:p>
            <a:pPr algn="l"/>
            <a:r>
              <a:rPr lang="en-US" sz="3600" b="1" u="heavy" dirty="0">
                <a:effectLst/>
                <a:latin typeface="Times New Roman" panose="02020603050405020304" pitchFamily="18" charset="0"/>
                <a:ea typeface="Georgia" panose="02040502050405020303" pitchFamily="18" charset="0"/>
                <a:cs typeface="Times New Roman" panose="02020603050405020304" pitchFamily="18" charset="0"/>
              </a:rPr>
              <a:t>ACS Mini System</a:t>
            </a:r>
            <a:br>
              <a:rPr lang="en-US" sz="2800" b="1" u="heavy"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u="heavy"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   develop an affordable and suitable solution for SMEs </a:t>
            </a: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   focuses on evaluating and implementing data encryption algorithm</a:t>
            </a: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   for resource-constrained devices or embedded systems</a:t>
            </a:r>
            <a:endParaRPr lang="en-HK" sz="2800" b="1"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93077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237956" y="773723"/>
            <a:ext cx="10297551" cy="5514534"/>
          </a:xfrm>
        </p:spPr>
        <p:txBody>
          <a:bodyPr>
            <a:noAutofit/>
          </a:bodyPr>
          <a:lstStyle/>
          <a:p>
            <a:pPr algn="l"/>
            <a:r>
              <a:rPr lang="en-HK" sz="3600" b="1" dirty="0"/>
              <a:t>A – Automation, Artificial intelligence, Architecture </a:t>
            </a:r>
            <a:br>
              <a:rPr lang="en-HK" sz="3600" b="1" dirty="0"/>
            </a:br>
            <a:br>
              <a:rPr lang="en-HK" sz="3600" b="1" dirty="0"/>
            </a:br>
            <a:br>
              <a:rPr lang="en-HK" sz="3600" b="1" dirty="0"/>
            </a:br>
            <a:r>
              <a:rPr lang="en-HK" sz="3600" b="1" dirty="0"/>
              <a:t>C – Cyber Security, Construction </a:t>
            </a:r>
            <a:br>
              <a:rPr lang="en-HK" sz="3600" b="1" dirty="0"/>
            </a:br>
            <a:br>
              <a:rPr lang="en-HK" sz="3600" b="1" dirty="0"/>
            </a:br>
            <a:br>
              <a:rPr lang="en-HK" sz="3600" b="1" dirty="0"/>
            </a:br>
            <a:r>
              <a:rPr lang="en-HK" sz="3600" b="1" dirty="0"/>
              <a:t>S – Secure, Safety &amp; Education</a:t>
            </a:r>
            <a:endParaRPr lang="en-US" sz="3600" b="1" dirty="0"/>
          </a:p>
        </p:txBody>
      </p:sp>
    </p:spTree>
    <p:extLst>
      <p:ext uri="{BB962C8B-B14F-4D97-AF65-F5344CB8AC3E}">
        <p14:creationId xmlns:p14="http://schemas.microsoft.com/office/powerpoint/2010/main" val="1265938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1"/>
            <a:ext cx="10947648" cy="5831174"/>
          </a:xfrm>
        </p:spPr>
        <p:txBody>
          <a:bodyPr>
            <a:noAutofit/>
          </a:bodyPr>
          <a:lstStyle/>
          <a:p>
            <a:pPr algn="l"/>
            <a:r>
              <a:rPr lang="en-US" sz="3600" b="1" u="heavy" dirty="0">
                <a:effectLst/>
                <a:latin typeface="Times New Roman" panose="02020603050405020304" pitchFamily="18" charset="0"/>
                <a:ea typeface="Georgia" panose="02040502050405020303" pitchFamily="18" charset="0"/>
                <a:cs typeface="Times New Roman" panose="02020603050405020304" pitchFamily="18" charset="0"/>
              </a:rPr>
              <a:t>Background</a:t>
            </a:r>
            <a:br>
              <a:rPr lang="en-US" sz="2800" b="1" u="heavy"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u="heavy"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u="heavy"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u="heavy" dirty="0">
                <a:effectLst/>
                <a:latin typeface="Times New Roman" panose="02020603050405020304" pitchFamily="18" charset="0"/>
                <a:ea typeface="Georgia" panose="02040502050405020303" pitchFamily="18" charset="0"/>
                <a:cs typeface="Times New Roman" panose="02020603050405020304" pitchFamily="18" charset="0"/>
              </a:rPr>
            </a:br>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The construction industry is undergoing a digital transformation, with automation and robotics playing an increasingly significant role in enhancing safety standards and operational efficiency. </a:t>
            </a: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endParaRPr lang="en-HK" sz="2800" b="1"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60941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aper with writing on it&#10;&#10;Description automatically generated">
            <a:extLst>
              <a:ext uri="{FF2B5EF4-FFF2-40B4-BE49-F238E27FC236}">
                <a16:creationId xmlns:a16="http://schemas.microsoft.com/office/drawing/2014/main" id="{75BE5008-3263-370D-C5F8-F1515B403B96}"/>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7373" r="7373"/>
          <a:stretch/>
        </p:blipFill>
        <p:spPr>
          <a:xfrm>
            <a:off x="656627" y="1749876"/>
            <a:ext cx="4649891" cy="41892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Placeholder 4">
            <a:extLst>
              <a:ext uri="{FF2B5EF4-FFF2-40B4-BE49-F238E27FC236}">
                <a16:creationId xmlns:a16="http://schemas.microsoft.com/office/drawing/2014/main" id="{9CBEAE40-31C0-C131-781D-19C0C5870B14}"/>
              </a:ext>
            </a:extLst>
          </p:cNvPr>
          <p:cNvPicPr>
            <a:picLocks/>
          </p:cNvPicPr>
          <p:nvPr/>
        </p:nvPicPr>
        <p:blipFill>
          <a:blip r:embed="rId5" cstate="print">
            <a:extLst>
              <a:ext uri="{28A0092B-C50C-407E-A947-70E740481C1C}">
                <a14:useLocalDpi xmlns:a14="http://schemas.microsoft.com/office/drawing/2010/main" val="0"/>
              </a:ext>
            </a:extLst>
          </a:blip>
          <a:srcRect l="7547" r="7547"/>
          <a:stretch>
            <a:fillRect/>
          </a:stretch>
        </p:blipFill>
        <p:spPr bwMode="auto">
          <a:xfrm>
            <a:off x="6183884" y="1749876"/>
            <a:ext cx="5351489" cy="4189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itle 1">
            <a:extLst>
              <a:ext uri="{FF2B5EF4-FFF2-40B4-BE49-F238E27FC236}">
                <a16:creationId xmlns:a16="http://schemas.microsoft.com/office/drawing/2014/main" id="{912DF434-28DB-4621-A497-D62C41CE0419}"/>
              </a:ext>
            </a:extLst>
          </p:cNvPr>
          <p:cNvSpPr>
            <a:spLocks noGrp="1"/>
          </p:cNvSpPr>
          <p:nvPr>
            <p:ph type="title"/>
          </p:nvPr>
        </p:nvSpPr>
        <p:spPr>
          <a:xfrm>
            <a:off x="656627" y="430520"/>
            <a:ext cx="4649891" cy="1023525"/>
          </a:xfrm>
        </p:spPr>
        <p:txBody>
          <a:bodyPr wrap="square" anchor="b">
            <a:normAutofit/>
          </a:bodyPr>
          <a:lstStyle/>
          <a:p>
            <a:r>
              <a:rPr lang="en-US" sz="3200" dirty="0">
                <a:latin typeface="Times New Roman" panose="02020603050405020304" pitchFamily="18" charset="0"/>
                <a:cs typeface="Times New Roman" panose="02020603050405020304" pitchFamily="18" charset="0"/>
              </a:rPr>
              <a:t>Manual Survey</a:t>
            </a:r>
          </a:p>
        </p:txBody>
      </p:sp>
      <p:sp>
        <p:nvSpPr>
          <p:cNvPr id="9" name="TextBox 8">
            <a:extLst>
              <a:ext uri="{FF2B5EF4-FFF2-40B4-BE49-F238E27FC236}">
                <a16:creationId xmlns:a16="http://schemas.microsoft.com/office/drawing/2014/main" id="{1F37F678-F652-E21B-374D-6E7112A83BD5}"/>
              </a:ext>
            </a:extLst>
          </p:cNvPr>
          <p:cNvSpPr txBox="1"/>
          <p:nvPr/>
        </p:nvSpPr>
        <p:spPr>
          <a:xfrm>
            <a:off x="6183884" y="807714"/>
            <a:ext cx="5351489" cy="584775"/>
          </a:xfrm>
          <a:prstGeom prst="rect">
            <a:avLst/>
          </a:prstGeom>
          <a:noFill/>
        </p:spPr>
        <p:txBody>
          <a:bodyPr wrap="square">
            <a:spAutoFit/>
          </a:bodyPr>
          <a:lstStyle/>
          <a:p>
            <a:pPr algn="ctr"/>
            <a:r>
              <a:rPr lang="en-US" sz="3200" dirty="0">
                <a:effectLst/>
                <a:latin typeface="Times New Roman" panose="02020603050405020304" pitchFamily="18" charset="0"/>
                <a:ea typeface="Georgia" panose="02040502050405020303" pitchFamily="18" charset="0"/>
              </a:rPr>
              <a:t>Water Level Records</a:t>
            </a:r>
            <a:endParaRPr lang="en-HK" sz="3200" dirty="0"/>
          </a:p>
        </p:txBody>
      </p:sp>
    </p:spTree>
    <p:extLst>
      <p:ext uri="{BB962C8B-B14F-4D97-AF65-F5344CB8AC3E}">
        <p14:creationId xmlns:p14="http://schemas.microsoft.com/office/powerpoint/2010/main" val="53219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2DF434-28DB-4621-A497-D62C41CE0419}"/>
              </a:ext>
            </a:extLst>
          </p:cNvPr>
          <p:cNvSpPr>
            <a:spLocks noGrp="1"/>
          </p:cNvSpPr>
          <p:nvPr>
            <p:ph type="title"/>
          </p:nvPr>
        </p:nvSpPr>
        <p:spPr>
          <a:xfrm>
            <a:off x="656627" y="430520"/>
            <a:ext cx="4975246" cy="1023525"/>
          </a:xfrm>
        </p:spPr>
        <p:txBody>
          <a:bodyPr wrap="square" anchor="b">
            <a:normAutofit fontScale="90000"/>
          </a:bodyPr>
          <a:lstStyle/>
          <a:p>
            <a:r>
              <a:rPr lang="en-US" sz="3600" dirty="0">
                <a:latin typeface="Times New Roman" panose="02020603050405020304" pitchFamily="18" charset="0"/>
                <a:cs typeface="Times New Roman" panose="02020603050405020304" pitchFamily="18" charset="0"/>
              </a:rPr>
              <a:t>Automated Motorized Total Station (AMTS) System</a:t>
            </a:r>
          </a:p>
        </p:txBody>
      </p:sp>
      <p:sp>
        <p:nvSpPr>
          <p:cNvPr id="9" name="TextBox 8">
            <a:extLst>
              <a:ext uri="{FF2B5EF4-FFF2-40B4-BE49-F238E27FC236}">
                <a16:creationId xmlns:a16="http://schemas.microsoft.com/office/drawing/2014/main" id="{1F37F678-F652-E21B-374D-6E7112A83BD5}"/>
              </a:ext>
            </a:extLst>
          </p:cNvPr>
          <p:cNvSpPr txBox="1"/>
          <p:nvPr/>
        </p:nvSpPr>
        <p:spPr>
          <a:xfrm>
            <a:off x="6183884" y="430520"/>
            <a:ext cx="5351489" cy="1077218"/>
          </a:xfrm>
          <a:prstGeom prst="rect">
            <a:avLst/>
          </a:prstGeom>
          <a:noFill/>
        </p:spPr>
        <p:txBody>
          <a:bodyPr wrap="square">
            <a:spAutoFit/>
          </a:bodyPr>
          <a:lstStyle/>
          <a:p>
            <a:pPr algn="ctr"/>
            <a:r>
              <a:rPr lang="en-US" sz="3200" dirty="0">
                <a:effectLst/>
                <a:latin typeface="Times New Roman" panose="02020603050405020304" pitchFamily="18" charset="0"/>
                <a:ea typeface="Georgia" panose="02040502050405020303" pitchFamily="18" charset="0"/>
              </a:rPr>
              <a:t>Automatic Water Level Monitoring system</a:t>
            </a:r>
            <a:endParaRPr lang="en-HK" sz="3200" dirty="0"/>
          </a:p>
        </p:txBody>
      </p:sp>
      <p:pic>
        <p:nvPicPr>
          <p:cNvPr id="11" name="Picture Placeholder 10">
            <a:extLst>
              <a:ext uri="{FF2B5EF4-FFF2-40B4-BE49-F238E27FC236}">
                <a16:creationId xmlns:a16="http://schemas.microsoft.com/office/drawing/2014/main" id="{A37D1303-3D94-CA0C-0AAB-54DEE52B48D5}"/>
              </a:ext>
            </a:extLst>
          </p:cNvPr>
          <p:cNvPicPr>
            <a:picLocks noChangeAspect="1"/>
          </p:cNvPicPr>
          <p:nvPr/>
        </p:nvPicPr>
        <p:blipFill>
          <a:blip r:embed="rId3" cstate="print">
            <a:extLst>
              <a:ext uri="{28A0092B-C50C-407E-A947-70E740481C1C}">
                <a14:useLocalDpi xmlns:a14="http://schemas.microsoft.com/office/drawing/2010/main" val="0"/>
              </a:ext>
            </a:extLst>
          </a:blip>
          <a:srcRect l="3697" r="3697"/>
          <a:stretch>
            <a:fillRect/>
          </a:stretch>
        </p:blipFill>
        <p:spPr bwMode="auto">
          <a:xfrm>
            <a:off x="564068" y="1749875"/>
            <a:ext cx="4673825" cy="4210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Placeholder 4" descr="A diagram of a device&#10;&#10;Description automatically generated">
            <a:extLst>
              <a:ext uri="{FF2B5EF4-FFF2-40B4-BE49-F238E27FC236}">
                <a16:creationId xmlns:a16="http://schemas.microsoft.com/office/drawing/2014/main" id="{7F783311-5532-7EBE-94E6-A10C45E74CDC}"/>
              </a:ext>
            </a:extLst>
          </p:cNvPr>
          <p:cNvPicPr>
            <a:picLocks noChangeAspect="1"/>
          </p:cNvPicPr>
          <p:nvPr/>
        </p:nvPicPr>
        <p:blipFill>
          <a:blip r:embed="rId4" cstate="print">
            <a:extLst>
              <a:ext uri="{28A0092B-C50C-407E-A947-70E740481C1C}">
                <a14:useLocalDpi xmlns:a14="http://schemas.microsoft.com/office/drawing/2010/main" val="0"/>
              </a:ext>
            </a:extLst>
          </a:blip>
          <a:srcRect l="5821" r="5821"/>
          <a:stretch>
            <a:fillRect/>
          </a:stretch>
        </p:blipFill>
        <p:spPr bwMode="auto">
          <a:xfrm>
            <a:off x="6310202" y="1749875"/>
            <a:ext cx="4707583" cy="42408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9022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1"/>
            <a:ext cx="10947648" cy="5831174"/>
          </a:xfrm>
        </p:spPr>
        <p:txBody>
          <a:bodyPr>
            <a:noAutofit/>
          </a:bodyPr>
          <a:lstStyle/>
          <a:p>
            <a:pPr algn="l"/>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In HK, most SMEs still relied on manual monitoring methods. </a:t>
            </a: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The workers use field book to mark down construction data from working site, go back to office, input data to computer and calculate the result with excel, print out report and submit to client. </a:t>
            </a: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This increase the risk of errors and safety accidents!!! </a:t>
            </a:r>
            <a:endParaRPr lang="en-HK" sz="2800" b="1"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00591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1"/>
            <a:ext cx="10947648" cy="5831174"/>
          </a:xfrm>
        </p:spPr>
        <p:txBody>
          <a:bodyPr>
            <a:noAutofit/>
          </a:bodyPr>
          <a:lstStyle/>
          <a:p>
            <a:pPr algn="l"/>
            <a:br>
              <a:rPr lang="en-US" sz="2800" b="1" u="heavy" dirty="0">
                <a:effectLst/>
                <a:latin typeface="Times New Roman" panose="02020603050405020304" pitchFamily="18" charset="0"/>
                <a:ea typeface="Georgia" panose="02040502050405020303" pitchFamily="18" charset="0"/>
                <a:cs typeface="Times New Roman" panose="02020603050405020304" pitchFamily="18" charset="0"/>
              </a:rPr>
            </a:br>
            <a:r>
              <a:rPr lang="en-US" sz="3600" b="1" u="heavy" dirty="0">
                <a:effectLst/>
                <a:latin typeface="Times New Roman" panose="02020603050405020304" pitchFamily="18" charset="0"/>
                <a:ea typeface="Georgia" panose="02040502050405020303" pitchFamily="18" charset="0"/>
                <a:cs typeface="Times New Roman" panose="02020603050405020304" pitchFamily="18" charset="0"/>
              </a:rPr>
              <a:t>Reasons???</a:t>
            </a:r>
            <a:br>
              <a:rPr lang="en-US" sz="2800" b="1" u="heavy"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u="heavy" dirty="0">
                <a:effectLst/>
                <a:latin typeface="Times New Roman" panose="02020603050405020304" pitchFamily="18" charset="0"/>
                <a:ea typeface="Georgia" panose="02040502050405020303" pitchFamily="18" charset="0"/>
                <a:cs typeface="Times New Roman" panose="02020603050405020304" pitchFamily="18" charset="0"/>
              </a:rPr>
            </a:br>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  limited resources</a:t>
            </a: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r>
              <a:rPr lang="en-US" sz="2800" b="1" dirty="0">
                <a:latin typeface="Times New Roman" panose="02020603050405020304" pitchFamily="18" charset="0"/>
                <a:ea typeface="Georgia" panose="02040502050405020303" pitchFamily="18" charset="0"/>
                <a:cs typeface="Times New Roman" panose="02020603050405020304" pitchFamily="18" charset="0"/>
              </a:rPr>
              <a:t>-  </a:t>
            </a:r>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aging workforce</a:t>
            </a: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  outsourcing  and short-term patterns</a:t>
            </a: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r>
              <a:rPr lang="en-US" sz="3600" b="1" u="heavy" dirty="0">
                <a:effectLst/>
                <a:latin typeface="Times New Roman" panose="02020603050405020304" pitchFamily="18" charset="0"/>
                <a:ea typeface="Georgia" panose="02040502050405020303" pitchFamily="18" charset="0"/>
                <a:cs typeface="Times New Roman" panose="02020603050405020304" pitchFamily="18" charset="0"/>
              </a:rPr>
              <a:t>Challenges???</a:t>
            </a: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  lack of stable electricity in construction sites </a:t>
            </a: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  Internet of Things (IoT) devices strain the efficiency and reliability</a:t>
            </a: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  monitoring, maintenance, repairs require significant manpower</a:t>
            </a:r>
            <a:endParaRPr lang="en-HK" sz="2800" b="1"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4565563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329</TotalTime>
  <Words>828</Words>
  <Application>Microsoft Office PowerPoint</Application>
  <PresentationFormat>Widescreen</PresentationFormat>
  <Paragraphs>236</Paragraphs>
  <Slides>22</Slides>
  <Notes>21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4" baseType="lpstr">
      <vt:lpstr>Aptos</vt:lpstr>
      <vt:lpstr>Aptos Display</vt:lpstr>
      <vt:lpstr>Aptos Narrow</vt:lpstr>
      <vt:lpstr>Arial</vt:lpstr>
      <vt:lpstr>Arial Unicode MS</vt:lpstr>
      <vt:lpstr>Calibri</vt:lpstr>
      <vt:lpstr>Century Gothic</vt:lpstr>
      <vt:lpstr>Georgia</vt:lpstr>
      <vt:lpstr>Segoe UI</vt:lpstr>
      <vt:lpstr>Times New Roman</vt:lpstr>
      <vt:lpstr>Office Theme</vt:lpstr>
      <vt:lpstr>Microsoft Excel Worksheet</vt:lpstr>
      <vt:lpstr>PowerPoint Presentation</vt:lpstr>
      <vt:lpstr>ACS Mini System</vt:lpstr>
      <vt:lpstr>ACS Mini System    -   develop an affordable and suitable solution for SMEs   -   focuses on evaluating and implementing data encryption algorithm  -   for resource-constrained devices or embedded systems</vt:lpstr>
      <vt:lpstr>A – Automation, Artificial intelligence, Architecture    C – Cyber Security, Construction    S – Secure, Safety &amp; Education</vt:lpstr>
      <vt:lpstr>Background    The construction industry is undergoing a digital transformation, with automation and robotics playing an increasingly significant role in enhancing safety standards and operational efficiency.   </vt:lpstr>
      <vt:lpstr>Manual Survey</vt:lpstr>
      <vt:lpstr>Automated Motorized Total Station (AMTS) System</vt:lpstr>
      <vt:lpstr>In HK, most SMEs still relied on manual monitoring methods.    The workers use field book to mark down construction data from working site, go back to office, input data to computer and calculate the result with excel, print out report and submit to client.    This increase the risk of errors and safety accidents!!! </vt:lpstr>
      <vt:lpstr> Reasons???  -  limited resources -  aging workforce -  outsourcing  and short-term patterns   Challenges???  -  lack of stable electricity in construction sites  -  Internet of Things (IoT) devices strain the efficiency and reliability -  monitoring, maintenance, repairs require significant manpower</vt:lpstr>
      <vt:lpstr>PowerPoint Presentation</vt:lpstr>
      <vt:lpstr>Project Aims   -  To evaluate and compare the performance of different data     encryption algorithms  -  test and analyze encryption algorithms suitable for IOT devices   -  identify the most efficient and suitable encryption technique for    automated instrumentation in the construction sector </vt:lpstr>
      <vt:lpstr>Project Implementation  -  Arduino-based simulations for data transfer with encryption.     Encryption Algorithms  -  AES, AES Small, BLAKE2b, BLAKE2s, ChaCha,    ChaCha20+1305, SHA256, SHA3-256,SHAKE256</vt:lpstr>
      <vt:lpstr>Testing in 3 different Equipment  Arduino Uno</vt:lpstr>
      <vt:lpstr>Testing in 3 different Equipment  Arduino MEGA2560</vt:lpstr>
      <vt:lpstr>Testing in 3 different Equipment  ESP8266  WeMos D1 R2 </vt:lpstr>
      <vt:lpstr>Testing Result (Arduino UNO)</vt:lpstr>
      <vt:lpstr>PowerPoint Presentation</vt:lpstr>
      <vt:lpstr>PowerPoint Presentation</vt:lpstr>
      <vt:lpstr> Conclusion and Recommendations   -  ChaCha12 (128-bit or 256-bit) as the primary encryption    algorithm for the ACS Mini System, leveraging its high    throughput rates and security strength.  -  ChaCha+Poly1305 use for secure communication channels,    ensuring both data confidentiality and integrity.  -  Other algorithms like BLAKE2b, BLAKE2s, SHA-256,     SHA3-256, and SHAKE-256 can use for specific cases with     data integrity and authentication. </vt:lpstr>
      <vt:lpstr> Additional Approach    -  Explore hardware acceleration techniques and code optimizations.   -  Continuously monitor the security landscape and periodically     re-evaluate the selected algorithms.  -  Collaborate with industry partners, regulatory bodies, and    construction SMEs to establish best practices and standards. </vt:lpstr>
      <vt:lpstr>Special Thanks:   Dr Beta Yip Dr Ivy Wong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ACS Mini System</dc:title>
  <dc:creator>TSE Chi-Kin</dc:creator>
  <cp:lastModifiedBy>TSE Chi-Kin</cp:lastModifiedBy>
  <cp:revision>21</cp:revision>
  <dcterms:created xsi:type="dcterms:W3CDTF">2024-05-29T16:26:43Z</dcterms:created>
  <dcterms:modified xsi:type="dcterms:W3CDTF">2024-06-02T18:22:56Z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