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9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802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86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97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8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eepngimg.com/png/35452-robot-hd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F405CC0-59F4-70C0-1874-08FC6ABD6B9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3808071" y="0"/>
            <a:ext cx="10826139" cy="822960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  <a:scene3d>
            <a:camera prst="orthographicFront">
              <a:rot lat="0" lon="11399978" rev="0"/>
            </a:camera>
            <a:lightRig rig="threePt" dir="t"/>
          </a:scene3d>
        </p:spPr>
      </p:pic>
      <p:sp>
        <p:nvSpPr>
          <p:cNvPr id="5" name="Text 1"/>
          <p:cNvSpPr/>
          <p:nvPr/>
        </p:nvSpPr>
        <p:spPr>
          <a:xfrm>
            <a:off x="833199" y="1658303"/>
            <a:ext cx="7477601" cy="3839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Detection of Malicious URLs Using Machine Learning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565814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Enhancing cybersecurity through AI-powered detection of malicious URLs, addressing the growing threat of phishing scams and their significant financial impact.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914519" y="6303526"/>
            <a:ext cx="192762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endParaRPr lang="en-US" sz="1152" dirty="0"/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E81082D4-FB97-3399-E836-CBFD6AF1FCDB}"/>
              </a:ext>
            </a:extLst>
          </p:cNvPr>
          <p:cNvSpPr/>
          <p:nvPr/>
        </p:nvSpPr>
        <p:spPr>
          <a:xfrm>
            <a:off x="914519" y="733220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Student Name: SZE CHI KEUNG (SAUL)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Student ID: 20161536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4" name="Text 1"/>
          <p:cNvSpPr/>
          <p:nvPr/>
        </p:nvSpPr>
        <p:spPr>
          <a:xfrm>
            <a:off x="1369516" y="556974"/>
            <a:ext cx="118913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Comparative Analysis with 300 malicious URLs</a:t>
            </a:r>
            <a:endParaRPr lang="en-US" sz="4374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DC216D0E-169C-4E47-7E62-B25F65481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158" y="1808321"/>
            <a:ext cx="8384084" cy="563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3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" name="Text 1"/>
          <p:cNvSpPr/>
          <p:nvPr/>
        </p:nvSpPr>
        <p:spPr>
          <a:xfrm>
            <a:off x="4490799" y="1823442"/>
            <a:ext cx="63015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Challenges and Solutions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2851071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30732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Challenges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5935028" y="3553657"/>
            <a:ext cx="7862173" cy="874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Feature selection limitations (e.g. </a:t>
            </a:r>
            <a:r>
              <a:rPr lang="en-US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script_percentage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overload for SVM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4628555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48507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Solutions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5935028" y="5331143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Focus on extractable features (e.g. </a:t>
            </a:r>
            <a:r>
              <a:rPr lang="en-US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count_domain_occurrences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  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 dataset size</a:t>
            </a:r>
            <a:endParaRPr lang="en-US" sz="175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5E738F1-D5CA-4B34-4EAD-0174CEE6C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0" y="0"/>
            <a:ext cx="4135992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39052"/>
            <a:ext cx="14630400" cy="8229600"/>
          </a:xfrm>
          <a:prstGeom prst="rect">
            <a:avLst/>
          </a:prstGeom>
          <a:solidFill>
            <a:srgbClr val="000018">
              <a:alpha val="80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6" name="Text 2"/>
          <p:cNvSpPr/>
          <p:nvPr/>
        </p:nvSpPr>
        <p:spPr>
          <a:xfrm>
            <a:off x="1413391" y="162835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Summary</a:t>
            </a:r>
            <a:endParaRPr lang="en-US" sz="4374" dirty="0"/>
          </a:p>
        </p:txBody>
      </p:sp>
      <p:sp>
        <p:nvSpPr>
          <p:cNvPr id="9" name="Text 5"/>
          <p:cNvSpPr/>
          <p:nvPr/>
        </p:nvSpPr>
        <p:spPr>
          <a:xfrm>
            <a:off x="1077990" y="2834640"/>
            <a:ext cx="8675610" cy="34929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HK" sz="240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AI-based detection significantly improves cybersecurity</a:t>
            </a:r>
          </a:p>
          <a:p>
            <a:pPr marL="685800" lvl="1" indent="-342900" algn="l">
              <a:lnSpc>
                <a:spcPts val="1960"/>
              </a:lnSpc>
              <a:buSzPct val="100000"/>
              <a:buFont typeface="Wingdings" panose="05000000000000000000" pitchFamily="2" charset="2"/>
              <a:buChar char="Ø"/>
            </a:pPr>
            <a:endParaRPr lang="en-US" altLang="zh-HK" sz="2400" dirty="0">
              <a:solidFill>
                <a:schemeClr val="bg1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685800" lvl="1" indent="-342900" algn="l">
              <a:lnSpc>
                <a:spcPts val="1960"/>
              </a:lnSpc>
              <a:buSzPct val="100000"/>
              <a:buFont typeface="Wingdings" panose="05000000000000000000" pitchFamily="2" charset="2"/>
              <a:buChar char="Ø"/>
            </a:pPr>
            <a:endParaRPr lang="en-US" altLang="zh-HK" sz="2400" dirty="0">
              <a:solidFill>
                <a:schemeClr val="bg1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685800" lvl="1" indent="-342900">
              <a:lnSpc>
                <a:spcPts val="196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HK" sz="240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combination of C4.5 and RF provides strong protection</a:t>
            </a:r>
          </a:p>
          <a:p>
            <a:pPr marL="685800" lvl="1" indent="-342900">
              <a:lnSpc>
                <a:spcPts val="1960"/>
              </a:lnSpc>
              <a:buSzPct val="100000"/>
              <a:buFont typeface="Wingdings" panose="05000000000000000000" pitchFamily="2" charset="2"/>
              <a:buChar char="Ø"/>
            </a:pPr>
            <a:endParaRPr lang="en-US" altLang="zh-HK" sz="2400" dirty="0">
              <a:solidFill>
                <a:schemeClr val="bg1"/>
              </a:solidFill>
              <a:latin typeface="PT Sans" pitchFamily="34" charset="0"/>
            </a:endParaRPr>
          </a:p>
          <a:p>
            <a:pPr marL="685800" lvl="1" indent="-342900">
              <a:lnSpc>
                <a:spcPts val="1960"/>
              </a:lnSpc>
              <a:buSzPct val="100000"/>
              <a:buFont typeface="Wingdings" panose="05000000000000000000" pitchFamily="2" charset="2"/>
              <a:buChar char="Ø"/>
            </a:pPr>
            <a:endParaRPr lang="en-US" altLang="zh-HK" sz="2400" dirty="0">
              <a:solidFill>
                <a:schemeClr val="bg1"/>
              </a:solidFill>
              <a:latin typeface="PT Sans" pitchFamily="34" charset="0"/>
            </a:endParaRPr>
          </a:p>
          <a:p>
            <a:pPr marL="685800" lvl="1" indent="-342900">
              <a:lnSpc>
                <a:spcPts val="196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HK" sz="2400" dirty="0" err="1">
                <a:solidFill>
                  <a:schemeClr val="bg1"/>
                </a:solidFill>
                <a:latin typeface="PT Sans" pitchFamily="34" charset="0"/>
              </a:rPr>
              <a:t>Virustotal’s</a:t>
            </a:r>
            <a:r>
              <a:rPr lang="en-US" altLang="zh-HK" sz="2400" dirty="0">
                <a:solidFill>
                  <a:schemeClr val="bg1"/>
                </a:solidFill>
                <a:latin typeface="PT Sans" pitchFamily="34" charset="0"/>
              </a:rPr>
              <a:t> performance is not bad as free open sources, AI </a:t>
            </a:r>
          </a:p>
          <a:p>
            <a:pPr marL="342900" lvl="1">
              <a:lnSpc>
                <a:spcPts val="1960"/>
              </a:lnSpc>
              <a:buSzPct val="100000"/>
            </a:pPr>
            <a:endParaRPr lang="en-US" altLang="zh-HK" sz="2400" dirty="0">
              <a:solidFill>
                <a:schemeClr val="bg1"/>
              </a:solidFill>
              <a:latin typeface="PT Sans" pitchFamily="34" charset="0"/>
            </a:endParaRPr>
          </a:p>
          <a:p>
            <a:pPr marL="342900" lvl="1">
              <a:lnSpc>
                <a:spcPts val="1960"/>
              </a:lnSpc>
              <a:buSzPct val="100000"/>
            </a:pPr>
            <a:r>
              <a:rPr lang="en-US" altLang="zh-HK" sz="2400" dirty="0">
                <a:solidFill>
                  <a:schemeClr val="bg1"/>
                </a:solidFill>
                <a:latin typeface="PT Sans" pitchFamily="34" charset="0"/>
              </a:rPr>
              <a:t>Detection is another good choice</a:t>
            </a:r>
            <a:endParaRPr lang="en-US" altLang="zh-HK" sz="2400" dirty="0">
              <a:solidFill>
                <a:schemeClr val="bg1"/>
              </a:solidFill>
            </a:endParaRPr>
          </a:p>
          <a:p>
            <a:pPr marL="685800" lvl="1" indent="-342900" algn="l">
              <a:lnSpc>
                <a:spcPts val="1960"/>
              </a:lnSpc>
              <a:buSzPct val="100000"/>
              <a:buFont typeface="Wingdings" panose="05000000000000000000" pitchFamily="2" charset="2"/>
              <a:buChar char="Ø"/>
            </a:pPr>
            <a:endParaRPr lang="en-US" altLang="zh-H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09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9052"/>
            <a:ext cx="14630400" cy="8229600"/>
          </a:xfrm>
          <a:prstGeom prst="rect">
            <a:avLst/>
          </a:prstGeom>
          <a:solidFill>
            <a:srgbClr val="000018">
              <a:alpha val="80000"/>
            </a:srgbClr>
          </a:solidFill>
          <a:ln/>
        </p:spPr>
        <p:txBody>
          <a:bodyPr/>
          <a:lstStyle/>
          <a:p>
            <a:endParaRPr lang="zh-HK" altLang="en-US" dirty="0"/>
          </a:p>
        </p:txBody>
      </p:sp>
      <p:sp>
        <p:nvSpPr>
          <p:cNvPr id="6" name="Text 2"/>
          <p:cNvSpPr/>
          <p:nvPr/>
        </p:nvSpPr>
        <p:spPr>
          <a:xfrm>
            <a:off x="6703695" y="1089659"/>
            <a:ext cx="12230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End</a:t>
            </a:r>
            <a:endParaRPr lang="en-US" sz="4800" dirty="0"/>
          </a:p>
        </p:txBody>
      </p:sp>
      <p:sp>
        <p:nvSpPr>
          <p:cNvPr id="9" name="Text 5"/>
          <p:cNvSpPr/>
          <p:nvPr/>
        </p:nvSpPr>
        <p:spPr>
          <a:xfrm>
            <a:off x="5821680" y="2691051"/>
            <a:ext cx="5303519" cy="34266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lvl="1" algn="l">
              <a:lnSpc>
                <a:spcPts val="1960"/>
              </a:lnSpc>
              <a:buSzPct val="100000"/>
            </a:pPr>
            <a:endParaRPr lang="en-US" altLang="zh-HK" sz="8000" dirty="0">
              <a:solidFill>
                <a:schemeClr val="bg1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342900" lvl="1" algn="l">
              <a:lnSpc>
                <a:spcPts val="1960"/>
              </a:lnSpc>
              <a:buSzPct val="100000"/>
            </a:pPr>
            <a:endParaRPr lang="en-US" altLang="zh-HK" sz="8000" dirty="0">
              <a:solidFill>
                <a:schemeClr val="bg1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342900" lvl="1" algn="l">
              <a:lnSpc>
                <a:spcPts val="1960"/>
              </a:lnSpc>
              <a:buSzPct val="100000"/>
            </a:pPr>
            <a:endParaRPr lang="en-US" altLang="zh-HK" sz="8000" dirty="0">
              <a:solidFill>
                <a:schemeClr val="bg1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342900" lvl="1" algn="l">
              <a:lnSpc>
                <a:spcPts val="1960"/>
              </a:lnSpc>
              <a:buSzPct val="100000"/>
            </a:pPr>
            <a:endParaRPr lang="en-US" altLang="zh-HK" sz="8000" dirty="0">
              <a:solidFill>
                <a:schemeClr val="bg1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342900" lvl="1" algn="l">
              <a:lnSpc>
                <a:spcPts val="1960"/>
              </a:lnSpc>
              <a:buSzPct val="100000"/>
            </a:pPr>
            <a:endParaRPr lang="en-US" altLang="zh-HK" sz="8000" dirty="0">
              <a:solidFill>
                <a:schemeClr val="bg1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342900" lvl="1" algn="l">
              <a:lnSpc>
                <a:spcPts val="1960"/>
              </a:lnSpc>
              <a:buSzPct val="100000"/>
            </a:pPr>
            <a:endParaRPr lang="en-US" altLang="zh-HK" sz="8000" dirty="0">
              <a:solidFill>
                <a:schemeClr val="bg1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342900" lvl="1" algn="l">
              <a:lnSpc>
                <a:spcPts val="1960"/>
              </a:lnSpc>
              <a:buSzPct val="100000"/>
            </a:pPr>
            <a:endParaRPr lang="en-US" altLang="zh-HK" sz="8000" dirty="0">
              <a:solidFill>
                <a:schemeClr val="bg1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342900" lvl="1" algn="l">
              <a:lnSpc>
                <a:spcPts val="1960"/>
              </a:lnSpc>
              <a:buSzPct val="100000"/>
            </a:pPr>
            <a:r>
              <a:rPr lang="en-US" altLang="zh-HK" sz="800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Q&amp;A</a:t>
            </a:r>
            <a:endParaRPr lang="en-US" altLang="zh-HK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6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80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6" name="Text 2"/>
          <p:cNvSpPr/>
          <p:nvPr/>
        </p:nvSpPr>
        <p:spPr>
          <a:xfrm>
            <a:off x="419933" y="15801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Project Background</a:t>
            </a:r>
            <a:endParaRPr lang="en-US" sz="4374" dirty="0"/>
          </a:p>
        </p:txBody>
      </p:sp>
      <p:sp>
        <p:nvSpPr>
          <p:cNvPr id="8" name="Text 4"/>
          <p:cNvSpPr/>
          <p:nvPr/>
        </p:nvSpPr>
        <p:spPr>
          <a:xfrm>
            <a:off x="2193250" y="3772019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5785485" y="3772019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9377720" y="3772019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4A132EE3-D1AC-1015-781F-49EFC9BB9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933" y="1268968"/>
            <a:ext cx="9443631" cy="680261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4096D72-3B39-56FC-9C2C-EF9A34A40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5403" y="2098314"/>
            <a:ext cx="1314633" cy="619211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648AF6C-A2A8-45A7-5519-B1F90194F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296" y="5075422"/>
            <a:ext cx="1895740" cy="638264"/>
          </a:xfrm>
          <a:prstGeom prst="rect">
            <a:avLst/>
          </a:prstGeom>
        </p:spPr>
      </p:pic>
      <p:sp>
        <p:nvSpPr>
          <p:cNvPr id="26" name="Text 6">
            <a:extLst>
              <a:ext uri="{FF2B5EF4-FFF2-40B4-BE49-F238E27FC236}">
                <a16:creationId xmlns:a16="http://schemas.microsoft.com/office/drawing/2014/main" id="{BAEA2AD8-3B1B-68FC-F11D-5DCF83F56AF5}"/>
              </a:ext>
            </a:extLst>
          </p:cNvPr>
          <p:cNvSpPr/>
          <p:nvPr/>
        </p:nvSpPr>
        <p:spPr>
          <a:xfrm>
            <a:off x="10283497" y="2571790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Increased 33% from 2022 to 2023</a:t>
            </a:r>
            <a:endParaRPr lang="en-US" sz="1750" dirty="0"/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529000DD-BA91-ADC7-6E3F-9052CEB384A4}"/>
              </a:ext>
            </a:extLst>
          </p:cNvPr>
          <p:cNvSpPr/>
          <p:nvPr/>
        </p:nvSpPr>
        <p:spPr>
          <a:xfrm>
            <a:off x="10283497" y="5075422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Lost 5 million in 2023</a:t>
            </a:r>
            <a:endParaRPr lang="en-US" sz="1750" dirty="0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6D41294-4BD9-0F11-0A80-18ADF86C01AE}"/>
              </a:ext>
            </a:extLst>
          </p:cNvPr>
          <p:cNvCxnSpPr/>
          <p:nvPr/>
        </p:nvCxnSpPr>
        <p:spPr>
          <a:xfrm>
            <a:off x="8971280" y="2717525"/>
            <a:ext cx="1312217" cy="1983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4C34079B-0458-257F-5D03-B40FDA439ED8}"/>
              </a:ext>
            </a:extLst>
          </p:cNvPr>
          <p:cNvCxnSpPr>
            <a:cxnSpLocks/>
          </p:cNvCxnSpPr>
          <p:nvPr/>
        </p:nvCxnSpPr>
        <p:spPr>
          <a:xfrm>
            <a:off x="9377720" y="5086552"/>
            <a:ext cx="762249" cy="187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6">
            <a:extLst>
              <a:ext uri="{FF2B5EF4-FFF2-40B4-BE49-F238E27FC236}">
                <a16:creationId xmlns:a16="http://schemas.microsoft.com/office/drawing/2014/main" id="{92942F45-45F3-4B90-D2F4-6D79C368FE96}"/>
              </a:ext>
            </a:extLst>
          </p:cNvPr>
          <p:cNvSpPr/>
          <p:nvPr/>
        </p:nvSpPr>
        <p:spPr>
          <a:xfrm>
            <a:off x="10283496" y="7600152"/>
            <a:ext cx="4346903" cy="4714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200" b="1" u="sng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Source from </a:t>
            </a:r>
            <a:r>
              <a:rPr lang="en-US" sz="1200" b="1" u="sng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CyberDefender</a:t>
            </a:r>
            <a:r>
              <a:rPr lang="en-US" sz="1200" b="1" u="sng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of Hong Kong Police Force</a:t>
            </a:r>
            <a:endParaRPr 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715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39052"/>
            <a:ext cx="14630400" cy="8229600"/>
          </a:xfrm>
          <a:prstGeom prst="rect">
            <a:avLst/>
          </a:prstGeom>
          <a:solidFill>
            <a:srgbClr val="000018">
              <a:alpha val="80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6" name="Text 2"/>
          <p:cNvSpPr/>
          <p:nvPr/>
        </p:nvSpPr>
        <p:spPr>
          <a:xfrm>
            <a:off x="575191" y="70032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Project Overview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575191" y="23624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" name="Text 4"/>
          <p:cNvSpPr/>
          <p:nvPr/>
        </p:nvSpPr>
        <p:spPr>
          <a:xfrm>
            <a:off x="730448" y="2405261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1230391" y="236249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Effective URL Scanning System</a:t>
            </a:r>
            <a:endParaRPr lang="en-US" sz="2187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690D876-1659-840F-0682-D19C2B553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135" y="5605945"/>
            <a:ext cx="2036206" cy="135747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230391" y="3273563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an advanced URL scanning system to enhance cybersecurity.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203508" y="24052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2" name="Text 8"/>
          <p:cNvSpPr/>
          <p:nvPr/>
        </p:nvSpPr>
        <p:spPr>
          <a:xfrm>
            <a:off x="5358765" y="2404228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5858708" y="236249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 ML Algorithms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5858708" y="3273562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Utilize C4.5, Random Forest, and Support Vector Machine algorithms.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188410" y="23624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" name="Text 12"/>
          <p:cNvSpPr/>
          <p:nvPr/>
        </p:nvSpPr>
        <p:spPr>
          <a:xfrm>
            <a:off x="9346981" y="2362498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846924" y="240813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Discord Integration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846924" y="3273561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Integrate the system with Discord for real-time URL detection.</a:t>
            </a:r>
            <a:endParaRPr lang="en-US" sz="1750" dirty="0"/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0573E966-E684-551E-1A76-D89E976501AB}"/>
              </a:ext>
            </a:extLst>
          </p:cNvPr>
          <p:cNvSpPr/>
          <p:nvPr/>
        </p:nvSpPr>
        <p:spPr>
          <a:xfrm>
            <a:off x="3825755" y="5751579"/>
            <a:ext cx="697888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 losing money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Keep personal data safe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Raise public awareness about fraud and how to avoid 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" name="Text 1"/>
          <p:cNvSpPr/>
          <p:nvPr/>
        </p:nvSpPr>
        <p:spPr>
          <a:xfrm>
            <a:off x="833199" y="128087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C4.5 Algorithm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44310" y="2308503"/>
            <a:ext cx="44410" cy="4640223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7" name="Shape 3"/>
          <p:cNvSpPr/>
          <p:nvPr/>
        </p:nvSpPr>
        <p:spPr>
          <a:xfrm>
            <a:off x="1416427" y="270980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8" name="Shape 4"/>
          <p:cNvSpPr/>
          <p:nvPr/>
        </p:nvSpPr>
        <p:spPr>
          <a:xfrm>
            <a:off x="916484" y="24820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9" name="Text 5"/>
          <p:cNvSpPr/>
          <p:nvPr/>
        </p:nvSpPr>
        <p:spPr>
          <a:xfrm>
            <a:off x="1071741" y="2523768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5306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Concept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301109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Extension of the ID3 algorithm, creating a decision tree based on information gain.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56753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3" name="Shape 9"/>
          <p:cNvSpPr/>
          <p:nvPr/>
        </p:nvSpPr>
        <p:spPr>
          <a:xfrm>
            <a:off x="916484" y="43398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" name="Text 10"/>
          <p:cNvSpPr/>
          <p:nvPr/>
        </p:nvSpPr>
        <p:spPr>
          <a:xfrm>
            <a:off x="1071741" y="4381500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3884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486882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Calculate entropy, determine information gain, and split the data iteratively.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8" name="Shape 14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9" name="Text 15"/>
          <p:cNvSpPr/>
          <p:nvPr/>
        </p:nvSpPr>
        <p:spPr>
          <a:xfrm>
            <a:off x="1071741" y="5883831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624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DE80CFC-F20E-D597-83CA-3181314B8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208" y="2732008"/>
            <a:ext cx="4013703" cy="4040930"/>
          </a:xfrm>
          <a:prstGeom prst="rect">
            <a:avLst/>
          </a:prstGeom>
        </p:spPr>
      </p:pic>
      <p:sp>
        <p:nvSpPr>
          <p:cNvPr id="20" name="Text 16"/>
          <p:cNvSpPr/>
          <p:nvPr/>
        </p:nvSpPr>
        <p:spPr>
          <a:xfrm>
            <a:off x="23885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Strengths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37115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Handles categorical and numerical data, produces easily interpretable rules.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" name="Text 1"/>
          <p:cNvSpPr/>
          <p:nvPr/>
        </p:nvSpPr>
        <p:spPr>
          <a:xfrm>
            <a:off x="4490799" y="1280874"/>
            <a:ext cx="63768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 Forest Algorithm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2308503"/>
            <a:ext cx="44410" cy="4640223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7" name="Shape 3"/>
          <p:cNvSpPr/>
          <p:nvPr/>
        </p:nvSpPr>
        <p:spPr>
          <a:xfrm>
            <a:off x="5074027" y="270980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8" name="Shape 4"/>
          <p:cNvSpPr/>
          <p:nvPr/>
        </p:nvSpPr>
        <p:spPr>
          <a:xfrm>
            <a:off x="4574084" y="24820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9" name="Text 5"/>
          <p:cNvSpPr/>
          <p:nvPr/>
        </p:nvSpPr>
        <p:spPr>
          <a:xfrm>
            <a:off x="4729341" y="2523768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5306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Concept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3011091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Ensemble method using multiple decision trees, reducing overfitting.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3" name="Shape 9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" name="Text 10"/>
          <p:cNvSpPr/>
          <p:nvPr/>
        </p:nvSpPr>
        <p:spPr>
          <a:xfrm>
            <a:off x="4729341" y="4026098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Generate bootstrap samples, build decision trees, and combine results through voting.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8" name="Shape 14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9" name="Text 15"/>
          <p:cNvSpPr/>
          <p:nvPr/>
        </p:nvSpPr>
        <p:spPr>
          <a:xfrm>
            <a:off x="4729341" y="5883831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Strengths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37115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Handles large datasets with higher accuracy, reduces variance and overfitting.</a:t>
            </a:r>
            <a:endParaRPr lang="en-US" sz="1750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C9A4913F-2970-07DE-9264-108F7CB70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08" y="2887445"/>
            <a:ext cx="4209969" cy="32268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4" name="Text 1"/>
          <p:cNvSpPr/>
          <p:nvPr/>
        </p:nvSpPr>
        <p:spPr>
          <a:xfrm>
            <a:off x="2037993" y="1494592"/>
            <a:ext cx="77231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 Vector Machine (SVM)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633305"/>
            <a:ext cx="44410" cy="4101703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6" name="Shape 3"/>
          <p:cNvSpPr/>
          <p:nvPr/>
        </p:nvSpPr>
        <p:spPr>
          <a:xfrm>
            <a:off x="6287631" y="30346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7" name="Shape 4"/>
          <p:cNvSpPr/>
          <p:nvPr/>
        </p:nvSpPr>
        <p:spPr>
          <a:xfrm>
            <a:off x="7065228" y="28068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" name="Text 5"/>
          <p:cNvSpPr/>
          <p:nvPr/>
        </p:nvSpPr>
        <p:spPr>
          <a:xfrm>
            <a:off x="7220486" y="2848570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315653" y="28554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Concept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037993" y="333589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Finds the optimal hyperplane that maximizes the margin between classes, using kernel functions.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565172" y="414545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2" name="Shape 9"/>
          <p:cNvSpPr/>
          <p:nvPr/>
        </p:nvSpPr>
        <p:spPr>
          <a:xfrm>
            <a:off x="7065228" y="391775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3" name="Text 10"/>
          <p:cNvSpPr/>
          <p:nvPr/>
        </p:nvSpPr>
        <p:spPr>
          <a:xfrm>
            <a:off x="7220486" y="3959423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8537258" y="39663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</a:t>
            </a:r>
            <a:endParaRPr lang="en-US" sz="2187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29F1C4ED-6DD0-3EC6-9FE0-89CBD0ED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1382" y="1127759"/>
            <a:ext cx="3036760" cy="6686495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8537257" y="4446746"/>
            <a:ext cx="3131831" cy="17085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Normalize data, select a kernel function, optimize parameters, and train the model.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287631" y="525202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7" name="Shape 14"/>
          <p:cNvSpPr/>
          <p:nvPr/>
        </p:nvSpPr>
        <p:spPr>
          <a:xfrm>
            <a:off x="7065228" y="50243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8" name="Text 15"/>
          <p:cNvSpPr/>
          <p:nvPr/>
        </p:nvSpPr>
        <p:spPr>
          <a:xfrm>
            <a:off x="7220486" y="5065990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3315653" y="50728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Strengths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2037993" y="555331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Effective in high-dimensional spaces, robust to overfitting with proper tuning.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" name="Text 1"/>
          <p:cNvSpPr/>
          <p:nvPr/>
        </p:nvSpPr>
        <p:spPr>
          <a:xfrm>
            <a:off x="1491496" y="599599"/>
            <a:ext cx="74817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 Training and Evaluation</a:t>
            </a:r>
            <a:endParaRPr lang="en-US" sz="4374" dirty="0"/>
          </a:p>
        </p:txBody>
      </p: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7A94B8F7-DBE0-0594-77DD-C15D274A1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496" y="1893571"/>
            <a:ext cx="1110972" cy="1777484"/>
          </a:xfrm>
          <a:prstGeom prst="rect">
            <a:avLst/>
          </a:prstGeom>
        </p:spPr>
      </p:pic>
      <p:sp>
        <p:nvSpPr>
          <p:cNvPr id="14" name="Text 2">
            <a:extLst>
              <a:ext uri="{FF2B5EF4-FFF2-40B4-BE49-F238E27FC236}">
                <a16:creationId xmlns:a16="http://schemas.microsoft.com/office/drawing/2014/main" id="{14F632CA-C139-B356-A027-D4CDB8FB9306}"/>
              </a:ext>
            </a:extLst>
          </p:cNvPr>
          <p:cNvSpPr/>
          <p:nvPr/>
        </p:nvSpPr>
        <p:spPr>
          <a:xfrm>
            <a:off x="2935725" y="21157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 Preprocessing</a:t>
            </a:r>
            <a:endParaRPr lang="en-US" sz="2187" dirty="0"/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C23A2512-5045-39DF-B7B3-3BFF65A85894}"/>
              </a:ext>
            </a:extLst>
          </p:cNvPr>
          <p:cNvSpPr/>
          <p:nvPr/>
        </p:nvSpPr>
        <p:spPr>
          <a:xfrm>
            <a:off x="2935725" y="2596159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Normalize the data and select relevant features.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16" name="Image 3" descr="preencoded.png">
            <a:extLst>
              <a:ext uri="{FF2B5EF4-FFF2-40B4-BE49-F238E27FC236}">
                <a16:creationId xmlns:a16="http://schemas.microsoft.com/office/drawing/2014/main" id="{4376D196-3ABE-339F-A390-1148DDA4F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496" y="3671055"/>
            <a:ext cx="1110972" cy="1777484"/>
          </a:xfrm>
          <a:prstGeom prst="rect">
            <a:avLst/>
          </a:prstGeom>
        </p:spPr>
      </p:pic>
      <p:sp>
        <p:nvSpPr>
          <p:cNvPr id="17" name="Text 4">
            <a:extLst>
              <a:ext uri="{FF2B5EF4-FFF2-40B4-BE49-F238E27FC236}">
                <a16:creationId xmlns:a16="http://schemas.microsoft.com/office/drawing/2014/main" id="{C2BB15AC-7DE2-A27A-0729-02605E379079}"/>
              </a:ext>
            </a:extLst>
          </p:cNvPr>
          <p:cNvSpPr/>
          <p:nvPr/>
        </p:nvSpPr>
        <p:spPr>
          <a:xfrm>
            <a:off x="2935725" y="389322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Model Training</a:t>
            </a:r>
            <a:endParaRPr lang="en-US" sz="2187" dirty="0"/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B30268AA-A3F1-5E74-2AAD-81F1C271C6A9}"/>
              </a:ext>
            </a:extLst>
          </p:cNvPr>
          <p:cNvSpPr/>
          <p:nvPr/>
        </p:nvSpPr>
        <p:spPr>
          <a:xfrm>
            <a:off x="2935725" y="4373643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Split the data into training and testing sets, then train the models.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19" name="Image 4" descr="preencoded.png">
            <a:extLst>
              <a:ext uri="{FF2B5EF4-FFF2-40B4-BE49-F238E27FC236}">
                <a16:creationId xmlns:a16="http://schemas.microsoft.com/office/drawing/2014/main" id="{B62A7C78-9684-862D-3A76-92A1FE972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496" y="5670710"/>
            <a:ext cx="1110972" cy="1777484"/>
          </a:xfrm>
          <a:prstGeom prst="rect">
            <a:avLst/>
          </a:prstGeom>
        </p:spPr>
      </p:pic>
      <p:sp>
        <p:nvSpPr>
          <p:cNvPr id="20" name="Text 6">
            <a:extLst>
              <a:ext uri="{FF2B5EF4-FFF2-40B4-BE49-F238E27FC236}">
                <a16:creationId xmlns:a16="http://schemas.microsoft.com/office/drawing/2014/main" id="{6379E00D-E464-BF6E-A1D1-7D206F96AC69}"/>
              </a:ext>
            </a:extLst>
          </p:cNvPr>
          <p:cNvSpPr/>
          <p:nvPr/>
        </p:nvSpPr>
        <p:spPr>
          <a:xfrm>
            <a:off x="2935725" y="5670710"/>
            <a:ext cx="30153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Performance Evaluation</a:t>
            </a:r>
            <a:endParaRPr lang="en-US" sz="2187" dirty="0"/>
          </a:p>
        </p:txBody>
      </p:sp>
      <p:sp>
        <p:nvSpPr>
          <p:cNvPr id="21" name="Text 7">
            <a:extLst>
              <a:ext uri="{FF2B5EF4-FFF2-40B4-BE49-F238E27FC236}">
                <a16:creationId xmlns:a16="http://schemas.microsoft.com/office/drawing/2014/main" id="{B28A5A3F-4ADE-2673-A0A0-A19B983F3085}"/>
              </a:ext>
            </a:extLst>
          </p:cNvPr>
          <p:cNvSpPr/>
          <p:nvPr/>
        </p:nvSpPr>
        <p:spPr>
          <a:xfrm>
            <a:off x="2935725" y="6151127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Assess the models using accuracy, precision, recall, and F1 score.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8E713BD6-94C3-E14E-ED9D-13976B9B7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6034" y="2711726"/>
            <a:ext cx="4682134" cy="3529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4" name="Text 1"/>
          <p:cNvSpPr/>
          <p:nvPr/>
        </p:nvSpPr>
        <p:spPr>
          <a:xfrm>
            <a:off x="840997" y="677822"/>
            <a:ext cx="69184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Integration with Discord Bot</a:t>
            </a:r>
            <a:endParaRPr lang="en-US" sz="4374" dirty="0"/>
          </a:p>
        </p:txBody>
      </p:sp>
      <p:sp>
        <p:nvSpPr>
          <p:cNvPr id="9" name="Text 4"/>
          <p:cNvSpPr/>
          <p:nvPr/>
        </p:nvSpPr>
        <p:spPr>
          <a:xfrm>
            <a:off x="7295462" y="3102412"/>
            <a:ext cx="4165018" cy="1012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Interaction</a:t>
            </a:r>
            <a:endParaRPr lang="en-US" sz="3200" dirty="0"/>
          </a:p>
        </p:txBody>
      </p:sp>
      <p:sp>
        <p:nvSpPr>
          <p:cNvPr id="10" name="Text 5"/>
          <p:cNvSpPr/>
          <p:nvPr/>
        </p:nvSpPr>
        <p:spPr>
          <a:xfrm>
            <a:off x="7295462" y="4246899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Simple commands for users to check URLs, with immediate results based on AI and VirusTotal analysis.</a:t>
            </a:r>
            <a:endParaRPr lang="en-US" sz="1750" dirty="0"/>
          </a:p>
        </p:txBody>
      </p:sp>
      <p:pic>
        <p:nvPicPr>
          <p:cNvPr id="13" name="圖片 12" descr="一張含有 自動機, 卡通 的圖片&#10;&#10;自動產生的描述">
            <a:extLst>
              <a:ext uri="{FF2B5EF4-FFF2-40B4-BE49-F238E27FC236}">
                <a16:creationId xmlns:a16="http://schemas.microsoft.com/office/drawing/2014/main" id="{FEB20817-D136-26DD-5138-E41ECD9D3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1740723"/>
            <a:ext cx="7295462" cy="54525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4" name="Text 1"/>
          <p:cNvSpPr/>
          <p:nvPr/>
        </p:nvSpPr>
        <p:spPr>
          <a:xfrm>
            <a:off x="1369516" y="556974"/>
            <a:ext cx="118913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Comparative Analysis with 300 malicious URLs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22753" y="2285760"/>
            <a:ext cx="10554414" cy="3629858"/>
          </a:xfrm>
          <a:prstGeom prst="roundRect">
            <a:avLst>
              <a:gd name="adj" fmla="val 275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6" name="Shape 3"/>
          <p:cNvSpPr/>
          <p:nvPr/>
        </p:nvSpPr>
        <p:spPr>
          <a:xfrm>
            <a:off x="2037993" y="2152530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7" name="Text 4"/>
          <p:cNvSpPr/>
          <p:nvPr/>
        </p:nvSpPr>
        <p:spPr>
          <a:xfrm>
            <a:off x="2252901" y="2434231"/>
            <a:ext cx="1659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Comparison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4364474" y="2434231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VirusTotal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472238" y="2434231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C4.5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8580001" y="2434231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 Forest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687764" y="2434231"/>
            <a:ext cx="1659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SVM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30373" y="2930484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3" name="Text 10"/>
          <p:cNvSpPr/>
          <p:nvPr/>
        </p:nvSpPr>
        <p:spPr>
          <a:xfrm>
            <a:off x="2252901" y="3071335"/>
            <a:ext cx="1659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Accuracy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4364474" y="3071335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altLang="zh-HK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Moderate</a:t>
            </a:r>
            <a:endParaRPr lang="en-US" altLang="zh-HK" sz="1750" dirty="0"/>
          </a:p>
        </p:txBody>
      </p:sp>
      <p:sp>
        <p:nvSpPr>
          <p:cNvPr id="15" name="Text 12"/>
          <p:cNvSpPr/>
          <p:nvPr/>
        </p:nvSpPr>
        <p:spPr>
          <a:xfrm>
            <a:off x="6472238" y="3071335"/>
            <a:ext cx="16558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 but risk of overfitting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8580001" y="3071335"/>
            <a:ext cx="16558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Good generalization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10687764" y="3071335"/>
            <a:ext cx="1659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Poor performance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2030373" y="3922989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9" name="Text 16"/>
          <p:cNvSpPr/>
          <p:nvPr/>
        </p:nvSpPr>
        <p:spPr>
          <a:xfrm>
            <a:off x="2252901" y="4063840"/>
            <a:ext cx="1659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Precision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4364474" y="4063840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Moderate</a:t>
            </a:r>
            <a:endParaRPr lang="en-US" sz="1750" dirty="0"/>
          </a:p>
        </p:txBody>
      </p:sp>
      <p:sp>
        <p:nvSpPr>
          <p:cNvPr id="21" name="Text 18"/>
          <p:cNvSpPr/>
          <p:nvPr/>
        </p:nvSpPr>
        <p:spPr>
          <a:xfrm>
            <a:off x="6472238" y="4063840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8580001" y="4063840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10687764" y="4063840"/>
            <a:ext cx="1659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</a:t>
            </a:r>
            <a:endParaRPr lang="en-US" sz="1750" dirty="0"/>
          </a:p>
        </p:txBody>
      </p:sp>
      <p:sp>
        <p:nvSpPr>
          <p:cNvPr id="24" name="Shape 21"/>
          <p:cNvSpPr/>
          <p:nvPr/>
        </p:nvSpPr>
        <p:spPr>
          <a:xfrm>
            <a:off x="2030373" y="4560092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25" name="Text 22"/>
          <p:cNvSpPr/>
          <p:nvPr/>
        </p:nvSpPr>
        <p:spPr>
          <a:xfrm>
            <a:off x="2252901" y="4700943"/>
            <a:ext cx="1659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False Positives/Negatives</a:t>
            </a:r>
            <a:endParaRPr lang="en-US" sz="1750" dirty="0"/>
          </a:p>
        </p:txBody>
      </p:sp>
      <p:sp>
        <p:nvSpPr>
          <p:cNvPr id="26" name="Text 23"/>
          <p:cNvSpPr/>
          <p:nvPr/>
        </p:nvSpPr>
        <p:spPr>
          <a:xfrm>
            <a:off x="4364474" y="4700943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Moderate</a:t>
            </a:r>
            <a:endParaRPr lang="en-US" sz="1750" dirty="0"/>
          </a:p>
        </p:txBody>
      </p:sp>
      <p:sp>
        <p:nvSpPr>
          <p:cNvPr id="27" name="Text 24"/>
          <p:cNvSpPr/>
          <p:nvPr/>
        </p:nvSpPr>
        <p:spPr>
          <a:xfrm>
            <a:off x="6472238" y="4700943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</a:t>
            </a:r>
            <a:endParaRPr lang="en-US" sz="1750" dirty="0"/>
          </a:p>
        </p:txBody>
      </p:sp>
      <p:sp>
        <p:nvSpPr>
          <p:cNvPr id="28" name="Text 25"/>
          <p:cNvSpPr/>
          <p:nvPr/>
        </p:nvSpPr>
        <p:spPr>
          <a:xfrm>
            <a:off x="8580001" y="4700943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</a:t>
            </a:r>
            <a:endParaRPr lang="en-US" sz="1750" dirty="0"/>
          </a:p>
        </p:txBody>
      </p:sp>
      <p:sp>
        <p:nvSpPr>
          <p:cNvPr id="29" name="Text 26"/>
          <p:cNvSpPr/>
          <p:nvPr/>
        </p:nvSpPr>
        <p:spPr>
          <a:xfrm>
            <a:off x="10687764" y="4700943"/>
            <a:ext cx="1659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474</Words>
  <Application>Microsoft Office PowerPoint</Application>
  <PresentationFormat>自訂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Arial</vt:lpstr>
      <vt:lpstr>Nunito</vt:lpstr>
      <vt:lpstr>PT Sans</vt:lpstr>
      <vt:lpstr>Roboto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Saul SZE</cp:lastModifiedBy>
  <cp:revision>6</cp:revision>
  <dcterms:created xsi:type="dcterms:W3CDTF">2024-05-29T01:45:06Z</dcterms:created>
  <dcterms:modified xsi:type="dcterms:W3CDTF">2024-05-31T12:42:20Z</dcterms:modified>
</cp:coreProperties>
</file>