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82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9" r:id="rId19"/>
    <p:sldId id="280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495AB54-F904-754D-9C30-6405D8CBA388}">
          <p14:sldIdLst>
            <p14:sldId id="256"/>
            <p14:sldId id="257"/>
            <p14:sldId id="282"/>
            <p14:sldId id="258"/>
            <p14:sldId id="260"/>
            <p14:sldId id="259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9"/>
            <p14:sldId id="280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2"/>
    <p:restoredTop sz="81619"/>
  </p:normalViewPr>
  <p:slideViewPr>
    <p:cSldViewPr snapToGrid="0" snapToObjects="1">
      <p:cViewPr varScale="1">
        <p:scale>
          <a:sx n="90" d="100"/>
          <a:sy n="90" d="100"/>
        </p:scale>
        <p:origin x="11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68" d="100"/>
          <a:sy n="168" d="100"/>
        </p:scale>
        <p:origin x="5432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0BAC2433-2E79-42CD-2AEF-09FF8A87F35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A29A11-BAA7-7C51-39EA-A239F77B9D9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5BB83C-32E0-034D-8D84-25F4EB43A5FC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5B6EE9E-279B-92E3-8F71-E62FDEE970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2E1E6E-E5BF-1156-2776-333B5230CD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53B3C8-B69D-724D-87A9-BC3C836C577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73183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CF2DE-EA1F-5946-B11E-5BA9EE779404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EF175-1A5C-BB4B-9AB5-E81745A700F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49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5934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1977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4536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8473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74863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43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08899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94779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32062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74939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390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51041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88646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515871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705556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7903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950441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170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9760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24281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28819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08920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01091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0764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72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FEF175-1A5C-BB4B-9AB5-E81745A700F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92739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869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2518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034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963A01E-4848-BF4B-9906-C57392373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21" y="136525"/>
            <a:ext cx="9042850" cy="1279582"/>
          </a:xfrm>
        </p:spPr>
        <p:txBody>
          <a:bodyPr anchor="b">
            <a:normAutofit/>
          </a:bodyPr>
          <a:lstStyle>
            <a:lvl1pPr algn="ctr">
              <a:defRPr sz="33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687D2A-9185-C743-93A9-24F9C92A8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21" y="1959356"/>
            <a:ext cx="9042850" cy="365125"/>
          </a:xfrm>
        </p:spPr>
        <p:txBody>
          <a:bodyPr/>
          <a:lstStyle>
            <a:lvl1pPr marL="0" indent="0" algn="ctr">
              <a:buNone/>
              <a:defRPr sz="1800" b="1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86142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CDC7EF8-F7CE-6D41-BB50-4AFB87BCB969}"/>
              </a:ext>
            </a:extLst>
          </p:cNvPr>
          <p:cNvSpPr/>
          <p:nvPr userDrawn="1"/>
        </p:nvSpPr>
        <p:spPr>
          <a:xfrm>
            <a:off x="0" y="287382"/>
            <a:ext cx="9144000" cy="75764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05775C74-8B6A-054B-A23A-9A2FA51C1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87570"/>
            <a:ext cx="7886700" cy="961293"/>
          </a:xfrm>
        </p:spPr>
        <p:txBody>
          <a:bodyPr>
            <a:normAutofit/>
          </a:bodyPr>
          <a:lstStyle>
            <a:lvl1pPr>
              <a:defRPr sz="27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ABA7FF9-1C74-584B-94A4-58E31F820A7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248676"/>
            <a:ext cx="7886700" cy="4952832"/>
          </a:xfrm>
        </p:spPr>
        <p:txBody>
          <a:bodyPr/>
          <a:lstStyle>
            <a:lvl1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kumimoji="1" lang="zh-CN" altLang="en-US" dirty="0"/>
              <a:t>编辑母版文本样式</a:t>
            </a:r>
          </a:p>
          <a:p>
            <a:pPr lvl="1"/>
            <a:r>
              <a:rPr kumimoji="1" lang="zh-CN" altLang="en-US" dirty="0"/>
              <a:t>第二级</a:t>
            </a:r>
          </a:p>
          <a:p>
            <a:pPr lvl="2"/>
            <a:r>
              <a:rPr kumimoji="1" lang="zh-CN" altLang="en-US" dirty="0"/>
              <a:t>第三级</a:t>
            </a:r>
          </a:p>
          <a:p>
            <a:pPr lvl="3"/>
            <a:r>
              <a:rPr kumimoji="1" lang="zh-CN" altLang="en-US" dirty="0"/>
              <a:t>第四级</a:t>
            </a:r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日期占位符 3">
            <a:extLst>
              <a:ext uri="{FF2B5EF4-FFF2-40B4-BE49-F238E27FC236}">
                <a16:creationId xmlns:a16="http://schemas.microsoft.com/office/drawing/2014/main" id="{BB58DE52-1A7F-9E42-8369-739F5502C9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2025/7/7</a:t>
            </a:fld>
            <a:endParaRPr kumimoji="1" lang="zh-CN" altLang="en-US" dirty="0"/>
          </a:p>
        </p:txBody>
      </p:sp>
      <p:sp>
        <p:nvSpPr>
          <p:cNvPr id="11" name="页脚占位符 4">
            <a:extLst>
              <a:ext uri="{FF2B5EF4-FFF2-40B4-BE49-F238E27FC236}">
                <a16:creationId xmlns:a16="http://schemas.microsoft.com/office/drawing/2014/main" id="{15E3F1D0-3C0A-7B4C-921D-46F39DAE5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endParaRPr kumimoji="1" lang="zh-CN" altLang="en-US"/>
          </a:p>
        </p:txBody>
      </p:sp>
      <p:sp>
        <p:nvSpPr>
          <p:cNvPr id="12" name="幻灯片编号占位符 5">
            <a:extLst>
              <a:ext uri="{FF2B5EF4-FFF2-40B4-BE49-F238E27FC236}">
                <a16:creationId xmlns:a16="http://schemas.microsoft.com/office/drawing/2014/main" id="{6AC2F1C8-5607-BD4A-B976-70653C8E8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01416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FC51B9C-615E-3E87-9C96-4F785C738C5A}"/>
              </a:ext>
            </a:extLst>
          </p:cNvPr>
          <p:cNvSpPr/>
          <p:nvPr userDrawn="1"/>
        </p:nvSpPr>
        <p:spPr>
          <a:xfrm>
            <a:off x="0" y="287382"/>
            <a:ext cx="9144000" cy="598796"/>
          </a:xfrm>
          <a:prstGeom prst="rect">
            <a:avLst/>
          </a:prstGeom>
          <a:solidFill>
            <a:srgbClr val="2E75B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244" y="287382"/>
            <a:ext cx="8449734" cy="598796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5177896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61243" y="6356351"/>
            <a:ext cx="2057400" cy="365125"/>
          </a:xfrm>
        </p:spPr>
        <p:txBody>
          <a:bodyPr/>
          <a:lstStyle/>
          <a:p>
            <a:fld id="{8A44B6B4-937D-054D-BEF6-8660ACCA85B8}" type="datetimeFigureOut">
              <a:rPr kumimoji="1" lang="zh-CN" altLang="en-US" smtClean="0"/>
              <a:t>2025/7/7</a:t>
            </a:fld>
            <a:endParaRPr kumimoji="1"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53576" y="6356351"/>
            <a:ext cx="2057400" cy="365125"/>
          </a:xfrm>
        </p:spPr>
        <p:txBody>
          <a:bodyPr/>
          <a:lstStyle/>
          <a:p>
            <a:fld id="{62597CCC-4A0B-5244-AD6B-955C19867FF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7920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215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99361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581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0674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185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19459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329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948734-831C-F94B-866B-7951737D3FB9}" type="datetimeFigureOut">
              <a:rPr kumimoji="1" lang="zh-CN" altLang="en-US" smtClean="0"/>
              <a:t>2025/7/7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93955-CA98-8249-AB97-442BD7DAC38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9061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  <p:sldLayoutId id="214748365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5A688-6FD0-874A-B4D7-16B20B4431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400300"/>
            <a:ext cx="9144000" cy="1828800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Semantic</a:t>
            </a:r>
            <a:r>
              <a:rPr kumimoji="1" lang="zh-CN" altLang="en-US" sz="54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kumimoji="1" lang="en-US" altLang="zh-CN" sz="5400" b="1">
                <a:latin typeface="Microsoft YaHei" panose="020B0503020204020204" pitchFamily="34" charset="-122"/>
                <a:ea typeface="Microsoft YaHei" panose="020B0503020204020204" pitchFamily="34" charset="-122"/>
              </a:rPr>
              <a:t>Analysis</a:t>
            </a:r>
            <a:br>
              <a:rPr kumimoji="1" lang="en-US" altLang="zh-CN" sz="5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r>
              <a:rPr kumimoji="1" lang="en-US" altLang="zh-CN" sz="4000" dirty="0">
                <a:latin typeface="+mn-lt"/>
                <a:ea typeface="Microsoft YaHei" panose="020B0503020204020204" pitchFamily="34" charset="-122"/>
              </a:rPr>
              <a:t>Chapter</a:t>
            </a:r>
            <a:r>
              <a:rPr kumimoji="1" lang="zh-CN" altLang="en-US" sz="4000" dirty="0">
                <a:latin typeface="+mn-lt"/>
                <a:ea typeface="Microsoft YaHei" panose="020B0503020204020204" pitchFamily="34" charset="-122"/>
              </a:rPr>
              <a:t> </a:t>
            </a:r>
            <a:r>
              <a:rPr kumimoji="1" lang="en-US" altLang="zh-CN" sz="4000" dirty="0">
                <a:latin typeface="+mn-lt"/>
                <a:ea typeface="Microsoft YaHei" panose="020B0503020204020204" pitchFamily="34" charset="-122"/>
              </a:rPr>
              <a:t>5</a:t>
            </a:r>
            <a:endParaRPr kumimoji="1" lang="zh-CN" altLang="en-US" sz="4000" dirty="0">
              <a:latin typeface="+mn-lt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326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1EC3AC-C185-90A9-5549-9970F626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09F10A-0CB5-95B6-DD5F-BEFB71D1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b="1" dirty="0"/>
              <a:t>Imperative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  <a:endParaRPr kumimoji="1" lang="en" altLang="zh-CN" sz="2800" b="1" dirty="0"/>
          </a:p>
          <a:p>
            <a:r>
              <a:rPr kumimoji="1" lang="en" altLang="zh-CN" dirty="0"/>
              <a:t>Because a large program may contain thousands of distinct identiﬁers, symbol tables must permit </a:t>
            </a:r>
            <a:r>
              <a:rPr kumimoji="1" lang="en" altLang="zh-CN" dirty="0">
                <a:solidFill>
                  <a:srgbClr val="0070C0"/>
                </a:solidFill>
              </a:rPr>
              <a:t>efﬁcient lookup</a:t>
            </a:r>
            <a:r>
              <a:rPr kumimoji="1" lang="en" altLang="zh-CN" dirty="0"/>
              <a:t>.</a:t>
            </a:r>
          </a:p>
          <a:p>
            <a:r>
              <a:rPr kumimoji="1" lang="en-US" altLang="zh-CN" b="1" dirty="0"/>
              <a:t>How?</a:t>
            </a:r>
          </a:p>
          <a:p>
            <a:r>
              <a:rPr kumimoji="1" lang="en-US" altLang="zh-CN" dirty="0">
                <a:solidFill>
                  <a:srgbClr val="0070C0"/>
                </a:solidFill>
              </a:rPr>
              <a:t>Hash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Table</a:t>
            </a:r>
          </a:p>
          <a:p>
            <a:pPr lvl="1"/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’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=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itchFamily="2" charset="2"/>
              </a:rPr>
              <a:t>+</a:t>
            </a:r>
            <a:r>
              <a:rPr kumimoji="1"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  <a:sym typeface="Symbol" pitchFamily="2" charset="2"/>
              </a:rPr>
              <a:t>{</a:t>
            </a:r>
            <a:r>
              <a:rPr lang="en-US" altLang="zh-CN" sz="2400" dirty="0">
                <a:solidFill>
                  <a:srgbClr val="0070C0"/>
                </a:solidFill>
                <a:sym typeface="Symbol" pitchFamily="2" charset="2"/>
              </a:rPr>
              <a:t>a </a:t>
            </a:r>
            <a:r>
              <a:rPr lang="en-US" altLang="zh-CN" sz="2400" dirty="0">
                <a:solidFill>
                  <a:srgbClr val="0070C0"/>
                </a:solidFill>
              </a:rPr>
              <a:t>↦ int</a:t>
            </a:r>
            <a:r>
              <a:rPr kumimoji="1" lang="en-US" altLang="zh-CN" dirty="0">
                <a:solidFill>
                  <a:srgbClr val="0070C0"/>
                </a:solidFill>
                <a:sym typeface="Symbol" pitchFamily="2" charset="2"/>
              </a:rPr>
              <a:t>}</a:t>
            </a:r>
          </a:p>
          <a:p>
            <a:pPr lvl="1"/>
            <a:r>
              <a:rPr kumimoji="1" lang="en-US" altLang="zh-CN" dirty="0"/>
              <a:t>insert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</a:p>
        </p:txBody>
      </p:sp>
      <p:grpSp>
        <p:nvGrpSpPr>
          <p:cNvPr id="4" name="Group 27">
            <a:extLst>
              <a:ext uri="{FF2B5EF4-FFF2-40B4-BE49-F238E27FC236}">
                <a16:creationId xmlns:a16="http://schemas.microsoft.com/office/drawing/2014/main" id="{7329C47A-37F2-9670-553A-D9CB7C6C2FD9}"/>
              </a:ext>
            </a:extLst>
          </p:cNvPr>
          <p:cNvGrpSpPr>
            <a:grpSpLocks/>
          </p:cNvGrpSpPr>
          <p:nvPr/>
        </p:nvGrpSpPr>
        <p:grpSpPr bwMode="auto">
          <a:xfrm>
            <a:off x="6111700" y="2412205"/>
            <a:ext cx="3095625" cy="2520950"/>
            <a:chOff x="3334" y="1525"/>
            <a:chExt cx="1950" cy="1588"/>
          </a:xfrm>
        </p:grpSpPr>
        <p:grpSp>
          <p:nvGrpSpPr>
            <p:cNvPr id="5" name="Group 22">
              <a:extLst>
                <a:ext uri="{FF2B5EF4-FFF2-40B4-BE49-F238E27FC236}">
                  <a16:creationId xmlns:a16="http://schemas.microsoft.com/office/drawing/2014/main" id="{0BA19D43-61D9-AED5-BE71-DB52D89E34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7" name="Group 20">
                <a:extLst>
                  <a:ext uri="{FF2B5EF4-FFF2-40B4-BE49-F238E27FC236}">
                    <a16:creationId xmlns:a16="http://schemas.microsoft.com/office/drawing/2014/main" id="{EC520EC9-E4EA-9FF7-1A7E-A5E2F56339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9" name="Picture 5">
                  <a:extLst>
                    <a:ext uri="{FF2B5EF4-FFF2-40B4-BE49-F238E27FC236}">
                      <a16:creationId xmlns:a16="http://schemas.microsoft.com/office/drawing/2014/main" id="{A2434D8A-025D-7FAB-A001-D08BA91D444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" name="Rectangle 10">
                  <a:extLst>
                    <a:ext uri="{FF2B5EF4-FFF2-40B4-BE49-F238E27FC236}">
                      <a16:creationId xmlns:a16="http://schemas.microsoft.com/office/drawing/2014/main" id="{3A5388C3-D4BC-9F8E-95FD-BBDE4FEA75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1" name="Rectangle 13">
                  <a:extLst>
                    <a:ext uri="{FF2B5EF4-FFF2-40B4-BE49-F238E27FC236}">
                      <a16:creationId xmlns:a16="http://schemas.microsoft.com/office/drawing/2014/main" id="{C09A9445-CBC0-F1C7-9FF6-63EAF1D30D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2" name="Rectangle 14">
                  <a:extLst>
                    <a:ext uri="{FF2B5EF4-FFF2-40B4-BE49-F238E27FC236}">
                      <a16:creationId xmlns:a16="http://schemas.microsoft.com/office/drawing/2014/main" id="{18A57E6E-F595-37A1-8BD1-3270440F9A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3" name="Rectangle 15">
                  <a:extLst>
                    <a:ext uri="{FF2B5EF4-FFF2-40B4-BE49-F238E27FC236}">
                      <a16:creationId xmlns:a16="http://schemas.microsoft.com/office/drawing/2014/main" id="{D424231F-E8F6-D2AB-54DA-F6DC076040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9">
                  <a:extLst>
                    <a:ext uri="{FF2B5EF4-FFF2-40B4-BE49-F238E27FC236}">
                      <a16:creationId xmlns:a16="http://schemas.microsoft.com/office/drawing/2014/main" id="{BF36F4F9-DC45-461B-69F5-45D94AC51E8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8" name="Rectangle 21">
                <a:extLst>
                  <a:ext uri="{FF2B5EF4-FFF2-40B4-BE49-F238E27FC236}">
                    <a16:creationId xmlns:a16="http://schemas.microsoft.com/office/drawing/2014/main" id="{BC95D7BE-87A5-22C4-0FE9-BDBCFA4839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6" name="Line 26">
              <a:extLst>
                <a:ext uri="{FF2B5EF4-FFF2-40B4-BE49-F238E27FC236}">
                  <a16:creationId xmlns:a16="http://schemas.microsoft.com/office/drawing/2014/main" id="{A518599E-7792-C1A9-4CB3-E6039F4DF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D2558482-411C-425A-DA7F-59F2E95CF6C9}"/>
              </a:ext>
            </a:extLst>
          </p:cNvPr>
          <p:cNvSpPr txBox="1"/>
          <p:nvPr/>
        </p:nvSpPr>
        <p:spPr>
          <a:xfrm>
            <a:off x="361243" y="4107553"/>
            <a:ext cx="624275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Symbol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tables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need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to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support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deletion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easily.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19915B0-4CC9-EC2E-5876-54046510F21D}"/>
              </a:ext>
            </a:extLst>
          </p:cNvPr>
          <p:cNvSpPr txBox="1"/>
          <p:nvPr/>
        </p:nvSpPr>
        <p:spPr>
          <a:xfrm>
            <a:off x="361243" y="4994702"/>
            <a:ext cx="842151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b="1" dirty="0"/>
              <a:t>How?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>
                <a:solidFill>
                  <a:srgbClr val="0070C0"/>
                </a:solidFill>
              </a:rPr>
              <a:t>Hash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Table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with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external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chaining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zh-CN" sz="2600" dirty="0"/>
              <a:t>e.g.,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hash(a)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int&gt;</a:t>
            </a:r>
            <a:r>
              <a:rPr kumimoji="1" lang="zh-CN" altLang="en-US" sz="2600" dirty="0"/>
              <a:t> </a:t>
            </a:r>
            <a:r>
              <a:rPr kumimoji="1" lang="en-US" altLang="zh-CN" sz="2600" dirty="0"/>
              <a:t>-&gt;</a:t>
            </a:r>
            <a:r>
              <a:rPr kumimoji="1" lang="zh-CN" altLang="en-US" sz="2600" dirty="0"/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&lt;a,</a:t>
            </a:r>
            <a:r>
              <a:rPr kumimoji="1" lang="zh-CN" altLang="en-US" sz="2600" dirty="0">
                <a:solidFill>
                  <a:srgbClr val="0070C0"/>
                </a:solidFill>
              </a:rPr>
              <a:t> </a:t>
            </a:r>
            <a:r>
              <a:rPr kumimoji="1" lang="en-US" altLang="zh-CN" sz="2600" dirty="0">
                <a:solidFill>
                  <a:srgbClr val="0070C0"/>
                </a:solidFill>
              </a:rPr>
              <a:t>string&gt;</a:t>
            </a:r>
          </a:p>
        </p:txBody>
      </p:sp>
    </p:spTree>
    <p:extLst>
      <p:ext uri="{BB962C8B-B14F-4D97-AF65-F5344CB8AC3E}">
        <p14:creationId xmlns:p14="http://schemas.microsoft.com/office/powerpoint/2010/main" val="2757651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69E6-8A24-B958-419D-211D1B5B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FEEC80-A367-D7E4-854B-8769D8638521}"/>
              </a:ext>
            </a:extLst>
          </p:cNvPr>
          <p:cNvSpPr txBox="1"/>
          <p:nvPr/>
        </p:nvSpPr>
        <p:spPr>
          <a:xfrm>
            <a:off x="169333" y="1077879"/>
            <a:ext cx="8974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};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SIZE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109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65599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checked_malloc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07C32D3-D0EA-C15E-570E-3492DB4E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7" y="1568450"/>
            <a:ext cx="510540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</a:rPr>
              <a:t>h = (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+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 +…..+ </a:t>
            </a:r>
            <a:r>
              <a:rPr kumimoji="0" lang="en-US" altLang="zh-CN" sz="2400" b="1" dirty="0">
                <a:solidFill>
                  <a:srgbClr val="0000CC"/>
                </a:solidFill>
              </a:rPr>
              <a:t> 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+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 </a:t>
            </a:r>
            <a:r>
              <a:rPr kumimoji="0" lang="en-US" altLang="zh-CN" sz="2400" b="1" dirty="0" err="1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 err="1">
                <a:solidFill>
                  <a:srgbClr val="0000CC"/>
                </a:solidFill>
                <a:sym typeface="Symbol" pitchFamily="2" charset="2"/>
              </a:rPr>
              <a:t>n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) 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6E1D0533-A9F7-A515-2AB4-D877ED7FD433}"/>
              </a:ext>
            </a:extLst>
          </p:cNvPr>
          <p:cNvGrpSpPr>
            <a:grpSpLocks/>
          </p:cNvGrpSpPr>
          <p:nvPr/>
        </p:nvGrpSpPr>
        <p:grpSpPr bwMode="auto">
          <a:xfrm>
            <a:off x="5174191" y="2277186"/>
            <a:ext cx="3095625" cy="2520950"/>
            <a:chOff x="3334" y="1525"/>
            <a:chExt cx="1950" cy="1588"/>
          </a:xfrm>
        </p:grpSpPr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8E547CC1-8797-0A18-DC25-696675E7F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29B1373E-F1D0-D88C-175E-DBE8DA8CE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2" name="Picture 5">
                  <a:extLst>
                    <a:ext uri="{FF2B5EF4-FFF2-40B4-BE49-F238E27FC236}">
                      <a16:creationId xmlns:a16="http://schemas.microsoft.com/office/drawing/2014/main" id="{4AE1C5C4-F4A3-0BFC-F51E-5BB697E2A3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Rectangle 10">
                  <a:extLst>
                    <a:ext uri="{FF2B5EF4-FFF2-40B4-BE49-F238E27FC236}">
                      <a16:creationId xmlns:a16="http://schemas.microsoft.com/office/drawing/2014/main" id="{2A0350F3-12CD-9990-A717-6B92A3099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08C8392-9E10-1D3E-3607-152514C95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142221-582C-AD2C-5641-3F22E56FD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9F68791-CDE8-7A4B-7D91-D70C0E8CB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A44939F0-E33A-9390-3993-2316F4F36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" name="Rectangle 21">
                <a:extLst>
                  <a:ext uri="{FF2B5EF4-FFF2-40B4-BE49-F238E27FC236}">
                    <a16:creationId xmlns:a16="http://schemas.microsoft.com/office/drawing/2014/main" id="{83AE8B71-75E4-9BCD-ECD5-F2D33A39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" name="Line 26">
              <a:extLst>
                <a:ext uri="{FF2B5EF4-FFF2-40B4-BE49-F238E27FC236}">
                  <a16:creationId xmlns:a16="http://schemas.microsoft.com/office/drawing/2014/main" id="{82D1F678-761B-306F-05D0-1874282D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07643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12999-BE7F-BD3A-F98D-F86D68A2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zh-CN" sz="3600" b="1" dirty="0"/>
              <a:t>Efficient Imperative Symbol Tables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5F228-D0FB-AEE1-A6A0-2AEEA2B7B2D1}"/>
              </a:ext>
            </a:extLst>
          </p:cNvPr>
          <p:cNvSpPr txBox="1"/>
          <p:nvPr/>
        </p:nvSpPr>
        <p:spPr>
          <a:xfrm>
            <a:off x="98777" y="1039905"/>
            <a:ext cx="8974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lookup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bucket *b;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(b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 b; b=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strcmp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[index]=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[index].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590118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5B1680-8D03-0A7B-36EF-25ED6708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Imperative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5582EC-D157-1FA0-AE42-19A09A142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zh-CN" sz="2400" dirty="0"/>
              <a:t>Consider </a:t>
            </a:r>
            <a:r>
              <a:rPr kumimoji="0" lang="en-US" altLang="zh-CN" sz="2400" b="1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sz="2400" dirty="0">
                <a:solidFill>
                  <a:srgbClr val="0070C0"/>
                </a:solidFill>
              </a:rPr>
              <a:t> + {a ↦ </a:t>
            </a:r>
            <a:r>
              <a:rPr kumimoji="1" lang="el-GR" altLang="zh-CN" sz="2400" dirty="0">
                <a:solidFill>
                  <a:srgbClr val="0070C0"/>
                </a:solidFill>
              </a:rPr>
              <a:t>τ2} </a:t>
            </a:r>
            <a:r>
              <a:rPr kumimoji="1" lang="en" altLang="zh-CN" sz="2400" dirty="0"/>
              <a:t>when </a:t>
            </a:r>
            <a:r>
              <a:rPr kumimoji="0" lang="en-US" altLang="zh-CN" sz="2400" b="1" dirty="0">
                <a:solidFill>
                  <a:schemeClr val="tx2"/>
                </a:solidFill>
                <a:sym typeface="Symbol" pitchFamily="2" charset="2"/>
              </a:rPr>
              <a:t></a:t>
            </a:r>
            <a:r>
              <a:rPr kumimoji="1" lang="en" altLang="zh-CN" sz="2400" dirty="0"/>
              <a:t> contains </a:t>
            </a:r>
            <a:r>
              <a:rPr kumimoji="1" lang="en" altLang="zh-CN" sz="2400" dirty="0">
                <a:solidFill>
                  <a:srgbClr val="0070C0"/>
                </a:solidFill>
              </a:rPr>
              <a:t>a ↦ </a:t>
            </a:r>
            <a:r>
              <a:rPr kumimoji="1" lang="el-GR" altLang="zh-CN" sz="2400" dirty="0">
                <a:solidFill>
                  <a:srgbClr val="0070C0"/>
                </a:solidFill>
              </a:rPr>
              <a:t>τ1 </a:t>
            </a:r>
            <a:r>
              <a:rPr kumimoji="1" lang="en" altLang="zh-CN" sz="2400" dirty="0"/>
              <a:t>already</a:t>
            </a:r>
            <a:r>
              <a:rPr kumimoji="1" lang="en-US" altLang="zh-CN" sz="2400" dirty="0"/>
              <a:t>.</a:t>
            </a:r>
          </a:p>
          <a:p>
            <a:endParaRPr kumimoji="1" lang="en-US" altLang="zh-CN" sz="2400" dirty="0"/>
          </a:p>
          <a:p>
            <a:r>
              <a:rPr kumimoji="1" lang="zh-CN" altLang="en-US" sz="2400" dirty="0"/>
              <a:t> </a:t>
            </a:r>
            <a:r>
              <a:rPr kumimoji="1" lang="en" altLang="zh-CN" dirty="0"/>
              <a:t>The </a:t>
            </a:r>
            <a:r>
              <a:rPr kumimoji="1" lang="en" altLang="zh-CN" dirty="0">
                <a:solidFill>
                  <a:srgbClr val="0070C0"/>
                </a:solidFill>
              </a:rPr>
              <a:t>insert</a:t>
            </a:r>
            <a:r>
              <a:rPr kumimoji="1" lang="en" altLang="zh-CN" dirty="0"/>
              <a:t> function leaves </a:t>
            </a:r>
            <a:r>
              <a:rPr kumimoji="1" lang="en" altLang="zh-CN" dirty="0">
                <a:solidFill>
                  <a:srgbClr val="0070C0"/>
                </a:solidFill>
              </a:rPr>
              <a:t>a ↦ </a:t>
            </a:r>
            <a:r>
              <a:rPr kumimoji="1" lang="el-GR" altLang="zh-CN" dirty="0">
                <a:solidFill>
                  <a:srgbClr val="0070C0"/>
                </a:solidFill>
              </a:rPr>
              <a:t>τ1 </a:t>
            </a:r>
            <a:r>
              <a:rPr kumimoji="1" lang="en" altLang="zh-CN" dirty="0"/>
              <a:t>in the bucket and puts </a:t>
            </a:r>
            <a:r>
              <a:rPr kumimoji="1" lang="en" altLang="zh-CN" dirty="0">
                <a:solidFill>
                  <a:srgbClr val="0070C0"/>
                </a:solidFill>
              </a:rPr>
              <a:t>a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rgbClr val="0070C0"/>
                </a:solidFill>
              </a:rPr>
              <a:t>↦ </a:t>
            </a:r>
            <a:r>
              <a:rPr kumimoji="1" lang="el-GR" altLang="zh-CN" dirty="0">
                <a:solidFill>
                  <a:srgbClr val="0070C0"/>
                </a:solidFill>
              </a:rPr>
              <a:t>τ2 </a:t>
            </a:r>
            <a:r>
              <a:rPr kumimoji="1" lang="en" altLang="zh-CN" dirty="0"/>
              <a:t>earlier in the list. </a:t>
            </a:r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τ2 </a:t>
            </a:r>
            <a:r>
              <a:rPr kumimoji="1" lang="en-US" altLang="zh-CN" dirty="0"/>
              <a:t>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when </a:t>
            </a:r>
            <a:r>
              <a:rPr kumimoji="1" lang="en" altLang="zh-CN" dirty="0">
                <a:solidFill>
                  <a:srgbClr val="0070C0"/>
                </a:solidFill>
              </a:rPr>
              <a:t>pop(a) </a:t>
            </a:r>
            <a:r>
              <a:rPr kumimoji="1" lang="en" altLang="zh-CN" dirty="0"/>
              <a:t>is done at the end of </a:t>
            </a:r>
            <a:r>
              <a:rPr kumimoji="1" lang="en" altLang="zh-CN" dirty="0">
                <a:solidFill>
                  <a:srgbClr val="0070C0"/>
                </a:solidFill>
              </a:rPr>
              <a:t>a</a:t>
            </a:r>
            <a:r>
              <a:rPr kumimoji="1" lang="en" altLang="zh-CN" dirty="0"/>
              <a:t>'s scope, </a:t>
            </a:r>
            <a:r>
              <a:rPr kumimoji="0" lang="en-US" altLang="zh-CN" sz="2400" b="1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dirty="0">
                <a:solidFill>
                  <a:srgbClr val="0070C0"/>
                </a:solidFill>
              </a:rPr>
              <a:t> is restored</a:t>
            </a:r>
            <a:r>
              <a:rPr kumimoji="1" lang="en" altLang="zh-CN" dirty="0"/>
              <a:t>. (insertion and pop work in a stack</a:t>
            </a:r>
            <a:r>
              <a:rPr kumimoji="1" lang="en-US" altLang="zh-CN" dirty="0"/>
              <a:t>-</a:t>
            </a:r>
            <a:r>
              <a:rPr kumimoji="1" lang="en" altLang="zh-CN" dirty="0"/>
              <a:t>like fashion.)</a:t>
            </a:r>
          </a:p>
          <a:p>
            <a:pPr lvl="1"/>
            <a:r>
              <a:rPr kumimoji="1" lang="en-US" altLang="zh-CN" dirty="0"/>
              <a:t>hash(a)</a:t>
            </a:r>
            <a:r>
              <a:rPr kumimoji="1" lang="zh-CN" altLang="en-US" dirty="0"/>
              <a:t> </a:t>
            </a:r>
            <a:r>
              <a:rPr kumimoji="1" lang="en-US" altLang="zh-CN" dirty="0"/>
              <a:t>-&gt;</a:t>
            </a:r>
            <a:r>
              <a:rPr kumimoji="1" lang="zh-CN" altLang="en-US" dirty="0"/>
              <a:t> </a:t>
            </a:r>
            <a:r>
              <a:rPr kumimoji="1" lang="en-US" altLang="zh-CN" dirty="0"/>
              <a:t>&lt;a,</a:t>
            </a:r>
            <a:r>
              <a:rPr kumimoji="1" lang="zh-CN" altLang="en-US" dirty="0"/>
              <a:t> </a:t>
            </a:r>
            <a:r>
              <a:rPr kumimoji="1" lang="el-GR" altLang="zh-CN" sz="2400" dirty="0"/>
              <a:t>τ</a:t>
            </a:r>
            <a:r>
              <a:rPr kumimoji="1" lang="en-US" altLang="zh-CN" sz="2400" dirty="0"/>
              <a:t>1</a:t>
            </a:r>
            <a:r>
              <a:rPr kumimoji="1" lang="en-US" altLang="zh-CN" dirty="0"/>
              <a:t>&gt;</a:t>
            </a:r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1530028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12D-0B70-8FE3-5492-BC64BC0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60DF-4B8F-52EF-2CEA-0504204C0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Functional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Style</a:t>
            </a:r>
          </a:p>
          <a:p>
            <a:r>
              <a:rPr kumimoji="1" lang="en" altLang="zh-CN" dirty="0"/>
              <a:t>We wish to compute </a:t>
            </a:r>
            <a:r>
              <a:rPr kumimoji="0" lang="en-US" altLang="zh-CN" sz="2400" b="1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dirty="0">
                <a:solidFill>
                  <a:srgbClr val="0070C0"/>
                </a:solidFill>
              </a:rPr>
              <a:t>′ = </a:t>
            </a:r>
            <a:r>
              <a:rPr kumimoji="0" lang="en-US" altLang="zh-CN" sz="2400" b="1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dirty="0">
                <a:solidFill>
                  <a:srgbClr val="0070C0"/>
                </a:solidFill>
              </a:rPr>
              <a:t> + {a ↦ </a:t>
            </a:r>
            <a:r>
              <a:rPr kumimoji="1" lang="el-GR" altLang="zh-CN" dirty="0">
                <a:solidFill>
                  <a:srgbClr val="0070C0"/>
                </a:solidFill>
              </a:rPr>
              <a:t>τ} </a:t>
            </a:r>
            <a:r>
              <a:rPr kumimoji="1" lang="en" altLang="zh-CN" dirty="0"/>
              <a:t>in such a way that we </a:t>
            </a:r>
            <a:r>
              <a:rPr kumimoji="1" lang="en" altLang="zh-CN" dirty="0">
                <a:solidFill>
                  <a:srgbClr val="0070C0"/>
                </a:solidFill>
              </a:rPr>
              <a:t>still have </a:t>
            </a:r>
            <a:r>
              <a:rPr kumimoji="0" lang="en-US" altLang="zh-CN" sz="2400" b="1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dirty="0">
                <a:solidFill>
                  <a:srgbClr val="0070C0"/>
                </a:solidFill>
              </a:rPr>
              <a:t> available </a:t>
            </a:r>
            <a:r>
              <a:rPr kumimoji="1" lang="en" altLang="zh-CN" dirty="0"/>
              <a:t>to look up identifiers. </a:t>
            </a:r>
          </a:p>
          <a:p>
            <a:pPr lvl="1"/>
            <a:r>
              <a:rPr kumimoji="1" lang="en-US" altLang="zh-CN" dirty="0"/>
              <a:t>do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change</a:t>
            </a:r>
            <a:r>
              <a:rPr kumimoji="1"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  <a:sym typeface="Symbol" pitchFamily="2" charset="2"/>
              </a:rPr>
              <a:t></a:t>
            </a:r>
          </a:p>
          <a:p>
            <a:endParaRPr kumimoji="1" lang="en" altLang="zh-CN" dirty="0"/>
          </a:p>
          <a:p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create</a:t>
            </a:r>
            <a:r>
              <a:rPr kumimoji="1" lang="en" altLang="zh-CN" dirty="0"/>
              <a:t> </a:t>
            </a:r>
            <a:r>
              <a:rPr kumimoji="1" lang="en" altLang="zh-CN" dirty="0">
                <a:solidFill>
                  <a:srgbClr val="0070C0"/>
                </a:solidFill>
              </a:rPr>
              <a:t>a new table </a:t>
            </a:r>
            <a:r>
              <a:rPr kumimoji="1" lang="en" altLang="zh-CN" dirty="0"/>
              <a:t>by computing the "sum" of an existing table and a new binding.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we</a:t>
            </a:r>
            <a:r>
              <a:rPr kumimoji="1" lang="zh-CN" altLang="en-US" dirty="0"/>
              <a:t> </a:t>
            </a:r>
            <a:r>
              <a:rPr kumimoji="1" lang="en-US" altLang="zh-CN" dirty="0"/>
              <a:t>achieve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tables?</a:t>
            </a:r>
          </a:p>
        </p:txBody>
      </p:sp>
    </p:spTree>
    <p:extLst>
      <p:ext uri="{BB962C8B-B14F-4D97-AF65-F5344CB8AC3E}">
        <p14:creationId xmlns:p14="http://schemas.microsoft.com/office/powerpoint/2010/main" val="2983631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12D-0B70-8FE3-5492-BC64BC0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60DF-4B8F-52EF-2CEA-0504204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429933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m2</a:t>
            </a:r>
            <a:r>
              <a:rPr kumimoji="1" lang="en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  <a:r>
              <a:rPr kumimoji="1" lang="en" altLang="zh-CN" dirty="0">
                <a:solidFill>
                  <a:srgbClr val="0070C0"/>
                </a:solidFill>
              </a:rPr>
              <a:t> + {</a:t>
            </a:r>
            <a:r>
              <a:rPr kumimoji="1" lang="en-US" altLang="zh-CN" dirty="0">
                <a:solidFill>
                  <a:srgbClr val="0070C0"/>
                </a:solidFill>
              </a:rPr>
              <a:t>mouse</a:t>
            </a:r>
            <a:r>
              <a:rPr kumimoji="1" lang="en" altLang="zh-CN" dirty="0">
                <a:solidFill>
                  <a:srgbClr val="0070C0"/>
                </a:solidFill>
              </a:rPr>
              <a:t> ↦ </a:t>
            </a:r>
            <a:r>
              <a:rPr kumimoji="1" lang="en-US" altLang="zh-CN" dirty="0">
                <a:solidFill>
                  <a:srgbClr val="0070C0"/>
                </a:solidFill>
              </a:rPr>
              <a:t>4</a:t>
            </a:r>
            <a:r>
              <a:rPr kumimoji="1" lang="el-GR" altLang="zh-CN" dirty="0">
                <a:solidFill>
                  <a:srgbClr val="0070C0"/>
                </a:solidFill>
              </a:rPr>
              <a:t>}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  <a:r>
              <a:rPr kumimoji="0"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  <a:sym typeface="Symbol" pitchFamily="2" charset="2"/>
              </a:rPr>
              <a:t>=</a:t>
            </a:r>
            <a:r>
              <a:rPr kumimoji="0"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  <a:sym typeface="Symbol" pitchFamily="2" charset="2"/>
              </a:rPr>
              <a:t>{bat ↦ 1,camel ↦ 2,dog ↦</a:t>
            </a:r>
            <a:r>
              <a:rPr kumimoji="0"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kumimoji="0" lang="en-US" altLang="zh-CN" dirty="0">
                <a:solidFill>
                  <a:srgbClr val="0070C0"/>
                </a:solidFill>
                <a:sym typeface="Symbol" pitchFamily="2" charset="2"/>
              </a:rPr>
              <a:t>3}</a:t>
            </a:r>
            <a:r>
              <a:rPr kumimoji="0" lang="en-US" altLang="zh-CN" dirty="0">
                <a:sym typeface="Symbol" pitchFamily="2" charset="2"/>
              </a:rPr>
              <a:t>,</a:t>
            </a:r>
            <a:r>
              <a:rPr kumimoji="0" lang="zh-CN" altLang="en-US" dirty="0">
                <a:sym typeface="Symbol" pitchFamily="2" charset="2"/>
              </a:rPr>
              <a:t> </a:t>
            </a:r>
            <a:r>
              <a:rPr kumimoji="0" lang="en-US" altLang="zh-CN" dirty="0">
                <a:sym typeface="Symbol" pitchFamily="2" charset="2"/>
              </a:rPr>
              <a:t>suppose</a:t>
            </a:r>
            <a:r>
              <a:rPr kumimoji="0"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index(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camel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=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index(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mouse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=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5</a:t>
            </a:r>
            <a:endParaRPr kumimoji="0" lang="en-US" altLang="zh-CN" dirty="0">
              <a:sym typeface="Symbol" pitchFamily="2" charset="2"/>
            </a:endParaRPr>
          </a:p>
          <a:p>
            <a:r>
              <a:rPr lang="en-US" altLang="zh-CN" dirty="0">
                <a:sym typeface="Symbol" pitchFamily="2" charset="2"/>
              </a:rPr>
              <a:t>H</a:t>
            </a:r>
            <a:r>
              <a:rPr kumimoji="0" lang="en-US" altLang="zh-CN" dirty="0">
                <a:sym typeface="Symbol" pitchFamily="2" charset="2"/>
              </a:rPr>
              <a:t>ash(</a:t>
            </a:r>
            <a:r>
              <a:rPr kumimoji="0" lang="en-US" altLang="zh-CN" dirty="0">
                <a:solidFill>
                  <a:srgbClr val="0070C0"/>
                </a:solidFill>
                <a:sym typeface="Symbol" pitchFamily="2" charset="2"/>
              </a:rPr>
              <a:t>mouse</a:t>
            </a:r>
            <a:r>
              <a:rPr kumimoji="0"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-</a:t>
            </a:r>
            <a:r>
              <a:rPr kumimoji="0" lang="en-US" altLang="zh-CN" dirty="0">
                <a:sym typeface="Symbol" pitchFamily="2" charset="2"/>
              </a:rPr>
              <a:t>&gt;</a:t>
            </a:r>
            <a:r>
              <a:rPr kumimoji="0"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&lt;mouse,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4&gt;</a:t>
            </a:r>
            <a:r>
              <a:rPr lang="en-US" altLang="zh-CN" dirty="0">
                <a:sym typeface="Symbol" pitchFamily="2" charset="2"/>
              </a:rPr>
              <a:t>: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no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longer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have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</a:p>
        </p:txBody>
      </p:sp>
      <p:grpSp>
        <p:nvGrpSpPr>
          <p:cNvPr id="16" name="Group 27">
            <a:extLst>
              <a:ext uri="{FF2B5EF4-FFF2-40B4-BE49-F238E27FC236}">
                <a16:creationId xmlns:a16="http://schemas.microsoft.com/office/drawing/2014/main" id="{0320D8EB-7F0F-B8E1-46F4-84AE2B6FC5B6}"/>
              </a:ext>
            </a:extLst>
          </p:cNvPr>
          <p:cNvGrpSpPr>
            <a:grpSpLocks/>
          </p:cNvGrpSpPr>
          <p:nvPr/>
        </p:nvGrpSpPr>
        <p:grpSpPr bwMode="auto">
          <a:xfrm>
            <a:off x="556826" y="3761785"/>
            <a:ext cx="3843893" cy="2696433"/>
            <a:chOff x="3334" y="1525"/>
            <a:chExt cx="1950" cy="1588"/>
          </a:xfrm>
        </p:grpSpPr>
        <p:grpSp>
          <p:nvGrpSpPr>
            <p:cNvPr id="17" name="Group 22">
              <a:extLst>
                <a:ext uri="{FF2B5EF4-FFF2-40B4-BE49-F238E27FC236}">
                  <a16:creationId xmlns:a16="http://schemas.microsoft.com/office/drawing/2014/main" id="{94666B8E-A3C9-610D-90F8-E246FBD286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9" name="Group 20">
                <a:extLst>
                  <a:ext uri="{FF2B5EF4-FFF2-40B4-BE49-F238E27FC236}">
                    <a16:creationId xmlns:a16="http://schemas.microsoft.com/office/drawing/2014/main" id="{46B39C3C-BFB7-B3CD-069E-D0D23B43D92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21" name="Picture 5">
                  <a:extLst>
                    <a:ext uri="{FF2B5EF4-FFF2-40B4-BE49-F238E27FC236}">
                      <a16:creationId xmlns:a16="http://schemas.microsoft.com/office/drawing/2014/main" id="{4DB30276-8C46-3C85-818C-166FE837105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22" name="Rectangle 10">
                  <a:extLst>
                    <a:ext uri="{FF2B5EF4-FFF2-40B4-BE49-F238E27FC236}">
                      <a16:creationId xmlns:a16="http://schemas.microsoft.com/office/drawing/2014/main" id="{65BAB126-398D-1EC9-E0DC-85744A3976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3" name="Rectangle 13">
                  <a:extLst>
                    <a:ext uri="{FF2B5EF4-FFF2-40B4-BE49-F238E27FC236}">
                      <a16:creationId xmlns:a16="http://schemas.microsoft.com/office/drawing/2014/main" id="{D482B3FF-6D39-2814-B71E-723FCC27CF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4" name="Rectangle 14">
                  <a:extLst>
                    <a:ext uri="{FF2B5EF4-FFF2-40B4-BE49-F238E27FC236}">
                      <a16:creationId xmlns:a16="http://schemas.microsoft.com/office/drawing/2014/main" id="{DDDB75BD-09F6-36A0-0557-262DD65101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5" name="Rectangle 15">
                  <a:extLst>
                    <a:ext uri="{FF2B5EF4-FFF2-40B4-BE49-F238E27FC236}">
                      <a16:creationId xmlns:a16="http://schemas.microsoft.com/office/drawing/2014/main" id="{8EB5AD6A-D11D-3A61-9233-50EE70AA94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26" name="Rectangle 19">
                  <a:extLst>
                    <a:ext uri="{FF2B5EF4-FFF2-40B4-BE49-F238E27FC236}">
                      <a16:creationId xmlns:a16="http://schemas.microsoft.com/office/drawing/2014/main" id="{5BB63863-4077-6373-025B-242612A692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20" name="Rectangle 21">
                <a:extLst>
                  <a:ext uri="{FF2B5EF4-FFF2-40B4-BE49-F238E27FC236}">
                    <a16:creationId xmlns:a16="http://schemas.microsoft.com/office/drawing/2014/main" id="{3D52E634-EC53-910B-4105-74910DFE8E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18" name="Line 26">
              <a:extLst>
                <a:ext uri="{FF2B5EF4-FFF2-40B4-BE49-F238E27FC236}">
                  <a16:creationId xmlns:a16="http://schemas.microsoft.com/office/drawing/2014/main" id="{4B4BBFE1-6236-77CF-D666-8A357E0E6B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7" name="表格 27">
            <a:extLst>
              <a:ext uri="{FF2B5EF4-FFF2-40B4-BE49-F238E27FC236}">
                <a16:creationId xmlns:a16="http://schemas.microsoft.com/office/drawing/2014/main" id="{C9CF7330-195A-30F5-AD64-19FA892C1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63445"/>
              </p:ext>
            </p:extLst>
          </p:nvPr>
        </p:nvGraphicFramePr>
        <p:xfrm>
          <a:off x="4743282" y="4344618"/>
          <a:ext cx="1484729" cy="8534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5865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528864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299720"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mouse</a:t>
                      </a:r>
                      <a:endParaRPr lang="zh-CN" altLang="en-US" sz="2200" dirty="0"/>
                    </a:p>
                  </a:txBody>
                  <a:tcPr marT="45719" marB="45719"/>
                </a:tc>
                <a:tc>
                  <a:txBody>
                    <a:bodyPr/>
                    <a:lstStyle/>
                    <a:p>
                      <a:r>
                        <a:rPr lang="en-US" altLang="zh-CN" sz="2200" dirty="0"/>
                        <a:t>4</a:t>
                      </a:r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299720">
                <a:tc gridSpan="2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cxnSp>
        <p:nvCxnSpPr>
          <p:cNvPr id="29" name="直线箭头连接符 28">
            <a:extLst>
              <a:ext uri="{FF2B5EF4-FFF2-40B4-BE49-F238E27FC236}">
                <a16:creationId xmlns:a16="http://schemas.microsoft.com/office/drawing/2014/main" id="{E04B539F-85E5-B75C-4976-45BB2D6BE9A4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2210686" y="4062774"/>
            <a:ext cx="3274960" cy="281844"/>
          </a:xfrm>
          <a:prstGeom prst="curvedConnector2">
            <a:avLst/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8">
            <a:extLst>
              <a:ext uri="{FF2B5EF4-FFF2-40B4-BE49-F238E27FC236}">
                <a16:creationId xmlns:a16="http://schemas.microsoft.com/office/drawing/2014/main" id="{4BD61344-CC86-278C-0472-16009DDBA3E9}"/>
              </a:ext>
            </a:extLst>
          </p:cNvPr>
          <p:cNvCxnSpPr>
            <a:cxnSpLocks/>
          </p:cNvCxnSpPr>
          <p:nvPr/>
        </p:nvCxnSpPr>
        <p:spPr>
          <a:xfrm rot="10800000">
            <a:off x="3277730" y="4918127"/>
            <a:ext cx="2207918" cy="56574"/>
          </a:xfrm>
          <a:prstGeom prst="curvedConnector3">
            <a:avLst>
              <a:gd name="adj1" fmla="val 49233"/>
            </a:avLst>
          </a:prstGeom>
          <a:ln w="25400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DDC573EA-F78A-86DB-1A26-DFC405C9F83D}"/>
              </a:ext>
            </a:extLst>
          </p:cNvPr>
          <p:cNvSpPr txBox="1"/>
          <p:nvPr/>
        </p:nvSpPr>
        <p:spPr>
          <a:xfrm>
            <a:off x="2717833" y="4264499"/>
            <a:ext cx="33019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600" dirty="0">
                <a:solidFill>
                  <a:srgbClr val="FF0000"/>
                </a:solidFill>
                <a:sym typeface="Symbol" pitchFamily="2" charset="2"/>
              </a:rPr>
              <a:t>X</a:t>
            </a:r>
            <a:endParaRPr lang="zh-CN" altLang="en-US" sz="2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842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92012D-0B70-8FE3-5492-BC64BC0E2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60DF-4B8F-52EF-2CEA-0504204C0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946401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m2</a:t>
            </a:r>
            <a:r>
              <a:rPr kumimoji="1" lang="en" altLang="zh-CN" dirty="0">
                <a:solidFill>
                  <a:srgbClr val="0070C0"/>
                </a:solidFill>
              </a:rPr>
              <a:t> =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  <a:r>
              <a:rPr kumimoji="1" lang="en" altLang="zh-CN" dirty="0">
                <a:solidFill>
                  <a:srgbClr val="0070C0"/>
                </a:solidFill>
              </a:rPr>
              <a:t> + {</a:t>
            </a:r>
            <a:r>
              <a:rPr kumimoji="1" lang="en-US" altLang="zh-CN" dirty="0">
                <a:solidFill>
                  <a:srgbClr val="0070C0"/>
                </a:solidFill>
              </a:rPr>
              <a:t>mouse</a:t>
            </a:r>
            <a:r>
              <a:rPr kumimoji="1" lang="en" altLang="zh-CN" dirty="0">
                <a:solidFill>
                  <a:srgbClr val="0070C0"/>
                </a:solidFill>
              </a:rPr>
              <a:t> ↦ </a:t>
            </a:r>
            <a:r>
              <a:rPr kumimoji="1" lang="en-US" altLang="zh-CN" dirty="0">
                <a:solidFill>
                  <a:srgbClr val="0070C0"/>
                </a:solidFill>
              </a:rPr>
              <a:t>4</a:t>
            </a:r>
            <a:r>
              <a:rPr kumimoji="1" lang="el-GR" altLang="zh-CN" dirty="0">
                <a:solidFill>
                  <a:srgbClr val="0070C0"/>
                </a:solidFill>
              </a:rPr>
              <a:t>}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=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{bat ↦ 1,camel ↦ 2,dog ↦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3}</a:t>
            </a:r>
            <a:r>
              <a:rPr lang="en-US" altLang="zh-CN" dirty="0">
                <a:sym typeface="Symbol" pitchFamily="2" charset="2"/>
              </a:rPr>
              <a:t>,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suppose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index(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camel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=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index(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mouse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=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5</a:t>
            </a:r>
          </a:p>
          <a:p>
            <a:r>
              <a:rPr lang="en-US" altLang="zh-CN" dirty="0">
                <a:sym typeface="Symbol" pitchFamily="2" charset="2"/>
              </a:rPr>
              <a:t>Hash(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mouse</a:t>
            </a:r>
            <a:r>
              <a:rPr lang="en-US" altLang="zh-CN" dirty="0">
                <a:sym typeface="Symbol" pitchFamily="2" charset="2"/>
              </a:rPr>
              <a:t>)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-&gt;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&lt;mouse,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4&gt;</a:t>
            </a:r>
            <a:r>
              <a:rPr lang="en-US" altLang="zh-CN" dirty="0">
                <a:sym typeface="Symbol" pitchFamily="2" charset="2"/>
              </a:rPr>
              <a:t>: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no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longer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have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m1</a:t>
            </a:r>
          </a:p>
          <a:p>
            <a:r>
              <a:rPr kumimoji="0" lang="en-US" altLang="zh-CN" dirty="0">
                <a:sym typeface="Symbol" pitchFamily="2" charset="2"/>
              </a:rPr>
              <a:t>Copy</a:t>
            </a:r>
            <a:r>
              <a:rPr kumimoji="0" lang="zh-CN" altLang="en-US" dirty="0">
                <a:sym typeface="Symbol" pitchFamily="2" charset="2"/>
              </a:rPr>
              <a:t> </a:t>
            </a:r>
            <a:r>
              <a:rPr kumimoji="0" lang="en-US" altLang="zh-CN" dirty="0">
                <a:sym typeface="Symbol" pitchFamily="2" charset="2"/>
              </a:rPr>
              <a:t>the</a:t>
            </a:r>
            <a:r>
              <a:rPr kumimoji="0" lang="zh-CN" altLang="en-US" dirty="0">
                <a:sym typeface="Symbol" pitchFamily="2" charset="2"/>
              </a:rPr>
              <a:t> </a:t>
            </a:r>
            <a:r>
              <a:rPr kumimoji="0" lang="en-US" altLang="zh-CN" dirty="0">
                <a:sym typeface="Symbol" pitchFamily="2" charset="2"/>
              </a:rPr>
              <a:t>array</a:t>
            </a:r>
            <a:r>
              <a:rPr lang="en-US" altLang="zh-CN" dirty="0">
                <a:sym typeface="Symbol" pitchFamily="2" charset="2"/>
              </a:rPr>
              <a:t>,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but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share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all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the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old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buckets: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not</a:t>
            </a:r>
            <a:r>
              <a:rPr lang="zh-CN" altLang="en-US" dirty="0">
                <a:solidFill>
                  <a:srgbClr val="0070C0"/>
                </a:solidFill>
                <a:sym typeface="Symbol" pitchFamily="2" charset="2"/>
              </a:rPr>
              <a:t>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efficient</a:t>
            </a:r>
          </a:p>
          <a:p>
            <a:pPr lvl="1"/>
            <a:r>
              <a:rPr lang="en-US" altLang="zh-CN" dirty="0">
                <a:sym typeface="Symbol" pitchFamily="2" charset="2"/>
              </a:rPr>
              <a:t>The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array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a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hash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table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should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be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quite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large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39FA24-FA16-BEF9-039B-B940C114BE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62" t="8101" r="7118" b="50053"/>
          <a:stretch>
            <a:fillRect/>
          </a:stretch>
        </p:blipFill>
        <p:spPr>
          <a:xfrm>
            <a:off x="333024" y="3821565"/>
            <a:ext cx="8619067" cy="303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31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3A5BBE-DB27-8E10-FCC2-792B23A39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Functional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7FCCE9-4694-7B0B-3466-09962B341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</a:t>
            </a:r>
            <a:r>
              <a:rPr kumimoji="1" lang="en" altLang="zh-CN" dirty="0"/>
              <a:t>e can perform such “functional” additions to search trees efﬁciently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binary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search</a:t>
            </a:r>
            <a:r>
              <a:rPr kumimoji="1" lang="zh-CN" altLang="en-US" dirty="0">
                <a:solidFill>
                  <a:srgbClr val="0070C0"/>
                </a:solidFill>
              </a:rPr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trees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If we add a new node at </a:t>
            </a:r>
            <a:r>
              <a:rPr kumimoji="1" lang="en" altLang="zh-CN" dirty="0">
                <a:solidFill>
                  <a:srgbClr val="0070C0"/>
                </a:solidFill>
              </a:rPr>
              <a:t>depth d </a:t>
            </a:r>
            <a:r>
              <a:rPr kumimoji="1" lang="en" altLang="zh-CN" dirty="0"/>
              <a:t>of the tree, we must create </a:t>
            </a:r>
            <a:r>
              <a:rPr kumimoji="1" lang="en" altLang="zh-CN" dirty="0">
                <a:solidFill>
                  <a:srgbClr val="0070C0"/>
                </a:solidFill>
              </a:rPr>
              <a:t>d new nodes </a:t>
            </a:r>
            <a:r>
              <a:rPr kumimoji="1" lang="en" altLang="zh-CN" dirty="0"/>
              <a:t>– but we don’t need to copy the whole tree.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46D1A33-6124-B568-2368-8498A277C359}"/>
              </a:ext>
            </a:extLst>
          </p:cNvPr>
          <p:cNvSpPr txBox="1"/>
          <p:nvPr/>
        </p:nvSpPr>
        <p:spPr>
          <a:xfrm>
            <a:off x="5751688" y="2937011"/>
            <a:ext cx="33076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Copy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root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parent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inserted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m1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keeps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unchanged.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zh-CN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CN" sz="2400" dirty="0"/>
              <a:t>Looking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up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element:</a:t>
            </a:r>
            <a:r>
              <a:rPr kumimoji="1" lang="zh-CN" altLang="en-US" sz="2400" dirty="0"/>
              <a:t> </a:t>
            </a:r>
            <a:r>
              <a:rPr kumimoji="1" lang="en-US" altLang="zh-CN" sz="2400" dirty="0">
                <a:solidFill>
                  <a:srgbClr val="0070C0"/>
                </a:solidFill>
              </a:rPr>
              <a:t>log(n)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for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balanced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nodes.</a:t>
            </a:r>
            <a:endParaRPr kumimoji="1" lang="zh-CN" altLang="en-US" sz="2400" dirty="0"/>
          </a:p>
        </p:txBody>
      </p:sp>
      <p:graphicFrame>
        <p:nvGraphicFramePr>
          <p:cNvPr id="9" name="表格 27">
            <a:extLst>
              <a:ext uri="{FF2B5EF4-FFF2-40B4-BE49-F238E27FC236}">
                <a16:creationId xmlns:a16="http://schemas.microsoft.com/office/drawing/2014/main" id="{7A4EAE6D-CE67-008B-C634-FF32735B3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922943"/>
              </p:ext>
            </p:extLst>
          </p:nvPr>
        </p:nvGraphicFramePr>
        <p:xfrm>
          <a:off x="1154509" y="3429000"/>
          <a:ext cx="1244561" cy="658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246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443315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32660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dog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326609">
                <a:tc gridSpan="2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69988" marR="69988" marT="34993" marB="34993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cxnSp>
        <p:nvCxnSpPr>
          <p:cNvPr id="11" name="直线箭头连接符 10">
            <a:extLst>
              <a:ext uri="{FF2B5EF4-FFF2-40B4-BE49-F238E27FC236}">
                <a16:creationId xmlns:a16="http://schemas.microsoft.com/office/drawing/2014/main" id="{9F1FB5D7-7808-4CE7-52AE-653B7373615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776789" y="3116826"/>
            <a:ext cx="0" cy="3121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表格 27">
            <a:extLst>
              <a:ext uri="{FF2B5EF4-FFF2-40B4-BE49-F238E27FC236}">
                <a16:creationId xmlns:a16="http://schemas.microsoft.com/office/drawing/2014/main" id="{7B84C47E-DD95-D634-6245-FE0A456688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1129449"/>
              </p:ext>
            </p:extLst>
          </p:nvPr>
        </p:nvGraphicFramePr>
        <p:xfrm>
          <a:off x="250584" y="4414922"/>
          <a:ext cx="1244561" cy="658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246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443315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32660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bat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1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326609">
                <a:tc gridSpan="2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69988" marR="69988" marT="34993" marB="34993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graphicFrame>
        <p:nvGraphicFramePr>
          <p:cNvPr id="14" name="表格 27">
            <a:extLst>
              <a:ext uri="{FF2B5EF4-FFF2-40B4-BE49-F238E27FC236}">
                <a16:creationId xmlns:a16="http://schemas.microsoft.com/office/drawing/2014/main" id="{9A22C8B5-FD5F-CA17-DF1B-AA4E84370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911658"/>
              </p:ext>
            </p:extLst>
          </p:nvPr>
        </p:nvGraphicFramePr>
        <p:xfrm>
          <a:off x="882696" y="5399752"/>
          <a:ext cx="1244561" cy="658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246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443315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32660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camel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2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326609">
                <a:tc gridSpan="2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69988" marR="69988" marT="34993" marB="34993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230CB2FF-3CB7-5881-5A4C-1640FC71C949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872864" y="4087132"/>
            <a:ext cx="903925" cy="327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8109BB97-7DD0-EF40-F9CB-6D173D303EF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872864" y="5073054"/>
            <a:ext cx="632112" cy="3266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表格 27">
            <a:extLst>
              <a:ext uri="{FF2B5EF4-FFF2-40B4-BE49-F238E27FC236}">
                <a16:creationId xmlns:a16="http://schemas.microsoft.com/office/drawing/2014/main" id="{601B83C6-EE5B-49D0-6B2F-6C4B3450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293573"/>
              </p:ext>
            </p:extLst>
          </p:nvPr>
        </p:nvGraphicFramePr>
        <p:xfrm>
          <a:off x="4156659" y="4414922"/>
          <a:ext cx="1244561" cy="658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246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443315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32660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mouse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4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326609">
                <a:tc gridSpan="2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69988" marR="69988" marT="34993" marB="34993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sp>
        <p:nvSpPr>
          <p:cNvPr id="28" name="文本框 27">
            <a:extLst>
              <a:ext uri="{FF2B5EF4-FFF2-40B4-BE49-F238E27FC236}">
                <a16:creationId xmlns:a16="http://schemas.microsoft.com/office/drawing/2014/main" id="{302A51C0-33D3-0BA6-CA59-CE7BB9EBC28D}"/>
              </a:ext>
            </a:extLst>
          </p:cNvPr>
          <p:cNvSpPr txBox="1"/>
          <p:nvPr/>
        </p:nvSpPr>
        <p:spPr>
          <a:xfrm>
            <a:off x="1154509" y="6176963"/>
            <a:ext cx="1097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m1</a:t>
            </a:r>
            <a:endParaRPr kumimoji="1" lang="zh-CN" altLang="en-US" sz="2200" b="1" dirty="0"/>
          </a:p>
        </p:txBody>
      </p:sp>
      <p:graphicFrame>
        <p:nvGraphicFramePr>
          <p:cNvPr id="29" name="表格 27">
            <a:extLst>
              <a:ext uri="{FF2B5EF4-FFF2-40B4-BE49-F238E27FC236}">
                <a16:creationId xmlns:a16="http://schemas.microsoft.com/office/drawing/2014/main" id="{965DB3EB-7031-E2C4-6402-5A6BB8760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687135"/>
              </p:ext>
            </p:extLst>
          </p:nvPr>
        </p:nvGraphicFramePr>
        <p:xfrm>
          <a:off x="3192335" y="3429000"/>
          <a:ext cx="1244561" cy="6581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1246">
                  <a:extLst>
                    <a:ext uri="{9D8B030D-6E8A-4147-A177-3AD203B41FA5}">
                      <a16:colId xmlns:a16="http://schemas.microsoft.com/office/drawing/2014/main" val="249934789"/>
                    </a:ext>
                  </a:extLst>
                </a:gridCol>
                <a:gridCol w="443315">
                  <a:extLst>
                    <a:ext uri="{9D8B030D-6E8A-4147-A177-3AD203B41FA5}">
                      <a16:colId xmlns:a16="http://schemas.microsoft.com/office/drawing/2014/main" val="118725501"/>
                    </a:ext>
                  </a:extLst>
                </a:gridCol>
              </a:tblGrid>
              <a:tr h="326609"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dog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tc>
                  <a:txBody>
                    <a:bodyPr/>
                    <a:lstStyle/>
                    <a:p>
                      <a:r>
                        <a:rPr lang="en-US" altLang="zh-CN" sz="1700" dirty="0"/>
                        <a:t>3</a:t>
                      </a:r>
                      <a:endParaRPr lang="zh-CN" altLang="en-US" sz="1700" dirty="0"/>
                    </a:p>
                  </a:txBody>
                  <a:tcPr marL="69988" marR="69988" marT="34993" marB="34993"/>
                </a:tc>
                <a:extLst>
                  <a:ext uri="{0D108BD9-81ED-4DB2-BD59-A6C34878D82A}">
                    <a16:rowId xmlns:a16="http://schemas.microsoft.com/office/drawing/2014/main" val="3661019200"/>
                  </a:ext>
                </a:extLst>
              </a:tr>
              <a:tr h="326609">
                <a:tc gridSpan="2">
                  <a:txBody>
                    <a:bodyPr/>
                    <a:lstStyle/>
                    <a:p>
                      <a:endParaRPr lang="zh-CN" altLang="en-US" sz="1700" dirty="0"/>
                    </a:p>
                  </a:txBody>
                  <a:tcPr marL="69988" marR="69988" marT="34993" marB="34993"/>
                </a:tc>
                <a:tc hMerge="1">
                  <a:txBody>
                    <a:bodyPr/>
                    <a:lstStyle/>
                    <a:p>
                      <a:endParaRPr lang="zh-CN" altLang="en-US" sz="2200" dirty="0"/>
                    </a:p>
                  </a:txBody>
                  <a:tcPr marT="45719" marB="45719"/>
                </a:tc>
                <a:extLst>
                  <a:ext uri="{0D108BD9-81ED-4DB2-BD59-A6C34878D82A}">
                    <a16:rowId xmlns:a16="http://schemas.microsoft.com/office/drawing/2014/main" val="3156291672"/>
                  </a:ext>
                </a:extLst>
              </a:tr>
            </a:tbl>
          </a:graphicData>
        </a:graphic>
      </p:graphicFrame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3F806FD3-580F-D2E1-22BA-7B5FF1EBC996}"/>
              </a:ext>
            </a:extLst>
          </p:cNvPr>
          <p:cNvCxnSpPr>
            <a:cxnSpLocks/>
            <a:stCxn id="29" idx="2"/>
            <a:endCxn id="13" idx="3"/>
          </p:cNvCxnSpPr>
          <p:nvPr/>
        </p:nvCxnSpPr>
        <p:spPr>
          <a:xfrm flipH="1">
            <a:off x="1495145" y="4087132"/>
            <a:ext cx="2319470" cy="6568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线箭头连接符 32">
            <a:extLst>
              <a:ext uri="{FF2B5EF4-FFF2-40B4-BE49-F238E27FC236}">
                <a16:creationId xmlns:a16="http://schemas.microsoft.com/office/drawing/2014/main" id="{B4C639D6-A2CC-5623-822E-AA3417658146}"/>
              </a:ext>
            </a:extLst>
          </p:cNvPr>
          <p:cNvCxnSpPr>
            <a:cxnSpLocks/>
            <a:stCxn id="29" idx="2"/>
            <a:endCxn id="22" idx="0"/>
          </p:cNvCxnSpPr>
          <p:nvPr/>
        </p:nvCxnSpPr>
        <p:spPr>
          <a:xfrm>
            <a:off x="3814615" y="4087132"/>
            <a:ext cx="964324" cy="32779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3D720C96-15C3-4D16-3DC0-137085FD51DB}"/>
              </a:ext>
            </a:extLst>
          </p:cNvPr>
          <p:cNvSpPr txBox="1"/>
          <p:nvPr/>
        </p:nvSpPr>
        <p:spPr>
          <a:xfrm>
            <a:off x="3339818" y="6176963"/>
            <a:ext cx="10970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2200" b="1" dirty="0"/>
              <a:t>m2</a:t>
            </a:r>
            <a:endParaRPr kumimoji="1" lang="zh-CN" altLang="en-US" sz="2200" b="1" dirty="0"/>
          </a:p>
        </p:txBody>
      </p:sp>
      <p:cxnSp>
        <p:nvCxnSpPr>
          <p:cNvPr id="38" name="直线箭头连接符 37">
            <a:extLst>
              <a:ext uri="{FF2B5EF4-FFF2-40B4-BE49-F238E27FC236}">
                <a16:creationId xmlns:a16="http://schemas.microsoft.com/office/drawing/2014/main" id="{8139CD58-38E5-3728-A292-EA9E9D06C320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814615" y="3128526"/>
            <a:ext cx="0" cy="30047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01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69E6-8A24-B958-419D-211D1B5BF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FEEC80-A367-D7E4-854B-8769D8638521}"/>
              </a:ext>
            </a:extLst>
          </p:cNvPr>
          <p:cNvSpPr txBox="1"/>
          <p:nvPr/>
        </p:nvSpPr>
        <p:spPr>
          <a:xfrm>
            <a:off x="169333" y="1077879"/>
            <a:ext cx="8974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 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};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#define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SIZE 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109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unsigned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char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++)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65599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+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(string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checked_malloc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}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07C32D3-D0EA-C15E-570E-3492DB4E4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9267" y="1625600"/>
            <a:ext cx="5105400" cy="495300"/>
          </a:xfrm>
          <a:prstGeom prst="rect">
            <a:avLst/>
          </a:prstGeom>
          <a:noFill/>
          <a:ln w="38100">
            <a:solidFill>
              <a:schemeClr val="tx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>
                <a:solidFill>
                  <a:srgbClr val="0000CC"/>
                </a:solidFill>
              </a:rPr>
              <a:t>h = (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+</a:t>
            </a:r>
            <a:r>
              <a:rPr kumimoji="0" lang="en-US" altLang="zh-CN" sz="2400" b="1" baseline="30000" dirty="0">
                <a:solidFill>
                  <a:srgbClr val="0000CC"/>
                </a:solidFill>
              </a:rPr>
              <a:t>n-2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2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 +…..+ </a:t>
            </a:r>
            <a:r>
              <a:rPr kumimoji="0" lang="en-US" altLang="zh-CN" sz="2400" b="1" dirty="0">
                <a:solidFill>
                  <a:srgbClr val="0000CC"/>
                </a:solidFill>
              </a:rPr>
              <a:t> c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n-1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+</a:t>
            </a:r>
            <a:r>
              <a:rPr kumimoji="0" lang="en-US" altLang="zh-CN" sz="2400" b="1" baseline="-30000" dirty="0">
                <a:solidFill>
                  <a:srgbClr val="0000CC"/>
                </a:solidFill>
                <a:sym typeface="Symbol" pitchFamily="2" charset="2"/>
              </a:rPr>
              <a:t> </a:t>
            </a:r>
            <a:r>
              <a:rPr kumimoji="0" lang="en-US" altLang="zh-CN" sz="2400" b="1" dirty="0" err="1">
                <a:solidFill>
                  <a:srgbClr val="0000CC"/>
                </a:solidFill>
                <a:sym typeface="Symbol" pitchFamily="2" charset="2"/>
              </a:rPr>
              <a:t>c</a:t>
            </a:r>
            <a:r>
              <a:rPr kumimoji="0" lang="en-US" altLang="zh-CN" sz="2400" b="1" baseline="-30000" dirty="0" err="1">
                <a:solidFill>
                  <a:srgbClr val="0000CC"/>
                </a:solidFill>
                <a:sym typeface="Symbol" pitchFamily="2" charset="2"/>
              </a:rPr>
              <a:t>n</a:t>
            </a:r>
            <a:r>
              <a:rPr kumimoji="0" lang="en-US" altLang="zh-CN" sz="2400" b="1" dirty="0">
                <a:solidFill>
                  <a:srgbClr val="0000CC"/>
                </a:solidFill>
                <a:sym typeface="Symbol" pitchFamily="2" charset="2"/>
              </a:rPr>
              <a:t>) </a:t>
            </a:r>
          </a:p>
        </p:txBody>
      </p:sp>
      <p:grpSp>
        <p:nvGrpSpPr>
          <p:cNvPr id="7" name="Group 27">
            <a:extLst>
              <a:ext uri="{FF2B5EF4-FFF2-40B4-BE49-F238E27FC236}">
                <a16:creationId xmlns:a16="http://schemas.microsoft.com/office/drawing/2014/main" id="{6E1D0533-A9F7-A515-2AB4-D877ED7FD433}"/>
              </a:ext>
            </a:extLst>
          </p:cNvPr>
          <p:cNvGrpSpPr>
            <a:grpSpLocks/>
          </p:cNvGrpSpPr>
          <p:nvPr/>
        </p:nvGrpSpPr>
        <p:grpSpPr bwMode="auto">
          <a:xfrm>
            <a:off x="5174191" y="2410536"/>
            <a:ext cx="3095625" cy="2520950"/>
            <a:chOff x="3334" y="1525"/>
            <a:chExt cx="1950" cy="1588"/>
          </a:xfrm>
        </p:grpSpPr>
        <p:grpSp>
          <p:nvGrpSpPr>
            <p:cNvPr id="8" name="Group 22">
              <a:extLst>
                <a:ext uri="{FF2B5EF4-FFF2-40B4-BE49-F238E27FC236}">
                  <a16:creationId xmlns:a16="http://schemas.microsoft.com/office/drawing/2014/main" id="{8E547CC1-8797-0A18-DC25-696675E7F6F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4" y="1525"/>
              <a:ext cx="1950" cy="1588"/>
              <a:chOff x="3334" y="1525"/>
              <a:chExt cx="1950" cy="1588"/>
            </a:xfrm>
          </p:grpSpPr>
          <p:grpSp>
            <p:nvGrpSpPr>
              <p:cNvPr id="10" name="Group 20">
                <a:extLst>
                  <a:ext uri="{FF2B5EF4-FFF2-40B4-BE49-F238E27FC236}">
                    <a16:creationId xmlns:a16="http://schemas.microsoft.com/office/drawing/2014/main" id="{29B1373E-F1D0-D88C-175E-DBE8DA8CEF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4" y="1525"/>
                <a:ext cx="1860" cy="1588"/>
                <a:chOff x="3379" y="1434"/>
                <a:chExt cx="1860" cy="1588"/>
              </a:xfrm>
            </p:grpSpPr>
            <p:pic>
              <p:nvPicPr>
                <p:cNvPr id="12" name="Picture 5">
                  <a:extLst>
                    <a:ext uri="{FF2B5EF4-FFF2-40B4-BE49-F238E27FC236}">
                      <a16:creationId xmlns:a16="http://schemas.microsoft.com/office/drawing/2014/main" id="{4AE1C5C4-F4A3-0BFC-F51E-5BB697E2A3F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8262" t="8464" r="50000" b="55544"/>
                <a:stretch>
                  <a:fillRect/>
                </a:stretch>
              </p:blipFill>
              <p:spPr bwMode="auto">
                <a:xfrm>
                  <a:off x="3379" y="1434"/>
                  <a:ext cx="1815" cy="158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3" name="Rectangle 10">
                  <a:extLst>
                    <a:ext uri="{FF2B5EF4-FFF2-40B4-BE49-F238E27FC236}">
                      <a16:creationId xmlns:a16="http://schemas.microsoft.com/office/drawing/2014/main" id="{2A0350F3-12CD-9990-A717-6B92A3099E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30" y="1933"/>
                  <a:ext cx="409" cy="182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08C8392-9E10-1D3E-3607-152514C950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833" y="1979"/>
                  <a:ext cx="86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5142221-582C-AD2C-5641-3F22E56FD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87" y="1979"/>
                  <a:ext cx="91" cy="136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9F68791-CDE8-7A4B-7D91-D70C0E8CBB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23" y="1842"/>
                  <a:ext cx="590" cy="137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17" name="Rectangle 19">
                  <a:extLst>
                    <a:ext uri="{FF2B5EF4-FFF2-40B4-BE49-F238E27FC236}">
                      <a16:creationId xmlns:a16="http://schemas.microsoft.com/office/drawing/2014/main" id="{A44939F0-E33A-9390-3993-2316F4F36AC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32" y="1752"/>
                  <a:ext cx="498" cy="181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</p:grpSp>
          <p:sp>
            <p:nvSpPr>
              <p:cNvPr id="11" name="Rectangle 21">
                <a:extLst>
                  <a:ext uri="{FF2B5EF4-FFF2-40B4-BE49-F238E27FC236}">
                    <a16:creationId xmlns:a16="http://schemas.microsoft.com/office/drawing/2014/main" id="{83AE8B71-75E4-9BCD-ECD5-F2D33A3953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5" y="1842"/>
                <a:ext cx="499" cy="18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</p:grpSp>
        <p:sp>
          <p:nvSpPr>
            <p:cNvPr id="9" name="Line 26">
              <a:extLst>
                <a:ext uri="{FF2B5EF4-FFF2-40B4-BE49-F238E27FC236}">
                  <a16:creationId xmlns:a16="http://schemas.microsoft.com/office/drawing/2014/main" id="{82D1F678-761B-306F-05D0-1874282D5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6" y="1797"/>
              <a:ext cx="363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246477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712999-BE7F-BD3A-F98D-F86D68A29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805F228-D0FB-AEE1-A6A0-2AEEA2B7B2D1}"/>
              </a:ext>
            </a:extLst>
          </p:cNvPr>
          <p:cNvSpPr txBox="1"/>
          <p:nvPr/>
        </p:nvSpPr>
        <p:spPr>
          <a:xfrm>
            <a:off x="98777" y="1039905"/>
            <a:ext cx="8974667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insert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Bucket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]);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lookup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bucket *b;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(b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 b; b=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strcmp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binding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pop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zh-CN" altLang="en-US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[index]=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[index].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1210798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115430-0DC9-1ED6-7135-B0FD4FB5F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589C37-7A30-6BBF-2275-E2332A036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800" dirty="0"/>
              <a:t>The</a:t>
            </a:r>
            <a:r>
              <a:rPr kumimoji="1" lang="zh-CN" altLang="en-US" sz="2800" dirty="0"/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semantic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i="1" dirty="0">
                <a:solidFill>
                  <a:srgbClr val="0070C0"/>
                </a:solidFill>
              </a:rPr>
              <a:t>analysis</a:t>
            </a:r>
            <a:r>
              <a:rPr kumimoji="1" lang="zh-CN" altLang="en-US" sz="2800" i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dirty="0"/>
              <a:t>phase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of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compiler:</a:t>
            </a:r>
          </a:p>
          <a:p>
            <a:r>
              <a:rPr kumimoji="1" lang="en-US" altLang="zh-CN" dirty="0"/>
              <a:t>connects</a:t>
            </a:r>
            <a:r>
              <a:rPr kumimoji="1" lang="zh-CN" altLang="en-US" dirty="0"/>
              <a:t> </a:t>
            </a:r>
            <a:r>
              <a:rPr kumimoji="1" lang="en-US" altLang="zh-CN" dirty="0"/>
              <a:t>variable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their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uses</a:t>
            </a:r>
          </a:p>
          <a:p>
            <a:r>
              <a:rPr kumimoji="1" lang="en" altLang="zh-CN" dirty="0"/>
              <a:t>checks that each expression has a correct type</a:t>
            </a:r>
            <a:endParaRPr kumimoji="1" lang="en-US" altLang="zh-CN" dirty="0"/>
          </a:p>
          <a:p>
            <a:r>
              <a:rPr kumimoji="1" lang="en" altLang="zh-CN" dirty="0"/>
              <a:t>translates the abstract syntax into a simpler representation suitable for generating machine code</a:t>
            </a:r>
          </a:p>
        </p:txBody>
      </p:sp>
    </p:spTree>
    <p:extLst>
      <p:ext uri="{BB962C8B-B14F-4D97-AF65-F5344CB8AC3E}">
        <p14:creationId xmlns:p14="http://schemas.microsoft.com/office/powerpoint/2010/main" val="86899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64DC-A8C6-3CA4-CBD8-3859FE89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2D3C7A-7415-F238-4A83-2D4ED7E1E9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334001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5.2: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must examine every character of the string s for the </a:t>
            </a:r>
            <a:r>
              <a:rPr kumimoji="1" lang="en-US" altLang="zh-CN" i="1" dirty="0">
                <a:solidFill>
                  <a:srgbClr val="0070C0"/>
                </a:solidFill>
              </a:rPr>
              <a:t>hash</a:t>
            </a:r>
            <a:r>
              <a:rPr kumimoji="1" lang="en-US" altLang="zh-CN" dirty="0">
                <a:solidFill>
                  <a:srgbClr val="0070C0"/>
                </a:solidFill>
              </a:rPr>
              <a:t> </a:t>
            </a:r>
            <a:r>
              <a:rPr kumimoji="1" lang="en-US" altLang="zh-CN" dirty="0"/>
              <a:t>operation</a:t>
            </a:r>
          </a:p>
          <a:p>
            <a:pPr lvl="1"/>
            <a:r>
              <a:rPr kumimoji="1" lang="en-US" altLang="zh-CN" dirty="0"/>
              <a:t>each time it compares </a:t>
            </a:r>
            <a:r>
              <a:rPr kumimoji="1" lang="en-US" altLang="zh-CN" i="1" dirty="0">
                <a:solidFill>
                  <a:srgbClr val="0070C0"/>
                </a:solidFill>
              </a:rPr>
              <a:t>s</a:t>
            </a:r>
            <a:r>
              <a:rPr kumimoji="1" lang="en-US" altLang="zh-CN" dirty="0"/>
              <a:t> against a </a:t>
            </a:r>
            <a:r>
              <a:rPr kumimoji="1" lang="en-US" altLang="zh-CN" dirty="0">
                <a:solidFill>
                  <a:srgbClr val="0070C0"/>
                </a:solidFill>
              </a:rPr>
              <a:t>string</a:t>
            </a:r>
            <a:r>
              <a:rPr kumimoji="1" lang="en-US" altLang="zh-CN" dirty="0"/>
              <a:t> in the </a:t>
            </a:r>
            <a:r>
              <a:rPr kumimoji="1" lang="en-US" altLang="zh-CN" dirty="0" err="1">
                <a:solidFill>
                  <a:srgbClr val="0070C0"/>
                </a:solidFill>
              </a:rPr>
              <a:t>ith</a:t>
            </a:r>
            <a:r>
              <a:rPr kumimoji="1" lang="en-US" altLang="zh-CN" dirty="0"/>
              <a:t> bucket</a:t>
            </a:r>
          </a:p>
          <a:p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improve?</a:t>
            </a:r>
          </a:p>
          <a:p>
            <a:r>
              <a:rPr kumimoji="1" lang="en-US" altLang="zh-CN" dirty="0"/>
              <a:t>Convert each string to a </a:t>
            </a:r>
            <a:r>
              <a:rPr kumimoji="1" lang="en-US" altLang="zh-CN" i="1" dirty="0">
                <a:solidFill>
                  <a:srgbClr val="0070C0"/>
                </a:solidFill>
              </a:rPr>
              <a:t>symbol</a:t>
            </a:r>
          </a:p>
          <a:p>
            <a:r>
              <a:rPr kumimoji="1" lang="en" altLang="zh-CN" dirty="0"/>
              <a:t>The Symbol module has these important properties:</a:t>
            </a:r>
          </a:p>
          <a:p>
            <a:pPr lvl="1"/>
            <a:r>
              <a:rPr kumimoji="1" lang="en" altLang="zh-CN" dirty="0"/>
              <a:t>Extracting an integer </a:t>
            </a:r>
            <a:r>
              <a:rPr kumimoji="1" lang="en" altLang="zh-CN" dirty="0">
                <a:solidFill>
                  <a:srgbClr val="0070C0"/>
                </a:solidFill>
              </a:rPr>
              <a:t>hash-key</a:t>
            </a:r>
            <a:r>
              <a:rPr kumimoji="1" lang="en" altLang="zh-CN" dirty="0"/>
              <a:t> is very fast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use the Symbol-pointer itself as the integer hash-key.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tables)</a:t>
            </a:r>
            <a:endParaRPr kumimoji="1" lang="en" altLang="zh-CN" dirty="0"/>
          </a:p>
          <a:p>
            <a:pPr lvl="1"/>
            <a:r>
              <a:rPr kumimoji="1" lang="en" altLang="zh-CN" dirty="0"/>
              <a:t>Comparing symbols for </a:t>
            </a:r>
            <a:r>
              <a:rPr kumimoji="1" lang="en" altLang="zh-CN" dirty="0">
                <a:solidFill>
                  <a:srgbClr val="0070C0"/>
                </a:solidFill>
              </a:rPr>
              <a:t>equality</a:t>
            </a:r>
            <a:r>
              <a:rPr kumimoji="1" lang="en" altLang="zh-CN" dirty="0"/>
              <a:t> is fast (just pointer or integer comparison).</a:t>
            </a:r>
          </a:p>
          <a:p>
            <a:pPr lvl="1"/>
            <a:r>
              <a:rPr kumimoji="1" lang="en" altLang="zh-CN" dirty="0"/>
              <a:t>Comparing two symbols for “</a:t>
            </a:r>
            <a:r>
              <a:rPr kumimoji="1" lang="en" altLang="zh-CN" dirty="0">
                <a:solidFill>
                  <a:srgbClr val="0070C0"/>
                </a:solidFill>
              </a:rPr>
              <a:t>greater-than</a:t>
            </a:r>
            <a:r>
              <a:rPr kumimoji="1" lang="en" altLang="zh-CN" dirty="0"/>
              <a:t>” (in some arbitrary ordering) is very fast </a:t>
            </a:r>
            <a:r>
              <a:rPr kumimoji="1" lang="zh-CN" altLang="en-US" dirty="0"/>
              <a:t> </a:t>
            </a:r>
            <a:r>
              <a:rPr kumimoji="1" lang="en-US" altLang="zh-CN" dirty="0"/>
              <a:t>(for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binary</a:t>
            </a:r>
            <a:r>
              <a:rPr kumimoji="1" lang="zh-CN" altLang="en-US" dirty="0"/>
              <a:t> </a:t>
            </a:r>
            <a:r>
              <a:rPr kumimoji="1" lang="en-US" altLang="zh-CN" dirty="0"/>
              <a:t>search</a:t>
            </a:r>
            <a:r>
              <a:rPr kumimoji="1" lang="zh-CN" altLang="en-US" dirty="0"/>
              <a:t> </a:t>
            </a:r>
            <a:r>
              <a:rPr kumimoji="1" lang="en-US" altLang="zh-CN" dirty="0"/>
              <a:t>trees)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5795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A36DA7-E65F-B19C-81BE-04AD64F9B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838AFB-C5B6-F000-6FA0-87853088D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2048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The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interface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of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and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symbol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tables</a:t>
            </a:r>
          </a:p>
          <a:p>
            <a:r>
              <a:rPr kumimoji="1" lang="en-US" altLang="zh-CN" dirty="0"/>
              <a:t>void</a:t>
            </a:r>
            <a:r>
              <a:rPr kumimoji="1" lang="zh-CN" altLang="en-US" dirty="0"/>
              <a:t> *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We want </a:t>
            </a:r>
            <a:r>
              <a:rPr kumimoji="1" lang="en" altLang="zh-CN" dirty="0">
                <a:solidFill>
                  <a:srgbClr val="0070C0"/>
                </a:solidFill>
              </a:rPr>
              <a:t>different notions of binding </a:t>
            </a:r>
            <a:r>
              <a:rPr kumimoji="1" lang="en" altLang="zh-CN" dirty="0"/>
              <a:t>for different purposes in the compiler – type bindings for types, value bindings for variables and functions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18EBD-94BC-A5F3-F68A-FBC82B0EE856}"/>
              </a:ext>
            </a:extLst>
          </p:cNvPr>
          <p:cNvSpPr txBox="1"/>
          <p:nvPr/>
        </p:nvSpPr>
        <p:spPr>
          <a:xfrm>
            <a:off x="426155" y="3047999"/>
            <a:ext cx="829169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string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typedef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TAB_table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S_empty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S_enter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S_look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S_beginScope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S_endScope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8080125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A30A2-765D-19E5-532D-77C2B6EF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AD680AB-4457-C7B5-7917-DA1D58E3352A}"/>
              </a:ext>
            </a:extLst>
          </p:cNvPr>
          <p:cNvSpPr txBox="1"/>
          <p:nvPr/>
        </p:nvSpPr>
        <p:spPr>
          <a:xfrm>
            <a:off x="186268" y="926745"/>
            <a:ext cx="8771466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mksymbol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,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 =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checked_malloc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(*s));</a:t>
            </a:r>
          </a:p>
          <a:p>
            <a:r>
              <a:rPr lang="zh-CN" altLang="en-US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(string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hash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)%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syms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hashtable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[index],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for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syms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==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strcmp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mksymbol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,syms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	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hashtable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index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 =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string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name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89436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6386C4-6843-A2C7-0E6C-06995D6E7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EC47F-1114-784C-2308-EEDA6B7BE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890532"/>
          </a:xfrm>
        </p:spPr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</a:t>
            </a:r>
            <a:r>
              <a:rPr kumimoji="1" lang="zh-CN" altLang="en-US" dirty="0"/>
              <a:t> </a:t>
            </a:r>
            <a:r>
              <a:rPr kumimoji="1" lang="en" altLang="zh-CN" dirty="0"/>
              <a:t>use</a:t>
            </a:r>
            <a:r>
              <a:rPr kumimoji="1" lang="en-US" altLang="zh-CN" dirty="0"/>
              <a:t>s</a:t>
            </a:r>
            <a:r>
              <a:rPr kumimoji="1" lang="en" altLang="zh-CN" dirty="0"/>
              <a:t> destructive-update environments.</a:t>
            </a:r>
          </a:p>
          <a:p>
            <a:r>
              <a:rPr kumimoji="1" lang="en" altLang="zh-CN" dirty="0"/>
              <a:t>An imperative table is implemented using a hash table.</a:t>
            </a:r>
          </a:p>
          <a:p>
            <a:r>
              <a:rPr kumimoji="1" lang="en-US" altLang="zh-CN" dirty="0"/>
              <a:t>TAB: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generic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hash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module</a:t>
            </a:r>
            <a:endParaRPr kumimoji="1" lang="en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013198-7D94-38FC-BB4B-CCB1CC5DBAFF}"/>
              </a:ext>
            </a:extLst>
          </p:cNvPr>
          <p:cNvSpPr txBox="1"/>
          <p:nvPr/>
        </p:nvSpPr>
        <p:spPr>
          <a:xfrm>
            <a:off x="361243" y="2889599"/>
            <a:ext cx="84497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make a new </a:t>
            </a:r>
            <a:r>
              <a:rPr lang="en" altLang="zh-CN" sz="20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S_Table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S_empty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TAB_empty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insert a binding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S_enter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*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){ </a:t>
            </a:r>
          </a:p>
          <a:p>
            <a:r>
              <a:rPr lang="zh-CN" altLang="en-US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TAB_enter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</a:t>
            </a:r>
            <a:endParaRPr lang="en" altLang="zh-CN" sz="2000" b="0" dirty="0">
              <a:solidFill>
                <a:srgbClr val="008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// look up a symbol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S_look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TAB_look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64436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E1D63-6F12-9F3F-8337-690FC098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FCFCB9-3C85-AFED-2115-D1B163D61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92046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destructive-update</a:t>
            </a:r>
            <a:r>
              <a:rPr kumimoji="1" lang="zh-CN" altLang="en-US" dirty="0"/>
              <a:t> </a:t>
            </a:r>
            <a:r>
              <a:rPr kumimoji="1" lang="en-US" altLang="zh-CN" dirty="0"/>
              <a:t>environments:</a:t>
            </a:r>
          </a:p>
          <a:p>
            <a:r>
              <a:rPr kumimoji="1" lang="en" altLang="zh-CN" b="1" dirty="0" err="1">
                <a:solidFill>
                  <a:srgbClr val="0070C0"/>
                </a:solidFill>
              </a:rPr>
              <a:t>S_beginScope</a:t>
            </a:r>
            <a:r>
              <a:rPr kumimoji="1" lang="en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Remembers the current state of the table</a:t>
            </a:r>
          </a:p>
          <a:p>
            <a:r>
              <a:rPr kumimoji="1" lang="en" altLang="zh-CN" b="1" dirty="0" err="1">
                <a:solidFill>
                  <a:srgbClr val="0070C0"/>
                </a:solidFill>
              </a:rPr>
              <a:t>S_endScope</a:t>
            </a:r>
            <a:r>
              <a:rPr kumimoji="1" lang="en" altLang="zh-CN" dirty="0"/>
              <a:t>:</a:t>
            </a:r>
            <a:r>
              <a:rPr kumimoji="1" lang="zh-CN" altLang="en-US" dirty="0"/>
              <a:t> </a:t>
            </a:r>
            <a:r>
              <a:rPr kumimoji="1" lang="en" altLang="zh-CN" dirty="0"/>
              <a:t>Restores the table to where it was at the most recent </a:t>
            </a:r>
            <a:r>
              <a:rPr kumimoji="1" lang="en" altLang="zh-CN" dirty="0" err="1"/>
              <a:t>beginScope</a:t>
            </a:r>
            <a:r>
              <a:rPr kumimoji="1" lang="en" altLang="zh-CN" dirty="0"/>
              <a:t> that has not already been ended.</a:t>
            </a:r>
          </a:p>
          <a:p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DAA2291-C0DF-AA20-9486-C8F8C8E857FE}"/>
              </a:ext>
            </a:extLst>
          </p:cNvPr>
          <p:cNvSpPr txBox="1"/>
          <p:nvPr/>
        </p:nvSpPr>
        <p:spPr>
          <a:xfrm>
            <a:off x="567264" y="2919530"/>
            <a:ext cx="800947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marksym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{ “&lt;mark&gt;”, </a:t>
            </a:r>
            <a:r>
              <a:rPr lang="en" altLang="zh-CN" sz="2000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};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S_beginScope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S_enter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&amp;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marksym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zh-CN" altLang="en-US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NULL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S_endScope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" altLang="zh-CN" sz="2000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S_table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 {</a:t>
            </a:r>
          </a:p>
          <a:p>
            <a:r>
              <a:rPr lang="zh-CN" altLang="en-US" sz="2000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S_symbol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s;</a:t>
            </a:r>
          </a:p>
          <a:p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do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s= </a:t>
            </a:r>
            <a:r>
              <a:rPr lang="en" altLang="zh-CN" sz="2000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TAB_pop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</a:p>
          <a:p>
            <a:r>
              <a:rPr lang="zh-CN" altLang="en-US" sz="200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while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(s != &amp;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marksym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76172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BE92C6-5247-1E01-35C9-1A56CB576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425ED9-2237-C170-8979-B432CF667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zh-CN" sz="2800" b="1" dirty="0"/>
              <a:t>How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can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we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exactly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pop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those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bindings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after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 err="1"/>
              <a:t>enterScope</a:t>
            </a:r>
            <a:r>
              <a:rPr kumimoji="1" lang="en-US" altLang="zh-CN" sz="2800" b="1" dirty="0"/>
              <a:t>?</a:t>
            </a:r>
            <a:endParaRPr kumimoji="1" lang="en" altLang="zh-CN" sz="2800" b="1" dirty="0"/>
          </a:p>
          <a:p>
            <a:pPr marL="0" indent="0">
              <a:buNone/>
            </a:pPr>
            <a:endParaRPr kumimoji="1" lang="en" altLang="zh-CN" sz="28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kumimoji="1" lang="en" altLang="zh-CN" sz="2800" b="1" dirty="0">
                <a:solidFill>
                  <a:srgbClr val="0070C0"/>
                </a:solidFill>
              </a:rPr>
              <a:t>Auxiliary stack:</a:t>
            </a:r>
          </a:p>
          <a:p>
            <a:r>
              <a:rPr kumimoji="1" lang="en" altLang="zh-CN" dirty="0"/>
              <a:t>Showing in what order the symbols  were “pushed” into the symbol table. </a:t>
            </a:r>
          </a:p>
          <a:p>
            <a:r>
              <a:rPr kumimoji="1" lang="en" altLang="zh-CN" dirty="0"/>
              <a:t>As each 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en" altLang="zh-CN" dirty="0"/>
              <a:t> is popped, the head binding in its bucket is removed.</a:t>
            </a:r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beginScope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pushes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special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</a:t>
            </a:r>
            <a:r>
              <a:rPr kumimoji="1" lang="zh-CN" altLang="en-US" dirty="0"/>
              <a:t> </a:t>
            </a:r>
            <a:r>
              <a:rPr kumimoji="1" lang="en-US" altLang="zh-CN" dirty="0"/>
              <a:t>onto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</a:p>
          <a:p>
            <a:r>
              <a:rPr kumimoji="1" lang="en-US" altLang="zh-CN" b="1" dirty="0" err="1">
                <a:solidFill>
                  <a:srgbClr val="0070C0"/>
                </a:solidFill>
              </a:rPr>
              <a:t>endScope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pops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off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until</a:t>
            </a:r>
            <a:r>
              <a:rPr kumimoji="1" lang="zh-CN" altLang="en-US" dirty="0"/>
              <a:t> </a:t>
            </a:r>
            <a:r>
              <a:rPr kumimoji="1" lang="en-US" altLang="zh-CN" dirty="0"/>
              <a:t>finds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topmost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marker.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endParaRPr kumimoji="1"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9265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A0E277-9956-3A7A-425C-6A278FDCF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5523A2-B93B-38F6-71D4-9F0923EEF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1039548"/>
            <a:ext cx="8449733" cy="1738489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The auxiliary stack can be integrated into the Binder by having a global variable top showing the </a:t>
            </a:r>
            <a:r>
              <a:rPr kumimoji="1" lang="en" altLang="zh-CN" dirty="0">
                <a:solidFill>
                  <a:srgbClr val="0070C0"/>
                </a:solidFill>
              </a:rPr>
              <a:t>most recent Symbol</a:t>
            </a:r>
            <a:r>
              <a:rPr kumimoji="1" lang="en" altLang="zh-CN" dirty="0"/>
              <a:t> bound in the table. </a:t>
            </a:r>
          </a:p>
          <a:p>
            <a:r>
              <a:rPr kumimoji="1" lang="en" altLang="zh-CN" dirty="0"/>
              <a:t>Pushing: copy </a:t>
            </a:r>
            <a:r>
              <a:rPr kumimoji="1" lang="en" altLang="zh-CN" dirty="0">
                <a:solidFill>
                  <a:srgbClr val="0070C0"/>
                </a:solidFill>
              </a:rPr>
              <a:t>top</a:t>
            </a:r>
            <a:r>
              <a:rPr kumimoji="1" lang="en" altLang="zh-CN" dirty="0"/>
              <a:t> into the </a:t>
            </a:r>
            <a:r>
              <a:rPr kumimoji="1" lang="en" altLang="zh-CN" dirty="0" err="1">
                <a:solidFill>
                  <a:srgbClr val="0070C0"/>
                </a:solidFill>
              </a:rPr>
              <a:t>prevtop</a:t>
            </a:r>
            <a:r>
              <a:rPr kumimoji="1" lang="en" altLang="zh-CN" dirty="0"/>
              <a:t> field of the Binder.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0351451-AB38-CF68-948E-A4CC4FF1A1F3}"/>
              </a:ext>
            </a:extLst>
          </p:cNvPr>
          <p:cNvSpPr txBox="1"/>
          <p:nvPr/>
        </p:nvSpPr>
        <p:spPr>
          <a:xfrm>
            <a:off x="186813" y="2778037"/>
            <a:ext cx="884903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struct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 err="1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TAB_table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_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zh-CN" altLang="en-US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table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TABSIZE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];</a:t>
            </a:r>
          </a:p>
          <a:p>
            <a:r>
              <a:rPr lang="zh-CN" altLang="en-US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top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108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[index] =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Binder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(key,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value,t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table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[index], t</a:t>
            </a:r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top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b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Binder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void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*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prevtop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  <a:r>
              <a:rPr lang="zh-CN" altLang="en-US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267F99"/>
                </a:solidFill>
                <a:effectLst/>
                <a:latin typeface="Menlo" panose="020B0609030804020204" pitchFamily="49" charset="0"/>
              </a:rPr>
              <a:t>binder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 err="1">
                <a:solidFill>
                  <a:srgbClr val="795E26"/>
                </a:solidFill>
                <a:effectLst/>
                <a:latin typeface="Menlo" panose="020B0609030804020204" pitchFamily="49" charset="0"/>
              </a:rPr>
              <a:t>checked_malloc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sizeof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(*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));</a:t>
            </a:r>
          </a:p>
          <a:p>
            <a:r>
              <a:rPr lang="zh-CN" altLang="en-US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key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value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next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 </a:t>
            </a:r>
          </a:p>
          <a:p>
            <a:r>
              <a:rPr lang="zh-CN" altLang="en-US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-&gt;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prevtop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prevtop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return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97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6C1EE1-AAA9-05FF-C6C1-3DE6AEB44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Outline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0E4EC9-9243-A50F-F072-10B2AE92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Symbol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Tables</a:t>
            </a:r>
          </a:p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Tiger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Compiler</a:t>
            </a:r>
          </a:p>
          <a:p>
            <a:r>
              <a:rPr kumimoji="1" lang="en-US" altLang="zh-CN" dirty="0"/>
              <a:t>Type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Checking</a:t>
            </a:r>
          </a:p>
        </p:txBody>
      </p:sp>
    </p:spTree>
    <p:extLst>
      <p:ext uri="{BB962C8B-B14F-4D97-AF65-F5344CB8AC3E}">
        <p14:creationId xmlns:p14="http://schemas.microsoft.com/office/powerpoint/2010/main" val="2290470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1A3F5-873A-A622-743D-4E591374C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5.1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1B3A05-48D1-2F6B-ABBC-4FDCF35500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3118526"/>
          </a:xfrm>
        </p:spPr>
        <p:txBody>
          <a:bodyPr>
            <a:normAutofit lnSpcReduction="10000"/>
          </a:bodyPr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analysis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phase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characterized</a:t>
            </a:r>
            <a:r>
              <a:rPr kumimoji="1" lang="zh-CN" altLang="en-US" dirty="0"/>
              <a:t> </a:t>
            </a:r>
            <a:r>
              <a:rPr kumimoji="1" lang="en-US" altLang="zh-CN" dirty="0"/>
              <a:t>by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" altLang="zh-CN" dirty="0"/>
              <a:t>maintenance of </a:t>
            </a:r>
            <a:r>
              <a:rPr kumimoji="1" lang="en" altLang="zh-CN" b="1" i="1" dirty="0">
                <a:solidFill>
                  <a:srgbClr val="0070C0"/>
                </a:solidFill>
              </a:rPr>
              <a:t>symbol tables </a:t>
            </a:r>
            <a:r>
              <a:rPr kumimoji="1" lang="en" altLang="zh-CN" dirty="0"/>
              <a:t>(also called</a:t>
            </a:r>
            <a:r>
              <a:rPr kumimoji="1" lang="en" altLang="zh-CN" b="1" i="1" dirty="0"/>
              <a:t> </a:t>
            </a:r>
            <a:r>
              <a:rPr kumimoji="1" lang="en" altLang="zh-CN" b="1" i="1" dirty="0">
                <a:solidFill>
                  <a:srgbClr val="0070C0"/>
                </a:solidFill>
              </a:rPr>
              <a:t>environments</a:t>
            </a:r>
            <a:r>
              <a:rPr kumimoji="1" lang="en" altLang="zh-CN" dirty="0"/>
              <a:t>) mapping identiﬁers to their types and locations.</a:t>
            </a:r>
            <a:endParaRPr kumimoji="1" lang="en-US" altLang="zh-CN" dirty="0"/>
          </a:p>
          <a:p>
            <a:r>
              <a:rPr kumimoji="1" lang="en-US" altLang="zh-CN" dirty="0"/>
              <a:t>Declarations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IDs</a:t>
            </a:r>
            <a:r>
              <a:rPr kumimoji="1" lang="en" altLang="zh-CN" dirty="0"/>
              <a:t> are bound to “meanings” in the symbol tables</a:t>
            </a:r>
            <a:endParaRPr kumimoji="1" lang="en-US" altLang="zh-CN" dirty="0"/>
          </a:p>
          <a:p>
            <a:r>
              <a:rPr kumimoji="1" lang="en-US" altLang="zh-CN" dirty="0"/>
              <a:t>Uses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identifiers:</a:t>
            </a:r>
            <a:r>
              <a:rPr kumimoji="1" lang="zh-CN" altLang="en-US" dirty="0"/>
              <a:t> </a:t>
            </a:r>
            <a:r>
              <a:rPr kumimoji="1" lang="en-US" altLang="zh-CN" dirty="0"/>
              <a:t>look</a:t>
            </a:r>
            <a:r>
              <a:rPr kumimoji="1" lang="zh-CN" altLang="en-US" dirty="0"/>
              <a:t> </a:t>
            </a:r>
            <a:r>
              <a:rPr kumimoji="1" lang="en-US" altLang="zh-CN" dirty="0"/>
              <a:t>up</a:t>
            </a:r>
            <a:r>
              <a:rPr kumimoji="1" lang="zh-CN" altLang="en-US" dirty="0"/>
              <a:t> </a:t>
            </a:r>
            <a:r>
              <a:rPr kumimoji="1" lang="en-US" altLang="zh-CN" dirty="0"/>
              <a:t>IDs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An </a:t>
            </a:r>
            <a:r>
              <a:rPr kumimoji="1" lang="en-US" altLang="zh-CN" dirty="0">
                <a:solidFill>
                  <a:srgbClr val="0070C0"/>
                </a:solidFill>
              </a:rPr>
              <a:t>environment</a:t>
            </a:r>
            <a:r>
              <a:rPr kumimoji="1" lang="en-US" altLang="zh-CN" dirty="0"/>
              <a:t> is a set of bindings denoted by the ↦ arrow.</a:t>
            </a:r>
          </a:p>
          <a:p>
            <a:pPr lvl="1"/>
            <a:r>
              <a:rPr kumimoji="1" lang="en-US" altLang="zh-CN" dirty="0"/>
              <a:t>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σ0</a:t>
            </a:r>
            <a:r>
              <a:rPr kumimoji="1" lang="zh-CN" altLang="en-US" dirty="0"/>
              <a:t> </a:t>
            </a:r>
            <a:r>
              <a:rPr kumimoji="1" lang="en-US" altLang="zh-CN" dirty="0"/>
              <a:t>=</a:t>
            </a:r>
            <a:r>
              <a:rPr kumimoji="1" lang="zh-CN" altLang="en-US" dirty="0"/>
              <a:t> </a:t>
            </a:r>
            <a:r>
              <a:rPr kumimoji="1" lang="en-US" altLang="zh-CN" dirty="0"/>
              <a:t>{g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string,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↦</a:t>
            </a:r>
            <a:r>
              <a:rPr kumimoji="1" lang="zh-CN" altLang="en-US" dirty="0"/>
              <a:t> </a:t>
            </a:r>
            <a:r>
              <a:rPr kumimoji="1" lang="en-US" altLang="zh-CN" dirty="0"/>
              <a:t>int}</a:t>
            </a:r>
          </a:p>
          <a:p>
            <a:pPr marL="0" indent="0">
              <a:buNone/>
            </a:pPr>
            <a:endParaRPr kumimoji="1"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10F45BA-CC8B-73AB-2C4D-3D21D240DD87}"/>
              </a:ext>
            </a:extLst>
          </p:cNvPr>
          <p:cNvSpPr txBox="1"/>
          <p:nvPr/>
        </p:nvSpPr>
        <p:spPr>
          <a:xfrm>
            <a:off x="148972" y="4279639"/>
            <a:ext cx="4765928" cy="230832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Menlo" panose="020B0609030804020204" pitchFamily="49" charset="0"/>
              </a:rPr>
              <a:t>1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)=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“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7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8	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812C258-77F0-0A26-3515-CBFD9FE8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924" y="4013422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1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itchFamily="2" charset="2"/>
              </a:rPr>
              <a:t></a:t>
            </a:r>
            <a:r>
              <a:rPr lang="en-US" altLang="zh-CN" sz="2400" dirty="0">
                <a:latin typeface="+mn-lt"/>
              </a:rPr>
              <a:t>1 =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  <a:sym typeface="Symbol" pitchFamily="2" charset="2"/>
              </a:rPr>
              <a:t></a:t>
            </a:r>
            <a:r>
              <a:rPr lang="en-US" altLang="zh-CN" sz="2400" dirty="0">
                <a:latin typeface="+mn-lt"/>
              </a:rPr>
              <a:t>0 + {a ↦ int, b ↦ int, c ↦ int} 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FA8C42-5406-C785-8945-C7A4A3E35D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924" y="5709123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3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</a:t>
            </a:r>
            <a:r>
              <a:rPr lang="en-US" altLang="zh-CN" sz="2400" dirty="0"/>
              <a:t>2 = </a:t>
            </a:r>
            <a:r>
              <a:rPr lang="en-US" altLang="zh-CN" sz="2400" dirty="0">
                <a:sym typeface="Symbol" pitchFamily="2" charset="2"/>
              </a:rPr>
              <a:t></a:t>
            </a:r>
            <a:r>
              <a:rPr lang="en-US" altLang="zh-CN" sz="2400" dirty="0"/>
              <a:t>1 + {j ↦ int}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73964A70-00BF-AA86-4FDE-3EEE74F9F6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3924" y="6256703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936E9F2-3726-E862-275E-70447A69763D}"/>
              </a:ext>
            </a:extLst>
          </p:cNvPr>
          <p:cNvSpPr txBox="1"/>
          <p:nvPr/>
        </p:nvSpPr>
        <p:spPr>
          <a:xfrm>
            <a:off x="4993924" y="4850088"/>
            <a:ext cx="40801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/>
            <a:r>
              <a:rPr lang="en-US" altLang="zh-CN" sz="2400" dirty="0"/>
              <a:t>how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compiler</a:t>
            </a:r>
            <a:r>
              <a:rPr lang="zh-CN" altLang="en-US" sz="2400" dirty="0"/>
              <a:t> </a:t>
            </a:r>
            <a:r>
              <a:rPr lang="en-US" altLang="zh-CN" sz="2400" dirty="0"/>
              <a:t>know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type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j?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D02952-C31A-D520-1E1E-7DAE665A3D81}"/>
              </a:ext>
            </a:extLst>
          </p:cNvPr>
          <p:cNvSpPr txBox="1"/>
          <p:nvPr/>
        </p:nvSpPr>
        <p:spPr>
          <a:xfrm>
            <a:off x="6180881" y="83569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075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DCFC84-2011-ADB2-6660-B9FED5674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BD8EB8-FC78-759E-C224-129B7838F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133" y="4410835"/>
            <a:ext cx="8449733" cy="2089659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sym typeface="Symbol" pitchFamily="2" charset="2"/>
              </a:rPr>
              <a:t></a:t>
            </a:r>
            <a:r>
              <a:rPr lang="en-US" altLang="zh-CN" sz="2800" dirty="0"/>
              <a:t>2</a:t>
            </a:r>
            <a:r>
              <a:rPr lang="zh-CN" altLang="en-US" sz="2800" dirty="0"/>
              <a:t> </a:t>
            </a:r>
            <a:r>
              <a:rPr lang="en-US" altLang="zh-CN" sz="2800" dirty="0"/>
              <a:t>contains</a:t>
            </a:r>
            <a:r>
              <a:rPr lang="zh-CN" altLang="en-US" sz="2800" dirty="0"/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a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↦</a:t>
            </a:r>
            <a:r>
              <a:rPr lang="zh-CN" altLang="en-US" sz="2800" dirty="0">
                <a:solidFill>
                  <a:srgbClr val="0070C0"/>
                </a:solidFill>
              </a:rPr>
              <a:t> </a:t>
            </a:r>
            <a:r>
              <a:rPr lang="en-US" altLang="zh-CN" sz="2800" dirty="0">
                <a:solidFill>
                  <a:srgbClr val="0070C0"/>
                </a:solidFill>
              </a:rPr>
              <a:t>int</a:t>
            </a:r>
            <a:endParaRPr kumimoji="1" lang="en-US" altLang="zh-CN" dirty="0">
              <a:solidFill>
                <a:srgbClr val="0070C0"/>
              </a:solidFill>
            </a:endParaRPr>
          </a:p>
          <a:p>
            <a:r>
              <a:rPr kumimoji="1" lang="en-US" altLang="zh-CN" dirty="0"/>
              <a:t>What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rgbClr val="0070C0"/>
                </a:solidFill>
              </a:rPr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lang="en-US" altLang="zh-CN" sz="2800" dirty="0">
                <a:sym typeface="Symbol" pitchFamily="2" charset="2"/>
              </a:rPr>
              <a:t>3?</a:t>
            </a:r>
            <a:endParaRPr kumimoji="1" lang="en-US" altLang="zh-CN" dirty="0"/>
          </a:p>
          <a:p>
            <a:r>
              <a:rPr kumimoji="1" lang="en-US" altLang="zh-CN" dirty="0"/>
              <a:t>Bindings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right-hand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 </a:t>
            </a:r>
            <a:r>
              <a:rPr kumimoji="1" lang="en-US" altLang="zh-CN" dirty="0"/>
              <a:t>override</a:t>
            </a:r>
            <a:r>
              <a:rPr kumimoji="1" lang="zh-CN" altLang="en-US" dirty="0"/>
              <a:t> </a:t>
            </a:r>
            <a:r>
              <a:rPr kumimoji="1" lang="en-US" altLang="zh-CN" dirty="0"/>
              <a:t>those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left.</a:t>
            </a:r>
          </a:p>
          <a:p>
            <a:r>
              <a:rPr kumimoji="1" lang="en-US" altLang="zh-CN" dirty="0"/>
              <a:t>X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not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same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Y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X.</a:t>
            </a:r>
            <a:r>
              <a:rPr kumimoji="1" lang="zh-CN" altLang="en-US" dirty="0"/>
              <a:t> </a:t>
            </a:r>
            <a:endParaRPr kumimoji="1"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73AB1E7-F830-90DB-0287-F1EB9B23BCB2}"/>
              </a:ext>
            </a:extLst>
          </p:cNvPr>
          <p:cNvSpPr txBox="1"/>
          <p:nvPr/>
        </p:nvSpPr>
        <p:spPr>
          <a:xfrm>
            <a:off x="2503310" y="1658511"/>
            <a:ext cx="5192890" cy="2554545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1</a:t>
            </a:r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sz="2000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)=</a:t>
            </a:r>
          </a:p>
          <a:p>
            <a:r>
              <a:rPr lang="en-US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3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4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“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5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sz="2000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6</a:t>
            </a:r>
            <a:r>
              <a:rPr lang="en" altLang="zh-CN" sz="2000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sz="2000" b="0" dirty="0">
                <a:effectLst/>
                <a:latin typeface="Menlo" panose="020B0609030804020204" pitchFamily="49" charset="0"/>
              </a:rPr>
              <a:t>7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sz="2000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sz="2000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sz="20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sz="2000" dirty="0">
                <a:solidFill>
                  <a:srgbClr val="000000"/>
                </a:solidFill>
                <a:latin typeface="Menlo" panose="020B0609030804020204" pitchFamily="49" charset="0"/>
              </a:rPr>
              <a:t>8	)</a:t>
            </a:r>
            <a:endParaRPr lang="en" altLang="zh-CN" sz="2000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662B78C-3BD3-5BBD-58E9-57CEC2BA0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9691" y="1016000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4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3</a:t>
            </a:r>
            <a:r>
              <a:rPr lang="en-US" altLang="zh-CN" sz="2400" dirty="0"/>
              <a:t> = </a:t>
            </a:r>
            <a:r>
              <a:rPr lang="en-US" altLang="zh-CN" sz="2400" dirty="0">
                <a:sym typeface="Symbol" pitchFamily="2" charset="2"/>
              </a:rPr>
              <a:t></a:t>
            </a:r>
            <a:r>
              <a:rPr lang="en-US" altLang="zh-CN" sz="2400" dirty="0"/>
              <a:t>2 + {a ↦ string} </a:t>
            </a:r>
            <a:endParaRPr lang="en-US" altLang="zh-CN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52007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D3B8E9-F2E8-DB0F-85FC-993BDE73F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AD96A1-C06F-A21C-1444-7CB9FA050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7"/>
            <a:ext cx="8449733" cy="1749139"/>
          </a:xfrm>
        </p:spPr>
        <p:txBody>
          <a:bodyPr/>
          <a:lstStyle/>
          <a:p>
            <a:r>
              <a:rPr kumimoji="1" lang="en" altLang="zh-CN" dirty="0"/>
              <a:t>Each local variable in a program has a </a:t>
            </a:r>
            <a:r>
              <a:rPr kumimoji="1" lang="en" altLang="zh-CN" i="1" dirty="0">
                <a:solidFill>
                  <a:srgbClr val="0070C0"/>
                </a:solidFill>
              </a:rPr>
              <a:t>scope</a:t>
            </a:r>
            <a:r>
              <a:rPr kumimoji="1" lang="en" altLang="zh-CN" dirty="0"/>
              <a:t> in which it is visible.</a:t>
            </a:r>
          </a:p>
          <a:p>
            <a:r>
              <a:rPr kumimoji="1" lang="en" altLang="zh-CN" dirty="0"/>
              <a:t>As the semantic analysis reaches the end of each scope, the identiﬁer bindings local to that scope are discarded.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09E68E-2266-B808-7360-AFA1FCD4615B}"/>
              </a:ext>
            </a:extLst>
          </p:cNvPr>
          <p:cNvSpPr txBox="1"/>
          <p:nvPr/>
        </p:nvSpPr>
        <p:spPr>
          <a:xfrm>
            <a:off x="164491" y="2878664"/>
            <a:ext cx="4634090" cy="2300828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altLang="zh-CN" b="0" dirty="0">
                <a:effectLst/>
                <a:latin typeface="Menlo" panose="020B0609030804020204" pitchFamily="49" charset="0"/>
              </a:rPr>
              <a:t>1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function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f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  <a:r>
              <a:rPr lang="en" altLang="zh-CN" b="0" dirty="0" err="1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)=</a:t>
            </a:r>
          </a:p>
          <a:p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c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3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let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+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4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var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:= “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hello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”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5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zh-CN" altLang="en-US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" altLang="zh-CN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a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 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j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6</a:t>
            </a:r>
            <a:r>
              <a:rPr lang="en" altLang="zh-CN" b="0" dirty="0">
                <a:solidFill>
                  <a:srgbClr val="AF00DB"/>
                </a:solidFill>
                <a:effectLst/>
                <a:latin typeface="Menlo" panose="020B0609030804020204" pitchFamily="49" charset="0"/>
              </a:rPr>
              <a:t>	end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altLang="zh-CN" b="0" dirty="0">
                <a:effectLst/>
                <a:latin typeface="Menlo" panose="020B0609030804020204" pitchFamily="49" charset="0"/>
              </a:rPr>
              <a:t>7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	</a:t>
            </a:r>
            <a:r>
              <a:rPr lang="en" altLang="zh-CN" b="0" dirty="0" err="1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print_int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" altLang="zh-CN" b="0" dirty="0">
                <a:solidFill>
                  <a:srgbClr val="001080"/>
                </a:solidFill>
                <a:effectLst/>
                <a:latin typeface="Menlo" panose="020B0609030804020204" pitchFamily="49" charset="0"/>
              </a:rPr>
              <a:t>b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altLang="zh-CN" dirty="0">
                <a:solidFill>
                  <a:srgbClr val="000000"/>
                </a:solidFill>
                <a:latin typeface="Menlo" panose="020B0609030804020204" pitchFamily="49" charset="0"/>
              </a:rPr>
              <a:t>8	)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57EAD91-677A-6EFC-1C58-E17F398A7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7600" y="2861095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6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3,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latin typeface="+mn-lt"/>
              </a:rPr>
              <a:t>go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back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to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1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(line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1)</a:t>
            </a:r>
            <a:endParaRPr lang="en-US" altLang="zh-CN" sz="2400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C9EB056-2793-9320-7513-82ED97AB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81" y="4424214"/>
            <a:ext cx="4080128" cy="830997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8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discard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sym typeface="Symbol" pitchFamily="2" charset="2"/>
              </a:rPr>
              <a:t>1,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go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back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to</a:t>
            </a:r>
            <a:r>
              <a:rPr lang="zh-CN" altLang="en-US" sz="2400" dirty="0">
                <a:sym typeface="Symbol" pitchFamily="2" charset="2"/>
              </a:rPr>
              <a:t> </a:t>
            </a:r>
            <a:r>
              <a:rPr lang="en-US" altLang="zh-CN" sz="2400" dirty="0">
                <a:sym typeface="Symbol" pitchFamily="2" charset="2"/>
              </a:rPr>
              <a:t>0</a:t>
            </a:r>
            <a:endParaRPr lang="en-US" altLang="zh-CN" sz="2400" dirty="0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00263CED-58F6-953E-71D6-CE496B4E6204}"/>
              </a:ext>
            </a:extLst>
          </p:cNvPr>
          <p:cNvSpPr txBox="1">
            <a:spLocks/>
          </p:cNvSpPr>
          <p:nvPr/>
        </p:nvSpPr>
        <p:spPr>
          <a:xfrm>
            <a:off x="361243" y="5612345"/>
            <a:ext cx="8449733" cy="10893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b="1" dirty="0"/>
              <a:t>Symbol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add/lookup/undo</a:t>
            </a:r>
            <a:r>
              <a:rPr kumimoji="1" lang="zh-CN" altLang="en-US" dirty="0"/>
              <a:t> </a:t>
            </a:r>
            <a:r>
              <a:rPr kumimoji="1" lang="en-US" altLang="zh-CN" dirty="0"/>
              <a:t>bindings</a:t>
            </a:r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should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symbol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tables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be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implemented?</a:t>
            </a:r>
            <a:endParaRPr kumimoji="1" lang="zh-CN" altLang="en-US" b="1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15D685E-8FC5-C035-434E-03CCC405F6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99381" y="3834296"/>
            <a:ext cx="4080128" cy="461665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dirty="0">
                <a:solidFill>
                  <a:srgbClr val="0070C0"/>
                </a:solidFill>
                <a:latin typeface="+mn-lt"/>
              </a:rPr>
              <a:t> line 7</a:t>
            </a:r>
            <a:r>
              <a:rPr lang="en-US" altLang="zh-CN" sz="2400" dirty="0">
                <a:latin typeface="+mn-lt"/>
              </a:rPr>
              <a:t>: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look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up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b</a:t>
            </a:r>
            <a:r>
              <a:rPr lang="zh-CN" altLang="en-US" sz="2400" dirty="0">
                <a:latin typeface="+mn-lt"/>
              </a:rPr>
              <a:t> </a:t>
            </a:r>
            <a:r>
              <a:rPr lang="en-US" altLang="zh-CN" sz="2400" dirty="0">
                <a:latin typeface="+mn-lt"/>
              </a:rPr>
              <a:t>in</a:t>
            </a:r>
            <a:r>
              <a:rPr lang="en-US" altLang="zh-CN" sz="2400" dirty="0">
                <a:sym typeface="Symbol" pitchFamily="2" charset="2"/>
              </a:rPr>
              <a:t> 1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8398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7E01AD-CA9B-AFD4-08D2-F810433CB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9DED6F-B7CF-683E-A267-5EBAD5461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99066"/>
            <a:ext cx="8449733" cy="5571552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Functional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</a:p>
          <a:p>
            <a:r>
              <a:rPr kumimoji="1" lang="en-US" altLang="zh-CN" dirty="0"/>
              <a:t>Keep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itchFamily="2" charset="2"/>
              </a:rPr>
              <a:t>1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" altLang="zh-CN" dirty="0">
                <a:sym typeface="Symbol" pitchFamily="2" charset="2"/>
              </a:rPr>
              <a:t>pristine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condition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while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creating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2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and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3</a:t>
            </a:r>
          </a:p>
          <a:p>
            <a:r>
              <a:rPr lang="en-US" altLang="zh-CN" dirty="0">
                <a:sym typeface="Symbol" pitchFamily="2" charset="2"/>
              </a:rPr>
              <a:t>Easy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to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restore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1</a:t>
            </a:r>
            <a:r>
              <a:rPr lang="zh-CN" altLang="en-US" dirty="0">
                <a:sym typeface="Symbol" pitchFamily="2" charset="2"/>
              </a:rPr>
              <a:t> </a:t>
            </a:r>
            <a:endParaRPr lang="en-US" altLang="zh-CN" dirty="0">
              <a:sym typeface="Symbol" pitchFamily="2" charset="2"/>
            </a:endParaRPr>
          </a:p>
          <a:p>
            <a:pPr marL="0" indent="0">
              <a:buNone/>
            </a:pP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sz="2800" b="1" dirty="0">
                <a:solidFill>
                  <a:srgbClr val="0070C0"/>
                </a:solidFill>
              </a:rPr>
              <a:t>Imperative</a:t>
            </a:r>
            <a:r>
              <a:rPr kumimoji="1" lang="zh-CN" altLang="en-US" sz="2800" b="1" dirty="0">
                <a:solidFill>
                  <a:srgbClr val="0070C0"/>
                </a:solidFill>
              </a:rPr>
              <a:t> </a:t>
            </a:r>
            <a:r>
              <a:rPr kumimoji="1" lang="en-US" altLang="zh-CN" sz="2800" b="1" dirty="0">
                <a:solidFill>
                  <a:srgbClr val="0070C0"/>
                </a:solidFill>
              </a:rPr>
              <a:t>Style</a:t>
            </a:r>
          </a:p>
          <a:p>
            <a:r>
              <a:rPr kumimoji="1" lang="en-US" altLang="zh-CN" dirty="0"/>
              <a:t>modify</a:t>
            </a:r>
            <a:r>
              <a:rPr kumimoji="1" lang="zh-CN" altLang="en-US" dirty="0"/>
              <a:t> </a:t>
            </a:r>
            <a:r>
              <a:rPr lang="en-US" altLang="zh-CN" dirty="0">
                <a:sym typeface="Symbol" pitchFamily="2" charset="2"/>
              </a:rPr>
              <a:t>1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until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it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becomes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2</a:t>
            </a:r>
          </a:p>
          <a:p>
            <a:r>
              <a:rPr kumimoji="1" lang="en-US" altLang="zh-CN" dirty="0">
                <a:sym typeface="Symbol" pitchFamily="2" charset="2"/>
              </a:rPr>
              <a:t>while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2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exists,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we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cannot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look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things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up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in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1</a:t>
            </a:r>
          </a:p>
          <a:p>
            <a:r>
              <a:rPr kumimoji="1" lang="en-US" altLang="zh-CN" dirty="0">
                <a:sym typeface="Symbol" pitchFamily="2" charset="2"/>
              </a:rPr>
              <a:t>when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we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are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done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with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2,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we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can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undo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the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modification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to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get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1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back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again</a:t>
            </a:r>
          </a:p>
          <a:p>
            <a:pPr lvl="1"/>
            <a:r>
              <a:rPr kumimoji="1" lang="en-US" altLang="zh-CN" dirty="0">
                <a:sym typeface="Symbol" pitchFamily="2" charset="2"/>
              </a:rPr>
              <a:t>How?</a:t>
            </a:r>
          </a:p>
          <a:p>
            <a:pPr lvl="1"/>
            <a:r>
              <a:rPr kumimoji="1" lang="en-US" altLang="zh-CN" dirty="0">
                <a:sym typeface="Symbol" pitchFamily="2" charset="2"/>
              </a:rPr>
              <a:t>a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single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global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environment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lang="en-US" altLang="zh-CN" dirty="0">
                <a:sym typeface="Symbol" pitchFamily="2" charset="2"/>
              </a:rPr>
              <a:t>+</a:t>
            </a:r>
            <a:r>
              <a:rPr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an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undo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kumimoji="1" lang="en-US" altLang="zh-CN" dirty="0">
                <a:sym typeface="Symbol" pitchFamily="2" charset="2"/>
              </a:rPr>
              <a:t>stack</a:t>
            </a:r>
          </a:p>
          <a:p>
            <a:pPr marL="0" indent="0">
              <a:buNone/>
            </a:pPr>
            <a:endParaRPr kumimoji="1" lang="en-US" altLang="zh-CN" dirty="0">
              <a:sym typeface="Symbol" pitchFamily="2" charset="2"/>
            </a:endParaRPr>
          </a:p>
          <a:p>
            <a:pPr marL="457200" lvl="1" indent="0" algn="ctr">
              <a:buNone/>
            </a:pP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4264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5CBB1-45CD-7C3A-B7BD-E2E78CF0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1EBF2E-6BF6-51C6-3305-29C23A40B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243" y="965201"/>
            <a:ext cx="8449733" cy="5177896"/>
          </a:xfrm>
        </p:spPr>
        <p:txBody>
          <a:bodyPr/>
          <a:lstStyle/>
          <a:p>
            <a:r>
              <a:rPr kumimoji="1" lang="en" altLang="zh-CN" dirty="0"/>
              <a:t>In some languages there can be several active environments at once: Each module, or class, or record in the program has a </a:t>
            </a:r>
            <a:r>
              <a:rPr kumimoji="1" lang="en" altLang="zh-CN" dirty="0">
                <a:solidFill>
                  <a:srgbClr val="0070C0"/>
                </a:solidFill>
              </a:rPr>
              <a:t>symbol table </a:t>
            </a:r>
            <a:r>
              <a:rPr lang="en-US" altLang="zh-CN" dirty="0">
                <a:solidFill>
                  <a:srgbClr val="0070C0"/>
                </a:solidFill>
                <a:sym typeface="Symbol" pitchFamily="2" charset="2"/>
              </a:rPr>
              <a:t></a:t>
            </a:r>
            <a:r>
              <a:rPr kumimoji="1" lang="en" altLang="zh-CN" dirty="0">
                <a:solidFill>
                  <a:srgbClr val="0070C0"/>
                </a:solidFill>
              </a:rPr>
              <a:t> </a:t>
            </a:r>
            <a:r>
              <a:rPr kumimoji="1" lang="en" altLang="zh-CN" dirty="0"/>
              <a:t>of its own.</a:t>
            </a:r>
          </a:p>
          <a:p>
            <a:endParaRPr kumimoji="1" lang="zh-CN" altLang="en-US" dirty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3787D761-EAA1-1916-5F2B-BE4651613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263" y="2160235"/>
            <a:ext cx="4176713" cy="4146550"/>
          </a:xfrm>
          <a:prstGeom prst="rect">
            <a:avLst/>
          </a:prstGeom>
          <a:noFill/>
          <a:ln w="38100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package M;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E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5;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}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N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b = 10;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a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b;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class D {  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     static int d = </a:t>
            </a:r>
            <a:r>
              <a:rPr kumimoji="0" lang="en-US" altLang="zh-CN" sz="2400" b="1" dirty="0" err="1"/>
              <a:t>E.a</a:t>
            </a:r>
            <a:r>
              <a:rPr kumimoji="0" lang="en-US" altLang="zh-CN" sz="2400" b="1" dirty="0"/>
              <a:t> + </a:t>
            </a:r>
            <a:r>
              <a:rPr kumimoji="0" lang="en-US" altLang="zh-CN" sz="2400" b="1" dirty="0" err="1"/>
              <a:t>N.a</a:t>
            </a:r>
            <a:r>
              <a:rPr kumimoji="0" lang="en-US" altLang="zh-CN" sz="2400" b="1" dirty="0"/>
              <a:t>;  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0" lang="en-US" altLang="zh-CN" sz="2400" b="1" dirty="0"/>
              <a:t> } 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465425-B991-E16D-A4DA-4B803FA5C2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2358" y="2232735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2 = { </a:t>
            </a:r>
            <a:r>
              <a:rPr lang="en-US" altLang="zh-CN" sz="2200" b="1" i="1" dirty="0">
                <a:sym typeface="Symbol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1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4= { </a:t>
            </a:r>
            <a:r>
              <a:rPr lang="en-US" altLang="zh-CN" sz="2200" b="1" i="1" dirty="0">
                <a:sym typeface="Symbol" pitchFamily="2" charset="2"/>
              </a:rPr>
              <a:t>N</a:t>
            </a:r>
            <a:r>
              <a:rPr lang="en-US" altLang="zh-CN" sz="2200" b="1" dirty="0">
                <a:sym typeface="Symbol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3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6= { </a:t>
            </a:r>
            <a:r>
              <a:rPr lang="en-US" altLang="zh-CN" sz="2200" b="1" i="1" dirty="0">
                <a:sym typeface="Symbol" pitchFamily="2" charset="2"/>
              </a:rPr>
              <a:t>D</a:t>
            </a:r>
            <a:r>
              <a:rPr lang="en-US" altLang="zh-CN" sz="2200" b="1" dirty="0">
                <a:sym typeface="Symbol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5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7 = 2 +4+ 6</a:t>
            </a:r>
            <a:endParaRPr lang="en-US" altLang="zh-CN" sz="2200" b="1" dirty="0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67DD4C88-3FD7-7129-1FF8-A09F062BC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8669" y="6355820"/>
            <a:ext cx="9779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</a:rPr>
              <a:t>Java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EA22755-E552-32A9-80A6-C019EF142D1D}"/>
              </a:ext>
            </a:extLst>
          </p:cNvPr>
          <p:cNvSpPr txBox="1">
            <a:spLocks/>
          </p:cNvSpPr>
          <p:nvPr/>
        </p:nvSpPr>
        <p:spPr>
          <a:xfrm>
            <a:off x="4503470" y="4985894"/>
            <a:ext cx="4622976" cy="1838240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In Java, forward reference is allowed.</a:t>
            </a:r>
            <a:r>
              <a:rPr lang="zh-CN" altLang="en-US" dirty="0"/>
              <a:t> </a:t>
            </a:r>
            <a:r>
              <a:rPr lang="en-US" altLang="zh-CN" dirty="0"/>
              <a:t>so </a:t>
            </a:r>
            <a:r>
              <a:rPr lang="en-US" altLang="zh-CN" i="1" dirty="0"/>
              <a:t>E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, and </a:t>
            </a:r>
            <a:r>
              <a:rPr lang="en-US" altLang="zh-CN" i="1" dirty="0"/>
              <a:t>D</a:t>
            </a:r>
            <a:r>
              <a:rPr lang="en-US" altLang="zh-CN" dirty="0"/>
              <a:t> are all compiled in the environment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kumimoji="1" lang="en-US" altLang="zh-CN" dirty="0">
                <a:sym typeface="Symbol" pitchFamily="2" charset="2"/>
              </a:rPr>
              <a:t>7.</a:t>
            </a:r>
            <a:r>
              <a:rPr kumimoji="1" lang="zh-CN" altLang="en-US" dirty="0">
                <a:sym typeface="Symbol" pitchFamily="2" charset="2"/>
              </a:rPr>
              <a:t> </a:t>
            </a:r>
            <a:r>
              <a:rPr lang="en-US" altLang="zh-CN" dirty="0"/>
              <a:t>The result of the analysis is {M ↦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 7}.</a:t>
            </a:r>
          </a:p>
        </p:txBody>
      </p:sp>
    </p:spTree>
    <p:extLst>
      <p:ext uri="{BB962C8B-B14F-4D97-AF65-F5344CB8AC3E}">
        <p14:creationId xmlns:p14="http://schemas.microsoft.com/office/powerpoint/2010/main" val="1263577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097EE-E80C-0B37-8267-14963C29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Multiple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Tables</a:t>
            </a:r>
            <a:endParaRPr kumimoji="1"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585317-76C6-4C3F-2142-C14DE2402F12}"/>
              </a:ext>
            </a:extLst>
          </p:cNvPr>
          <p:cNvSpPr txBox="1">
            <a:spLocks noChangeArrowheads="1"/>
          </p:cNvSpPr>
          <p:nvPr/>
        </p:nvSpPr>
        <p:spPr>
          <a:xfrm>
            <a:off x="228600" y="952497"/>
            <a:ext cx="3886200" cy="4724400"/>
          </a:xfrm>
          <a:prstGeom prst="rect">
            <a:avLst/>
          </a:prstGeom>
          <a:ln w="38100">
            <a:solidFill>
              <a:srgbClr val="0000CC"/>
            </a:solidFill>
            <a:miter lim="800000"/>
            <a:headEnd/>
            <a:tailEnd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structure M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E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5;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N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b = 10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a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structure D = struct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   </a:t>
            </a:r>
            <a:r>
              <a:rPr lang="en-US" altLang="zh-CN" sz="2800" b="1" dirty="0" err="1"/>
              <a:t>val</a:t>
            </a:r>
            <a:r>
              <a:rPr lang="en-US" altLang="zh-CN" sz="2800" b="1" dirty="0"/>
              <a:t> d = </a:t>
            </a:r>
            <a:r>
              <a:rPr lang="en-US" altLang="zh-CN" sz="2800" b="1" dirty="0" err="1"/>
              <a:t>E.a</a:t>
            </a:r>
            <a:r>
              <a:rPr lang="en-US" altLang="zh-CN" sz="2800" b="1" dirty="0"/>
              <a:t> + </a:t>
            </a:r>
            <a:r>
              <a:rPr lang="en-US" altLang="zh-CN" sz="2800" b="1" dirty="0" err="1"/>
              <a:t>N.a</a:t>
            </a:r>
            <a:r>
              <a:rPr lang="en-US" altLang="zh-CN" sz="2800" b="1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   end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b="1" dirty="0"/>
              <a:t>end 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A52EED1-98AB-10EE-08E8-9B458176BF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450" y="5689555"/>
            <a:ext cx="698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>
                <a:solidFill>
                  <a:srgbClr val="0000CC"/>
                </a:solidFill>
              </a:rPr>
              <a:t>ML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D2E21D84-7F16-6B17-6A73-D91252D415C4}"/>
              </a:ext>
            </a:extLst>
          </p:cNvPr>
          <p:cNvSpPr txBox="1">
            <a:spLocks/>
          </p:cNvSpPr>
          <p:nvPr/>
        </p:nvSpPr>
        <p:spPr>
          <a:xfrm>
            <a:off x="4292424" y="3869043"/>
            <a:ext cx="4622976" cy="2080068"/>
          </a:xfrm>
          <a:prstGeom prst="rect">
            <a:avLst/>
          </a:prstGeom>
          <a:ln w="254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r>
              <a:rPr lang="en-US" altLang="zh-CN" dirty="0"/>
              <a:t>N is compiled using environment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0 +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2. D is compiled using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 0 +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2 +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4.  </a:t>
            </a:r>
          </a:p>
          <a:p>
            <a:pPr marL="0" indent="0" eaLnBrk="1" hangingPunct="1">
              <a:buNone/>
            </a:pPr>
            <a:r>
              <a:rPr lang="en-US" altLang="zh-CN" dirty="0"/>
              <a:t>The result of the analysis is</a:t>
            </a:r>
            <a:r>
              <a:rPr lang="zh-CN" altLang="en-US" dirty="0"/>
              <a:t> </a:t>
            </a:r>
            <a:r>
              <a:rPr lang="en-US" altLang="zh-CN" dirty="0"/>
              <a:t>also {M ↦ </a:t>
            </a:r>
            <a:r>
              <a:rPr lang="en-US" altLang="zh-CN" dirty="0">
                <a:sym typeface="Symbol" pitchFamily="2" charset="2"/>
              </a:rPr>
              <a:t></a:t>
            </a:r>
            <a:r>
              <a:rPr lang="en-US" altLang="zh-CN" dirty="0"/>
              <a:t> 7}.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ED7608F-861E-6E39-45F6-582372364C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2" y="952497"/>
            <a:ext cx="3505200" cy="2669642"/>
          </a:xfrm>
          <a:prstGeom prst="rect">
            <a:avLst/>
          </a:prstGeom>
          <a:noFill/>
          <a:ln w="3810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1 = { a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int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2 = { </a:t>
            </a:r>
            <a:r>
              <a:rPr lang="en-US" altLang="zh-CN" sz="2200" b="1" i="1" dirty="0">
                <a:sym typeface="Symbol" pitchFamily="2" charset="2"/>
              </a:rPr>
              <a:t>E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1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3= {b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, </a:t>
            </a:r>
            <a:r>
              <a:rPr lang="en-US" altLang="zh-CN" sz="2200" b="1" dirty="0">
                <a:sym typeface="Symbol" pitchFamily="2" charset="2"/>
              </a:rPr>
              <a:t>a </a:t>
            </a:r>
            <a:r>
              <a:rPr lang="en-US" altLang="zh-CN" sz="2200" b="1" dirty="0"/>
              <a:t>↦ </a:t>
            </a:r>
            <a:r>
              <a:rPr lang="en-US" altLang="zh-CN" sz="2200" b="1" i="1" dirty="0"/>
              <a:t>int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4= { </a:t>
            </a:r>
            <a:r>
              <a:rPr lang="en-US" altLang="zh-CN" sz="2200" b="1" i="1" dirty="0">
                <a:sym typeface="Symbol" pitchFamily="2" charset="2"/>
              </a:rPr>
              <a:t>N</a:t>
            </a:r>
            <a:r>
              <a:rPr lang="en-US" altLang="zh-CN" sz="2200" b="1" dirty="0">
                <a:sym typeface="Symbol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3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5= { d </a:t>
            </a:r>
            <a:r>
              <a:rPr lang="en-US" altLang="zh-CN" sz="2200" b="1" dirty="0"/>
              <a:t>↦</a:t>
            </a:r>
            <a:r>
              <a:rPr lang="en-US" altLang="zh-CN" sz="2200" b="1" i="1" dirty="0"/>
              <a:t> </a:t>
            </a:r>
            <a:r>
              <a:rPr lang="en-US" altLang="zh-CN" sz="2200" b="1" i="1" dirty="0">
                <a:sym typeface="Symbol" pitchFamily="2" charset="2"/>
              </a:rPr>
              <a:t>int</a:t>
            </a:r>
            <a:r>
              <a:rPr lang="en-US" altLang="zh-CN" sz="2200" b="1" i="1" dirty="0"/>
              <a:t> </a:t>
            </a:r>
            <a:r>
              <a:rPr lang="en-US" altLang="zh-CN" sz="2200" b="1" dirty="0"/>
              <a:t>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6= { </a:t>
            </a:r>
            <a:r>
              <a:rPr lang="en-US" altLang="zh-CN" sz="2200" b="1" i="1" dirty="0">
                <a:sym typeface="Symbol" pitchFamily="2" charset="2"/>
              </a:rPr>
              <a:t>D</a:t>
            </a:r>
            <a:r>
              <a:rPr lang="en-US" altLang="zh-CN" sz="2200" b="1" dirty="0">
                <a:sym typeface="Symbol" pitchFamily="2" charset="2"/>
              </a:rPr>
              <a:t> </a:t>
            </a:r>
            <a:r>
              <a:rPr lang="en-US" altLang="zh-CN" sz="2200" b="1" dirty="0"/>
              <a:t>↦ </a:t>
            </a:r>
            <a:r>
              <a:rPr lang="en-US" altLang="zh-CN" sz="2200" b="1" dirty="0">
                <a:sym typeface="Symbol" pitchFamily="2" charset="2"/>
              </a:rPr>
              <a:t>5</a:t>
            </a:r>
            <a:r>
              <a:rPr lang="en-US" altLang="zh-CN" sz="2200" b="1" dirty="0"/>
              <a:t> }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zh-CN" sz="2200" b="1" dirty="0">
                <a:sym typeface="Symbol" pitchFamily="2" charset="2"/>
              </a:rPr>
              <a:t>7 = 2 +4+ 6</a:t>
            </a:r>
            <a:endParaRPr lang="en-US" altLang="zh-CN" sz="22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DF65DF-E82D-2206-86BC-AFEE9E87817E}"/>
              </a:ext>
            </a:extLst>
          </p:cNvPr>
          <p:cNvSpPr txBox="1">
            <a:spLocks/>
          </p:cNvSpPr>
          <p:nvPr/>
        </p:nvSpPr>
        <p:spPr>
          <a:xfrm>
            <a:off x="361243" y="6221326"/>
            <a:ext cx="8449733" cy="480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Each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class/structure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has</a:t>
            </a:r>
            <a:r>
              <a:rPr kumimoji="1" lang="zh-CN" altLang="en-US" dirty="0"/>
              <a:t> </a:t>
            </a:r>
            <a:r>
              <a:rPr kumimoji="1" lang="en-US" altLang="zh-CN" dirty="0"/>
              <a:t>its</a:t>
            </a:r>
            <a:r>
              <a:rPr kumimoji="1" lang="zh-CN" altLang="en-US" dirty="0"/>
              <a:t> </a:t>
            </a:r>
            <a:r>
              <a:rPr kumimoji="1" lang="en-US" altLang="zh-CN" dirty="0"/>
              <a:t>own</a:t>
            </a:r>
            <a:r>
              <a:rPr kumimoji="1" lang="zh-CN" altLang="en-US" dirty="0"/>
              <a:t> </a:t>
            </a:r>
            <a:r>
              <a:rPr kumimoji="1" lang="en-US" altLang="zh-CN" dirty="0"/>
              <a:t>symbol</a:t>
            </a:r>
            <a:r>
              <a:rPr kumimoji="1" lang="zh-CN" altLang="en-US" dirty="0"/>
              <a:t> </a:t>
            </a:r>
            <a:r>
              <a:rPr kumimoji="1" lang="en-US" altLang="zh-CN" dirty="0"/>
              <a:t>table.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57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15425</TotalTime>
  <Words>2975</Words>
  <Application>Microsoft Office PowerPoint</Application>
  <PresentationFormat>全屏显示(4:3)</PresentationFormat>
  <Paragraphs>360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Menlo</vt:lpstr>
      <vt:lpstr>等线</vt:lpstr>
      <vt:lpstr>Microsoft YaHei</vt:lpstr>
      <vt:lpstr>Arial</vt:lpstr>
      <vt:lpstr>Calibri</vt:lpstr>
      <vt:lpstr>Calibri Light</vt:lpstr>
      <vt:lpstr>Symbol</vt:lpstr>
      <vt:lpstr>Office 主题​​</vt:lpstr>
      <vt:lpstr>Semantic Analysis Chapter 5</vt:lpstr>
      <vt:lpstr>Semantic Analysis</vt:lpstr>
      <vt:lpstr>Outline</vt:lpstr>
      <vt:lpstr>5.1 Symbol Tables</vt:lpstr>
      <vt:lpstr>Symbol Tables</vt:lpstr>
      <vt:lpstr>Symbol Tables</vt:lpstr>
      <vt:lpstr>Symbol Tables</vt:lpstr>
      <vt:lpstr>Multiple Symbol Tables</vt:lpstr>
      <vt:lpstr>Multiple Symbol Tables</vt:lpstr>
      <vt:lpstr>Efficient Imperative Symbol Tables</vt:lpstr>
      <vt:lpstr>Efficient Imperative Symbol Tables</vt:lpstr>
      <vt:lpstr>Efficient Imperative Symbol Tables</vt:lpstr>
      <vt:lpstr>Effective Imperative Symbol Tables</vt:lpstr>
      <vt:lpstr>Efficient Functional Symbol Tables</vt:lpstr>
      <vt:lpstr>Efficient Functional Symbol Tables</vt:lpstr>
      <vt:lpstr>Efficient Functional Symbol Tables</vt:lpstr>
      <vt:lpstr>Efficient Functional Symbol Table</vt:lpstr>
      <vt:lpstr>Symbols in The Tiger Compiler</vt:lpstr>
      <vt:lpstr>Symbols in The Tiger Compiler</vt:lpstr>
      <vt:lpstr>Symbols in The Tiger Compiler</vt:lpstr>
      <vt:lpstr>Symbols in The Tiger Compiler</vt:lpstr>
      <vt:lpstr>The Implementation of Symbols</vt:lpstr>
      <vt:lpstr>The Implementation of Symbol Tables</vt:lpstr>
      <vt:lpstr>The Implementation of Symbol Tables</vt:lpstr>
      <vt:lpstr>The Implementation of Symbol Tables</vt:lpstr>
      <vt:lpstr>The Implementation of Symbol Tables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忠鑫</dc:creator>
  <cp:lastModifiedBy>Wenshuo Zhao</cp:lastModifiedBy>
  <cp:revision>2033</cp:revision>
  <dcterms:created xsi:type="dcterms:W3CDTF">2020-08-10T07:34:11Z</dcterms:created>
  <dcterms:modified xsi:type="dcterms:W3CDTF">2025-07-07T00:45:25Z</dcterms:modified>
</cp:coreProperties>
</file>