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85e0e174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85e0e174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85e0e174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85e0e174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7ff2fb7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7ff2fb7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8002630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8002630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85e0e17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85e0e17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85e0e17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85e0e17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85e0e17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85e0e17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5e0e174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85e0e174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85e0e174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85e0e174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85e0e174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85e0e174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50" y="1599337"/>
            <a:ext cx="4398300" cy="32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000" y="1292138"/>
            <a:ext cx="4079250" cy="347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927250" y="0"/>
            <a:ext cx="28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q [Å</a:t>
            </a:r>
            <a:r>
              <a:rPr baseline="30000" lang="no"/>
              <a:t>-1</a:t>
            </a:r>
            <a:r>
              <a:rPr lang="no"/>
              <a:t>] From top to bottom: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644925" y="351825"/>
            <a:ext cx="1175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300"/>
              <a:t>(0-0.1)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300"/>
              <a:t>(0.1-0.2)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300"/>
              <a:t>(0.3-0.4)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300"/>
              <a:t>(0.5-0.6)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300"/>
              <a:t>(0.7-0.8)</a:t>
            </a:r>
            <a:br>
              <a:rPr lang="no" sz="1300"/>
            </a:br>
            <a:r>
              <a:rPr lang="no" sz="1300"/>
              <a:t>(0.9-1.0)</a:t>
            </a:r>
            <a:endParaRPr sz="1300"/>
          </a:p>
        </p:txBody>
      </p:sp>
      <p:sp>
        <p:nvSpPr>
          <p:cNvPr id="124" name="Google Shape;124;p22"/>
          <p:cNvSpPr txBox="1"/>
          <p:nvPr/>
        </p:nvSpPr>
        <p:spPr>
          <a:xfrm>
            <a:off x="2718463" y="251775"/>
            <a:ext cx="1175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300"/>
              <a:t>(0-0.1)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300"/>
              <a:t>(0.1-0.2)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300"/>
              <a:t>(0.2-0.3)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300"/>
              <a:t>(0.4-0.5)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300"/>
              <a:t>(0.7-0.8)</a:t>
            </a:r>
            <a:br>
              <a:rPr lang="no" sz="1300"/>
            </a:br>
            <a:r>
              <a:rPr lang="no" sz="1300"/>
              <a:t>(0.9-1.0)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300"/>
              <a:t>(1.2-1.3)</a:t>
            </a:r>
            <a:endParaRPr sz="13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6222" y="457400"/>
            <a:ext cx="2033350" cy="519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2"/>
          <p:cNvCxnSpPr/>
          <p:nvPr/>
        </p:nvCxnSpPr>
        <p:spPr>
          <a:xfrm flipH="1" rot="10800000">
            <a:off x="4369525" y="731425"/>
            <a:ext cx="789600" cy="86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2"/>
          <p:cNvCxnSpPr/>
          <p:nvPr/>
        </p:nvCxnSpPr>
        <p:spPr>
          <a:xfrm>
            <a:off x="6811100" y="978050"/>
            <a:ext cx="394200" cy="73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75" y="996675"/>
            <a:ext cx="4286374" cy="32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53981"/>
            <a:ext cx="4314050" cy="3235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00" y="1026225"/>
            <a:ext cx="2963600" cy="356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1025" y="785350"/>
            <a:ext cx="5190625" cy="3244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25" y="85775"/>
            <a:ext cx="2590009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5"/>
          <p:cNvCxnSpPr>
            <a:endCxn id="68" idx="1"/>
          </p:cNvCxnSpPr>
          <p:nvPr/>
        </p:nvCxnSpPr>
        <p:spPr>
          <a:xfrm flipH="1" rot="10800000">
            <a:off x="2957529" y="476138"/>
            <a:ext cx="1315200" cy="54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729" y="152450"/>
            <a:ext cx="3560549" cy="6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3976" y="1622650"/>
            <a:ext cx="4008325" cy="347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5"/>
          <p:cNvCxnSpPr>
            <a:stCxn id="68" idx="2"/>
          </p:cNvCxnSpPr>
          <p:nvPr/>
        </p:nvCxnSpPr>
        <p:spPr>
          <a:xfrm>
            <a:off x="6053003" y="799825"/>
            <a:ext cx="123900" cy="71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25" y="698600"/>
            <a:ext cx="5964250" cy="35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195" y="1619800"/>
            <a:ext cx="1874350" cy="8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3021" y="929050"/>
            <a:ext cx="2670975" cy="7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88" y="2433875"/>
            <a:ext cx="1680300" cy="47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7"/>
          <p:cNvCxnSpPr/>
          <p:nvPr/>
        </p:nvCxnSpPr>
        <p:spPr>
          <a:xfrm flipH="1">
            <a:off x="2981900" y="2711100"/>
            <a:ext cx="1486500" cy="100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1400" y="624975"/>
            <a:ext cx="643325" cy="2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025" y="552163"/>
            <a:ext cx="6731950" cy="40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925" y="1210275"/>
            <a:ext cx="4421849" cy="294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00" y="1064875"/>
            <a:ext cx="4123626" cy="35943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767700" y="422225"/>
            <a:ext cx="33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q-JDOS </a:t>
            </a:r>
            <a:r>
              <a:rPr lang="no"/>
              <a:t>hexagonal boron nitride (h-BN) 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0274" y="4227100"/>
            <a:ext cx="2843875" cy="73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9"/>
          <p:cNvCxnSpPr/>
          <p:nvPr/>
        </p:nvCxnSpPr>
        <p:spPr>
          <a:xfrm flipH="1">
            <a:off x="1788775" y="913550"/>
            <a:ext cx="15300" cy="40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88" y="2518000"/>
            <a:ext cx="3348275" cy="267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975" y="-53750"/>
            <a:ext cx="3271500" cy="26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4629150" y="568100"/>
            <a:ext cx="308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Zinc oxide (P6</a:t>
            </a:r>
            <a:r>
              <a:rPr baseline="-25000" lang="no"/>
              <a:t>3</a:t>
            </a:r>
            <a:r>
              <a:rPr lang="no"/>
              <a:t> mc)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Direct band gap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KΓ (top), ΓA (bottom)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6725" y="1912025"/>
            <a:ext cx="4619750" cy="30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375" y="2034375"/>
            <a:ext cx="4517228" cy="30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50" y="-47200"/>
            <a:ext cx="3206500" cy="25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71750"/>
            <a:ext cx="3148938" cy="25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4606125" y="483650"/>
            <a:ext cx="3032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Rutile </a:t>
            </a:r>
            <a:r>
              <a:rPr lang="no"/>
              <a:t>Tin(IV) oxide (P4</a:t>
            </a:r>
            <a:r>
              <a:rPr baseline="-25000" lang="no"/>
              <a:t>2</a:t>
            </a:r>
            <a:r>
              <a:rPr lang="no"/>
              <a:t>/mmm)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Direct band gap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chemeClr val="dk1"/>
                </a:solidFill>
              </a:rPr>
              <a:t>ΓX (top), ΓZ (bottom)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