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9" r:id="rId3"/>
    <p:sldId id="298" r:id="rId4"/>
    <p:sldId id="299" r:id="rId5"/>
    <p:sldId id="297" r:id="rId6"/>
    <p:sldId id="302" r:id="rId7"/>
    <p:sldId id="300" r:id="rId8"/>
    <p:sldId id="301" r:id="rId9"/>
    <p:sldId id="311" r:id="rId10"/>
    <p:sldId id="312" r:id="rId11"/>
    <p:sldId id="310" r:id="rId12"/>
    <p:sldId id="303" r:id="rId13"/>
    <p:sldId id="304" r:id="rId14"/>
    <p:sldId id="305" r:id="rId15"/>
    <p:sldId id="306" r:id="rId16"/>
    <p:sldId id="314" r:id="rId17"/>
    <p:sldId id="315" r:id="rId18"/>
    <p:sldId id="316" r:id="rId19"/>
    <p:sldId id="326" r:id="rId20"/>
    <p:sldId id="317" r:id="rId21"/>
    <p:sldId id="318" r:id="rId22"/>
    <p:sldId id="319" r:id="rId23"/>
    <p:sldId id="320" r:id="rId24"/>
    <p:sldId id="332" r:id="rId25"/>
    <p:sldId id="321" r:id="rId26"/>
    <p:sldId id="327" r:id="rId27"/>
    <p:sldId id="333" r:id="rId28"/>
    <p:sldId id="328" r:id="rId29"/>
    <p:sldId id="329" r:id="rId30"/>
    <p:sldId id="331" r:id="rId31"/>
    <p:sldId id="322" r:id="rId32"/>
    <p:sldId id="32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1" autoAdjust="0"/>
    <p:restoredTop sz="94660"/>
  </p:normalViewPr>
  <p:slideViewPr>
    <p:cSldViewPr snapToGrid="0">
      <p:cViewPr varScale="1">
        <p:scale>
          <a:sx n="61" d="100"/>
          <a:sy n="61" d="100"/>
        </p:scale>
        <p:origin x="34" y="5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C998AB1-B9A1-4838-A48D-8107AAD268B7}"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49BCFB-37AD-40D2-AE63-0D873F2C109D}" type="slidenum">
              <a:rPr lang="zh-CN" altLang="en-US" smtClean="0"/>
              <a:t>‹#›</a:t>
            </a:fld>
            <a:endParaRPr lang="zh-CN" altLang="en-US"/>
          </a:p>
        </p:txBody>
      </p:sp>
    </p:spTree>
    <p:extLst>
      <p:ext uri="{BB962C8B-B14F-4D97-AF65-F5344CB8AC3E}">
        <p14:creationId xmlns:p14="http://schemas.microsoft.com/office/powerpoint/2010/main" val="164706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998AB1-B9A1-4838-A48D-8107AAD268B7}"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49BCFB-37AD-40D2-AE63-0D873F2C109D}" type="slidenum">
              <a:rPr lang="zh-CN" altLang="en-US" smtClean="0"/>
              <a:t>‹#›</a:t>
            </a:fld>
            <a:endParaRPr lang="zh-CN" altLang="en-US"/>
          </a:p>
        </p:txBody>
      </p:sp>
    </p:spTree>
    <p:extLst>
      <p:ext uri="{BB962C8B-B14F-4D97-AF65-F5344CB8AC3E}">
        <p14:creationId xmlns:p14="http://schemas.microsoft.com/office/powerpoint/2010/main" val="137885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998AB1-B9A1-4838-A48D-8107AAD268B7}"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49BCFB-37AD-40D2-AE63-0D873F2C109D}" type="slidenum">
              <a:rPr lang="zh-CN" altLang="en-US" smtClean="0"/>
              <a:t>‹#›</a:t>
            </a:fld>
            <a:endParaRPr lang="zh-CN" altLang="en-US"/>
          </a:p>
        </p:txBody>
      </p:sp>
    </p:spTree>
    <p:extLst>
      <p:ext uri="{BB962C8B-B14F-4D97-AF65-F5344CB8AC3E}">
        <p14:creationId xmlns:p14="http://schemas.microsoft.com/office/powerpoint/2010/main" val="35475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998AB1-B9A1-4838-A48D-8107AAD268B7}"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49BCFB-37AD-40D2-AE63-0D873F2C109D}" type="slidenum">
              <a:rPr lang="zh-CN" altLang="en-US" smtClean="0"/>
              <a:t>‹#›</a:t>
            </a:fld>
            <a:endParaRPr lang="zh-CN" altLang="en-US"/>
          </a:p>
        </p:txBody>
      </p:sp>
    </p:spTree>
    <p:extLst>
      <p:ext uri="{BB962C8B-B14F-4D97-AF65-F5344CB8AC3E}">
        <p14:creationId xmlns:p14="http://schemas.microsoft.com/office/powerpoint/2010/main" val="116421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C998AB1-B9A1-4838-A48D-8107AAD268B7}"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49BCFB-37AD-40D2-AE63-0D873F2C109D}" type="slidenum">
              <a:rPr lang="zh-CN" altLang="en-US" smtClean="0"/>
              <a:t>‹#›</a:t>
            </a:fld>
            <a:endParaRPr lang="zh-CN" altLang="en-US"/>
          </a:p>
        </p:txBody>
      </p:sp>
    </p:spTree>
    <p:extLst>
      <p:ext uri="{BB962C8B-B14F-4D97-AF65-F5344CB8AC3E}">
        <p14:creationId xmlns:p14="http://schemas.microsoft.com/office/powerpoint/2010/main" val="308296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C998AB1-B9A1-4838-A48D-8107AAD268B7}" type="datetimeFigureOut">
              <a:rPr lang="zh-CN" altLang="en-US" smtClean="0"/>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49BCFB-37AD-40D2-AE63-0D873F2C109D}" type="slidenum">
              <a:rPr lang="zh-CN" altLang="en-US" smtClean="0"/>
              <a:t>‹#›</a:t>
            </a:fld>
            <a:endParaRPr lang="zh-CN" altLang="en-US"/>
          </a:p>
        </p:txBody>
      </p:sp>
    </p:spTree>
    <p:extLst>
      <p:ext uri="{BB962C8B-B14F-4D97-AF65-F5344CB8AC3E}">
        <p14:creationId xmlns:p14="http://schemas.microsoft.com/office/powerpoint/2010/main" val="39260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C998AB1-B9A1-4838-A48D-8107AAD268B7}" type="datetimeFigureOut">
              <a:rPr lang="zh-CN" altLang="en-US" smtClean="0"/>
              <a:t>2017/11/16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49BCFB-37AD-40D2-AE63-0D873F2C109D}" type="slidenum">
              <a:rPr lang="zh-CN" altLang="en-US" smtClean="0"/>
              <a:t>‹#›</a:t>
            </a:fld>
            <a:endParaRPr lang="zh-CN" altLang="en-US"/>
          </a:p>
        </p:txBody>
      </p:sp>
    </p:spTree>
    <p:extLst>
      <p:ext uri="{BB962C8B-B14F-4D97-AF65-F5344CB8AC3E}">
        <p14:creationId xmlns:p14="http://schemas.microsoft.com/office/powerpoint/2010/main" val="1512908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C998AB1-B9A1-4838-A48D-8107AAD268B7}" type="datetimeFigureOut">
              <a:rPr lang="zh-CN" altLang="en-US" smtClean="0"/>
              <a:t>2017/11/16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49BCFB-37AD-40D2-AE63-0D873F2C109D}" type="slidenum">
              <a:rPr lang="zh-CN" altLang="en-US" smtClean="0"/>
              <a:t>‹#›</a:t>
            </a:fld>
            <a:endParaRPr lang="zh-CN" altLang="en-US"/>
          </a:p>
        </p:txBody>
      </p:sp>
    </p:spTree>
    <p:extLst>
      <p:ext uri="{BB962C8B-B14F-4D97-AF65-F5344CB8AC3E}">
        <p14:creationId xmlns:p14="http://schemas.microsoft.com/office/powerpoint/2010/main" val="28225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998AB1-B9A1-4838-A48D-8107AAD268B7}" type="datetimeFigureOut">
              <a:rPr lang="zh-CN" altLang="en-US" smtClean="0"/>
              <a:t>2017/11/16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49BCFB-37AD-40D2-AE63-0D873F2C109D}" type="slidenum">
              <a:rPr lang="zh-CN" altLang="en-US" smtClean="0"/>
              <a:t>‹#›</a:t>
            </a:fld>
            <a:endParaRPr lang="zh-CN" altLang="en-US"/>
          </a:p>
        </p:txBody>
      </p:sp>
    </p:spTree>
    <p:extLst>
      <p:ext uri="{BB962C8B-B14F-4D97-AF65-F5344CB8AC3E}">
        <p14:creationId xmlns:p14="http://schemas.microsoft.com/office/powerpoint/2010/main" val="69901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C998AB1-B9A1-4838-A48D-8107AAD268B7}" type="datetimeFigureOut">
              <a:rPr lang="zh-CN" altLang="en-US" smtClean="0"/>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49BCFB-37AD-40D2-AE63-0D873F2C109D}" type="slidenum">
              <a:rPr lang="zh-CN" altLang="en-US" smtClean="0"/>
              <a:t>‹#›</a:t>
            </a:fld>
            <a:endParaRPr lang="zh-CN" altLang="en-US"/>
          </a:p>
        </p:txBody>
      </p:sp>
    </p:spTree>
    <p:extLst>
      <p:ext uri="{BB962C8B-B14F-4D97-AF65-F5344CB8AC3E}">
        <p14:creationId xmlns:p14="http://schemas.microsoft.com/office/powerpoint/2010/main" val="1445782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C998AB1-B9A1-4838-A48D-8107AAD268B7}" type="datetimeFigureOut">
              <a:rPr lang="zh-CN" altLang="en-US" smtClean="0"/>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49BCFB-37AD-40D2-AE63-0D873F2C109D}" type="slidenum">
              <a:rPr lang="zh-CN" altLang="en-US" smtClean="0"/>
              <a:t>‹#›</a:t>
            </a:fld>
            <a:endParaRPr lang="zh-CN" altLang="en-US"/>
          </a:p>
        </p:txBody>
      </p:sp>
    </p:spTree>
    <p:extLst>
      <p:ext uri="{BB962C8B-B14F-4D97-AF65-F5344CB8AC3E}">
        <p14:creationId xmlns:p14="http://schemas.microsoft.com/office/powerpoint/2010/main" val="1014893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98AB1-B9A1-4838-A48D-8107AAD268B7}" type="datetimeFigureOut">
              <a:rPr lang="zh-CN" altLang="en-US" smtClean="0"/>
              <a:t>2017/11/16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9BCFB-37AD-40D2-AE63-0D873F2C109D}" type="slidenum">
              <a:rPr lang="zh-CN" altLang="en-US" smtClean="0"/>
              <a:t>‹#›</a:t>
            </a:fld>
            <a:endParaRPr lang="zh-CN" altLang="en-US"/>
          </a:p>
        </p:txBody>
      </p:sp>
    </p:spTree>
    <p:extLst>
      <p:ext uri="{BB962C8B-B14F-4D97-AF65-F5344CB8AC3E}">
        <p14:creationId xmlns:p14="http://schemas.microsoft.com/office/powerpoint/2010/main" val="4011018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99626" y="1122363"/>
            <a:ext cx="9468374" cy="2387600"/>
          </a:xfrm>
        </p:spPr>
        <p:txBody>
          <a:bodyPr/>
          <a:lstStyle/>
          <a:p>
            <a:r>
              <a:rPr lang="en-US" altLang="zh-CN" dirty="0" smtClean="0"/>
              <a:t>Reverse </a:t>
            </a:r>
            <a:r>
              <a:rPr lang="en-US" altLang="zh-CN" dirty="0" smtClean="0"/>
              <a:t>Part_2</a:t>
            </a:r>
            <a:endParaRPr lang="zh-CN" altLang="en-US" dirty="0"/>
          </a:p>
        </p:txBody>
      </p:sp>
      <p:sp>
        <p:nvSpPr>
          <p:cNvPr id="3" name="副标题 2"/>
          <p:cNvSpPr>
            <a:spLocks noGrp="1"/>
          </p:cNvSpPr>
          <p:nvPr>
            <p:ph type="subTitle" idx="1"/>
          </p:nvPr>
        </p:nvSpPr>
        <p:spPr>
          <a:xfrm>
            <a:off x="1524000" y="3787710"/>
            <a:ext cx="9144000" cy="1654728"/>
          </a:xfrm>
        </p:spPr>
        <p:txBody>
          <a:bodyPr/>
          <a:lstStyle/>
          <a:p>
            <a:r>
              <a:rPr lang="en-US" altLang="zh-CN" dirty="0" smtClean="0"/>
              <a:t>							</a:t>
            </a:r>
            <a:r>
              <a:rPr lang="en-US" altLang="zh-CN" dirty="0"/>
              <a:t>hkwany</a:t>
            </a:r>
            <a:endParaRPr lang="en-US" altLang="zh-CN" dirty="0" smtClean="0"/>
          </a:p>
          <a:p>
            <a:r>
              <a:rPr lang="en-US" altLang="zh-CN" dirty="0"/>
              <a:t>	</a:t>
            </a:r>
            <a:r>
              <a:rPr lang="en-US" altLang="zh-CN" dirty="0" smtClean="0"/>
              <a:t>						</a:t>
            </a:r>
            <a:r>
              <a:rPr lang="en-US" altLang="zh-CN" dirty="0" smtClean="0"/>
              <a:t>2017.11.20</a:t>
            </a:r>
          </a:p>
          <a:p>
            <a:endParaRPr lang="zh-CN" altLang="en-US" dirty="0"/>
          </a:p>
        </p:txBody>
      </p:sp>
    </p:spTree>
    <p:extLst>
      <p:ext uri="{BB962C8B-B14F-4D97-AF65-F5344CB8AC3E}">
        <p14:creationId xmlns:p14="http://schemas.microsoft.com/office/powerpoint/2010/main" val="299000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6732"/>
            <a:ext cx="10515600" cy="1325563"/>
          </a:xfrm>
        </p:spPr>
        <p:txBody>
          <a:bodyPr/>
          <a:lstStyle/>
          <a:p>
            <a:r>
              <a:rPr lang="en-US" altLang="zh-CN" dirty="0" smtClean="0"/>
              <a:t>.o-&gt;.out</a:t>
            </a:r>
            <a:endParaRPr lang="zh-CN" altLang="en-US" dirty="0"/>
          </a:p>
        </p:txBody>
      </p:sp>
      <p:sp>
        <p:nvSpPr>
          <p:cNvPr id="3" name="内容占位符 2"/>
          <p:cNvSpPr>
            <a:spLocks noGrp="1"/>
          </p:cNvSpPr>
          <p:nvPr>
            <p:ph idx="1"/>
          </p:nvPr>
        </p:nvSpPr>
        <p:spPr>
          <a:xfrm>
            <a:off x="0" y="832094"/>
            <a:ext cx="10515600" cy="4351338"/>
          </a:xfrm>
        </p:spPr>
        <p:txBody>
          <a:bodyPr/>
          <a:lstStyle/>
          <a:p>
            <a:r>
              <a:rPr lang="en-US" altLang="zh-CN" dirty="0" err="1" smtClean="0"/>
              <a:t>objdump</a:t>
            </a:r>
            <a:r>
              <a:rPr lang="en-US" altLang="zh-CN" dirty="0" smtClean="0"/>
              <a:t> –dx </a:t>
            </a:r>
            <a:r>
              <a:rPr lang="en-US" altLang="zh-CN" dirty="0" err="1" smtClean="0"/>
              <a:t>a.out</a:t>
            </a:r>
            <a:r>
              <a:rPr lang="en-US" altLang="zh-CN" dirty="0" smtClean="0"/>
              <a:t>  </a:t>
            </a:r>
            <a:r>
              <a:rPr lang="zh-CN" altLang="en-US" dirty="0" smtClean="0"/>
              <a:t>链接后</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357444" y="1284897"/>
            <a:ext cx="9800711" cy="5573103"/>
          </a:xfrm>
          <a:prstGeom prst="rect">
            <a:avLst/>
          </a:prstGeom>
        </p:spPr>
      </p:pic>
      <p:cxnSp>
        <p:nvCxnSpPr>
          <p:cNvPr id="5" name="直接连接符 4"/>
          <p:cNvCxnSpPr/>
          <p:nvPr/>
        </p:nvCxnSpPr>
        <p:spPr>
          <a:xfrm>
            <a:off x="3115719" y="3935522"/>
            <a:ext cx="6479218" cy="101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81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6732"/>
            <a:ext cx="10515600" cy="1325563"/>
          </a:xfrm>
        </p:spPr>
        <p:txBody>
          <a:bodyPr/>
          <a:lstStyle/>
          <a:p>
            <a:r>
              <a:rPr lang="en-US" altLang="zh-CN" dirty="0" smtClean="0"/>
              <a:t>.c-&gt;.o</a:t>
            </a:r>
            <a:endParaRPr lang="zh-CN" altLang="en-US" dirty="0"/>
          </a:p>
        </p:txBody>
      </p:sp>
      <p:sp>
        <p:nvSpPr>
          <p:cNvPr id="3" name="内容占位符 2"/>
          <p:cNvSpPr>
            <a:spLocks noGrp="1"/>
          </p:cNvSpPr>
          <p:nvPr>
            <p:ph idx="1"/>
          </p:nvPr>
        </p:nvSpPr>
        <p:spPr>
          <a:xfrm>
            <a:off x="0" y="832094"/>
            <a:ext cx="10515600" cy="4351338"/>
          </a:xfrm>
        </p:spPr>
        <p:txBody>
          <a:bodyPr/>
          <a:lstStyle/>
          <a:p>
            <a:r>
              <a:rPr lang="en-US" altLang="zh-CN" dirty="0" err="1" smtClean="0"/>
              <a:t>objdump</a:t>
            </a:r>
            <a:r>
              <a:rPr lang="en-US" altLang="zh-CN" dirty="0" smtClean="0"/>
              <a:t> –dx </a:t>
            </a:r>
            <a:r>
              <a:rPr lang="en-US" altLang="zh-CN" dirty="0" err="1" smtClean="0"/>
              <a:t>a.o</a:t>
            </a:r>
            <a:endParaRPr lang="zh-CN" altLang="en-US" dirty="0"/>
          </a:p>
        </p:txBody>
      </p:sp>
      <p:pic>
        <p:nvPicPr>
          <p:cNvPr id="4" name="图片 3"/>
          <p:cNvPicPr>
            <a:picLocks noChangeAspect="1"/>
          </p:cNvPicPr>
          <p:nvPr/>
        </p:nvPicPr>
        <p:blipFill>
          <a:blip r:embed="rId2"/>
          <a:stretch>
            <a:fillRect/>
          </a:stretch>
        </p:blipFill>
        <p:spPr>
          <a:xfrm>
            <a:off x="152401" y="1228725"/>
            <a:ext cx="6982010" cy="4810125"/>
          </a:xfrm>
          <a:prstGeom prst="rect">
            <a:avLst/>
          </a:prstGeom>
        </p:spPr>
      </p:pic>
      <p:cxnSp>
        <p:nvCxnSpPr>
          <p:cNvPr id="6" name="直接连接符 5"/>
          <p:cNvCxnSpPr/>
          <p:nvPr/>
        </p:nvCxnSpPr>
        <p:spPr>
          <a:xfrm>
            <a:off x="1543050" y="4076700"/>
            <a:ext cx="13620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2"/>
          <p:cNvSpPr>
            <a:spLocks noChangeArrowheads="1"/>
          </p:cNvSpPr>
          <p:nvPr/>
        </p:nvSpPr>
        <p:spPr bwMode="auto">
          <a:xfrm>
            <a:off x="7401112" y="1793260"/>
            <a:ext cx="395763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242729"/>
                </a:solidFill>
                <a:effectLst/>
                <a:latin typeface="Consolas" panose="020B0609020204030204" pitchFamily="49" charset="0"/>
                <a:ea typeface="宋体" panose="02010600030101010101" pitchFamily="2" charset="-122"/>
                <a:cs typeface="宋体" panose="02010600030101010101" pitchFamily="2" charset="-122"/>
              </a:rPr>
              <a:t>e8 —— CALL</a:t>
            </a: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rgbClr val="242729"/>
              </a:solidFill>
              <a:effectLst/>
              <a:latin typeface="Consolas" panose="020B0609020204030204" pitchFamily="49"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smtClean="0">
                <a:solidFill>
                  <a:srgbClr val="242729"/>
                </a:solidFill>
                <a:latin typeface="Consolas" panose="020B0609020204030204" pitchFamily="49" charset="0"/>
                <a:ea typeface="宋体" panose="02010600030101010101" pitchFamily="2" charset="-122"/>
              </a:rPr>
              <a:t>CALL 0xabcdefgh</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242729"/>
                </a:solidFill>
                <a:effectLst/>
                <a:latin typeface="Consolas" panose="020B0609020204030204" pitchFamily="49" charset="0"/>
                <a:ea typeface="宋体" panose="02010600030101010101" pitchFamily="2" charset="-122"/>
              </a:rPr>
              <a:t>e8 </a:t>
            </a:r>
            <a:r>
              <a:rPr kumimoji="0" lang="en-US" altLang="zh-CN" sz="2400" b="0" i="0" u="none" strike="noStrike" cap="none" normalizeH="0" baseline="0" dirty="0" err="1" smtClean="0">
                <a:ln>
                  <a:noFill/>
                </a:ln>
                <a:solidFill>
                  <a:srgbClr val="242729"/>
                </a:solidFill>
                <a:effectLst/>
                <a:latin typeface="Consolas" panose="020B0609020204030204" pitchFamily="49" charset="0"/>
                <a:ea typeface="宋体" panose="02010600030101010101" pitchFamily="2" charset="-122"/>
              </a:rPr>
              <a:t>gh</a:t>
            </a:r>
            <a:r>
              <a:rPr kumimoji="0" lang="en-US" altLang="zh-CN" sz="2400" b="0" i="0" u="none" strike="noStrike" cap="none" normalizeH="0" baseline="0" dirty="0" smtClean="0">
                <a:ln>
                  <a:noFill/>
                </a:ln>
                <a:solidFill>
                  <a:srgbClr val="242729"/>
                </a:solidFill>
                <a:effectLst/>
                <a:latin typeface="Consolas" panose="020B0609020204030204" pitchFamily="49" charset="0"/>
                <a:ea typeface="宋体" panose="02010600030101010101" pitchFamily="2" charset="-122"/>
              </a:rPr>
              <a:t> </a:t>
            </a:r>
            <a:r>
              <a:rPr kumimoji="0" lang="en-US" altLang="zh-CN" sz="2400" b="0" i="0" u="none" strike="noStrike" cap="none" normalizeH="0" baseline="0" dirty="0" err="1" smtClean="0">
                <a:ln>
                  <a:noFill/>
                </a:ln>
                <a:solidFill>
                  <a:srgbClr val="242729"/>
                </a:solidFill>
                <a:effectLst/>
                <a:latin typeface="Consolas" panose="020B0609020204030204" pitchFamily="49" charset="0"/>
                <a:ea typeface="宋体" panose="02010600030101010101" pitchFamily="2" charset="-122"/>
              </a:rPr>
              <a:t>ef</a:t>
            </a:r>
            <a:r>
              <a:rPr kumimoji="0" lang="en-US" altLang="zh-CN" sz="2400" b="0" i="0" u="none" strike="noStrike" cap="none" normalizeH="0" baseline="0" dirty="0" smtClean="0">
                <a:ln>
                  <a:noFill/>
                </a:ln>
                <a:solidFill>
                  <a:srgbClr val="242729"/>
                </a:solidFill>
                <a:effectLst/>
                <a:latin typeface="Consolas" panose="020B0609020204030204" pitchFamily="49" charset="0"/>
                <a:ea typeface="宋体" panose="02010600030101010101" pitchFamily="2" charset="-122"/>
              </a:rPr>
              <a:t> cd ab</a:t>
            </a: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rgbClr val="242729"/>
              </a:solidFill>
              <a:effectLst/>
              <a:latin typeface="Consolas" panose="020B0609020204030204" pitchFamily="49" charset="0"/>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smtClean="0">
                <a:solidFill>
                  <a:srgbClr val="242729"/>
                </a:solidFill>
                <a:latin typeface="Consolas" panose="020B0609020204030204" pitchFamily="49" charset="0"/>
                <a:ea typeface="宋体" panose="02010600030101010101" pitchFamily="2" charset="-122"/>
              </a:rPr>
              <a:t>CALL</a:t>
            </a:r>
            <a:r>
              <a:rPr lang="zh-CN" altLang="en-US" sz="2400" dirty="0" smtClean="0">
                <a:solidFill>
                  <a:srgbClr val="242729"/>
                </a:solidFill>
                <a:latin typeface="Consolas" panose="020B0609020204030204" pitchFamily="49" charset="0"/>
                <a:ea typeface="宋体" panose="02010600030101010101" pitchFamily="2" charset="-122"/>
              </a:rPr>
              <a:t>指令占据</a:t>
            </a:r>
            <a:r>
              <a:rPr lang="en-US" altLang="zh-CN" sz="2400" dirty="0" smtClean="0">
                <a:solidFill>
                  <a:srgbClr val="242729"/>
                </a:solidFill>
                <a:latin typeface="Consolas" panose="020B0609020204030204" pitchFamily="49" charset="0"/>
                <a:ea typeface="宋体" panose="02010600030101010101" pitchFamily="2" charset="-122"/>
              </a:rPr>
              <a:t>5</a:t>
            </a:r>
            <a:r>
              <a:rPr lang="zh-CN" altLang="en-US" sz="2400" dirty="0" smtClean="0">
                <a:solidFill>
                  <a:srgbClr val="242729"/>
                </a:solidFill>
                <a:latin typeface="Consolas" panose="020B0609020204030204" pitchFamily="49" charset="0"/>
                <a:ea typeface="宋体" panose="02010600030101010101" pitchFamily="2" charset="-122"/>
              </a:rPr>
              <a:t>字节</a:t>
            </a:r>
            <a:endParaRPr lang="en-US" altLang="zh-CN" sz="2400" dirty="0" smtClean="0">
              <a:solidFill>
                <a:srgbClr val="242729"/>
              </a:solidFill>
              <a:latin typeface="Consolas" panose="020B0609020204030204" pitchFamily="49" charset="0"/>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lang="en-US" altLang="zh-CN" sz="2400" dirty="0" smtClean="0">
              <a:solidFill>
                <a:srgbClr val="242729"/>
              </a:solidFill>
              <a:latin typeface="Consolas" panose="020B0609020204030204" pitchFamily="49" charset="0"/>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smtClean="0">
                <a:solidFill>
                  <a:srgbClr val="242729"/>
                </a:solidFill>
                <a:latin typeface="Consolas" panose="020B0609020204030204" pitchFamily="49" charset="0"/>
                <a:ea typeface="宋体" panose="02010600030101010101" pitchFamily="2" charset="-122"/>
              </a:rPr>
              <a:t>0xfffffffc == -4</a:t>
            </a:r>
            <a:endParaRPr kumimoji="0" lang="en-US" altLang="zh-CN"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0175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6732"/>
            <a:ext cx="10515600" cy="1325563"/>
          </a:xfrm>
        </p:spPr>
        <p:txBody>
          <a:bodyPr/>
          <a:lstStyle/>
          <a:p>
            <a:r>
              <a:rPr lang="zh-CN" altLang="en-US" dirty="0" smtClean="0"/>
              <a:t>动态链接与延迟绑定</a:t>
            </a:r>
            <a:endParaRPr lang="zh-CN" altLang="en-US" dirty="0"/>
          </a:p>
        </p:txBody>
      </p:sp>
      <p:sp>
        <p:nvSpPr>
          <p:cNvPr id="3" name="内容占位符 2"/>
          <p:cNvSpPr>
            <a:spLocks noGrp="1"/>
          </p:cNvSpPr>
          <p:nvPr>
            <p:ph idx="1"/>
          </p:nvPr>
        </p:nvSpPr>
        <p:spPr>
          <a:xfrm>
            <a:off x="0" y="832094"/>
            <a:ext cx="10515600" cy="4351338"/>
          </a:xfrm>
        </p:spPr>
        <p:txBody>
          <a:bodyPr/>
          <a:lstStyle/>
          <a:p>
            <a:endParaRPr lang="zh-CN" altLang="en-US" dirty="0"/>
          </a:p>
        </p:txBody>
      </p:sp>
    </p:spTree>
    <p:extLst>
      <p:ext uri="{BB962C8B-B14F-4D97-AF65-F5344CB8AC3E}">
        <p14:creationId xmlns:p14="http://schemas.microsoft.com/office/powerpoint/2010/main" val="954380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6732"/>
            <a:ext cx="10515600" cy="1325563"/>
          </a:xfrm>
        </p:spPr>
        <p:txBody>
          <a:bodyPr/>
          <a:lstStyle/>
          <a:p>
            <a:r>
              <a:rPr lang="zh-CN" altLang="en-US" dirty="0"/>
              <a:t>动态链接</a:t>
            </a:r>
            <a:endParaRPr lang="zh-CN" altLang="en-US" dirty="0"/>
          </a:p>
        </p:txBody>
      </p:sp>
      <p:sp>
        <p:nvSpPr>
          <p:cNvPr id="3" name="内容占位符 2"/>
          <p:cNvSpPr>
            <a:spLocks noGrp="1"/>
          </p:cNvSpPr>
          <p:nvPr>
            <p:ph idx="1"/>
          </p:nvPr>
        </p:nvSpPr>
        <p:spPr>
          <a:xfrm>
            <a:off x="0" y="832094"/>
            <a:ext cx="10515600" cy="4351338"/>
          </a:xfrm>
        </p:spPr>
        <p:txBody>
          <a:bodyPr/>
          <a:lstStyle/>
          <a:p>
            <a:r>
              <a:rPr lang="zh-CN" altLang="en-US" dirty="0" smtClean="0"/>
              <a:t>相对于静态链接</a:t>
            </a:r>
            <a:endParaRPr lang="en-US" altLang="zh-CN" dirty="0" smtClean="0"/>
          </a:p>
          <a:p>
            <a:r>
              <a:rPr lang="en-US" altLang="zh-CN" dirty="0" err="1" smtClean="0"/>
              <a:t>gcc</a:t>
            </a:r>
            <a:r>
              <a:rPr lang="en-US" altLang="zh-CN" dirty="0" smtClean="0"/>
              <a:t> </a:t>
            </a:r>
            <a:r>
              <a:rPr lang="zh-CN" altLang="en-US" dirty="0" smtClean="0"/>
              <a:t>不主动添加 </a:t>
            </a:r>
            <a:r>
              <a:rPr lang="en-US" altLang="zh-CN" dirty="0" smtClean="0"/>
              <a:t>–static</a:t>
            </a:r>
            <a:r>
              <a:rPr lang="zh-CN" altLang="en-US" dirty="0" smtClean="0"/>
              <a:t>选项默认是动态链接</a:t>
            </a:r>
            <a:endParaRPr lang="en-US" altLang="zh-CN" dirty="0" smtClean="0"/>
          </a:p>
          <a:p>
            <a:r>
              <a:rPr lang="zh-CN" altLang="zh-CN" dirty="0"/>
              <a:t>静态链接——链接库直接链接到可执行文件</a:t>
            </a:r>
          </a:p>
          <a:p>
            <a:r>
              <a:rPr lang="zh-CN" altLang="zh-CN" dirty="0"/>
              <a:t>动态链接——当可执行文件调用到链接库中的函数时，操作系统才会将库加载进内存，即程序有需求时函数才进行链接。</a:t>
            </a:r>
          </a:p>
          <a:p>
            <a:endParaRPr lang="en-US" altLang="zh-CN" dirty="0" smtClean="0"/>
          </a:p>
          <a:p>
            <a:endParaRPr lang="zh-CN" altLang="en-US" dirty="0"/>
          </a:p>
        </p:txBody>
      </p:sp>
    </p:spTree>
    <p:extLst>
      <p:ext uri="{BB962C8B-B14F-4D97-AF65-F5344CB8AC3E}">
        <p14:creationId xmlns:p14="http://schemas.microsoft.com/office/powerpoint/2010/main" val="3636047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6732"/>
            <a:ext cx="10515600" cy="1325563"/>
          </a:xfrm>
        </p:spPr>
        <p:txBody>
          <a:bodyPr/>
          <a:lstStyle/>
          <a:p>
            <a:r>
              <a:rPr lang="en-US" altLang="zh-CN" dirty="0" smtClean="0"/>
              <a:t>.</a:t>
            </a:r>
            <a:r>
              <a:rPr lang="zh-CN" altLang="en-US" dirty="0" smtClean="0"/>
              <a:t>延迟绑定（</a:t>
            </a:r>
            <a:r>
              <a:rPr lang="en-US" altLang="zh-CN" dirty="0" smtClean="0"/>
              <a:t>Lazy Binding</a:t>
            </a:r>
            <a:r>
              <a:rPr lang="zh-CN" altLang="en-US" dirty="0" smtClean="0"/>
              <a:t>）</a:t>
            </a:r>
            <a:endParaRPr lang="zh-CN" altLang="en-US" dirty="0"/>
          </a:p>
        </p:txBody>
      </p:sp>
      <p:sp>
        <p:nvSpPr>
          <p:cNvPr id="3" name="内容占位符 2"/>
          <p:cNvSpPr>
            <a:spLocks noGrp="1"/>
          </p:cNvSpPr>
          <p:nvPr>
            <p:ph idx="1"/>
          </p:nvPr>
        </p:nvSpPr>
        <p:spPr>
          <a:xfrm>
            <a:off x="0" y="832094"/>
            <a:ext cx="10515600" cy="4351338"/>
          </a:xfrm>
        </p:spPr>
        <p:txBody>
          <a:bodyPr/>
          <a:lstStyle/>
          <a:p>
            <a:endParaRPr lang="zh-CN" altLang="en-US" dirty="0"/>
          </a:p>
        </p:txBody>
      </p:sp>
      <p:pic>
        <p:nvPicPr>
          <p:cNvPr id="5" name="图片 4"/>
          <p:cNvPicPr>
            <a:picLocks noChangeAspect="1"/>
          </p:cNvPicPr>
          <p:nvPr/>
        </p:nvPicPr>
        <p:blipFill>
          <a:blip r:embed="rId2"/>
          <a:stretch>
            <a:fillRect/>
          </a:stretch>
        </p:blipFill>
        <p:spPr>
          <a:xfrm>
            <a:off x="357444" y="1284897"/>
            <a:ext cx="9800711" cy="5573103"/>
          </a:xfrm>
          <a:prstGeom prst="rect">
            <a:avLst/>
          </a:prstGeom>
        </p:spPr>
      </p:pic>
      <p:cxnSp>
        <p:nvCxnSpPr>
          <p:cNvPr id="6" name="直接连接符 5"/>
          <p:cNvCxnSpPr/>
          <p:nvPr/>
        </p:nvCxnSpPr>
        <p:spPr>
          <a:xfrm flipV="1">
            <a:off x="8401050" y="4857750"/>
            <a:ext cx="1638300" cy="95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8236873" y="3943350"/>
            <a:ext cx="1411952"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17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2094"/>
            <a:ext cx="10515600" cy="4351338"/>
          </a:xfrm>
        </p:spPr>
        <p:txBody>
          <a:bodyPr/>
          <a:lstStyle/>
          <a:p>
            <a:r>
              <a:rPr lang="en-US" altLang="zh-CN" dirty="0" err="1" smtClean="0"/>
              <a:t>gdb</a:t>
            </a:r>
            <a:r>
              <a:rPr lang="zh-CN" altLang="en-US" dirty="0" smtClean="0"/>
              <a:t>调试</a:t>
            </a:r>
            <a:endParaRPr lang="zh-CN" altLang="en-US" dirty="0"/>
          </a:p>
        </p:txBody>
      </p:sp>
      <p:pic>
        <p:nvPicPr>
          <p:cNvPr id="4" name="图片 3"/>
          <p:cNvPicPr>
            <a:picLocks noChangeAspect="1"/>
          </p:cNvPicPr>
          <p:nvPr/>
        </p:nvPicPr>
        <p:blipFill>
          <a:blip r:embed="rId2"/>
          <a:stretch>
            <a:fillRect/>
          </a:stretch>
        </p:blipFill>
        <p:spPr>
          <a:xfrm>
            <a:off x="314325" y="1343025"/>
            <a:ext cx="9639300" cy="5067300"/>
          </a:xfrm>
          <a:prstGeom prst="rect">
            <a:avLst/>
          </a:prstGeom>
        </p:spPr>
      </p:pic>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a:t>
            </a:r>
            <a:r>
              <a:rPr lang="zh-CN" altLang="en-US" smtClean="0"/>
              <a:t>延迟绑定（</a:t>
            </a:r>
            <a:r>
              <a:rPr lang="en-US" altLang="zh-CN" smtClean="0"/>
              <a:t>Lazy Binding</a:t>
            </a:r>
            <a:r>
              <a:rPr lang="zh-CN" altLang="en-US" smtClean="0"/>
              <a:t>）</a:t>
            </a:r>
            <a:endParaRPr lang="zh-CN" altLang="en-US" dirty="0"/>
          </a:p>
        </p:txBody>
      </p:sp>
      <p:cxnSp>
        <p:nvCxnSpPr>
          <p:cNvPr id="9" name="直接连接符 8"/>
          <p:cNvCxnSpPr/>
          <p:nvPr/>
        </p:nvCxnSpPr>
        <p:spPr>
          <a:xfrm>
            <a:off x="5899759" y="5686816"/>
            <a:ext cx="3858016" cy="250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24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2094"/>
            <a:ext cx="10515600" cy="4351338"/>
          </a:xfrm>
        </p:spPr>
        <p:txBody>
          <a:bodyPr/>
          <a:lstStyle/>
          <a:p>
            <a:r>
              <a:rPr lang="en-US" altLang="zh-CN" dirty="0" err="1" smtClean="0"/>
              <a:t>gdb</a:t>
            </a:r>
            <a:r>
              <a:rPr lang="zh-CN" altLang="en-US" dirty="0" smtClean="0"/>
              <a:t>调试</a:t>
            </a:r>
            <a:endParaRPr lang="zh-CN" altLang="en-US" dirty="0"/>
          </a:p>
        </p:txBody>
      </p:sp>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a:t>
            </a:r>
            <a:r>
              <a:rPr lang="zh-CN" altLang="en-US" smtClean="0"/>
              <a:t>延迟绑定（</a:t>
            </a:r>
            <a:r>
              <a:rPr lang="en-US" altLang="zh-CN" smtClean="0"/>
              <a:t>Lazy Binding</a:t>
            </a:r>
            <a:r>
              <a:rPr lang="zh-CN" altLang="en-US" smtClean="0"/>
              <a:t>）</a:t>
            </a:r>
            <a:endParaRPr lang="zh-CN" altLang="en-US" dirty="0"/>
          </a:p>
        </p:txBody>
      </p:sp>
      <p:pic>
        <p:nvPicPr>
          <p:cNvPr id="2" name="图片 1"/>
          <p:cNvPicPr>
            <a:picLocks noChangeAspect="1"/>
          </p:cNvPicPr>
          <p:nvPr/>
        </p:nvPicPr>
        <p:blipFill>
          <a:blip r:embed="rId2"/>
          <a:stretch>
            <a:fillRect/>
          </a:stretch>
        </p:blipFill>
        <p:spPr>
          <a:xfrm>
            <a:off x="338137" y="1314450"/>
            <a:ext cx="10048875" cy="4362450"/>
          </a:xfrm>
          <a:prstGeom prst="rect">
            <a:avLst/>
          </a:prstGeom>
        </p:spPr>
      </p:pic>
      <p:pic>
        <p:nvPicPr>
          <p:cNvPr id="4" name="图片 3"/>
          <p:cNvPicPr>
            <a:picLocks noChangeAspect="1"/>
          </p:cNvPicPr>
          <p:nvPr/>
        </p:nvPicPr>
        <p:blipFill>
          <a:blip r:embed="rId3"/>
          <a:stretch>
            <a:fillRect/>
          </a:stretch>
        </p:blipFill>
        <p:spPr>
          <a:xfrm>
            <a:off x="1433512" y="5895070"/>
            <a:ext cx="7648575" cy="714375"/>
          </a:xfrm>
          <a:prstGeom prst="rect">
            <a:avLst/>
          </a:prstGeom>
        </p:spPr>
      </p:pic>
    </p:spTree>
    <p:extLst>
      <p:ext uri="{BB962C8B-B14F-4D97-AF65-F5344CB8AC3E}">
        <p14:creationId xmlns:p14="http://schemas.microsoft.com/office/powerpoint/2010/main" val="718123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2094"/>
            <a:ext cx="10515600" cy="4351338"/>
          </a:xfrm>
        </p:spPr>
        <p:txBody>
          <a:bodyPr/>
          <a:lstStyle/>
          <a:p>
            <a:r>
              <a:rPr lang="en-US" altLang="zh-CN" dirty="0" err="1" smtClean="0"/>
              <a:t>gdb</a:t>
            </a:r>
            <a:r>
              <a:rPr lang="zh-CN" altLang="en-US" dirty="0" smtClean="0"/>
              <a:t>调试</a:t>
            </a:r>
            <a:endParaRPr lang="zh-CN" altLang="en-US" dirty="0"/>
          </a:p>
        </p:txBody>
      </p:sp>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a:t>
            </a:r>
            <a:r>
              <a:rPr lang="zh-CN" altLang="en-US" smtClean="0"/>
              <a:t>延迟绑定（</a:t>
            </a:r>
            <a:r>
              <a:rPr lang="en-US" altLang="zh-CN" smtClean="0"/>
              <a:t>Lazy Binding</a:t>
            </a:r>
            <a:r>
              <a:rPr lang="zh-CN" altLang="en-US" smtClean="0"/>
              <a:t>）</a:t>
            </a:r>
            <a:endParaRPr lang="zh-CN" altLang="en-US" dirty="0"/>
          </a:p>
        </p:txBody>
      </p:sp>
      <p:pic>
        <p:nvPicPr>
          <p:cNvPr id="4" name="图片 3"/>
          <p:cNvPicPr>
            <a:picLocks noChangeAspect="1"/>
          </p:cNvPicPr>
          <p:nvPr/>
        </p:nvPicPr>
        <p:blipFill>
          <a:blip r:embed="rId2"/>
          <a:stretch>
            <a:fillRect/>
          </a:stretch>
        </p:blipFill>
        <p:spPr>
          <a:xfrm>
            <a:off x="352425" y="1319212"/>
            <a:ext cx="11839575" cy="5095875"/>
          </a:xfrm>
          <a:prstGeom prst="rect">
            <a:avLst/>
          </a:prstGeom>
        </p:spPr>
      </p:pic>
      <p:sp>
        <p:nvSpPr>
          <p:cNvPr id="5" name="右弧形箭头 4"/>
          <p:cNvSpPr/>
          <p:nvPr/>
        </p:nvSpPr>
        <p:spPr>
          <a:xfrm>
            <a:off x="9363075" y="3257550"/>
            <a:ext cx="476250" cy="457200"/>
          </a:xfrm>
          <a:prstGeom prst="curvedLeft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右弧形箭头 6"/>
          <p:cNvSpPr/>
          <p:nvPr/>
        </p:nvSpPr>
        <p:spPr>
          <a:xfrm>
            <a:off x="10772775" y="4257675"/>
            <a:ext cx="476250" cy="457200"/>
          </a:xfrm>
          <a:prstGeom prst="curvedLeft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右弧形箭头 7"/>
          <p:cNvSpPr/>
          <p:nvPr/>
        </p:nvSpPr>
        <p:spPr>
          <a:xfrm>
            <a:off x="10772775" y="5410200"/>
            <a:ext cx="476250" cy="457200"/>
          </a:xfrm>
          <a:prstGeom prst="curvedLeft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0" name="直接连接符 9"/>
          <p:cNvCxnSpPr/>
          <p:nvPr/>
        </p:nvCxnSpPr>
        <p:spPr>
          <a:xfrm>
            <a:off x="9086850" y="4010025"/>
            <a:ext cx="2925365" cy="4286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834687" y="5130128"/>
            <a:ext cx="1157288" cy="3175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11991975" y="1685925"/>
            <a:ext cx="40481" cy="447675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6272212" y="1676400"/>
            <a:ext cx="5767388" cy="952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4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2094"/>
            <a:ext cx="10515600" cy="4351338"/>
          </a:xfrm>
        </p:spPr>
        <p:txBody>
          <a:bodyPr/>
          <a:lstStyle/>
          <a:p>
            <a:r>
              <a:rPr lang="en-US" altLang="zh-CN" dirty="0" err="1" smtClean="0"/>
              <a:t>gdb</a:t>
            </a:r>
            <a:r>
              <a:rPr lang="zh-CN" altLang="en-US" dirty="0" smtClean="0"/>
              <a:t>调试</a:t>
            </a:r>
            <a:endParaRPr lang="zh-CN" altLang="en-US" dirty="0"/>
          </a:p>
        </p:txBody>
      </p:sp>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a:t>
            </a:r>
            <a:r>
              <a:rPr lang="zh-CN" altLang="en-US" smtClean="0"/>
              <a:t>延迟绑定（</a:t>
            </a:r>
            <a:r>
              <a:rPr lang="en-US" altLang="zh-CN" smtClean="0"/>
              <a:t>Lazy Binding</a:t>
            </a:r>
            <a:r>
              <a:rPr lang="zh-CN" altLang="en-US" smtClean="0"/>
              <a:t>）</a:t>
            </a:r>
            <a:endParaRPr lang="zh-CN" altLang="en-US" dirty="0"/>
          </a:p>
        </p:txBody>
      </p:sp>
      <p:pic>
        <p:nvPicPr>
          <p:cNvPr id="2" name="图片 1"/>
          <p:cNvPicPr>
            <a:picLocks noChangeAspect="1"/>
          </p:cNvPicPr>
          <p:nvPr/>
        </p:nvPicPr>
        <p:blipFill>
          <a:blip r:embed="rId2"/>
          <a:stretch>
            <a:fillRect/>
          </a:stretch>
        </p:blipFill>
        <p:spPr>
          <a:xfrm>
            <a:off x="342900" y="2942270"/>
            <a:ext cx="4762500" cy="742950"/>
          </a:xfrm>
          <a:prstGeom prst="rect">
            <a:avLst/>
          </a:prstGeom>
        </p:spPr>
      </p:pic>
      <p:pic>
        <p:nvPicPr>
          <p:cNvPr id="4" name="图片 3"/>
          <p:cNvPicPr>
            <a:picLocks noChangeAspect="1"/>
          </p:cNvPicPr>
          <p:nvPr/>
        </p:nvPicPr>
        <p:blipFill>
          <a:blip r:embed="rId3"/>
          <a:stretch>
            <a:fillRect/>
          </a:stretch>
        </p:blipFill>
        <p:spPr>
          <a:xfrm>
            <a:off x="342900" y="1304925"/>
            <a:ext cx="5695950" cy="1466850"/>
          </a:xfrm>
          <a:prstGeom prst="rect">
            <a:avLst/>
          </a:prstGeom>
        </p:spPr>
      </p:pic>
      <p:pic>
        <p:nvPicPr>
          <p:cNvPr id="7" name="图片 6"/>
          <p:cNvPicPr>
            <a:picLocks noChangeAspect="1"/>
          </p:cNvPicPr>
          <p:nvPr/>
        </p:nvPicPr>
        <p:blipFill>
          <a:blip r:embed="rId4"/>
          <a:stretch>
            <a:fillRect/>
          </a:stretch>
        </p:blipFill>
        <p:spPr>
          <a:xfrm>
            <a:off x="342900" y="3855715"/>
            <a:ext cx="8477250" cy="2982856"/>
          </a:xfrm>
          <a:prstGeom prst="rect">
            <a:avLst/>
          </a:prstGeom>
        </p:spPr>
      </p:pic>
    </p:spTree>
    <p:extLst>
      <p:ext uri="{BB962C8B-B14F-4D97-AF65-F5344CB8AC3E}">
        <p14:creationId xmlns:p14="http://schemas.microsoft.com/office/powerpoint/2010/main" val="3230514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2094"/>
            <a:ext cx="10515600" cy="4351338"/>
          </a:xfrm>
        </p:spPr>
        <p:txBody>
          <a:bodyPr/>
          <a:lstStyle/>
          <a:p>
            <a:r>
              <a:rPr lang="en-US" altLang="zh-CN" dirty="0" err="1" smtClean="0"/>
              <a:t>gdb</a:t>
            </a:r>
            <a:r>
              <a:rPr lang="zh-CN" altLang="en-US" dirty="0" smtClean="0"/>
              <a:t>调试</a:t>
            </a:r>
            <a:endParaRPr lang="zh-CN" altLang="en-US" dirty="0"/>
          </a:p>
        </p:txBody>
      </p:sp>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a:t>
            </a:r>
            <a:r>
              <a:rPr lang="zh-CN" altLang="en-US" smtClean="0"/>
              <a:t>延迟绑定（</a:t>
            </a:r>
            <a:r>
              <a:rPr lang="en-US" altLang="zh-CN" smtClean="0"/>
              <a:t>Lazy Binding</a:t>
            </a:r>
            <a:r>
              <a:rPr lang="zh-CN" altLang="en-US" smtClean="0"/>
              <a:t>）</a:t>
            </a:r>
            <a:endParaRPr lang="zh-CN" altLang="en-US" dirty="0"/>
          </a:p>
        </p:txBody>
      </p:sp>
      <p:pic>
        <p:nvPicPr>
          <p:cNvPr id="7" name="图片 6"/>
          <p:cNvPicPr>
            <a:picLocks noChangeAspect="1"/>
          </p:cNvPicPr>
          <p:nvPr/>
        </p:nvPicPr>
        <p:blipFill>
          <a:blip r:embed="rId2"/>
          <a:stretch>
            <a:fillRect/>
          </a:stretch>
        </p:blipFill>
        <p:spPr>
          <a:xfrm>
            <a:off x="285749" y="1360165"/>
            <a:ext cx="11320673" cy="3983360"/>
          </a:xfrm>
          <a:prstGeom prst="rect">
            <a:avLst/>
          </a:prstGeom>
        </p:spPr>
      </p:pic>
    </p:spTree>
    <p:extLst>
      <p:ext uri="{BB962C8B-B14F-4D97-AF65-F5344CB8AC3E}">
        <p14:creationId xmlns:p14="http://schemas.microsoft.com/office/powerpoint/2010/main" val="1098323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6732"/>
            <a:ext cx="10515600" cy="1325563"/>
          </a:xfrm>
        </p:spPr>
        <p:txBody>
          <a:bodyPr/>
          <a:lstStyle/>
          <a:p>
            <a:r>
              <a:rPr lang="en-US" altLang="zh-CN" dirty="0" smtClean="0"/>
              <a:t>.c-&gt;.o</a:t>
            </a:r>
            <a:endParaRPr lang="zh-CN" altLang="en-US" dirty="0"/>
          </a:p>
        </p:txBody>
      </p:sp>
      <p:sp>
        <p:nvSpPr>
          <p:cNvPr id="3" name="内容占位符 2"/>
          <p:cNvSpPr>
            <a:spLocks noGrp="1"/>
          </p:cNvSpPr>
          <p:nvPr>
            <p:ph idx="1"/>
          </p:nvPr>
        </p:nvSpPr>
        <p:spPr>
          <a:xfrm>
            <a:off x="0" y="832094"/>
            <a:ext cx="10515600" cy="4351338"/>
          </a:xfrm>
        </p:spPr>
        <p:txBody>
          <a:bodyPr/>
          <a:lstStyle/>
          <a:p>
            <a:r>
              <a:rPr lang="zh-CN" altLang="en-US" dirty="0" smtClean="0"/>
              <a:t>编译器</a:t>
            </a:r>
            <a:endParaRPr lang="en-US" altLang="zh-CN" dirty="0"/>
          </a:p>
          <a:p>
            <a:endParaRPr lang="en-US" altLang="zh-CN" dirty="0"/>
          </a:p>
          <a:p>
            <a:r>
              <a:rPr lang="zh-CN" altLang="en-US" dirty="0"/>
              <a:t>语法检查</a:t>
            </a:r>
            <a:r>
              <a:rPr lang="en-US" altLang="zh-CN" dirty="0"/>
              <a:t>-&gt;</a:t>
            </a:r>
            <a:r>
              <a:rPr lang="zh-CN" altLang="en-US" dirty="0"/>
              <a:t>编译通过</a:t>
            </a:r>
            <a:endParaRPr lang="en-US" altLang="zh-CN" dirty="0"/>
          </a:p>
          <a:p>
            <a:endParaRPr lang="en-US" altLang="zh-CN" dirty="0"/>
          </a:p>
          <a:p>
            <a:r>
              <a:rPr lang="zh-CN" altLang="en-US" dirty="0"/>
              <a:t>生成符号表</a:t>
            </a:r>
            <a:r>
              <a:rPr lang="en-US" altLang="zh-CN" dirty="0"/>
              <a:t>(symbol table)</a:t>
            </a:r>
          </a:p>
          <a:p>
            <a:pPr lvl="1"/>
            <a:r>
              <a:rPr lang="zh-CN" altLang="en-US" dirty="0"/>
              <a:t>变量名，函数名</a:t>
            </a:r>
            <a:r>
              <a:rPr lang="en-US" altLang="zh-CN" dirty="0"/>
              <a:t>——</a:t>
            </a:r>
            <a:r>
              <a:rPr lang="zh-CN" altLang="en-US" dirty="0"/>
              <a:t>都是内存地址</a:t>
            </a:r>
            <a:endParaRPr lang="en-US" altLang="zh-CN" dirty="0"/>
          </a:p>
          <a:p>
            <a:pPr lvl="1"/>
            <a:r>
              <a:rPr lang="zh-CN" altLang="en-US" dirty="0"/>
              <a:t>变量名</a:t>
            </a:r>
            <a:r>
              <a:rPr lang="en-US" altLang="zh-CN" dirty="0"/>
              <a:t>——</a:t>
            </a:r>
            <a:r>
              <a:rPr lang="zh-CN" altLang="en-US" dirty="0"/>
              <a:t>指向这个变量在内存中的地址</a:t>
            </a:r>
            <a:endParaRPr lang="en-US" altLang="zh-CN" dirty="0"/>
          </a:p>
          <a:p>
            <a:pPr lvl="1"/>
            <a:r>
              <a:rPr lang="zh-CN" altLang="en-US" dirty="0"/>
              <a:t>函数名</a:t>
            </a:r>
            <a:r>
              <a:rPr lang="en-US" altLang="zh-CN" dirty="0"/>
              <a:t>——</a:t>
            </a:r>
            <a:r>
              <a:rPr lang="zh-CN" altLang="en-US" dirty="0"/>
              <a:t>指向这段函数体代码的入口地址</a:t>
            </a:r>
          </a:p>
          <a:p>
            <a:endParaRPr lang="zh-CN" altLang="en-US" dirty="0"/>
          </a:p>
        </p:txBody>
      </p:sp>
    </p:spTree>
    <p:extLst>
      <p:ext uri="{BB962C8B-B14F-4D97-AF65-F5344CB8AC3E}">
        <p14:creationId xmlns:p14="http://schemas.microsoft.com/office/powerpoint/2010/main" val="143122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2094"/>
            <a:ext cx="10515600" cy="4351338"/>
          </a:xfrm>
        </p:spPr>
        <p:txBody>
          <a:bodyPr/>
          <a:lstStyle/>
          <a:p>
            <a:r>
              <a:rPr lang="en-US" altLang="zh-CN" dirty="0" err="1" smtClean="0"/>
              <a:t>gdb</a:t>
            </a:r>
            <a:r>
              <a:rPr lang="zh-CN" altLang="en-US" dirty="0" smtClean="0"/>
              <a:t>调试</a:t>
            </a:r>
            <a:endParaRPr lang="zh-CN" altLang="en-US" dirty="0"/>
          </a:p>
        </p:txBody>
      </p:sp>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a:t>
            </a:r>
            <a:r>
              <a:rPr lang="zh-CN" altLang="en-US" smtClean="0"/>
              <a:t>延迟绑定（</a:t>
            </a:r>
            <a:r>
              <a:rPr lang="en-US" altLang="zh-CN" smtClean="0"/>
              <a:t>Lazy Binding</a:t>
            </a:r>
            <a:r>
              <a:rPr lang="zh-CN" altLang="en-US" smtClean="0"/>
              <a:t>）</a:t>
            </a:r>
            <a:endParaRPr lang="zh-CN" altLang="en-US" dirty="0"/>
          </a:p>
        </p:txBody>
      </p:sp>
      <p:pic>
        <p:nvPicPr>
          <p:cNvPr id="2" name="图片 1"/>
          <p:cNvPicPr>
            <a:picLocks noChangeAspect="1"/>
          </p:cNvPicPr>
          <p:nvPr/>
        </p:nvPicPr>
        <p:blipFill>
          <a:blip r:embed="rId2"/>
          <a:stretch>
            <a:fillRect/>
          </a:stretch>
        </p:blipFill>
        <p:spPr>
          <a:xfrm>
            <a:off x="200025" y="1428144"/>
            <a:ext cx="11811000" cy="5125056"/>
          </a:xfrm>
          <a:prstGeom prst="rect">
            <a:avLst/>
          </a:prstGeom>
        </p:spPr>
      </p:pic>
    </p:spTree>
    <p:extLst>
      <p:ext uri="{BB962C8B-B14F-4D97-AF65-F5344CB8AC3E}">
        <p14:creationId xmlns:p14="http://schemas.microsoft.com/office/powerpoint/2010/main" val="3723336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2094"/>
            <a:ext cx="10515600" cy="4351338"/>
          </a:xfrm>
        </p:spPr>
        <p:txBody>
          <a:bodyPr/>
          <a:lstStyle/>
          <a:p>
            <a:r>
              <a:rPr lang="en-US" altLang="zh-CN" dirty="0" err="1" smtClean="0"/>
              <a:t>gdb</a:t>
            </a:r>
            <a:r>
              <a:rPr lang="zh-CN" altLang="en-US" dirty="0" smtClean="0"/>
              <a:t>调试</a:t>
            </a:r>
            <a:endParaRPr lang="zh-CN" altLang="en-US" dirty="0"/>
          </a:p>
        </p:txBody>
      </p:sp>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a:t>
            </a:r>
            <a:r>
              <a:rPr lang="zh-CN" altLang="en-US" smtClean="0"/>
              <a:t>延迟绑定（</a:t>
            </a:r>
            <a:r>
              <a:rPr lang="en-US" altLang="zh-CN" smtClean="0"/>
              <a:t>Lazy Binding</a:t>
            </a:r>
            <a:r>
              <a:rPr lang="zh-CN" altLang="en-US" smtClean="0"/>
              <a:t>）</a:t>
            </a:r>
            <a:endParaRPr lang="zh-CN" altLang="en-US" dirty="0"/>
          </a:p>
        </p:txBody>
      </p:sp>
      <p:pic>
        <p:nvPicPr>
          <p:cNvPr id="2" name="图片 1"/>
          <p:cNvPicPr>
            <a:picLocks noChangeAspect="1"/>
          </p:cNvPicPr>
          <p:nvPr/>
        </p:nvPicPr>
        <p:blipFill>
          <a:blip r:embed="rId2"/>
          <a:stretch>
            <a:fillRect/>
          </a:stretch>
        </p:blipFill>
        <p:spPr>
          <a:xfrm>
            <a:off x="280987" y="1363809"/>
            <a:ext cx="7896225" cy="1476375"/>
          </a:xfrm>
          <a:prstGeom prst="rect">
            <a:avLst/>
          </a:prstGeom>
        </p:spPr>
      </p:pic>
      <p:pic>
        <p:nvPicPr>
          <p:cNvPr id="5" name="图片 4"/>
          <p:cNvPicPr>
            <a:picLocks noChangeAspect="1"/>
          </p:cNvPicPr>
          <p:nvPr/>
        </p:nvPicPr>
        <p:blipFill>
          <a:blip r:embed="rId3"/>
          <a:stretch>
            <a:fillRect/>
          </a:stretch>
        </p:blipFill>
        <p:spPr>
          <a:xfrm>
            <a:off x="280987" y="2993597"/>
            <a:ext cx="7896225" cy="762000"/>
          </a:xfrm>
          <a:prstGeom prst="rect">
            <a:avLst/>
          </a:prstGeom>
        </p:spPr>
      </p:pic>
      <p:pic>
        <p:nvPicPr>
          <p:cNvPr id="7" name="图片 6"/>
          <p:cNvPicPr>
            <a:picLocks noChangeAspect="1"/>
          </p:cNvPicPr>
          <p:nvPr/>
        </p:nvPicPr>
        <p:blipFill>
          <a:blip r:embed="rId4"/>
          <a:stretch>
            <a:fillRect/>
          </a:stretch>
        </p:blipFill>
        <p:spPr>
          <a:xfrm>
            <a:off x="280987" y="3909010"/>
            <a:ext cx="7896225" cy="771525"/>
          </a:xfrm>
          <a:prstGeom prst="rect">
            <a:avLst/>
          </a:prstGeom>
        </p:spPr>
      </p:pic>
      <p:pic>
        <p:nvPicPr>
          <p:cNvPr id="8" name="图片 7"/>
          <p:cNvPicPr>
            <a:picLocks noChangeAspect="1"/>
          </p:cNvPicPr>
          <p:nvPr/>
        </p:nvPicPr>
        <p:blipFill>
          <a:blip r:embed="rId5"/>
          <a:stretch>
            <a:fillRect/>
          </a:stretch>
        </p:blipFill>
        <p:spPr>
          <a:xfrm>
            <a:off x="280986" y="4919662"/>
            <a:ext cx="7896225" cy="1438275"/>
          </a:xfrm>
          <a:prstGeom prst="rect">
            <a:avLst/>
          </a:prstGeom>
        </p:spPr>
      </p:pic>
    </p:spTree>
    <p:extLst>
      <p:ext uri="{BB962C8B-B14F-4D97-AF65-F5344CB8AC3E}">
        <p14:creationId xmlns:p14="http://schemas.microsoft.com/office/powerpoint/2010/main" val="1122285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2094"/>
            <a:ext cx="10515600" cy="4351338"/>
          </a:xfrm>
        </p:spPr>
        <p:txBody>
          <a:bodyPr/>
          <a:lstStyle/>
          <a:p>
            <a:r>
              <a:rPr lang="en-US" altLang="zh-CN" dirty="0" err="1" smtClean="0"/>
              <a:t>gdb</a:t>
            </a:r>
            <a:r>
              <a:rPr lang="zh-CN" altLang="en-US" dirty="0" smtClean="0"/>
              <a:t>调试</a:t>
            </a:r>
            <a:endParaRPr lang="zh-CN" altLang="en-US" dirty="0"/>
          </a:p>
        </p:txBody>
      </p:sp>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a:t>
            </a:r>
            <a:r>
              <a:rPr lang="zh-CN" altLang="en-US" smtClean="0"/>
              <a:t>延迟绑定（</a:t>
            </a:r>
            <a:r>
              <a:rPr lang="en-US" altLang="zh-CN" smtClean="0"/>
              <a:t>Lazy Binding</a:t>
            </a:r>
            <a:r>
              <a:rPr lang="zh-CN" altLang="en-US" smtClean="0"/>
              <a:t>）</a:t>
            </a:r>
            <a:endParaRPr lang="zh-CN" altLang="en-US" dirty="0"/>
          </a:p>
        </p:txBody>
      </p:sp>
      <p:pic>
        <p:nvPicPr>
          <p:cNvPr id="2" name="图片 1"/>
          <p:cNvPicPr>
            <a:picLocks noChangeAspect="1"/>
          </p:cNvPicPr>
          <p:nvPr/>
        </p:nvPicPr>
        <p:blipFill>
          <a:blip r:embed="rId2"/>
          <a:stretch>
            <a:fillRect/>
          </a:stretch>
        </p:blipFill>
        <p:spPr>
          <a:xfrm>
            <a:off x="209550" y="1337662"/>
            <a:ext cx="11619276" cy="4914596"/>
          </a:xfrm>
          <a:prstGeom prst="rect">
            <a:avLst/>
          </a:prstGeom>
        </p:spPr>
      </p:pic>
      <p:sp>
        <p:nvSpPr>
          <p:cNvPr id="4" name="文本框 3"/>
          <p:cNvSpPr txBox="1"/>
          <p:nvPr/>
        </p:nvSpPr>
        <p:spPr>
          <a:xfrm>
            <a:off x="742950" y="6252258"/>
            <a:ext cx="8496300" cy="523220"/>
          </a:xfrm>
          <a:prstGeom prst="rect">
            <a:avLst/>
          </a:prstGeom>
          <a:noFill/>
        </p:spPr>
        <p:txBody>
          <a:bodyPr wrap="square" rtlCol="0">
            <a:spAutoFit/>
          </a:bodyPr>
          <a:lstStyle/>
          <a:p>
            <a:r>
              <a:rPr lang="zh-CN" altLang="en-US" sz="2800" dirty="0" smtClean="0"/>
              <a:t>这货不就是</a:t>
            </a:r>
            <a:r>
              <a:rPr lang="en-US" altLang="zh-CN" sz="2800" dirty="0" err="1" smtClean="0"/>
              <a:t>printf</a:t>
            </a:r>
            <a:r>
              <a:rPr lang="zh-CN" altLang="en-US" sz="2800" dirty="0" smtClean="0"/>
              <a:t>吗    </a:t>
            </a:r>
            <a:r>
              <a:rPr lang="en-US" altLang="zh-CN" sz="2800" dirty="0" smtClean="0"/>
              <a:t>(╯‵□′)╯︵┻━┻</a:t>
            </a:r>
            <a:endParaRPr lang="zh-CN" altLang="en-US" sz="2800" dirty="0"/>
          </a:p>
        </p:txBody>
      </p:sp>
    </p:spTree>
    <p:extLst>
      <p:ext uri="{BB962C8B-B14F-4D97-AF65-F5344CB8AC3E}">
        <p14:creationId xmlns:p14="http://schemas.microsoft.com/office/powerpoint/2010/main" val="61586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2094"/>
            <a:ext cx="10515600" cy="4351338"/>
          </a:xfrm>
        </p:spPr>
        <p:txBody>
          <a:bodyPr/>
          <a:lstStyle/>
          <a:p>
            <a:r>
              <a:rPr lang="en-US" altLang="zh-CN" dirty="0" err="1" smtClean="0"/>
              <a:t>gdb</a:t>
            </a:r>
            <a:r>
              <a:rPr lang="zh-CN" altLang="en-US" dirty="0" smtClean="0"/>
              <a:t>调试</a:t>
            </a:r>
            <a:endParaRPr lang="zh-CN" altLang="en-US" dirty="0"/>
          </a:p>
        </p:txBody>
      </p:sp>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a:t>
            </a:r>
            <a:r>
              <a:rPr lang="zh-CN" altLang="en-US" smtClean="0"/>
              <a:t>延迟绑定（</a:t>
            </a:r>
            <a:r>
              <a:rPr lang="en-US" altLang="zh-CN" smtClean="0"/>
              <a:t>Lazy Binding</a:t>
            </a:r>
            <a:r>
              <a:rPr lang="zh-CN" altLang="en-US" smtClean="0"/>
              <a:t>）</a:t>
            </a:r>
            <a:endParaRPr lang="zh-CN" altLang="en-US" dirty="0"/>
          </a:p>
        </p:txBody>
      </p:sp>
      <p:sp>
        <p:nvSpPr>
          <p:cNvPr id="4" name="内容占位符 2"/>
          <p:cNvSpPr txBox="1">
            <a:spLocks/>
          </p:cNvSpPr>
          <p:nvPr/>
        </p:nvSpPr>
        <p:spPr>
          <a:xfrm>
            <a:off x="0" y="832094"/>
            <a:ext cx="11944350" cy="6025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a:p>
            <a:r>
              <a:rPr lang="en-US" altLang="zh-CN" dirty="0" smtClean="0"/>
              <a:t>&lt;_</a:t>
            </a:r>
            <a:r>
              <a:rPr lang="en-US" altLang="zh-CN" dirty="0" err="1" smtClean="0"/>
              <a:t>dl_runtime_resolve</a:t>
            </a:r>
            <a:r>
              <a:rPr lang="en-US" altLang="zh-CN" dirty="0" smtClean="0"/>
              <a:t>&gt;</a:t>
            </a:r>
          </a:p>
          <a:p>
            <a:pPr lvl="1"/>
            <a:r>
              <a:rPr lang="en-US" altLang="zh-CN" dirty="0" smtClean="0"/>
              <a:t>&lt;_</a:t>
            </a:r>
            <a:r>
              <a:rPr lang="en-US" altLang="zh-CN" dirty="0" err="1" smtClean="0"/>
              <a:t>dl_fixup</a:t>
            </a:r>
            <a:r>
              <a:rPr lang="en-US" altLang="zh-CN" dirty="0" smtClean="0"/>
              <a:t>&gt;</a:t>
            </a:r>
          </a:p>
          <a:p>
            <a:r>
              <a:rPr lang="en-US" altLang="zh-CN" dirty="0" smtClean="0"/>
              <a:t>1.</a:t>
            </a:r>
            <a:r>
              <a:rPr lang="zh-CN" altLang="en-US" dirty="0" smtClean="0"/>
              <a:t>找寻库函数的真实地址</a:t>
            </a:r>
            <a:endParaRPr lang="en-US" altLang="zh-CN" dirty="0" smtClean="0"/>
          </a:p>
          <a:p>
            <a:r>
              <a:rPr lang="en-US" altLang="zh-CN" dirty="0" smtClean="0"/>
              <a:t>2.</a:t>
            </a:r>
            <a:r>
              <a:rPr lang="zh-CN" altLang="en-US" dirty="0"/>
              <a:t>还有一个</a:t>
            </a:r>
            <a:r>
              <a:rPr lang="zh-CN" altLang="en-US" dirty="0" smtClean="0"/>
              <a:t>副作用：</a:t>
            </a:r>
            <a:endParaRPr lang="zh-CN" altLang="en-US" dirty="0"/>
          </a:p>
        </p:txBody>
      </p:sp>
      <p:pic>
        <p:nvPicPr>
          <p:cNvPr id="2" name="图片 1"/>
          <p:cNvPicPr>
            <a:picLocks noChangeAspect="1"/>
          </p:cNvPicPr>
          <p:nvPr/>
        </p:nvPicPr>
        <p:blipFill>
          <a:blip r:embed="rId2"/>
          <a:stretch>
            <a:fillRect/>
          </a:stretch>
        </p:blipFill>
        <p:spPr>
          <a:xfrm>
            <a:off x="352425" y="3290887"/>
            <a:ext cx="8515350" cy="2143125"/>
          </a:xfrm>
          <a:prstGeom prst="rect">
            <a:avLst/>
          </a:prstGeom>
        </p:spPr>
      </p:pic>
      <p:pic>
        <p:nvPicPr>
          <p:cNvPr id="5" name="图片 4"/>
          <p:cNvPicPr>
            <a:picLocks noChangeAspect="1"/>
          </p:cNvPicPr>
          <p:nvPr/>
        </p:nvPicPr>
        <p:blipFill>
          <a:blip r:embed="rId3"/>
          <a:stretch>
            <a:fillRect/>
          </a:stretch>
        </p:blipFill>
        <p:spPr>
          <a:xfrm>
            <a:off x="352425" y="5562050"/>
            <a:ext cx="7772400" cy="752475"/>
          </a:xfrm>
          <a:prstGeom prst="rect">
            <a:avLst/>
          </a:prstGeom>
        </p:spPr>
      </p:pic>
    </p:spTree>
    <p:extLst>
      <p:ext uri="{BB962C8B-B14F-4D97-AF65-F5344CB8AC3E}">
        <p14:creationId xmlns:p14="http://schemas.microsoft.com/office/powerpoint/2010/main" val="49317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2094"/>
            <a:ext cx="10515600" cy="4351338"/>
          </a:xfrm>
        </p:spPr>
        <p:txBody>
          <a:bodyPr/>
          <a:lstStyle/>
          <a:p>
            <a:r>
              <a:rPr lang="zh-CN" altLang="en-US" dirty="0"/>
              <a:t>总结</a:t>
            </a:r>
            <a:r>
              <a:rPr lang="zh-CN" altLang="en-US" dirty="0" smtClean="0"/>
              <a:t>一下</a:t>
            </a:r>
            <a:endParaRPr lang="en-US" altLang="zh-CN" dirty="0" smtClean="0"/>
          </a:p>
          <a:p>
            <a:r>
              <a:rPr lang="en-US" altLang="zh-CN" dirty="0" smtClean="0"/>
              <a:t>1.PLT</a:t>
            </a:r>
            <a:r>
              <a:rPr lang="zh-CN" altLang="en-US" dirty="0" smtClean="0"/>
              <a:t>表（</a:t>
            </a:r>
            <a:r>
              <a:rPr lang="en-US" altLang="zh-CN" dirty="0"/>
              <a:t>Procedure Linkage Table</a:t>
            </a:r>
            <a:r>
              <a:rPr lang="zh-CN" altLang="en-US" dirty="0" smtClean="0"/>
              <a:t>）</a:t>
            </a:r>
            <a:endParaRPr lang="en-US" altLang="zh-CN" dirty="0" smtClean="0"/>
          </a:p>
          <a:p>
            <a:endParaRPr lang="zh-CN" altLang="en-US" dirty="0"/>
          </a:p>
        </p:txBody>
      </p:sp>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a:t>
            </a:r>
            <a:r>
              <a:rPr lang="zh-CN" altLang="en-US" smtClean="0"/>
              <a:t>延迟绑定（</a:t>
            </a:r>
            <a:r>
              <a:rPr lang="en-US" altLang="zh-CN" smtClean="0"/>
              <a:t>Lazy Binding</a:t>
            </a:r>
            <a:r>
              <a:rPr lang="zh-CN" altLang="en-US" smtClean="0"/>
              <a:t>）</a:t>
            </a:r>
            <a:endParaRPr lang="zh-CN" altLang="en-US" dirty="0"/>
          </a:p>
        </p:txBody>
      </p:sp>
      <p:pic>
        <p:nvPicPr>
          <p:cNvPr id="2" name="图片 1"/>
          <p:cNvPicPr>
            <a:picLocks noChangeAspect="1"/>
          </p:cNvPicPr>
          <p:nvPr/>
        </p:nvPicPr>
        <p:blipFill>
          <a:blip r:embed="rId2"/>
          <a:stretch>
            <a:fillRect/>
          </a:stretch>
        </p:blipFill>
        <p:spPr>
          <a:xfrm>
            <a:off x="369778" y="1853852"/>
            <a:ext cx="7565547" cy="5004148"/>
          </a:xfrm>
          <a:prstGeom prst="rect">
            <a:avLst/>
          </a:prstGeom>
        </p:spPr>
      </p:pic>
      <p:sp>
        <p:nvSpPr>
          <p:cNvPr id="7" name="矩形 6"/>
          <p:cNvSpPr/>
          <p:nvPr/>
        </p:nvSpPr>
        <p:spPr>
          <a:xfrm>
            <a:off x="7935324" y="338204"/>
            <a:ext cx="4052083" cy="6388273"/>
          </a:xfrm>
          <a:prstGeom prst="rect">
            <a:avLst/>
          </a:prstGeom>
        </p:spPr>
        <p:txBody>
          <a:bodyPr wrap="square">
            <a:spAutoFit/>
          </a:bodyPr>
          <a:lstStyle/>
          <a:p>
            <a:pPr marL="228600" indent="266700" algn="just">
              <a:spcAft>
                <a:spcPts val="0"/>
              </a:spcAft>
            </a:pPr>
            <a:r>
              <a:rPr lang="zh-CN" altLang="zh-CN" sz="2400" dirty="0"/>
              <a:t>程序调用动态库中的</a:t>
            </a:r>
            <a:r>
              <a:rPr lang="zh-CN" altLang="zh-CN" sz="2400" dirty="0" smtClean="0"/>
              <a:t>函数是</a:t>
            </a:r>
            <a:r>
              <a:rPr lang="zh-CN" altLang="zh-CN" sz="2400" dirty="0"/>
              <a:t>首先跳入到</a:t>
            </a:r>
            <a:r>
              <a:rPr lang="en-US" altLang="zh-CN" sz="2400" dirty="0"/>
              <a:t>PLT</a:t>
            </a:r>
            <a:r>
              <a:rPr lang="zh-CN" altLang="zh-CN" sz="2400" dirty="0"/>
              <a:t>表中，</a:t>
            </a:r>
            <a:r>
              <a:rPr lang="en-US" altLang="zh-CN" sz="2400" dirty="0"/>
              <a:t>PLT</a:t>
            </a:r>
            <a:r>
              <a:rPr lang="zh-CN" altLang="zh-CN" sz="2400" dirty="0"/>
              <a:t>条目第一项</a:t>
            </a:r>
            <a:r>
              <a:rPr lang="zh-CN" altLang="zh-CN" sz="2400" dirty="0" smtClean="0"/>
              <a:t>就是对应</a:t>
            </a:r>
            <a:r>
              <a:rPr lang="zh-CN" altLang="zh-CN" sz="2400" dirty="0"/>
              <a:t>函数在</a:t>
            </a:r>
            <a:r>
              <a:rPr lang="en-US" altLang="zh-CN" sz="2400" dirty="0"/>
              <a:t>GOT</a:t>
            </a:r>
            <a:r>
              <a:rPr lang="zh-CN" altLang="zh-CN" sz="2400" dirty="0"/>
              <a:t>表中的地址，</a:t>
            </a:r>
            <a:r>
              <a:rPr lang="en-US" altLang="zh-CN" sz="2400" dirty="0"/>
              <a:t>PLT</a:t>
            </a:r>
            <a:r>
              <a:rPr lang="zh-CN" altLang="zh-CN" sz="2400" dirty="0"/>
              <a:t>表跳到</a:t>
            </a:r>
            <a:r>
              <a:rPr lang="en-US" altLang="zh-CN" sz="2400" dirty="0"/>
              <a:t>GOT</a:t>
            </a:r>
            <a:r>
              <a:rPr lang="zh-CN" altLang="zh-CN" sz="2400" dirty="0"/>
              <a:t>表，但当第一次调用的时候，该函数在</a:t>
            </a:r>
            <a:r>
              <a:rPr lang="en-US" altLang="zh-CN" sz="2400" dirty="0"/>
              <a:t>GOT</a:t>
            </a:r>
            <a:r>
              <a:rPr lang="zh-CN" altLang="zh-CN" sz="2400" dirty="0"/>
              <a:t>表中地址未知，</a:t>
            </a:r>
            <a:r>
              <a:rPr lang="en-US" altLang="zh-CN" sz="2400" dirty="0"/>
              <a:t>GOT</a:t>
            </a:r>
            <a:r>
              <a:rPr lang="zh-CN" altLang="zh-CN" sz="2400" dirty="0"/>
              <a:t>表又跳回</a:t>
            </a:r>
            <a:r>
              <a:rPr lang="en-US" altLang="zh-CN" sz="2400" dirty="0"/>
              <a:t>PLT</a:t>
            </a:r>
            <a:r>
              <a:rPr lang="zh-CN" altLang="zh-CN" sz="2400" dirty="0"/>
              <a:t>表，这时候将该函数在</a:t>
            </a:r>
            <a:r>
              <a:rPr lang="en-US" altLang="zh-CN" sz="2400" dirty="0"/>
              <a:t>GOT</a:t>
            </a:r>
            <a:r>
              <a:rPr lang="zh-CN" altLang="zh-CN" sz="2400" dirty="0"/>
              <a:t>表中的</a:t>
            </a:r>
            <a:r>
              <a:rPr lang="en-US" altLang="zh-CN" sz="2400" dirty="0"/>
              <a:t>ID</a:t>
            </a:r>
            <a:r>
              <a:rPr lang="zh-CN" altLang="zh-CN" sz="2400" dirty="0"/>
              <a:t>（索引值）压栈，跳转到</a:t>
            </a:r>
            <a:r>
              <a:rPr lang="en-US" altLang="zh-CN" sz="2400" dirty="0"/>
              <a:t>PLT</a:t>
            </a:r>
            <a:r>
              <a:rPr lang="zh-CN" altLang="zh-CN" sz="2400" dirty="0"/>
              <a:t>表中的公共表头部分，调用</a:t>
            </a:r>
            <a:r>
              <a:rPr lang="en-US" altLang="zh-CN" sz="2400" dirty="0"/>
              <a:t>_</a:t>
            </a:r>
            <a:r>
              <a:rPr lang="en-US" altLang="zh-CN" sz="2400" dirty="0" err="1"/>
              <a:t>dl_runtime_resolve</a:t>
            </a:r>
            <a:r>
              <a:rPr lang="zh-CN" altLang="zh-CN" sz="2400" dirty="0"/>
              <a:t>对动态函数进行地址解析与重定位，同时将真实的动态函数地址写入到</a:t>
            </a:r>
            <a:r>
              <a:rPr lang="en-US" altLang="zh-CN" sz="2400" dirty="0"/>
              <a:t>GOT</a:t>
            </a:r>
            <a:r>
              <a:rPr lang="zh-CN" altLang="zh-CN" sz="2400" dirty="0"/>
              <a:t>表中（延迟绑定），然后顺序执行</a:t>
            </a:r>
          </a:p>
        </p:txBody>
      </p:sp>
    </p:spTree>
    <p:extLst>
      <p:ext uri="{BB962C8B-B14F-4D97-AF65-F5344CB8AC3E}">
        <p14:creationId xmlns:p14="http://schemas.microsoft.com/office/powerpoint/2010/main" val="3900203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2094"/>
            <a:ext cx="10515600" cy="4351338"/>
          </a:xfrm>
        </p:spPr>
        <p:txBody>
          <a:bodyPr/>
          <a:lstStyle/>
          <a:p>
            <a:r>
              <a:rPr lang="zh-CN" altLang="en-US" dirty="0"/>
              <a:t>总结</a:t>
            </a:r>
            <a:r>
              <a:rPr lang="zh-CN" altLang="en-US" dirty="0" smtClean="0"/>
              <a:t>一下</a:t>
            </a:r>
            <a:endParaRPr lang="en-US" altLang="zh-CN" dirty="0" smtClean="0"/>
          </a:p>
          <a:p>
            <a:r>
              <a:rPr lang="en-US" altLang="zh-CN" dirty="0" smtClean="0"/>
              <a:t>1.PLT</a:t>
            </a:r>
            <a:r>
              <a:rPr lang="zh-CN" altLang="en-US" dirty="0" smtClean="0"/>
              <a:t>表（</a:t>
            </a:r>
            <a:r>
              <a:rPr lang="en-US" altLang="zh-CN" dirty="0"/>
              <a:t>Procedure Linkage Table</a:t>
            </a:r>
            <a:r>
              <a:rPr lang="zh-CN" altLang="en-US" dirty="0" smtClean="0"/>
              <a:t>）</a:t>
            </a:r>
            <a:endParaRPr lang="en-US" altLang="zh-CN" dirty="0" smtClean="0"/>
          </a:p>
          <a:p>
            <a:endParaRPr lang="zh-CN" altLang="en-US" dirty="0"/>
          </a:p>
        </p:txBody>
      </p:sp>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a:t>
            </a:r>
            <a:r>
              <a:rPr lang="zh-CN" altLang="en-US" smtClean="0"/>
              <a:t>延迟绑定（</a:t>
            </a:r>
            <a:r>
              <a:rPr lang="en-US" altLang="zh-CN" smtClean="0"/>
              <a:t>Lazy Binding</a:t>
            </a:r>
            <a:r>
              <a:rPr lang="zh-CN" altLang="en-US" smtClean="0"/>
              <a:t>）</a:t>
            </a:r>
            <a:endParaRPr lang="zh-CN" altLang="en-US" dirty="0"/>
          </a:p>
        </p:txBody>
      </p:sp>
      <p:pic>
        <p:nvPicPr>
          <p:cNvPr id="5" name="图片 4"/>
          <p:cNvPicPr>
            <a:picLocks noChangeAspect="1"/>
          </p:cNvPicPr>
          <p:nvPr/>
        </p:nvPicPr>
        <p:blipFill>
          <a:blip r:embed="rId2"/>
          <a:stretch>
            <a:fillRect/>
          </a:stretch>
        </p:blipFill>
        <p:spPr>
          <a:xfrm>
            <a:off x="524592" y="1870422"/>
            <a:ext cx="11090669" cy="4381835"/>
          </a:xfrm>
          <a:prstGeom prst="rect">
            <a:avLst/>
          </a:prstGeom>
        </p:spPr>
      </p:pic>
    </p:spTree>
    <p:extLst>
      <p:ext uri="{BB962C8B-B14F-4D97-AF65-F5344CB8AC3E}">
        <p14:creationId xmlns:p14="http://schemas.microsoft.com/office/powerpoint/2010/main" val="2582873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2094"/>
            <a:ext cx="10515600" cy="4351338"/>
          </a:xfrm>
        </p:spPr>
        <p:txBody>
          <a:bodyPr/>
          <a:lstStyle/>
          <a:p>
            <a:r>
              <a:rPr lang="zh-CN" altLang="en-US" dirty="0"/>
              <a:t>总结一下</a:t>
            </a:r>
            <a:endParaRPr lang="zh-CN" altLang="en-US" dirty="0"/>
          </a:p>
        </p:txBody>
      </p:sp>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a:t>
            </a:r>
            <a:r>
              <a:rPr lang="zh-CN" altLang="en-US" smtClean="0"/>
              <a:t>延迟绑定（</a:t>
            </a:r>
            <a:r>
              <a:rPr lang="en-US" altLang="zh-CN" smtClean="0"/>
              <a:t>Lazy Binding</a:t>
            </a:r>
            <a:r>
              <a:rPr lang="zh-CN" altLang="en-US" smtClean="0"/>
              <a:t>）</a:t>
            </a:r>
            <a:endParaRPr lang="zh-CN" altLang="en-US" dirty="0"/>
          </a:p>
        </p:txBody>
      </p:sp>
      <p:pic>
        <p:nvPicPr>
          <p:cNvPr id="7" name="图片 6"/>
          <p:cNvPicPr>
            <a:picLocks noChangeAspect="1"/>
          </p:cNvPicPr>
          <p:nvPr/>
        </p:nvPicPr>
        <p:blipFill>
          <a:blip r:embed="rId2"/>
          <a:stretch>
            <a:fillRect/>
          </a:stretch>
        </p:blipFill>
        <p:spPr>
          <a:xfrm>
            <a:off x="352425" y="1936200"/>
            <a:ext cx="8515350" cy="2143125"/>
          </a:xfrm>
          <a:prstGeom prst="rect">
            <a:avLst/>
          </a:prstGeom>
        </p:spPr>
      </p:pic>
      <p:pic>
        <p:nvPicPr>
          <p:cNvPr id="8" name="图片 7"/>
          <p:cNvPicPr>
            <a:picLocks noChangeAspect="1"/>
          </p:cNvPicPr>
          <p:nvPr/>
        </p:nvPicPr>
        <p:blipFill>
          <a:blip r:embed="rId3"/>
          <a:stretch>
            <a:fillRect/>
          </a:stretch>
        </p:blipFill>
        <p:spPr>
          <a:xfrm>
            <a:off x="352425" y="5421517"/>
            <a:ext cx="7772400" cy="752475"/>
          </a:xfrm>
          <a:prstGeom prst="rect">
            <a:avLst/>
          </a:prstGeom>
        </p:spPr>
      </p:pic>
      <p:sp>
        <p:nvSpPr>
          <p:cNvPr id="9" name="内容占位符 2"/>
          <p:cNvSpPr txBox="1">
            <a:spLocks/>
          </p:cNvSpPr>
          <p:nvPr/>
        </p:nvSpPr>
        <p:spPr>
          <a:xfrm>
            <a:off x="0" y="8320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总结一下</a:t>
            </a:r>
            <a:endParaRPr lang="en-US" altLang="zh-CN" dirty="0" smtClean="0"/>
          </a:p>
          <a:p>
            <a:r>
              <a:rPr lang="en-US" altLang="zh-CN" dirty="0" smtClean="0"/>
              <a:t>1.GOT</a:t>
            </a:r>
            <a:r>
              <a:rPr lang="zh-CN" altLang="en-US" dirty="0" smtClean="0"/>
              <a:t>表（</a:t>
            </a:r>
            <a:r>
              <a:rPr lang="en-US" altLang="zh-CN" dirty="0" smtClean="0"/>
              <a:t>Global Offset Table</a:t>
            </a:r>
            <a:r>
              <a:rPr lang="zh-CN" altLang="en-US" dirty="0" smtClean="0"/>
              <a:t>）</a:t>
            </a:r>
            <a:endParaRPr lang="en-US" altLang="zh-CN" dirty="0" smtClean="0"/>
          </a:p>
          <a:p>
            <a:endParaRPr lang="zh-CN" altLang="en-US" dirty="0"/>
          </a:p>
        </p:txBody>
      </p:sp>
      <p:pic>
        <p:nvPicPr>
          <p:cNvPr id="10" name="图片 9"/>
          <p:cNvPicPr>
            <a:picLocks noChangeAspect="1"/>
          </p:cNvPicPr>
          <p:nvPr/>
        </p:nvPicPr>
        <p:blipFill>
          <a:blip r:embed="rId4"/>
          <a:stretch>
            <a:fillRect/>
          </a:stretch>
        </p:blipFill>
        <p:spPr>
          <a:xfrm>
            <a:off x="352425" y="4305001"/>
            <a:ext cx="7648575" cy="714375"/>
          </a:xfrm>
          <a:prstGeom prst="rect">
            <a:avLst/>
          </a:prstGeom>
        </p:spPr>
      </p:pic>
      <p:cxnSp>
        <p:nvCxnSpPr>
          <p:cNvPr id="11" name="直接连接符 10"/>
          <p:cNvCxnSpPr/>
          <p:nvPr/>
        </p:nvCxnSpPr>
        <p:spPr>
          <a:xfrm>
            <a:off x="4610100" y="3382027"/>
            <a:ext cx="31810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51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2094"/>
            <a:ext cx="10515600" cy="4351338"/>
          </a:xfrm>
        </p:spPr>
        <p:txBody>
          <a:bodyPr/>
          <a:lstStyle/>
          <a:p>
            <a:r>
              <a:rPr lang="zh-CN" altLang="en-US" dirty="0"/>
              <a:t>总结一下</a:t>
            </a:r>
            <a:endParaRPr lang="zh-CN" altLang="en-US" dirty="0"/>
          </a:p>
        </p:txBody>
      </p:sp>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a:t>
            </a:r>
            <a:r>
              <a:rPr lang="zh-CN" altLang="en-US" smtClean="0"/>
              <a:t>延迟绑定（</a:t>
            </a:r>
            <a:r>
              <a:rPr lang="en-US" altLang="zh-CN" smtClean="0"/>
              <a:t>Lazy Binding</a:t>
            </a:r>
            <a:r>
              <a:rPr lang="zh-CN" altLang="en-US" smtClean="0"/>
              <a:t>）</a:t>
            </a:r>
            <a:endParaRPr lang="zh-CN" altLang="en-US" dirty="0"/>
          </a:p>
        </p:txBody>
      </p:sp>
      <p:sp>
        <p:nvSpPr>
          <p:cNvPr id="9" name="内容占位符 2"/>
          <p:cNvSpPr txBox="1">
            <a:spLocks/>
          </p:cNvSpPr>
          <p:nvPr/>
        </p:nvSpPr>
        <p:spPr>
          <a:xfrm>
            <a:off x="0" y="8320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总结一下</a:t>
            </a:r>
            <a:endParaRPr lang="en-US" altLang="zh-CN" dirty="0" smtClean="0"/>
          </a:p>
          <a:p>
            <a:r>
              <a:rPr lang="en-US" altLang="zh-CN" dirty="0" smtClean="0"/>
              <a:t>1.GOT</a:t>
            </a:r>
            <a:r>
              <a:rPr lang="zh-CN" altLang="en-US" dirty="0" smtClean="0"/>
              <a:t>表（</a:t>
            </a:r>
            <a:r>
              <a:rPr lang="en-US" altLang="zh-CN" dirty="0" smtClean="0"/>
              <a:t>Global Offset Table</a:t>
            </a:r>
            <a:r>
              <a:rPr lang="zh-CN" altLang="en-US" dirty="0" smtClean="0"/>
              <a:t>）</a:t>
            </a:r>
            <a:endParaRPr lang="en-US" altLang="zh-CN" dirty="0" smtClean="0"/>
          </a:p>
          <a:p>
            <a:endParaRPr lang="zh-CN" altLang="en-US" dirty="0"/>
          </a:p>
        </p:txBody>
      </p:sp>
      <p:pic>
        <p:nvPicPr>
          <p:cNvPr id="2" name="图片 1"/>
          <p:cNvPicPr>
            <a:picLocks noChangeAspect="1"/>
          </p:cNvPicPr>
          <p:nvPr/>
        </p:nvPicPr>
        <p:blipFill>
          <a:blip r:embed="rId2"/>
          <a:stretch>
            <a:fillRect/>
          </a:stretch>
        </p:blipFill>
        <p:spPr>
          <a:xfrm>
            <a:off x="66218" y="1783502"/>
            <a:ext cx="6883966" cy="5041651"/>
          </a:xfrm>
          <a:prstGeom prst="rect">
            <a:avLst/>
          </a:prstGeom>
        </p:spPr>
      </p:pic>
      <p:pic>
        <p:nvPicPr>
          <p:cNvPr id="10" name="图片 9"/>
          <p:cNvPicPr>
            <a:picLocks noChangeAspect="1"/>
          </p:cNvPicPr>
          <p:nvPr/>
        </p:nvPicPr>
        <p:blipFill>
          <a:blip r:embed="rId3"/>
          <a:stretch>
            <a:fillRect/>
          </a:stretch>
        </p:blipFill>
        <p:spPr>
          <a:xfrm>
            <a:off x="6323817" y="1816349"/>
            <a:ext cx="5868183" cy="1476892"/>
          </a:xfrm>
          <a:prstGeom prst="rect">
            <a:avLst/>
          </a:prstGeom>
        </p:spPr>
      </p:pic>
      <p:pic>
        <p:nvPicPr>
          <p:cNvPr id="11" name="图片 10"/>
          <p:cNvPicPr>
            <a:picLocks noChangeAspect="1"/>
          </p:cNvPicPr>
          <p:nvPr/>
        </p:nvPicPr>
        <p:blipFill>
          <a:blip r:embed="rId4"/>
          <a:stretch>
            <a:fillRect/>
          </a:stretch>
        </p:blipFill>
        <p:spPr>
          <a:xfrm>
            <a:off x="5085568" y="4463997"/>
            <a:ext cx="8616109" cy="842308"/>
          </a:xfrm>
          <a:prstGeom prst="rect">
            <a:avLst/>
          </a:prstGeom>
        </p:spPr>
      </p:pic>
      <p:cxnSp>
        <p:nvCxnSpPr>
          <p:cNvPr id="13" name="直接箭头连接符 12"/>
          <p:cNvCxnSpPr/>
          <p:nvPr/>
        </p:nvCxnSpPr>
        <p:spPr>
          <a:xfrm flipH="1">
            <a:off x="6883966" y="2780778"/>
            <a:ext cx="4063783" cy="1683219"/>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形标注 15"/>
          <p:cNvSpPr/>
          <p:nvPr/>
        </p:nvSpPr>
        <p:spPr>
          <a:xfrm>
            <a:off x="4759890" y="3507288"/>
            <a:ext cx="8254652" cy="2680570"/>
          </a:xfrm>
          <a:prstGeom prst="wedgeEllipseCallout">
            <a:avLst>
              <a:gd name="adj1" fmla="val -85522"/>
              <a:gd name="adj2" fmla="val 4894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5"/>
          <a:stretch>
            <a:fillRect/>
          </a:stretch>
        </p:blipFill>
        <p:spPr>
          <a:xfrm>
            <a:off x="354056" y="3263458"/>
            <a:ext cx="5086350" cy="3514725"/>
          </a:xfrm>
          <a:prstGeom prst="rect">
            <a:avLst/>
          </a:prstGeom>
        </p:spPr>
      </p:pic>
      <p:cxnSp>
        <p:nvCxnSpPr>
          <p:cNvPr id="20" name="直接箭头连接符 19"/>
          <p:cNvCxnSpPr/>
          <p:nvPr/>
        </p:nvCxnSpPr>
        <p:spPr>
          <a:xfrm flipH="1">
            <a:off x="3832965" y="2091847"/>
            <a:ext cx="3051001" cy="19290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94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0" presetClass="path" presetSubtype="0" accel="50000" decel="50000" fill="hold" nodeType="withEffect">
                                  <p:stCondLst>
                                    <p:cond delay="0"/>
                                  </p:stCondLst>
                                  <p:childTnLst>
                                    <p:animMotion origin="layout" path="M -2.70833E-6 1.48148E-6 L -2.70833E-6 0.00023 C -0.00221 -0.00324 -0.00442 -0.00579 -0.00651 -0.00903 C -0.01002 -0.01482 -0.01054 -0.02408 -0.01588 -0.02662 L -0.01992 -0.02847 C -0.02291 -0.03171 -0.02409 -0.03264 -0.02708 -0.03704 C -0.02812 -0.03866 -0.03112 -0.04445 -0.03255 -0.04607 C -0.03333 -0.04676 -0.03424 -0.04722 -0.03502 -0.04769 C -0.03633 -0.05116 -0.0375 -0.05486 -0.03893 -0.05833 C -0.03984 -0.06019 -0.04101 -0.06181 -0.04205 -0.06343 C -0.04284 -0.06482 -0.04362 -0.06597 -0.0444 -0.0669 C -0.04635 -0.06921 -0.0487 -0.07083 -0.05078 -0.07222 C -0.05338 -0.07801 -0.05351 -0.07917 -0.05638 -0.08287 C -0.05742 -0.08403 -0.05833 -0.08519 -0.0595 -0.08634 C -0.06289 -0.08982 -0.0612 -0.08634 -0.0651 -0.09167 C -0.06614 -0.09329 -0.06705 -0.0956 -0.06823 -0.09676 C -0.06927 -0.09792 -0.07031 -0.09792 -0.07148 -0.09861 C -0.07278 -0.09977 -0.07409 -0.10093 -0.07539 -0.10208 C -0.08086 -0.1081 -0.07435 -0.10371 -0.08086 -0.10764 C -0.08281 -0.11065 -0.08476 -0.11458 -0.08724 -0.11621 C -0.0888 -0.11736 -0.09036 -0.11736 -0.09205 -0.11806 C -0.09284 -0.11852 -0.09349 -0.11945 -0.09427 -0.11991 C -0.09622 -0.1206 -0.09804 -0.12083 -0.1 -0.12153 C -0.10117 -0.12431 -0.10286 -0.12894 -0.10468 -0.13033 C -0.10599 -0.13148 -0.10729 -0.13148 -0.10859 -0.13195 C -0.11575 -0.14005 -0.1069 -0.13079 -0.1181 -0.13912 C -0.12005 -0.14051 -0.12174 -0.14306 -0.12356 -0.14421 C -0.12487 -0.14537 -0.1263 -0.14537 -0.1276 -0.14607 C -0.13502 -0.15023 -0.12187 -0.14537 -0.13554 -0.14977 C -0.14153 -0.15972 -0.14635 -0.17546 -0.15377 -0.17963 C -0.15481 -0.18009 -0.15586 -0.18079 -0.1569 -0.18125 C -0.1582 -0.18195 -0.1595 -0.18241 -0.1608 -0.1831 C -0.16276 -0.18426 -0.16458 -0.18565 -0.1664 -0.18658 C -0.16745 -0.18727 -0.16862 -0.1875 -0.16953 -0.18843 C -0.17122 -0.18935 -0.17265 -0.19097 -0.17435 -0.1919 C -0.17591 -0.19259 -0.17747 -0.19306 -0.17916 -0.19352 C -0.18177 -0.19653 -0.18411 -0.20093 -0.18711 -0.20255 L -0.19336 -0.20579 C -0.19896 -0.21412 -0.19388 -0.20787 -0.20599 -0.21296 C -0.20807 -0.21389 -0.21028 -0.21551 -0.21237 -0.21644 C -0.21927 -0.2257 -0.21315 -0.21898 -0.22187 -0.22338 C -0.22343 -0.22431 -0.225 -0.22616 -0.22656 -0.22708 C -0.22786 -0.22801 -0.22929 -0.22801 -0.2306 -0.22871 C -0.23138 -0.22917 -0.23216 -0.23009 -0.23294 -0.23056 C -0.23398 -0.23125 -0.23502 -0.23171 -0.2362 -0.23241 C -0.2375 -0.2331 -0.2388 -0.23333 -0.2401 -0.23403 C -0.24166 -0.23496 -0.24323 -0.23658 -0.24492 -0.2375 C -0.24961 -0.24005 -0.247 -0.23866 -0.25286 -0.24283 L -0.25508 -0.24468 C -0.25586 -0.24537 -0.25677 -0.24607 -0.25755 -0.2463 C -0.25911 -0.24699 -0.26067 -0.24722 -0.26224 -0.24815 C -0.26302 -0.24861 -0.2638 -0.24954 -0.26458 -0.25 C -0.26588 -0.2507 -0.26731 -0.25116 -0.26862 -0.25185 C -0.26966 -0.25208 -0.2707 -0.25278 -0.27174 -0.25324 C -0.27356 -0.25417 -0.27552 -0.25463 -0.27734 -0.25509 C -0.28047 -0.2581 -0.28346 -0.26204 -0.28685 -0.26412 C -0.28971 -0.26574 -0.29258 -0.26759 -0.29557 -0.26921 C -0.30013 -0.27176 -0.29856 -0.27014 -0.30273 -0.27269 C -0.31067 -0.27801 -0.30403 -0.27477 -0.31133 -0.27801 C -0.31771 -0.2875 -0.31002 -0.27523 -0.31536 -0.28681 C -0.31601 -0.2882 -0.31692 -0.28889 -0.31771 -0.29028 C -0.32239 -0.29908 -0.31731 -0.29329 -0.32409 -0.29931 C -0.32669 -0.30787 -0.32487 -0.30324 -0.33034 -0.31158 L -0.33268 -0.31505 L -0.33515 -0.31829 C -0.33554 -0.32083 -0.33593 -0.32361 -0.33672 -0.32546 C -0.33737 -0.32708 -0.33828 -0.32801 -0.33906 -0.32917 C -0.34114 -0.33148 -0.34375 -0.33241 -0.34544 -0.33611 C -0.35156 -0.34977 -0.34362 -0.33333 -0.35091 -0.34491 C -0.35182 -0.3463 -0.35234 -0.34884 -0.35338 -0.35 C -0.35481 -0.35185 -0.35807 -0.35371 -0.35807 -0.35347 C -0.35885 -0.35463 -0.35963 -0.35579 -0.36054 -0.35718 C -0.36159 -0.35949 -0.36237 -0.36204 -0.36367 -0.36412 C -0.36484 -0.36621 -0.36627 -0.36759 -0.36758 -0.36945 C -0.36849 -0.3706 -0.36927 -0.37153 -0.36992 -0.37292 C -0.37031 -0.37384 -0.37057 -0.37523 -0.3707 -0.37662 L -0.37396 -0.37292 L -0.36914 -0.37292 L -0.37539 -0.37801 " pathEditMode="relative" rAng="0" ptsTypes="AAAAAAAAAAAAAAAAAAAAAAAAAAAAAAAAAAAAAAAAAAAAAAAAAAAAAAAAAAAAAAAAAAAAAAAAAAAAAAA">
                                      <p:cBhvr>
                                        <p:cTn id="18" dur="2000" fill="hold"/>
                                        <p:tgtEl>
                                          <p:spTgt spid="11"/>
                                        </p:tgtEl>
                                        <p:attrNameLst>
                                          <p:attrName>ppt_x</p:attrName>
                                          <p:attrName>ppt_y</p:attrName>
                                        </p:attrNameLst>
                                      </p:cBhvr>
                                      <p:rCtr x="-18776" y="-18889"/>
                                    </p:animMotion>
                                  </p:childTnLst>
                                </p:cTn>
                              </p:par>
                              <p:par>
                                <p:cTn id="19" presetID="42"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2094"/>
            <a:ext cx="10515600" cy="4351338"/>
          </a:xfrm>
        </p:spPr>
        <p:txBody>
          <a:bodyPr/>
          <a:lstStyle/>
          <a:p>
            <a:r>
              <a:rPr lang="zh-CN" altLang="en-US" dirty="0"/>
              <a:t>总结一下</a:t>
            </a:r>
            <a:endParaRPr lang="zh-CN" altLang="en-US" dirty="0"/>
          </a:p>
        </p:txBody>
      </p:sp>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a:t>
            </a:r>
            <a:r>
              <a:rPr lang="zh-CN" altLang="en-US" smtClean="0"/>
              <a:t>延迟绑定（</a:t>
            </a:r>
            <a:r>
              <a:rPr lang="en-US" altLang="zh-CN" smtClean="0"/>
              <a:t>Lazy Binding</a:t>
            </a:r>
            <a:r>
              <a:rPr lang="zh-CN" altLang="en-US" smtClean="0"/>
              <a:t>）</a:t>
            </a:r>
            <a:endParaRPr lang="zh-CN" altLang="en-US" dirty="0"/>
          </a:p>
        </p:txBody>
      </p:sp>
      <p:pic>
        <p:nvPicPr>
          <p:cNvPr id="4" name="图片 3" descr="C:\Users\hkwany\AppData\Local\Microsoft\Windows\INetCache\Content.Word\5970003-bcf934319184810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8571" y="832094"/>
            <a:ext cx="9655270" cy="6025906"/>
          </a:xfrm>
          <a:prstGeom prst="rect">
            <a:avLst/>
          </a:prstGeom>
          <a:noFill/>
          <a:ln>
            <a:noFill/>
          </a:ln>
        </p:spPr>
      </p:pic>
    </p:spTree>
    <p:extLst>
      <p:ext uri="{BB962C8B-B14F-4D97-AF65-F5344CB8AC3E}">
        <p14:creationId xmlns:p14="http://schemas.microsoft.com/office/powerpoint/2010/main" val="7729006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2094"/>
            <a:ext cx="10515600" cy="4351338"/>
          </a:xfrm>
        </p:spPr>
        <p:txBody>
          <a:bodyPr/>
          <a:lstStyle/>
          <a:p>
            <a:r>
              <a:rPr lang="zh-CN" altLang="en-US" dirty="0"/>
              <a:t>总结一下</a:t>
            </a:r>
            <a:endParaRPr lang="zh-CN" altLang="en-US" dirty="0"/>
          </a:p>
        </p:txBody>
      </p:sp>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a:t>
            </a:r>
            <a:r>
              <a:rPr lang="zh-CN" altLang="en-US" smtClean="0"/>
              <a:t>延迟绑定（</a:t>
            </a:r>
            <a:r>
              <a:rPr lang="en-US" altLang="zh-CN" smtClean="0"/>
              <a:t>Lazy Binding</a:t>
            </a:r>
            <a:r>
              <a:rPr lang="zh-CN" altLang="en-US" smtClean="0"/>
              <a:t>）</a:t>
            </a:r>
            <a:endParaRPr lang="zh-CN" altLang="en-US" dirty="0"/>
          </a:p>
        </p:txBody>
      </p:sp>
      <p:pic>
        <p:nvPicPr>
          <p:cNvPr id="5" name="图片 4" descr="C:\Users\hkwany\AppData\Local\Microsoft\Windows\INetCache\Content.Word\5970003-9baedd55881a39dd.png"/>
          <p:cNvPicPr/>
          <p:nvPr/>
        </p:nvPicPr>
        <p:blipFill>
          <a:blip r:embed="rId2">
            <a:extLst>
              <a:ext uri="{28A0092B-C50C-407E-A947-70E740481C1C}">
                <a14:useLocalDpi xmlns:a14="http://schemas.microsoft.com/office/drawing/2010/main" val="0"/>
              </a:ext>
            </a:extLst>
          </a:blip>
          <a:srcRect/>
          <a:stretch>
            <a:fillRect/>
          </a:stretch>
        </p:blipFill>
        <p:spPr bwMode="auto">
          <a:xfrm>
            <a:off x="1991639" y="832094"/>
            <a:ext cx="8912268" cy="6025906"/>
          </a:xfrm>
          <a:prstGeom prst="rect">
            <a:avLst/>
          </a:prstGeom>
          <a:noFill/>
          <a:ln>
            <a:noFill/>
          </a:ln>
        </p:spPr>
      </p:pic>
      <p:sp>
        <p:nvSpPr>
          <p:cNvPr id="2" name="矩形 1"/>
          <p:cNvSpPr/>
          <p:nvPr/>
        </p:nvSpPr>
        <p:spPr>
          <a:xfrm rot="20488655">
            <a:off x="850964" y="2859442"/>
            <a:ext cx="9525262" cy="1446550"/>
          </a:xfrm>
          <a:prstGeom prst="rect">
            <a:avLst/>
          </a:prstGeom>
          <a:noFill/>
        </p:spPr>
        <p:txBody>
          <a:bodyPr wrap="square" lIns="91440" tIns="45720" rIns="91440" bIns="45720">
            <a:spAutoFit/>
            <a:scene3d>
              <a:camera prst="orthographicFront">
                <a:rot lat="0" lon="0" rev="600000"/>
              </a:camera>
              <a:lightRig rig="threePt" dir="t"/>
            </a:scene3d>
          </a:bodyPr>
          <a:lstStyle/>
          <a:p>
            <a:pPr algn="ctr"/>
            <a:r>
              <a:rPr lang="zh-CN" altLang="en-US" sz="8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这个就叫延迟绑定</a:t>
            </a:r>
            <a:endParaRPr lang="zh-CN" altLang="en-US" sz="8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4652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6732"/>
            <a:ext cx="10515600" cy="1325563"/>
          </a:xfrm>
        </p:spPr>
        <p:txBody>
          <a:bodyPr/>
          <a:lstStyle/>
          <a:p>
            <a:r>
              <a:rPr lang="en-US" altLang="zh-CN" dirty="0" smtClean="0"/>
              <a:t>.c-&gt;.o</a:t>
            </a:r>
            <a:endParaRPr lang="zh-CN" altLang="en-US" dirty="0"/>
          </a:p>
        </p:txBody>
      </p:sp>
      <p:sp>
        <p:nvSpPr>
          <p:cNvPr id="3" name="内容占位符 2"/>
          <p:cNvSpPr>
            <a:spLocks noGrp="1"/>
          </p:cNvSpPr>
          <p:nvPr>
            <p:ph idx="1"/>
          </p:nvPr>
        </p:nvSpPr>
        <p:spPr>
          <a:xfrm>
            <a:off x="0" y="832094"/>
            <a:ext cx="10515600" cy="4351338"/>
          </a:xfrm>
        </p:spPr>
        <p:txBody>
          <a:bodyPr/>
          <a:lstStyle/>
          <a:p>
            <a:r>
              <a:rPr lang="zh-CN" altLang="en-US" dirty="0"/>
              <a:t>那些没有在模块中出现过定义的变量和函数呢？？？</a:t>
            </a:r>
            <a:endParaRPr lang="zh-CN" altLang="en-US" dirty="0"/>
          </a:p>
        </p:txBody>
      </p:sp>
    </p:spTree>
    <p:extLst>
      <p:ext uri="{BB962C8B-B14F-4D97-AF65-F5344CB8AC3E}">
        <p14:creationId xmlns:p14="http://schemas.microsoft.com/office/powerpoint/2010/main" val="234271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2094"/>
            <a:ext cx="10515600" cy="4351338"/>
          </a:xfrm>
        </p:spPr>
        <p:txBody>
          <a:bodyPr/>
          <a:lstStyle/>
          <a:p>
            <a:r>
              <a:rPr lang="zh-CN" altLang="en-US" dirty="0"/>
              <a:t>用武之地</a:t>
            </a:r>
            <a:endParaRPr lang="zh-CN" altLang="en-US" dirty="0"/>
          </a:p>
        </p:txBody>
      </p:sp>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a:t>
            </a:r>
            <a:r>
              <a:rPr lang="zh-CN" altLang="en-US" smtClean="0"/>
              <a:t>延迟绑定（</a:t>
            </a:r>
            <a:r>
              <a:rPr lang="en-US" altLang="zh-CN" smtClean="0"/>
              <a:t>Lazy Binding</a:t>
            </a:r>
            <a:r>
              <a:rPr lang="zh-CN" altLang="en-US" smtClean="0"/>
              <a:t>）</a:t>
            </a:r>
            <a:endParaRPr lang="zh-CN" altLang="en-US" dirty="0"/>
          </a:p>
        </p:txBody>
      </p:sp>
      <p:pic>
        <p:nvPicPr>
          <p:cNvPr id="4" name="图片 3"/>
          <p:cNvPicPr>
            <a:picLocks noChangeAspect="1"/>
          </p:cNvPicPr>
          <p:nvPr/>
        </p:nvPicPr>
        <p:blipFill>
          <a:blip r:embed="rId2"/>
          <a:stretch>
            <a:fillRect/>
          </a:stretch>
        </p:blipFill>
        <p:spPr>
          <a:xfrm>
            <a:off x="2514600" y="1247704"/>
            <a:ext cx="1905000" cy="5324475"/>
          </a:xfrm>
          <a:prstGeom prst="rect">
            <a:avLst/>
          </a:prstGeom>
        </p:spPr>
      </p:pic>
      <p:pic>
        <p:nvPicPr>
          <p:cNvPr id="7" name="图片 6"/>
          <p:cNvPicPr>
            <a:picLocks noChangeAspect="1"/>
          </p:cNvPicPr>
          <p:nvPr/>
        </p:nvPicPr>
        <p:blipFill>
          <a:blip r:embed="rId3"/>
          <a:stretch>
            <a:fillRect/>
          </a:stretch>
        </p:blipFill>
        <p:spPr>
          <a:xfrm>
            <a:off x="4769284" y="1229370"/>
            <a:ext cx="6585663" cy="526853"/>
          </a:xfrm>
          <a:prstGeom prst="rect">
            <a:avLst/>
          </a:prstGeom>
        </p:spPr>
      </p:pic>
      <p:pic>
        <p:nvPicPr>
          <p:cNvPr id="8" name="图片 7"/>
          <p:cNvPicPr>
            <a:picLocks noChangeAspect="1"/>
          </p:cNvPicPr>
          <p:nvPr/>
        </p:nvPicPr>
        <p:blipFill>
          <a:blip r:embed="rId4"/>
          <a:stretch>
            <a:fillRect/>
          </a:stretch>
        </p:blipFill>
        <p:spPr>
          <a:xfrm>
            <a:off x="4769284" y="5991364"/>
            <a:ext cx="7165875" cy="521787"/>
          </a:xfrm>
          <a:prstGeom prst="rect">
            <a:avLst/>
          </a:prstGeom>
        </p:spPr>
      </p:pic>
      <p:sp>
        <p:nvSpPr>
          <p:cNvPr id="9" name="矩形 8"/>
          <p:cNvSpPr/>
          <p:nvPr/>
        </p:nvSpPr>
        <p:spPr>
          <a:xfrm rot="20488655">
            <a:off x="3028867" y="3137604"/>
            <a:ext cx="8877466" cy="1107996"/>
          </a:xfrm>
          <a:prstGeom prst="rect">
            <a:avLst/>
          </a:prstGeom>
          <a:noFill/>
        </p:spPr>
        <p:txBody>
          <a:bodyPr wrap="square" lIns="91440" tIns="45720" rIns="91440" bIns="45720">
            <a:spAutoFit/>
            <a:scene3d>
              <a:camera prst="orthographicFront">
                <a:rot lat="0" lon="0" rev="600000"/>
              </a:camera>
              <a:lightRig rig="threePt" dir="t"/>
            </a:scene3d>
          </a:bodyPr>
          <a:lstStyle/>
          <a:p>
            <a:pPr algn="ctr"/>
            <a:r>
              <a:rPr lang="zh-CN" altLang="en-US" sz="6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未绑定就跳转</a:t>
            </a:r>
            <a:endParaRPr lang="zh-CN" alt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48276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0" y="-2367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a:t>
            </a:r>
            <a:endParaRPr lang="zh-CN" altLang="en-US" dirty="0"/>
          </a:p>
        </p:txBody>
      </p:sp>
      <p:sp>
        <p:nvSpPr>
          <p:cNvPr id="4" name="标题 1"/>
          <p:cNvSpPr txBox="1">
            <a:spLocks/>
          </p:cNvSpPr>
          <p:nvPr/>
        </p:nvSpPr>
        <p:spPr>
          <a:xfrm>
            <a:off x="3394553" y="2619203"/>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5400" dirty="0" smtClean="0"/>
          </a:p>
          <a:p>
            <a:r>
              <a:rPr lang="en-US" altLang="zh-CN" sz="5400" dirty="0" smtClean="0"/>
              <a:t>   Reverse Part</a:t>
            </a:r>
          </a:p>
          <a:p>
            <a:endParaRPr lang="en-US" altLang="zh-CN" sz="5400" dirty="0"/>
          </a:p>
          <a:p>
            <a:r>
              <a:rPr lang="en-US" altLang="zh-CN" sz="5400" dirty="0" smtClean="0"/>
              <a:t>   Game Over</a:t>
            </a:r>
            <a:r>
              <a:rPr lang="zh-CN" altLang="en-US" sz="5400" dirty="0" smtClean="0"/>
              <a:t>！</a:t>
            </a:r>
            <a:endParaRPr lang="en-US" altLang="zh-CN" sz="5400" dirty="0" smtClean="0"/>
          </a:p>
          <a:p>
            <a:endParaRPr lang="en-US" altLang="zh-CN" sz="5400" dirty="0"/>
          </a:p>
          <a:p>
            <a:r>
              <a:rPr lang="zh-CN" altLang="en-US" sz="5400" dirty="0" smtClean="0"/>
              <a:t>  老死不相往来</a:t>
            </a:r>
            <a:endParaRPr lang="en-US" altLang="zh-CN" sz="5400" dirty="0" smtClean="0"/>
          </a:p>
          <a:p>
            <a:endParaRPr lang="zh-CN" altLang="en-US" sz="5400" dirty="0"/>
          </a:p>
          <a:p>
            <a:r>
              <a:rPr lang="zh-CN" altLang="en-US" sz="5400" dirty="0" smtClean="0"/>
              <a:t>  此生</a:t>
            </a:r>
            <a:r>
              <a:rPr lang="zh-CN" altLang="en-US" sz="5400" dirty="0"/>
              <a:t>不复相见</a:t>
            </a:r>
          </a:p>
          <a:p>
            <a:endParaRPr lang="zh-CN" altLang="en-US" sz="5400" dirty="0"/>
          </a:p>
        </p:txBody>
      </p:sp>
      <p:pic>
        <p:nvPicPr>
          <p:cNvPr id="5" name="图片 4"/>
          <p:cNvPicPr>
            <a:picLocks noChangeAspect="1"/>
          </p:cNvPicPr>
          <p:nvPr/>
        </p:nvPicPr>
        <p:blipFill>
          <a:blip r:embed="rId2"/>
          <a:stretch>
            <a:fillRect/>
          </a:stretch>
        </p:blipFill>
        <p:spPr>
          <a:xfrm>
            <a:off x="755474" y="426049"/>
            <a:ext cx="11080030" cy="5984833"/>
          </a:xfrm>
          <a:prstGeom prst="rect">
            <a:avLst/>
          </a:prstGeom>
        </p:spPr>
      </p:pic>
    </p:spTree>
    <p:extLst>
      <p:ext uri="{BB962C8B-B14F-4D97-AF65-F5344CB8AC3E}">
        <p14:creationId xmlns:p14="http://schemas.microsoft.com/office/powerpoint/2010/main" val="290717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2444" y="2598684"/>
            <a:ext cx="1922774" cy="2369931"/>
          </a:xfrm>
        </p:spPr>
      </p:pic>
      <p:sp>
        <p:nvSpPr>
          <p:cNvPr id="6" name="标题 1"/>
          <p:cNvSpPr txBox="1">
            <a:spLocks/>
          </p:cNvSpPr>
          <p:nvPr/>
        </p:nvSpPr>
        <p:spPr>
          <a:xfrm>
            <a:off x="3194137" y="513567"/>
            <a:ext cx="14636662" cy="41702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欲</a:t>
            </a:r>
            <a:r>
              <a:rPr lang="zh-CN" altLang="en-US" dirty="0" smtClean="0"/>
              <a:t>知后事如何</a:t>
            </a:r>
            <a:endParaRPr lang="en-US" altLang="zh-CN" dirty="0" smtClean="0"/>
          </a:p>
          <a:p>
            <a:r>
              <a:rPr lang="zh-CN" altLang="en-US" dirty="0" smtClean="0"/>
              <a:t>且听              分解</a:t>
            </a:r>
            <a:endParaRPr lang="en-US" altLang="zh-CN" dirty="0" smtClean="0"/>
          </a:p>
        </p:txBody>
      </p:sp>
      <p:sp>
        <p:nvSpPr>
          <p:cNvPr id="4" name="文本框 3"/>
          <p:cNvSpPr txBox="1"/>
          <p:nvPr/>
        </p:nvSpPr>
        <p:spPr>
          <a:xfrm>
            <a:off x="2154477" y="3068877"/>
            <a:ext cx="8880953" cy="830997"/>
          </a:xfrm>
          <a:prstGeom prst="rect">
            <a:avLst/>
          </a:prstGeom>
          <a:noFill/>
        </p:spPr>
        <p:txBody>
          <a:bodyPr wrap="square" rtlCol="0">
            <a:spAutoFit/>
          </a:bodyPr>
          <a:lstStyle/>
          <a:p>
            <a:r>
              <a:rPr lang="en-US" altLang="zh-CN" sz="4800" dirty="0" smtClean="0"/>
              <a:t>Everybody Clap Your Hand~</a:t>
            </a:r>
            <a:endParaRPr lang="zh-CN" altLang="en-US" sz="4800" dirty="0"/>
          </a:p>
        </p:txBody>
      </p:sp>
    </p:spTree>
    <p:extLst>
      <p:ext uri="{BB962C8B-B14F-4D97-AF65-F5344CB8AC3E}">
        <p14:creationId xmlns:p14="http://schemas.microsoft.com/office/powerpoint/2010/main" val="11765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42"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6732"/>
            <a:ext cx="10515600" cy="1325563"/>
          </a:xfrm>
        </p:spPr>
        <p:txBody>
          <a:bodyPr/>
          <a:lstStyle/>
          <a:p>
            <a:r>
              <a:rPr lang="en-US" altLang="zh-CN" dirty="0" smtClean="0"/>
              <a:t>.c-&gt;.o</a:t>
            </a:r>
            <a:endParaRPr lang="zh-CN" altLang="en-US" dirty="0"/>
          </a:p>
        </p:txBody>
      </p:sp>
      <p:sp>
        <p:nvSpPr>
          <p:cNvPr id="3" name="内容占位符 2"/>
          <p:cNvSpPr>
            <a:spLocks noGrp="1"/>
          </p:cNvSpPr>
          <p:nvPr>
            <p:ph idx="1"/>
          </p:nvPr>
        </p:nvSpPr>
        <p:spPr>
          <a:xfrm>
            <a:off x="296071" y="1377217"/>
            <a:ext cx="10515600" cy="4351338"/>
          </a:xfrm>
        </p:spPr>
        <p:txBody>
          <a:bodyPr>
            <a:normAutofit fontScale="925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err="1"/>
              <a:t>gcc</a:t>
            </a:r>
            <a:r>
              <a:rPr lang="en-US" altLang="zh-CN" dirty="0"/>
              <a:t> –c </a:t>
            </a:r>
            <a:r>
              <a:rPr lang="en-US" altLang="zh-CN" dirty="0" err="1"/>
              <a:t>a.c</a:t>
            </a:r>
            <a:endParaRPr lang="en-US" altLang="zh-CN" dirty="0"/>
          </a:p>
          <a:p>
            <a:r>
              <a:rPr lang="en-US" altLang="zh-CN" dirty="0" err="1"/>
              <a:t>gcc</a:t>
            </a:r>
            <a:r>
              <a:rPr lang="en-US" altLang="zh-CN" dirty="0"/>
              <a:t> –c </a:t>
            </a:r>
            <a:r>
              <a:rPr lang="en-US" altLang="zh-CN" dirty="0" err="1"/>
              <a:t>b.c</a:t>
            </a:r>
            <a:endParaRPr lang="en-US" altLang="zh-CN" dirty="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296071" y="974969"/>
            <a:ext cx="10621237" cy="2945668"/>
          </a:xfrm>
          <a:prstGeom prst="rect">
            <a:avLst/>
          </a:prstGeom>
        </p:spPr>
      </p:pic>
    </p:spTree>
    <p:extLst>
      <p:ext uri="{BB962C8B-B14F-4D97-AF65-F5344CB8AC3E}">
        <p14:creationId xmlns:p14="http://schemas.microsoft.com/office/powerpoint/2010/main" val="3572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1000"/>
                                        <p:tgtEl>
                                          <p:spTgt spid="3">
                                            <p:txEl>
                                              <p:pRg st="9" end="9"/>
                                            </p:txEl>
                                          </p:spTgt>
                                        </p:tgtEl>
                                      </p:cBhvr>
                                    </p:animEffect>
                                    <p:anim calcmode="lin" valueType="num">
                                      <p:cBhvr>
                                        <p:cTn id="1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6732"/>
            <a:ext cx="10515600" cy="1325563"/>
          </a:xfrm>
        </p:spPr>
        <p:txBody>
          <a:bodyPr/>
          <a:lstStyle/>
          <a:p>
            <a:r>
              <a:rPr lang="en-US" altLang="zh-CN" dirty="0" smtClean="0"/>
              <a:t>.c-&gt;.o</a:t>
            </a:r>
            <a:endParaRPr lang="zh-CN" altLang="en-US" dirty="0"/>
          </a:p>
        </p:txBody>
      </p:sp>
      <p:sp>
        <p:nvSpPr>
          <p:cNvPr id="3" name="内容占位符 2"/>
          <p:cNvSpPr>
            <a:spLocks noGrp="1"/>
          </p:cNvSpPr>
          <p:nvPr>
            <p:ph idx="1"/>
          </p:nvPr>
        </p:nvSpPr>
        <p:spPr>
          <a:xfrm>
            <a:off x="0" y="832094"/>
            <a:ext cx="10515600" cy="4351338"/>
          </a:xfrm>
        </p:spPr>
        <p:txBody>
          <a:bodyPr/>
          <a:lstStyle/>
          <a:p>
            <a:r>
              <a:rPr lang="en-US" altLang="zh-CN" dirty="0" err="1" smtClean="0"/>
              <a:t>objdump</a:t>
            </a:r>
            <a:r>
              <a:rPr lang="en-US" altLang="zh-CN" dirty="0" smtClean="0"/>
              <a:t> –x </a:t>
            </a:r>
            <a:r>
              <a:rPr lang="en-US" altLang="zh-CN" dirty="0" err="1" smtClean="0"/>
              <a:t>a.o</a:t>
            </a:r>
            <a:r>
              <a:rPr lang="en-US" altLang="zh-CN" dirty="0" smtClean="0"/>
              <a:t> </a:t>
            </a:r>
            <a:endParaRPr lang="zh-CN" altLang="en-US" dirty="0" smtClean="0"/>
          </a:p>
          <a:p>
            <a:endParaRPr lang="zh-CN" altLang="en-US" dirty="0"/>
          </a:p>
        </p:txBody>
      </p:sp>
      <p:pic>
        <p:nvPicPr>
          <p:cNvPr id="5" name="图片 4"/>
          <p:cNvPicPr>
            <a:picLocks noChangeAspect="1"/>
          </p:cNvPicPr>
          <p:nvPr/>
        </p:nvPicPr>
        <p:blipFill>
          <a:blip r:embed="rId2"/>
          <a:stretch>
            <a:fillRect/>
          </a:stretch>
        </p:blipFill>
        <p:spPr>
          <a:xfrm>
            <a:off x="335571" y="1268512"/>
            <a:ext cx="5699059" cy="5352096"/>
          </a:xfrm>
          <a:prstGeom prst="rect">
            <a:avLst/>
          </a:prstGeom>
        </p:spPr>
      </p:pic>
      <p:sp>
        <p:nvSpPr>
          <p:cNvPr id="4" name="文本框 3"/>
          <p:cNvSpPr txBox="1"/>
          <p:nvPr/>
        </p:nvSpPr>
        <p:spPr>
          <a:xfrm>
            <a:off x="6370202" y="1712185"/>
            <a:ext cx="3983474" cy="2585323"/>
          </a:xfrm>
          <a:prstGeom prst="rect">
            <a:avLst/>
          </a:prstGeom>
          <a:noFill/>
        </p:spPr>
        <p:txBody>
          <a:bodyPr wrap="square" rtlCol="0">
            <a:spAutoFit/>
          </a:bodyPr>
          <a:lstStyle/>
          <a:p>
            <a:r>
              <a:rPr lang="zh-CN" altLang="zh-CN" dirty="0"/>
              <a:t>查看编译过程中</a:t>
            </a:r>
            <a:r>
              <a:rPr lang="zh-CN" altLang="zh-CN" dirty="0" smtClean="0"/>
              <a:t>的</a:t>
            </a:r>
            <a:endParaRPr lang="en-US" altLang="zh-CN" dirty="0" smtClean="0"/>
          </a:p>
          <a:p>
            <a:r>
              <a:rPr lang="zh-CN" altLang="zh-CN" dirty="0" smtClean="0"/>
              <a:t>符号</a:t>
            </a:r>
            <a:r>
              <a:rPr lang="zh-CN" altLang="zh-CN" dirty="0"/>
              <a:t>表（</a:t>
            </a:r>
            <a:r>
              <a:rPr lang="en-US" altLang="zh-CN" dirty="0"/>
              <a:t>SYMBOL TABLE</a:t>
            </a:r>
            <a:r>
              <a:rPr lang="zh-CN" altLang="zh-CN" dirty="0" smtClean="0"/>
              <a:t>）</a:t>
            </a:r>
            <a:endParaRPr lang="en-US" altLang="zh-CN" dirty="0" smtClean="0"/>
          </a:p>
          <a:p>
            <a:r>
              <a:rPr lang="zh-CN" altLang="zh-CN" dirty="0" smtClean="0"/>
              <a:t>重定位</a:t>
            </a:r>
            <a:r>
              <a:rPr lang="zh-CN" altLang="zh-CN" dirty="0"/>
              <a:t>表（</a:t>
            </a:r>
            <a:r>
              <a:rPr lang="en-US" altLang="zh-CN" dirty="0"/>
              <a:t>RELOCATION RECORDS</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zh-CN" dirty="0"/>
          </a:p>
          <a:p>
            <a:endParaRPr lang="zh-CN" altLang="en-US" dirty="0"/>
          </a:p>
        </p:txBody>
      </p:sp>
      <p:sp>
        <p:nvSpPr>
          <p:cNvPr id="6" name="矩形 5"/>
          <p:cNvSpPr/>
          <p:nvPr/>
        </p:nvSpPr>
        <p:spPr>
          <a:xfrm>
            <a:off x="238125" y="1495425"/>
            <a:ext cx="5886450" cy="31337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42841" y="4856064"/>
            <a:ext cx="5881734" cy="19442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370201" y="5160819"/>
            <a:ext cx="4574023" cy="923330"/>
          </a:xfrm>
          <a:prstGeom prst="rect">
            <a:avLst/>
          </a:prstGeom>
          <a:noFill/>
        </p:spPr>
        <p:txBody>
          <a:bodyPr wrap="square" rtlCol="0">
            <a:spAutoFit/>
          </a:bodyPr>
          <a:lstStyle/>
          <a:p>
            <a:r>
              <a:rPr lang="en-US" altLang="zh-CN" dirty="0" err="1"/>
              <a:t>a.o</a:t>
            </a:r>
            <a:r>
              <a:rPr lang="zh-CN" altLang="zh-CN" dirty="0"/>
              <a:t>中</a:t>
            </a:r>
            <a:r>
              <a:rPr lang="en-US" altLang="zh-CN" dirty="0" err="1"/>
              <a:t>ml_func</a:t>
            </a:r>
            <a:r>
              <a:rPr lang="zh-CN" altLang="zh-CN" dirty="0"/>
              <a:t>和</a:t>
            </a:r>
            <a:r>
              <a:rPr lang="en-US" altLang="zh-CN" dirty="0" err="1"/>
              <a:t>printf</a:t>
            </a:r>
            <a:r>
              <a:rPr lang="zh-CN" altLang="zh-CN" dirty="0"/>
              <a:t>在本模块中没有定义，被标记为</a:t>
            </a:r>
            <a:r>
              <a:rPr lang="en-US" altLang="zh-CN" dirty="0"/>
              <a:t>*UND</a:t>
            </a:r>
            <a:r>
              <a:rPr lang="en-US" altLang="zh-CN" dirty="0" smtClean="0"/>
              <a:t>*</a:t>
            </a:r>
            <a:r>
              <a:rPr lang="zh-CN" altLang="zh-CN" dirty="0" smtClean="0"/>
              <a:t>，</a:t>
            </a:r>
            <a:r>
              <a:rPr lang="zh-CN" altLang="zh-CN" dirty="0"/>
              <a:t>并在重定位表中显示了在</a:t>
            </a:r>
            <a:r>
              <a:rPr lang="en-US" altLang="zh-CN" dirty="0"/>
              <a:t>.text</a:t>
            </a:r>
            <a:r>
              <a:rPr lang="zh-CN" altLang="zh-CN" dirty="0"/>
              <a:t>段中的</a:t>
            </a:r>
            <a:r>
              <a:rPr lang="en-US" altLang="zh-CN" dirty="0"/>
              <a:t>19,24,29</a:t>
            </a:r>
            <a:r>
              <a:rPr lang="zh-CN" altLang="zh-CN" dirty="0"/>
              <a:t>偏移里需要重定位</a:t>
            </a:r>
          </a:p>
        </p:txBody>
      </p:sp>
    </p:spTree>
    <p:extLst>
      <p:ext uri="{BB962C8B-B14F-4D97-AF65-F5344CB8AC3E}">
        <p14:creationId xmlns:p14="http://schemas.microsoft.com/office/powerpoint/2010/main" val="358268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6732"/>
            <a:ext cx="10515600" cy="1325563"/>
          </a:xfrm>
        </p:spPr>
        <p:txBody>
          <a:bodyPr/>
          <a:lstStyle/>
          <a:p>
            <a:r>
              <a:rPr lang="en-US" altLang="zh-CN" dirty="0" smtClean="0"/>
              <a:t>.o-&gt;.out</a:t>
            </a:r>
            <a:endParaRPr lang="zh-CN" altLang="en-US" dirty="0"/>
          </a:p>
        </p:txBody>
      </p:sp>
      <p:sp>
        <p:nvSpPr>
          <p:cNvPr id="3" name="内容占位符 2"/>
          <p:cNvSpPr>
            <a:spLocks noGrp="1"/>
          </p:cNvSpPr>
          <p:nvPr>
            <p:ph idx="1"/>
          </p:nvPr>
        </p:nvSpPr>
        <p:spPr>
          <a:xfrm>
            <a:off x="0" y="832094"/>
            <a:ext cx="11944350" cy="6025906"/>
          </a:xfrm>
        </p:spPr>
        <p:txBody>
          <a:bodyPr>
            <a:normAutofit/>
          </a:bodyPr>
          <a:lstStyle/>
          <a:p>
            <a:r>
              <a:rPr lang="en-US" altLang="zh-CN" dirty="0" err="1" smtClean="0"/>
              <a:t>gcc</a:t>
            </a:r>
            <a:r>
              <a:rPr lang="en-US" altLang="zh-CN" dirty="0" smtClean="0"/>
              <a:t> –o </a:t>
            </a:r>
            <a:r>
              <a:rPr lang="en-US" altLang="zh-CN" dirty="0" err="1" smtClean="0"/>
              <a:t>a.out</a:t>
            </a:r>
            <a:r>
              <a:rPr lang="en-US" altLang="zh-CN" dirty="0" smtClean="0"/>
              <a:t> </a:t>
            </a:r>
            <a:r>
              <a:rPr lang="en-US" altLang="zh-CN" dirty="0" err="1" smtClean="0"/>
              <a:t>a.o</a:t>
            </a:r>
            <a:r>
              <a:rPr lang="en-US" altLang="zh-CN" dirty="0" smtClean="0"/>
              <a:t> </a:t>
            </a:r>
            <a:r>
              <a:rPr lang="en-US" altLang="zh-CN" dirty="0" err="1" smtClean="0"/>
              <a:t>b.o</a:t>
            </a:r>
            <a:endParaRPr lang="en-US" altLang="zh-CN" dirty="0" smtClean="0"/>
          </a:p>
          <a:p>
            <a:r>
              <a:rPr lang="zh-CN" altLang="en-US" dirty="0"/>
              <a:t>链接</a:t>
            </a:r>
            <a:r>
              <a:rPr lang="zh-CN" altLang="en-US" dirty="0" smtClean="0"/>
              <a:t>器</a:t>
            </a:r>
            <a:endParaRPr lang="en-US" altLang="zh-CN" dirty="0" smtClean="0"/>
          </a:p>
          <a:p>
            <a:r>
              <a:rPr lang="en-US" altLang="zh-CN" dirty="0"/>
              <a:t>1.</a:t>
            </a:r>
            <a:r>
              <a:rPr lang="zh-CN" altLang="zh-CN" dirty="0"/>
              <a:t>符号解析：当一个模块使用了在该模块中没有定义过的函数或者全局变量的时候，编译器生成的符号表会标记出所有这样的函数或全局变量，链接器会在其它模块</a:t>
            </a:r>
            <a:r>
              <a:rPr lang="en-US" altLang="zh-CN" dirty="0"/>
              <a:t>.o/.so/.lib/.</a:t>
            </a:r>
            <a:r>
              <a:rPr lang="en-US" altLang="zh-CN" dirty="0" err="1"/>
              <a:t>dll</a:t>
            </a:r>
            <a:r>
              <a:rPr lang="zh-CN" altLang="zh-CN" dirty="0"/>
              <a:t>文件中去寻找这些符号的定义</a:t>
            </a:r>
          </a:p>
          <a:p>
            <a:r>
              <a:rPr lang="en-US" altLang="zh-CN" dirty="0"/>
              <a:t>2. </a:t>
            </a:r>
            <a:r>
              <a:rPr lang="zh-CN" altLang="zh-CN" dirty="0"/>
              <a:t>对各个中间文件同名</a:t>
            </a:r>
            <a:r>
              <a:rPr lang="en-US" altLang="zh-CN" dirty="0"/>
              <a:t>section</a:t>
            </a:r>
            <a:r>
              <a:rPr lang="zh-CN" altLang="zh-CN" dirty="0"/>
              <a:t>进行合并：链接器将从一个指定的地址开始，将所有要链接的模块</a:t>
            </a:r>
            <a:r>
              <a:rPr lang="en-US" altLang="zh-CN" dirty="0"/>
              <a:t>.o</a:t>
            </a:r>
            <a:r>
              <a:rPr lang="zh-CN" altLang="zh-CN" dirty="0"/>
              <a:t>文件以</a:t>
            </a:r>
            <a:r>
              <a:rPr lang="en-US" altLang="zh-CN" dirty="0"/>
              <a:t>section</a:t>
            </a:r>
            <a:r>
              <a:rPr lang="zh-CN" altLang="zh-CN" dirty="0"/>
              <a:t>段为单位将它们一个一个拼装起来。</a:t>
            </a:r>
          </a:p>
          <a:p>
            <a:r>
              <a:rPr lang="en-US" altLang="zh-CN" dirty="0"/>
              <a:t>3.</a:t>
            </a:r>
            <a:r>
              <a:rPr lang="zh-CN" altLang="zh-CN" dirty="0"/>
              <a:t>链接时重定位：编译器在编译生成目标文件</a:t>
            </a:r>
            <a:r>
              <a:rPr lang="en-US" altLang="zh-CN" dirty="0"/>
              <a:t>.o</a:t>
            </a:r>
            <a:r>
              <a:rPr lang="zh-CN" altLang="zh-CN" dirty="0"/>
              <a:t>时候，通常是使用从</a:t>
            </a:r>
            <a:r>
              <a:rPr lang="en-US" altLang="zh-CN" dirty="0"/>
              <a:t>00000000</a:t>
            </a:r>
            <a:r>
              <a:rPr lang="zh-CN" altLang="zh-CN" dirty="0"/>
              <a:t>开始的相对地址，然而，在链接过程中，链接器将从一个指定的地址开始合并同名</a:t>
            </a:r>
            <a:r>
              <a:rPr lang="en-US" altLang="zh-CN" dirty="0"/>
              <a:t>section</a:t>
            </a:r>
            <a:r>
              <a:rPr lang="zh-CN" altLang="zh-CN" dirty="0"/>
              <a:t>与此同时，还干了两件事，一是生成最终的符号表；二是对代码段中某些地方进行修改，所有要修改的地方在编译器生成的重定位表中指出</a:t>
            </a:r>
          </a:p>
          <a:p>
            <a:endParaRPr lang="zh-CN" altLang="en-US" dirty="0"/>
          </a:p>
        </p:txBody>
      </p:sp>
    </p:spTree>
    <p:extLst>
      <p:ext uri="{BB962C8B-B14F-4D97-AF65-F5344CB8AC3E}">
        <p14:creationId xmlns:p14="http://schemas.microsoft.com/office/powerpoint/2010/main" val="218438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6732"/>
            <a:ext cx="10515600" cy="1325563"/>
          </a:xfrm>
        </p:spPr>
        <p:txBody>
          <a:bodyPr/>
          <a:lstStyle/>
          <a:p>
            <a:r>
              <a:rPr lang="en-US" altLang="zh-CN" dirty="0" smtClean="0"/>
              <a:t>.o-&gt;.out</a:t>
            </a:r>
            <a:endParaRPr lang="zh-CN" altLang="en-US" dirty="0"/>
          </a:p>
        </p:txBody>
      </p:sp>
      <p:sp>
        <p:nvSpPr>
          <p:cNvPr id="3" name="内容占位符 2"/>
          <p:cNvSpPr>
            <a:spLocks noGrp="1"/>
          </p:cNvSpPr>
          <p:nvPr>
            <p:ph idx="1"/>
          </p:nvPr>
        </p:nvSpPr>
        <p:spPr>
          <a:xfrm>
            <a:off x="0" y="832094"/>
            <a:ext cx="10515600" cy="4351338"/>
          </a:xfrm>
        </p:spPr>
        <p:txBody>
          <a:bodyPr/>
          <a:lstStyle/>
          <a:p>
            <a:r>
              <a:rPr lang="en-US" altLang="zh-CN" dirty="0" err="1" smtClean="0"/>
              <a:t>objdump</a:t>
            </a:r>
            <a:r>
              <a:rPr lang="en-US" altLang="zh-CN" dirty="0" smtClean="0"/>
              <a:t> –dx </a:t>
            </a:r>
            <a:r>
              <a:rPr lang="en-US" altLang="zh-CN" dirty="0" err="1" smtClean="0"/>
              <a:t>a.o</a:t>
            </a:r>
            <a:r>
              <a:rPr lang="zh-CN" altLang="en-US" dirty="0" smtClean="0"/>
              <a:t>，链接前</a:t>
            </a:r>
            <a:endParaRPr lang="zh-CN" altLang="en-US" dirty="0"/>
          </a:p>
        </p:txBody>
      </p:sp>
      <p:pic>
        <p:nvPicPr>
          <p:cNvPr id="4" name="图片 3"/>
          <p:cNvPicPr>
            <a:picLocks noChangeAspect="1"/>
          </p:cNvPicPr>
          <p:nvPr/>
        </p:nvPicPr>
        <p:blipFill>
          <a:blip r:embed="rId2"/>
          <a:stretch>
            <a:fillRect/>
          </a:stretch>
        </p:blipFill>
        <p:spPr>
          <a:xfrm>
            <a:off x="152401" y="1228725"/>
            <a:ext cx="6982010" cy="4810125"/>
          </a:xfrm>
          <a:prstGeom prst="rect">
            <a:avLst/>
          </a:prstGeom>
        </p:spPr>
      </p:pic>
      <p:cxnSp>
        <p:nvCxnSpPr>
          <p:cNvPr id="6" name="直接连接符 5"/>
          <p:cNvCxnSpPr/>
          <p:nvPr/>
        </p:nvCxnSpPr>
        <p:spPr>
          <a:xfrm>
            <a:off x="3190875" y="4286250"/>
            <a:ext cx="294322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94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6732"/>
            <a:ext cx="10515600" cy="1325563"/>
          </a:xfrm>
        </p:spPr>
        <p:txBody>
          <a:bodyPr/>
          <a:lstStyle/>
          <a:p>
            <a:r>
              <a:rPr lang="en-US" altLang="zh-CN" dirty="0" smtClean="0"/>
              <a:t>.o-&gt;.out</a:t>
            </a:r>
            <a:endParaRPr lang="zh-CN" altLang="en-US" dirty="0"/>
          </a:p>
        </p:txBody>
      </p:sp>
      <p:sp>
        <p:nvSpPr>
          <p:cNvPr id="3" name="内容占位符 2"/>
          <p:cNvSpPr>
            <a:spLocks noGrp="1"/>
          </p:cNvSpPr>
          <p:nvPr>
            <p:ph idx="1"/>
          </p:nvPr>
        </p:nvSpPr>
        <p:spPr>
          <a:xfrm>
            <a:off x="0" y="832094"/>
            <a:ext cx="10515600" cy="4351338"/>
          </a:xfrm>
        </p:spPr>
        <p:txBody>
          <a:bodyPr/>
          <a:lstStyle/>
          <a:p>
            <a:r>
              <a:rPr lang="en-US" altLang="zh-CN" dirty="0" err="1" smtClean="0"/>
              <a:t>objdump</a:t>
            </a:r>
            <a:r>
              <a:rPr lang="en-US" altLang="zh-CN" dirty="0" smtClean="0"/>
              <a:t> –dx </a:t>
            </a:r>
            <a:r>
              <a:rPr lang="en-US" altLang="zh-CN" dirty="0" err="1" smtClean="0"/>
              <a:t>a.out</a:t>
            </a:r>
            <a:r>
              <a:rPr lang="en-US" altLang="zh-CN" dirty="0" smtClean="0"/>
              <a:t>  </a:t>
            </a:r>
            <a:r>
              <a:rPr lang="zh-CN" altLang="en-US" dirty="0" smtClean="0"/>
              <a:t>链接后</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357444" y="1284897"/>
            <a:ext cx="9800711" cy="5573103"/>
          </a:xfrm>
          <a:prstGeom prst="rect">
            <a:avLst/>
          </a:prstGeom>
        </p:spPr>
      </p:pic>
      <p:cxnSp>
        <p:nvCxnSpPr>
          <p:cNvPr id="5" name="直接连接符 4"/>
          <p:cNvCxnSpPr/>
          <p:nvPr/>
        </p:nvCxnSpPr>
        <p:spPr>
          <a:xfrm>
            <a:off x="3115719" y="3935522"/>
            <a:ext cx="6479218" cy="101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3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6732"/>
            <a:ext cx="10515600" cy="1325563"/>
          </a:xfrm>
        </p:spPr>
        <p:txBody>
          <a:bodyPr/>
          <a:lstStyle/>
          <a:p>
            <a:r>
              <a:rPr lang="en-US" altLang="zh-CN" dirty="0" smtClean="0"/>
              <a:t>.o-&gt;.out</a:t>
            </a:r>
            <a:endParaRPr lang="zh-CN" altLang="en-US" dirty="0"/>
          </a:p>
        </p:txBody>
      </p:sp>
      <p:sp>
        <p:nvSpPr>
          <p:cNvPr id="3" name="内容占位符 2"/>
          <p:cNvSpPr>
            <a:spLocks noGrp="1"/>
          </p:cNvSpPr>
          <p:nvPr>
            <p:ph idx="1"/>
          </p:nvPr>
        </p:nvSpPr>
        <p:spPr>
          <a:xfrm>
            <a:off x="0" y="832094"/>
            <a:ext cx="10515600" cy="4351338"/>
          </a:xfrm>
        </p:spPr>
        <p:txBody>
          <a:bodyPr/>
          <a:lstStyle/>
          <a:p>
            <a:r>
              <a:rPr lang="en-US" altLang="zh-CN" dirty="0" err="1" smtClean="0"/>
              <a:t>objdump</a:t>
            </a:r>
            <a:r>
              <a:rPr lang="en-US" altLang="zh-CN" dirty="0" smtClean="0"/>
              <a:t> –dx </a:t>
            </a:r>
            <a:r>
              <a:rPr lang="en-US" altLang="zh-CN" dirty="0" err="1" smtClean="0"/>
              <a:t>a.o</a:t>
            </a:r>
            <a:r>
              <a:rPr lang="zh-CN" altLang="en-US" dirty="0" smtClean="0"/>
              <a:t>，链接前</a:t>
            </a:r>
            <a:endParaRPr lang="zh-CN" altLang="en-US" dirty="0"/>
          </a:p>
        </p:txBody>
      </p:sp>
      <p:pic>
        <p:nvPicPr>
          <p:cNvPr id="4" name="图片 3"/>
          <p:cNvPicPr>
            <a:picLocks noChangeAspect="1"/>
          </p:cNvPicPr>
          <p:nvPr/>
        </p:nvPicPr>
        <p:blipFill>
          <a:blip r:embed="rId2"/>
          <a:stretch>
            <a:fillRect/>
          </a:stretch>
        </p:blipFill>
        <p:spPr>
          <a:xfrm>
            <a:off x="152401" y="1228725"/>
            <a:ext cx="6982010" cy="4810125"/>
          </a:xfrm>
          <a:prstGeom prst="rect">
            <a:avLst/>
          </a:prstGeom>
        </p:spPr>
      </p:pic>
      <p:cxnSp>
        <p:nvCxnSpPr>
          <p:cNvPr id="6" name="直接连接符 5"/>
          <p:cNvCxnSpPr/>
          <p:nvPr/>
        </p:nvCxnSpPr>
        <p:spPr>
          <a:xfrm>
            <a:off x="3190875" y="4286250"/>
            <a:ext cx="294322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90875" y="5019675"/>
            <a:ext cx="294322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190875" y="5553075"/>
            <a:ext cx="294322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2"/>
          <p:cNvSpPr>
            <a:spLocks noChangeArrowheads="1"/>
          </p:cNvSpPr>
          <p:nvPr/>
        </p:nvSpPr>
        <p:spPr bwMode="auto">
          <a:xfrm>
            <a:off x="7401112" y="1371629"/>
            <a:ext cx="395763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242729"/>
                </a:solidFill>
                <a:effectLst/>
                <a:latin typeface="Consolas" panose="020B0609020204030204" pitchFamily="49" charset="0"/>
                <a:ea typeface="宋体" panose="02010600030101010101" pitchFamily="2" charset="-122"/>
                <a:cs typeface="宋体" panose="02010600030101010101" pitchFamily="2" charset="-122"/>
              </a:rPr>
              <a:t>R_386_32</a:t>
            </a:r>
            <a:r>
              <a:rPr kumimoji="0" lang="en-US" altLang="zh-CN" sz="2400" b="0" i="0" u="none" strike="noStrike" cap="none" normalizeH="0" baseline="0" dirty="0" smtClean="0">
                <a:ln>
                  <a:noFill/>
                </a:ln>
                <a:solidFill>
                  <a:srgbClr val="242729"/>
                </a:solidFill>
                <a:effectLst/>
                <a:latin typeface="Calibri" panose="020F0502020204030204" pitchFamily="34" charset="0"/>
                <a:ea typeface="宋体" panose="02010600030101010101" pitchFamily="2" charset="-122"/>
                <a:cs typeface="Arial" panose="020B0604020202020204" pitchFamily="34" charset="0"/>
              </a:rPr>
              <a:t> </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242729"/>
                </a:solidFill>
                <a:effectLst/>
                <a:ea typeface="宋体" panose="02010600030101010101" pitchFamily="2" charset="-122"/>
                <a:cs typeface="Arial" panose="020B0604020202020204" pitchFamily="34" charset="0"/>
              </a:rPr>
              <a:t>is a relocation that places the</a:t>
            </a:r>
            <a:r>
              <a:rPr kumimoji="0" lang="en-US" altLang="zh-CN" sz="2400" b="0" i="0" u="none" strike="noStrike" cap="none" normalizeH="0" baseline="0" dirty="0" smtClean="0">
                <a:ln>
                  <a:noFill/>
                </a:ln>
                <a:solidFill>
                  <a:srgbClr val="242729"/>
                </a:solidFill>
                <a:effectLst/>
                <a:latin typeface="Calibri" panose="020F0502020204030204" pitchFamily="34" charset="0"/>
                <a:ea typeface="宋体" panose="02010600030101010101" pitchFamily="2" charset="-122"/>
                <a:cs typeface="Arial" panose="020B0604020202020204" pitchFamily="34" charset="0"/>
              </a:rPr>
              <a:t> </a:t>
            </a:r>
            <a:r>
              <a:rPr kumimoji="0" lang="en-US" altLang="zh-CN" sz="2400" b="0" i="1" u="none" strike="noStrike" cap="none" normalizeH="0" baseline="0" dirty="0" smtClean="0">
                <a:ln>
                  <a:noFill/>
                </a:ln>
                <a:solidFill>
                  <a:srgbClr val="242729"/>
                </a:solidFill>
                <a:effectLst/>
                <a:ea typeface="宋体" panose="02010600030101010101" pitchFamily="2" charset="-122"/>
                <a:cs typeface="Arial" panose="020B0604020202020204" pitchFamily="34" charset="0"/>
              </a:rPr>
              <a:t>absolute 32-bit address of the symbol</a:t>
            </a:r>
            <a:r>
              <a:rPr kumimoji="0" lang="en-US" altLang="zh-CN" sz="2400" b="0" i="0" u="none" strike="noStrike" cap="none" normalizeH="0" baseline="0" dirty="0" smtClean="0">
                <a:ln>
                  <a:noFill/>
                </a:ln>
                <a:solidFill>
                  <a:srgbClr val="242729"/>
                </a:solidFill>
                <a:effectLst/>
                <a:latin typeface="Calibri" panose="020F0502020204030204" pitchFamily="34" charset="0"/>
                <a:ea typeface="宋体" panose="02010600030101010101" pitchFamily="2" charset="-122"/>
                <a:cs typeface="Arial" panose="020B0604020202020204" pitchFamily="34" charset="0"/>
              </a:rPr>
              <a:t> </a:t>
            </a:r>
            <a:r>
              <a:rPr kumimoji="0" lang="en-US" altLang="zh-CN" sz="2400" b="0" i="0" u="none" strike="noStrike" cap="none" normalizeH="0" baseline="0" dirty="0" smtClean="0">
                <a:ln>
                  <a:noFill/>
                </a:ln>
                <a:solidFill>
                  <a:srgbClr val="242729"/>
                </a:solidFill>
                <a:effectLst/>
                <a:ea typeface="宋体" panose="02010600030101010101" pitchFamily="2" charset="-122"/>
                <a:cs typeface="Arial" panose="020B0604020202020204" pitchFamily="34" charset="0"/>
              </a:rPr>
              <a:t>into the specified memory location.</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242729"/>
                </a:solidFill>
                <a:effectLst/>
                <a:latin typeface="Calibri" panose="020F0502020204030204" pitchFamily="34" charset="0"/>
                <a:ea typeface="宋体" panose="02010600030101010101" pitchFamily="2" charset="-122"/>
                <a:cs typeface="Arial" panose="020B0604020202020204" pitchFamily="34" charset="0"/>
              </a:rPr>
              <a:t> </a:t>
            </a:r>
            <a:endParaRPr kumimoji="0" lang="en-US" altLang="zh-CN" sz="2400" b="0" i="0" u="none" strike="noStrike" cap="none" normalizeH="0" baseline="0" dirty="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242729"/>
                </a:solidFill>
                <a:effectLst/>
                <a:latin typeface="Consolas" panose="020B0609020204030204" pitchFamily="49" charset="0"/>
                <a:ea typeface="宋体" panose="02010600030101010101" pitchFamily="2" charset="-122"/>
                <a:cs typeface="宋体" panose="02010600030101010101" pitchFamily="2" charset="-122"/>
              </a:rPr>
              <a:t>R_386_PC32</a:t>
            </a:r>
            <a:r>
              <a:rPr kumimoji="0" lang="en-US" altLang="zh-CN" sz="2400" b="0" i="0" u="none" strike="noStrike" cap="none" normalizeH="0" baseline="0" dirty="0" smtClean="0">
                <a:ln>
                  <a:noFill/>
                </a:ln>
                <a:solidFill>
                  <a:srgbClr val="242729"/>
                </a:solidFill>
                <a:effectLst/>
                <a:latin typeface="Calibri" panose="020F0502020204030204" pitchFamily="34" charset="0"/>
                <a:ea typeface="宋体" panose="02010600030101010101" pitchFamily="2" charset="-122"/>
                <a:cs typeface="Arial" panose="020B0604020202020204" pitchFamily="34" charset="0"/>
              </a:rPr>
              <a:t> </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242729"/>
                </a:solidFill>
                <a:effectLst/>
                <a:ea typeface="宋体" panose="02010600030101010101" pitchFamily="2" charset="-122"/>
                <a:cs typeface="Arial" panose="020B0604020202020204" pitchFamily="34" charset="0"/>
              </a:rPr>
              <a:t>is a relocation that places the</a:t>
            </a:r>
            <a:r>
              <a:rPr kumimoji="0" lang="en-US" altLang="zh-CN" sz="2400" b="0" i="0" u="none" strike="noStrike" cap="none" normalizeH="0" baseline="0" dirty="0" smtClean="0">
                <a:ln>
                  <a:noFill/>
                </a:ln>
                <a:solidFill>
                  <a:srgbClr val="242729"/>
                </a:solidFill>
                <a:effectLst/>
                <a:latin typeface="Calibri" panose="020F0502020204030204" pitchFamily="34" charset="0"/>
                <a:ea typeface="宋体" panose="02010600030101010101" pitchFamily="2" charset="-122"/>
                <a:cs typeface="Arial" panose="020B0604020202020204" pitchFamily="34" charset="0"/>
              </a:rPr>
              <a:t> </a:t>
            </a:r>
            <a:r>
              <a:rPr kumimoji="0" lang="en-US" altLang="zh-CN" sz="2400" b="0" i="1" u="none" strike="noStrike" cap="none" normalizeH="0" baseline="0" dirty="0" smtClean="0">
                <a:ln>
                  <a:noFill/>
                </a:ln>
                <a:solidFill>
                  <a:srgbClr val="242729"/>
                </a:solidFill>
                <a:effectLst/>
                <a:ea typeface="宋体" panose="02010600030101010101" pitchFamily="2" charset="-122"/>
                <a:cs typeface="Arial" panose="020B0604020202020204" pitchFamily="34" charset="0"/>
              </a:rPr>
              <a:t>PC-relative 32-bit address of the symbol</a:t>
            </a:r>
            <a:r>
              <a:rPr kumimoji="0" lang="en-US" altLang="zh-CN" sz="2400" b="0" i="0" u="none" strike="noStrike" cap="none" normalizeH="0" baseline="0" dirty="0" smtClean="0">
                <a:ln>
                  <a:noFill/>
                </a:ln>
                <a:solidFill>
                  <a:srgbClr val="242729"/>
                </a:solidFill>
                <a:effectLst/>
                <a:latin typeface="Calibri" panose="020F0502020204030204" pitchFamily="34" charset="0"/>
                <a:ea typeface="宋体" panose="02010600030101010101" pitchFamily="2" charset="-122"/>
                <a:cs typeface="Arial" panose="020B0604020202020204" pitchFamily="34" charset="0"/>
              </a:rPr>
              <a:t> </a:t>
            </a:r>
            <a:r>
              <a:rPr kumimoji="0" lang="en-US" altLang="zh-CN" sz="2400" b="0" i="0" u="none" strike="noStrike" cap="none" normalizeH="0" baseline="0" dirty="0" smtClean="0">
                <a:ln>
                  <a:noFill/>
                </a:ln>
                <a:solidFill>
                  <a:srgbClr val="242729"/>
                </a:solidFill>
                <a:effectLst/>
                <a:ea typeface="宋体" panose="02010600030101010101" pitchFamily="2" charset="-122"/>
                <a:cs typeface="Arial" panose="020B0604020202020204" pitchFamily="34" charset="0"/>
              </a:rPr>
              <a:t>into the specified memory location.</a:t>
            </a:r>
            <a:endParaRPr kumimoji="0" lang="en-US" altLang="zh-CN" sz="2400" b="0" i="0" u="none" strike="noStrike" cap="none" normalizeH="0" baseline="0" dirty="0" smtClean="0">
              <a:ln>
                <a:noFill/>
              </a:ln>
              <a:solidFill>
                <a:schemeClr val="tx1"/>
              </a:solidFill>
              <a:effectLst/>
            </a:endParaRPr>
          </a:p>
        </p:txBody>
      </p:sp>
      <p:cxnSp>
        <p:nvCxnSpPr>
          <p:cNvPr id="13" name="直接箭头连接符 12"/>
          <p:cNvCxnSpPr/>
          <p:nvPr/>
        </p:nvCxnSpPr>
        <p:spPr>
          <a:xfrm flipV="1">
            <a:off x="66675" y="4429125"/>
            <a:ext cx="323850" cy="46672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66675" y="5602070"/>
            <a:ext cx="323850" cy="46672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72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859</Words>
  <Application>Microsoft Office PowerPoint</Application>
  <PresentationFormat>宽屏</PresentationFormat>
  <Paragraphs>130</Paragraphs>
  <Slides>32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等线</vt:lpstr>
      <vt:lpstr>等线 Light</vt:lpstr>
      <vt:lpstr>宋体</vt:lpstr>
      <vt:lpstr>Arial</vt:lpstr>
      <vt:lpstr>Calibri</vt:lpstr>
      <vt:lpstr>Consolas</vt:lpstr>
      <vt:lpstr>Office 主题​​</vt:lpstr>
      <vt:lpstr>Reverse Part_2</vt:lpstr>
      <vt:lpstr>.c-&gt;.o</vt:lpstr>
      <vt:lpstr>.c-&gt;.o</vt:lpstr>
      <vt:lpstr>.c-&gt;.o</vt:lpstr>
      <vt:lpstr>.c-&gt;.o</vt:lpstr>
      <vt:lpstr>.o-&gt;.out</vt:lpstr>
      <vt:lpstr>.o-&gt;.out</vt:lpstr>
      <vt:lpstr>.o-&gt;.out</vt:lpstr>
      <vt:lpstr>.o-&gt;.out</vt:lpstr>
      <vt:lpstr>.o-&gt;.out</vt:lpstr>
      <vt:lpstr>.c-&gt;.o</vt:lpstr>
      <vt:lpstr>动态链接与延迟绑定</vt:lpstr>
      <vt:lpstr>动态链接</vt:lpstr>
      <vt:lpstr>.延迟绑定（Lazy Binding）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南大网络安全协会经验分享</dc:title>
  <dc:creator>ne0</dc:creator>
  <cp:lastModifiedBy>380868513@qq.com</cp:lastModifiedBy>
  <cp:revision>35</cp:revision>
  <dcterms:created xsi:type="dcterms:W3CDTF">2017-11-11T02:50:04Z</dcterms:created>
  <dcterms:modified xsi:type="dcterms:W3CDTF">2017-11-16T19:17:48Z</dcterms:modified>
</cp:coreProperties>
</file>