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wdp" ContentType="image/vnd.ms-photo"/>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8" r:id="rId2"/>
    <p:sldId id="317" r:id="rId3"/>
    <p:sldId id="318" r:id="rId4"/>
    <p:sldId id="259" r:id="rId5"/>
    <p:sldId id="260" r:id="rId6"/>
    <p:sldId id="326" r:id="rId7"/>
    <p:sldId id="261" r:id="rId8"/>
    <p:sldId id="262" r:id="rId9"/>
    <p:sldId id="269" r:id="rId10"/>
    <p:sldId id="309" r:id="rId11"/>
    <p:sldId id="263" r:id="rId12"/>
    <p:sldId id="264" r:id="rId13"/>
    <p:sldId id="265" r:id="rId14"/>
    <p:sldId id="266" r:id="rId15"/>
    <p:sldId id="267" r:id="rId16"/>
    <p:sldId id="268" r:id="rId17"/>
    <p:sldId id="274" r:id="rId18"/>
    <p:sldId id="297" r:id="rId19"/>
    <p:sldId id="275" r:id="rId20"/>
    <p:sldId id="279" r:id="rId21"/>
    <p:sldId id="282" r:id="rId22"/>
    <p:sldId id="271" r:id="rId23"/>
    <p:sldId id="272" r:id="rId24"/>
    <p:sldId id="273" r:id="rId25"/>
    <p:sldId id="316" r:id="rId26"/>
    <p:sldId id="280" r:id="rId27"/>
    <p:sldId id="281" r:id="rId28"/>
    <p:sldId id="277" r:id="rId29"/>
    <p:sldId id="288" r:id="rId30"/>
    <p:sldId id="289" r:id="rId31"/>
    <p:sldId id="283" r:id="rId32"/>
    <p:sldId id="284" r:id="rId33"/>
    <p:sldId id="285" r:id="rId34"/>
    <p:sldId id="286" r:id="rId35"/>
    <p:sldId id="287" r:id="rId36"/>
    <p:sldId id="324" r:id="rId3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588" autoAdjust="0"/>
    <p:restoredTop sz="90636" autoAdjust="0"/>
  </p:normalViewPr>
  <p:slideViewPr>
    <p:cSldViewPr>
      <p:cViewPr varScale="1">
        <p:scale>
          <a:sx n="67" d="100"/>
          <a:sy n="67" d="100"/>
        </p:scale>
        <p:origin x="-1242" y="-114"/>
      </p:cViewPr>
      <p:guideLst>
        <p:guide orient="horz" pos="2160"/>
        <p:guide pos="2880"/>
      </p:guideLst>
    </p:cSldViewPr>
  </p:slideViewPr>
  <p:outlineViewPr>
    <p:cViewPr>
      <p:scale>
        <a:sx n="33" d="100"/>
        <a:sy n="33" d="100"/>
      </p:scale>
      <p:origin x="0" y="5694"/>
    </p:cViewPr>
  </p:outlineViewPr>
  <p:notesTextViewPr>
    <p:cViewPr>
      <p:scale>
        <a:sx n="1" d="1"/>
        <a:sy n="1" d="1"/>
      </p:scale>
      <p:origin x="0" y="0"/>
    </p:cViewPr>
  </p:notesTextViewPr>
  <p:sorterViewPr>
    <p:cViewPr>
      <p:scale>
        <a:sx n="100" d="100"/>
        <a:sy n="100" d="100"/>
      </p:scale>
      <p:origin x="0" y="130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21E26E-1DD7-4A3F-943C-A4E2F3C2D441}" type="doc">
      <dgm:prSet loTypeId="urn:microsoft.com/office/officeart/2005/8/layout/chevron2" loCatId="process" qsTypeId="urn:microsoft.com/office/officeart/2005/8/quickstyle/3d1" qsCatId="3D" csTypeId="urn:microsoft.com/office/officeart/2005/8/colors/accent0_3" csCatId="mainScheme" phldr="1"/>
      <dgm:spPr/>
      <dgm:t>
        <a:bodyPr/>
        <a:lstStyle/>
        <a:p>
          <a:endParaRPr kumimoji="1" lang="ja-JP" altLang="en-US"/>
        </a:p>
      </dgm:t>
    </dgm:pt>
    <dgm:pt modelId="{8FEFE9AF-B1FC-47FD-B4BA-3AB910DBA614}">
      <dgm:prSet phldrT="[テキスト]"/>
      <dgm:spPr>
        <a:solidFill>
          <a:schemeClr val="tx2">
            <a:lumMod val="60000"/>
            <a:lumOff val="40000"/>
          </a:schemeClr>
        </a:solidFill>
      </dgm:spPr>
      <dgm:t>
        <a:bodyPr/>
        <a:lstStyle/>
        <a:p>
          <a:r>
            <a:rPr kumimoji="1" lang="ja-JP" altLang="en-US" dirty="0" smtClean="0"/>
            <a:t>指定</a:t>
          </a:r>
          <a:endParaRPr kumimoji="1" lang="ja-JP" altLang="en-US" dirty="0"/>
        </a:p>
      </dgm:t>
    </dgm:pt>
    <dgm:pt modelId="{BE81AF01-2164-482F-B496-FC964245B3B2}" type="parTrans" cxnId="{5EF831CA-5D98-40B1-84B0-C22705EEEFD3}">
      <dgm:prSet/>
      <dgm:spPr/>
      <dgm:t>
        <a:bodyPr/>
        <a:lstStyle/>
        <a:p>
          <a:endParaRPr kumimoji="1" lang="ja-JP" altLang="en-US"/>
        </a:p>
      </dgm:t>
    </dgm:pt>
    <dgm:pt modelId="{8A916906-7B67-41B0-BFC8-CE6E68E74FDA}" type="sibTrans" cxnId="{5EF831CA-5D98-40B1-84B0-C22705EEEFD3}">
      <dgm:prSet/>
      <dgm:spPr/>
      <dgm:t>
        <a:bodyPr/>
        <a:lstStyle/>
        <a:p>
          <a:endParaRPr kumimoji="1" lang="ja-JP" altLang="en-US"/>
        </a:p>
      </dgm:t>
    </dgm:pt>
    <dgm:pt modelId="{C5869D17-8EBF-4129-970A-F92D56D526C4}">
      <dgm:prSet phldrT="[テキスト]"/>
      <dgm:spPr>
        <a:gradFill flip="none" rotWithShape="0">
          <a:gsLst>
            <a:gs pos="0">
              <a:schemeClr val="tx2">
                <a:lumMod val="40000"/>
                <a:lumOff val="60000"/>
                <a:tint val="66000"/>
                <a:satMod val="160000"/>
              </a:schemeClr>
            </a:gs>
            <a:gs pos="50000">
              <a:schemeClr val="tx2">
                <a:lumMod val="40000"/>
                <a:lumOff val="60000"/>
                <a:tint val="44500"/>
                <a:satMod val="160000"/>
              </a:schemeClr>
            </a:gs>
            <a:gs pos="100000">
              <a:schemeClr val="tx2">
                <a:lumMod val="40000"/>
                <a:lumOff val="60000"/>
                <a:tint val="23500"/>
                <a:satMod val="160000"/>
              </a:schemeClr>
            </a:gs>
          </a:gsLst>
          <a:lin ang="5400000" scaled="1"/>
          <a:tileRect/>
        </a:gradFill>
      </dgm:spPr>
      <dgm:t>
        <a:bodyPr/>
        <a:lstStyle/>
        <a:p>
          <a:r>
            <a:rPr lang="ja-JP" altLang="en-US" dirty="0" smtClean="0">
              <a:latin typeface="HG丸ｺﾞｼｯｸM-PRO" pitchFamily="50" charset="-128"/>
              <a:ea typeface="HG丸ｺﾞｼｯｸM-PRO" pitchFamily="50" charset="-128"/>
            </a:rPr>
            <a:t>国税庁長官は、①設立登記法人、②国の機関、③</a:t>
          </a:r>
          <a:r>
            <a:rPr kumimoji="1" lang="ja-JP" altLang="en-US" dirty="0" smtClean="0">
              <a:latin typeface="HG丸ｺﾞｼｯｸM-PRO" pitchFamily="50" charset="-128"/>
              <a:ea typeface="HG丸ｺﾞｼｯｸM-PRO" pitchFamily="50" charset="-128"/>
            </a:rPr>
            <a:t>地方公共団体</a:t>
          </a:r>
          <a:r>
            <a:rPr lang="ja-JP" altLang="en-US" dirty="0" smtClean="0">
              <a:latin typeface="HG丸ｺﾞｼｯｸM-PRO" pitchFamily="50" charset="-128"/>
              <a:ea typeface="HG丸ｺﾞｼｯｸM-PRO" pitchFamily="50" charset="-128"/>
            </a:rPr>
            <a:t>、④その他</a:t>
          </a:r>
          <a:r>
            <a:rPr kumimoji="1" lang="ja-JP" altLang="en-US" dirty="0" smtClean="0">
              <a:latin typeface="HG丸ｺﾞｼｯｸM-PRO" pitchFamily="50" charset="-128"/>
              <a:ea typeface="HG丸ｺﾞｼｯｸM-PRO" pitchFamily="50" charset="-128"/>
            </a:rPr>
            <a:t>の法人や</a:t>
          </a:r>
          <a:r>
            <a:rPr kumimoji="1" lang="ja-JP" altLang="en-US" strike="noStrike" dirty="0" smtClean="0">
              <a:solidFill>
                <a:schemeClr val="tx1"/>
              </a:solidFill>
              <a:latin typeface="HG丸ｺﾞｼｯｸM-PRO" pitchFamily="50" charset="-128"/>
              <a:ea typeface="HG丸ｺﾞｼｯｸM-PRO" pitchFamily="50" charset="-128"/>
            </a:rPr>
            <a:t>団体</a:t>
          </a:r>
          <a:r>
            <a:rPr lang="ja-JP" altLang="en-US" dirty="0" smtClean="0">
              <a:latin typeface="HG丸ｺﾞｼｯｸM-PRO" pitchFamily="50" charset="-128"/>
              <a:ea typeface="HG丸ｺﾞｼｯｸM-PRO" pitchFamily="50" charset="-128"/>
            </a:rPr>
            <a:t>に</a:t>
          </a:r>
          <a:r>
            <a:rPr lang="en-US" altLang="ja-JP" dirty="0" smtClean="0">
              <a:latin typeface="HG丸ｺﾞｼｯｸM-PRO" pitchFamily="50" charset="-128"/>
              <a:ea typeface="HG丸ｺﾞｼｯｸM-PRO" pitchFamily="50" charset="-128"/>
            </a:rPr>
            <a:t>13</a:t>
          </a:r>
          <a:r>
            <a:rPr lang="ja-JP" altLang="en-US" dirty="0" smtClean="0">
              <a:latin typeface="HG丸ｺﾞｼｯｸM-PRO" pitchFamily="50" charset="-128"/>
              <a:ea typeface="HG丸ｺﾞｼｯｸM-PRO" pitchFamily="50" charset="-128"/>
            </a:rPr>
            <a:t>桁の法人番号を指定します。</a:t>
          </a:r>
          <a:endParaRPr kumimoji="1" lang="ja-JP" altLang="en-US" dirty="0"/>
        </a:p>
      </dgm:t>
    </dgm:pt>
    <dgm:pt modelId="{1D97CAF8-4772-4D15-BB6E-EFBC9991834D}" type="parTrans" cxnId="{58A6B0D0-5563-42A3-811E-D1AB197AA845}">
      <dgm:prSet/>
      <dgm:spPr/>
      <dgm:t>
        <a:bodyPr/>
        <a:lstStyle/>
        <a:p>
          <a:endParaRPr kumimoji="1" lang="ja-JP" altLang="en-US"/>
        </a:p>
      </dgm:t>
    </dgm:pt>
    <dgm:pt modelId="{A0692F03-9E00-4D8D-9B94-7425DDAC6BB3}" type="sibTrans" cxnId="{58A6B0D0-5563-42A3-811E-D1AB197AA845}">
      <dgm:prSet/>
      <dgm:spPr/>
      <dgm:t>
        <a:bodyPr/>
        <a:lstStyle/>
        <a:p>
          <a:endParaRPr kumimoji="1" lang="ja-JP" altLang="en-US"/>
        </a:p>
      </dgm:t>
    </dgm:pt>
    <dgm:pt modelId="{2C313749-077B-4761-9063-6EAFBAE2F55E}">
      <dgm:prSet phldrT="[テキスト]"/>
      <dgm:spPr>
        <a:solidFill>
          <a:schemeClr val="tx2">
            <a:lumMod val="60000"/>
            <a:lumOff val="40000"/>
          </a:schemeClr>
        </a:solidFill>
      </dgm:spPr>
      <dgm:t>
        <a:bodyPr/>
        <a:lstStyle/>
        <a:p>
          <a:r>
            <a:rPr kumimoji="1" lang="ja-JP" altLang="en-US" dirty="0" smtClean="0"/>
            <a:t>通知</a:t>
          </a:r>
          <a:endParaRPr kumimoji="1" lang="ja-JP" altLang="en-US" dirty="0"/>
        </a:p>
      </dgm:t>
    </dgm:pt>
    <dgm:pt modelId="{8E9A2E47-72AB-414B-BED8-BBFEDFC87AFE}" type="parTrans" cxnId="{37B65385-1749-4507-899C-B9C2D9613D7A}">
      <dgm:prSet/>
      <dgm:spPr/>
      <dgm:t>
        <a:bodyPr/>
        <a:lstStyle/>
        <a:p>
          <a:endParaRPr kumimoji="1" lang="ja-JP" altLang="en-US"/>
        </a:p>
      </dgm:t>
    </dgm:pt>
    <dgm:pt modelId="{4E567AA8-D7E0-4E96-B96F-7B31A5C28501}" type="sibTrans" cxnId="{37B65385-1749-4507-899C-B9C2D9613D7A}">
      <dgm:prSet/>
      <dgm:spPr/>
      <dgm:t>
        <a:bodyPr/>
        <a:lstStyle/>
        <a:p>
          <a:endParaRPr kumimoji="1" lang="ja-JP" altLang="en-US"/>
        </a:p>
      </dgm:t>
    </dgm:pt>
    <dgm:pt modelId="{BED4C7E2-FC4A-4E15-9814-5ADCADCDD072}">
      <dgm:prSet phldrT="[テキスト]"/>
      <dgm:spPr>
        <a:gradFill flip="none" rotWithShape="0">
          <a:gsLst>
            <a:gs pos="0">
              <a:schemeClr val="tx2">
                <a:lumMod val="40000"/>
                <a:lumOff val="60000"/>
                <a:tint val="66000"/>
                <a:satMod val="160000"/>
              </a:schemeClr>
            </a:gs>
            <a:gs pos="50000">
              <a:schemeClr val="tx2">
                <a:lumMod val="40000"/>
                <a:lumOff val="60000"/>
                <a:tint val="44500"/>
                <a:satMod val="160000"/>
              </a:schemeClr>
            </a:gs>
            <a:gs pos="100000">
              <a:schemeClr val="tx2">
                <a:lumMod val="40000"/>
                <a:lumOff val="60000"/>
                <a:tint val="23500"/>
                <a:satMod val="160000"/>
              </a:schemeClr>
            </a:gs>
          </a:gsLst>
          <a:lin ang="5400000" scaled="1"/>
          <a:tileRect/>
        </a:gradFill>
      </dgm:spPr>
      <dgm:t>
        <a:bodyPr/>
        <a:lstStyle/>
        <a:p>
          <a:r>
            <a:rPr lang="ja-JP" altLang="en-US" dirty="0" smtClean="0">
              <a:latin typeface="HG丸ｺﾞｼｯｸM-PRO" pitchFamily="50" charset="-128"/>
              <a:ea typeface="HG丸ｺﾞｼｯｸM-PRO" pitchFamily="50" charset="-128"/>
            </a:rPr>
            <a:t>平成</a:t>
          </a:r>
          <a:r>
            <a:rPr lang="en-US" altLang="ja-JP" dirty="0" smtClean="0">
              <a:latin typeface="HG丸ｺﾞｼｯｸM-PRO" pitchFamily="50" charset="-128"/>
              <a:ea typeface="HG丸ｺﾞｼｯｸM-PRO" pitchFamily="50" charset="-128"/>
            </a:rPr>
            <a:t>27</a:t>
          </a:r>
          <a:r>
            <a:rPr lang="ja-JP" altLang="en-US" dirty="0" smtClean="0">
              <a:latin typeface="HG丸ｺﾞｼｯｸM-PRO" pitchFamily="50" charset="-128"/>
              <a:ea typeface="HG丸ｺﾞｼｯｸM-PRO" pitchFamily="50" charset="-128"/>
            </a:rPr>
            <a:t>年</a:t>
          </a:r>
          <a:r>
            <a:rPr lang="en-US" altLang="ja-JP" dirty="0" smtClean="0">
              <a:latin typeface="HG丸ｺﾞｼｯｸM-PRO" pitchFamily="50" charset="-128"/>
              <a:ea typeface="HG丸ｺﾞｼｯｸM-PRO" pitchFamily="50" charset="-128"/>
            </a:rPr>
            <a:t>10</a:t>
          </a:r>
          <a:r>
            <a:rPr lang="ja-JP" altLang="en-US" dirty="0" smtClean="0">
              <a:latin typeface="HG丸ｺﾞｼｯｸM-PRO" pitchFamily="50" charset="-128"/>
              <a:ea typeface="HG丸ｺﾞｼｯｸM-PRO" pitchFamily="50" charset="-128"/>
            </a:rPr>
            <a:t>月から法人の皆さまに法人番号などを記載した通知書の送付を開始する予定です。</a:t>
          </a:r>
          <a:endParaRPr kumimoji="1" lang="ja-JP" altLang="en-US" dirty="0"/>
        </a:p>
      </dgm:t>
    </dgm:pt>
    <dgm:pt modelId="{D43E35F6-D280-4E03-8BDD-7500EB53B33E}" type="parTrans" cxnId="{FDDCD9F4-2E10-4D1C-8A67-13AA4B5A945A}">
      <dgm:prSet/>
      <dgm:spPr/>
      <dgm:t>
        <a:bodyPr/>
        <a:lstStyle/>
        <a:p>
          <a:endParaRPr kumimoji="1" lang="ja-JP" altLang="en-US"/>
        </a:p>
      </dgm:t>
    </dgm:pt>
    <dgm:pt modelId="{3CEDBBC8-373B-4F65-9706-CC93FCFE89A4}" type="sibTrans" cxnId="{FDDCD9F4-2E10-4D1C-8A67-13AA4B5A945A}">
      <dgm:prSet/>
      <dgm:spPr/>
      <dgm:t>
        <a:bodyPr/>
        <a:lstStyle/>
        <a:p>
          <a:endParaRPr kumimoji="1" lang="ja-JP" altLang="en-US"/>
        </a:p>
      </dgm:t>
    </dgm:pt>
    <dgm:pt modelId="{4947BCD4-8263-4591-9A27-8A3C98897E50}">
      <dgm:prSet phldrT="[テキスト]"/>
      <dgm:spPr>
        <a:solidFill>
          <a:schemeClr val="tx2">
            <a:lumMod val="60000"/>
            <a:lumOff val="40000"/>
          </a:schemeClr>
        </a:solidFill>
      </dgm:spPr>
      <dgm:t>
        <a:bodyPr/>
        <a:lstStyle/>
        <a:p>
          <a:r>
            <a:rPr kumimoji="1" lang="ja-JP" altLang="en-US" dirty="0" smtClean="0"/>
            <a:t>公表</a:t>
          </a:r>
          <a:endParaRPr kumimoji="1" lang="ja-JP" altLang="en-US" dirty="0"/>
        </a:p>
      </dgm:t>
    </dgm:pt>
    <dgm:pt modelId="{7D667C41-F4D7-48A3-B503-9CA76E94BD34}" type="parTrans" cxnId="{80FE0BF4-E42C-462D-A176-34647FEB46BB}">
      <dgm:prSet/>
      <dgm:spPr/>
      <dgm:t>
        <a:bodyPr/>
        <a:lstStyle/>
        <a:p>
          <a:endParaRPr kumimoji="1" lang="ja-JP" altLang="en-US"/>
        </a:p>
      </dgm:t>
    </dgm:pt>
    <dgm:pt modelId="{C03CDB93-4C9F-4D97-BE09-A71182E49429}" type="sibTrans" cxnId="{80FE0BF4-E42C-462D-A176-34647FEB46BB}">
      <dgm:prSet/>
      <dgm:spPr/>
      <dgm:t>
        <a:bodyPr/>
        <a:lstStyle/>
        <a:p>
          <a:endParaRPr kumimoji="1" lang="ja-JP" altLang="en-US"/>
        </a:p>
      </dgm:t>
    </dgm:pt>
    <dgm:pt modelId="{D8374D57-18CE-4758-A16C-B889D5D7F000}">
      <dgm:prSet phldrT="[テキスト]"/>
      <dgm:spPr>
        <a:gradFill flip="none" rotWithShape="0">
          <a:gsLst>
            <a:gs pos="0">
              <a:schemeClr val="tx2">
                <a:lumMod val="40000"/>
                <a:lumOff val="60000"/>
                <a:tint val="66000"/>
                <a:satMod val="160000"/>
              </a:schemeClr>
            </a:gs>
            <a:gs pos="50000">
              <a:schemeClr val="tx2">
                <a:lumMod val="40000"/>
                <a:lumOff val="60000"/>
                <a:tint val="44500"/>
                <a:satMod val="160000"/>
              </a:schemeClr>
            </a:gs>
            <a:gs pos="100000">
              <a:schemeClr val="tx2">
                <a:lumMod val="40000"/>
                <a:lumOff val="60000"/>
                <a:tint val="23500"/>
                <a:satMod val="160000"/>
              </a:schemeClr>
            </a:gs>
          </a:gsLst>
          <a:lin ang="5400000" scaled="1"/>
          <a:tileRect/>
        </a:gradFill>
      </dgm:spPr>
      <dgm:t>
        <a:bodyPr/>
        <a:lstStyle/>
        <a:p>
          <a:r>
            <a:rPr lang="ja-JP" altLang="en-US" dirty="0" smtClean="0">
              <a:latin typeface="HG丸ｺﾞｼｯｸM-PRO" pitchFamily="50" charset="-128"/>
              <a:ea typeface="HG丸ｺﾞｼｯｸM-PRO" pitchFamily="50" charset="-128"/>
            </a:rPr>
            <a:t>法人番号を指定した法人等の</a:t>
          </a:r>
          <a:r>
            <a:rPr kumimoji="1" lang="ja-JP" altLang="en-US" dirty="0" smtClean="0">
              <a:latin typeface="HG丸ｺﾞｼｯｸM-PRO" pitchFamily="50" charset="-128"/>
              <a:ea typeface="HG丸ｺﾞｼｯｸM-PRO" pitchFamily="50" charset="-128"/>
            </a:rPr>
            <a:t>①名称、②所在地、③法人番号をインターネットを通じて公表します。</a:t>
          </a:r>
          <a:endParaRPr kumimoji="1" lang="ja-JP" altLang="en-US" dirty="0"/>
        </a:p>
      </dgm:t>
    </dgm:pt>
    <dgm:pt modelId="{321E4F8F-6224-4B58-8AB5-B7FE6CE4E5B8}" type="parTrans" cxnId="{A79682B6-A552-4862-8885-8318112D67A4}">
      <dgm:prSet/>
      <dgm:spPr/>
      <dgm:t>
        <a:bodyPr/>
        <a:lstStyle/>
        <a:p>
          <a:endParaRPr kumimoji="1" lang="ja-JP" altLang="en-US"/>
        </a:p>
      </dgm:t>
    </dgm:pt>
    <dgm:pt modelId="{1D86C909-09FE-4C34-A361-A1D0438FE4F7}" type="sibTrans" cxnId="{A79682B6-A552-4862-8885-8318112D67A4}">
      <dgm:prSet/>
      <dgm:spPr/>
      <dgm:t>
        <a:bodyPr/>
        <a:lstStyle/>
        <a:p>
          <a:endParaRPr kumimoji="1" lang="ja-JP" altLang="en-US"/>
        </a:p>
      </dgm:t>
    </dgm:pt>
    <dgm:pt modelId="{BC7DD457-8ED3-437B-BE24-4149FCA73E44}">
      <dgm:prSet phldrT="[テキスト]"/>
      <dgm:spPr>
        <a:gradFill flip="none" rotWithShape="0">
          <a:gsLst>
            <a:gs pos="0">
              <a:schemeClr val="tx2">
                <a:lumMod val="40000"/>
                <a:lumOff val="60000"/>
                <a:tint val="66000"/>
                <a:satMod val="160000"/>
              </a:schemeClr>
            </a:gs>
            <a:gs pos="50000">
              <a:schemeClr val="tx2">
                <a:lumMod val="40000"/>
                <a:lumOff val="60000"/>
                <a:tint val="44500"/>
                <a:satMod val="160000"/>
              </a:schemeClr>
            </a:gs>
            <a:gs pos="100000">
              <a:schemeClr val="tx2">
                <a:lumMod val="40000"/>
                <a:lumOff val="60000"/>
                <a:tint val="23500"/>
                <a:satMod val="160000"/>
              </a:schemeClr>
            </a:gs>
          </a:gsLst>
          <a:lin ang="5400000" scaled="1"/>
          <a:tileRect/>
        </a:gradFill>
      </dgm:spPr>
      <dgm:t>
        <a:bodyPr/>
        <a:lstStyle/>
        <a:p>
          <a:r>
            <a:rPr lang="ja-JP" altLang="en-US" dirty="0" smtClean="0">
              <a:latin typeface="HG丸ｺﾞｼｯｸM-PRO" pitchFamily="50" charset="-128"/>
              <a:ea typeface="HG丸ｺﾞｼｯｸM-PRO" pitchFamily="50" charset="-128"/>
            </a:rPr>
            <a:t>これら以外の法人等でも一定の要件を満たす場合、届け出ることにより法人番号の指定を受けることができます。</a:t>
          </a:r>
          <a:endParaRPr kumimoji="1" lang="ja-JP" altLang="en-US" dirty="0"/>
        </a:p>
      </dgm:t>
    </dgm:pt>
    <dgm:pt modelId="{56DA2508-7AA5-43E6-99D1-762158DD254B}" type="parTrans" cxnId="{6CBD3276-9EB0-454A-BABD-D0FD3A40D336}">
      <dgm:prSet/>
      <dgm:spPr/>
      <dgm:t>
        <a:bodyPr/>
        <a:lstStyle/>
        <a:p>
          <a:endParaRPr kumimoji="1" lang="ja-JP" altLang="en-US"/>
        </a:p>
      </dgm:t>
    </dgm:pt>
    <dgm:pt modelId="{5D83E933-F6C3-45BC-A7F1-38D6618B4270}" type="sibTrans" cxnId="{6CBD3276-9EB0-454A-BABD-D0FD3A40D336}">
      <dgm:prSet/>
      <dgm:spPr/>
      <dgm:t>
        <a:bodyPr/>
        <a:lstStyle/>
        <a:p>
          <a:endParaRPr kumimoji="1" lang="ja-JP" altLang="en-US"/>
        </a:p>
      </dgm:t>
    </dgm:pt>
    <dgm:pt modelId="{7F3F2A74-AADA-439B-A124-875B1BE60198}" type="pres">
      <dgm:prSet presAssocID="{4E21E26E-1DD7-4A3F-943C-A4E2F3C2D441}" presName="linearFlow" presStyleCnt="0">
        <dgm:presLayoutVars>
          <dgm:dir/>
          <dgm:animLvl val="lvl"/>
          <dgm:resizeHandles val="exact"/>
        </dgm:presLayoutVars>
      </dgm:prSet>
      <dgm:spPr/>
      <dgm:t>
        <a:bodyPr/>
        <a:lstStyle/>
        <a:p>
          <a:endParaRPr kumimoji="1" lang="ja-JP" altLang="en-US"/>
        </a:p>
      </dgm:t>
    </dgm:pt>
    <dgm:pt modelId="{0A2C21E6-2598-4DEB-B3F2-7826FC0A28D1}" type="pres">
      <dgm:prSet presAssocID="{8FEFE9AF-B1FC-47FD-B4BA-3AB910DBA614}" presName="composite" presStyleCnt="0"/>
      <dgm:spPr/>
    </dgm:pt>
    <dgm:pt modelId="{E81209F1-CFA2-493E-9EB6-3EBA5248AE07}" type="pres">
      <dgm:prSet presAssocID="{8FEFE9AF-B1FC-47FD-B4BA-3AB910DBA614}" presName="parentText" presStyleLbl="alignNode1" presStyleIdx="0" presStyleCnt="3" custLinFactNeighborY="13824">
        <dgm:presLayoutVars>
          <dgm:chMax val="1"/>
          <dgm:bulletEnabled val="1"/>
        </dgm:presLayoutVars>
      </dgm:prSet>
      <dgm:spPr/>
      <dgm:t>
        <a:bodyPr/>
        <a:lstStyle/>
        <a:p>
          <a:endParaRPr kumimoji="1" lang="ja-JP" altLang="en-US"/>
        </a:p>
      </dgm:t>
    </dgm:pt>
    <dgm:pt modelId="{B77B3A97-5C9F-4A32-BAEC-CA23B419EB50}" type="pres">
      <dgm:prSet presAssocID="{8FEFE9AF-B1FC-47FD-B4BA-3AB910DBA614}" presName="descendantText" presStyleLbl="alignAcc1" presStyleIdx="0" presStyleCnt="3" custScaleY="100000" custLinFactNeighborY="25693">
        <dgm:presLayoutVars>
          <dgm:bulletEnabled val="1"/>
        </dgm:presLayoutVars>
      </dgm:prSet>
      <dgm:spPr/>
      <dgm:t>
        <a:bodyPr/>
        <a:lstStyle/>
        <a:p>
          <a:endParaRPr kumimoji="1" lang="ja-JP" altLang="en-US"/>
        </a:p>
      </dgm:t>
    </dgm:pt>
    <dgm:pt modelId="{B5C34CD1-97DA-41F4-AEAD-0DB1547D11FD}" type="pres">
      <dgm:prSet presAssocID="{8A916906-7B67-41B0-BFC8-CE6E68E74FDA}" presName="sp" presStyleCnt="0"/>
      <dgm:spPr/>
    </dgm:pt>
    <dgm:pt modelId="{82614F05-13CD-4E71-8055-B404A9FB7ED8}" type="pres">
      <dgm:prSet presAssocID="{2C313749-077B-4761-9063-6EAFBAE2F55E}" presName="composite" presStyleCnt="0"/>
      <dgm:spPr/>
    </dgm:pt>
    <dgm:pt modelId="{31A09C6A-96EC-48BA-8765-ECB897323472}" type="pres">
      <dgm:prSet presAssocID="{2C313749-077B-4761-9063-6EAFBAE2F55E}" presName="parentText" presStyleLbl="alignNode1" presStyleIdx="1" presStyleCnt="3" custLinFactNeighborY="5924">
        <dgm:presLayoutVars>
          <dgm:chMax val="1"/>
          <dgm:bulletEnabled val="1"/>
        </dgm:presLayoutVars>
      </dgm:prSet>
      <dgm:spPr/>
      <dgm:t>
        <a:bodyPr/>
        <a:lstStyle/>
        <a:p>
          <a:endParaRPr kumimoji="1" lang="ja-JP" altLang="en-US"/>
        </a:p>
      </dgm:t>
    </dgm:pt>
    <dgm:pt modelId="{68417A15-B08C-40EB-BE0F-C22AEA9B9F9C}" type="pres">
      <dgm:prSet presAssocID="{2C313749-077B-4761-9063-6EAFBAE2F55E}" presName="descendantText" presStyleLbl="alignAcc1" presStyleIdx="1" presStyleCnt="3" custLinFactNeighborY="11237">
        <dgm:presLayoutVars>
          <dgm:bulletEnabled val="1"/>
        </dgm:presLayoutVars>
      </dgm:prSet>
      <dgm:spPr/>
      <dgm:t>
        <a:bodyPr/>
        <a:lstStyle/>
        <a:p>
          <a:endParaRPr kumimoji="1" lang="ja-JP" altLang="en-US"/>
        </a:p>
      </dgm:t>
    </dgm:pt>
    <dgm:pt modelId="{E198B437-B5F1-43FA-99A6-244F925E6086}" type="pres">
      <dgm:prSet presAssocID="{4E567AA8-D7E0-4E96-B96F-7B31A5C28501}" presName="sp" presStyleCnt="0"/>
      <dgm:spPr/>
    </dgm:pt>
    <dgm:pt modelId="{1BD1ED6D-2954-45BE-91A5-4A41C6EFB9E6}" type="pres">
      <dgm:prSet presAssocID="{4947BCD4-8263-4591-9A27-8A3C98897E50}" presName="composite" presStyleCnt="0"/>
      <dgm:spPr/>
    </dgm:pt>
    <dgm:pt modelId="{8D34C713-475E-4BFB-BFD5-429401DAD27E}" type="pres">
      <dgm:prSet presAssocID="{4947BCD4-8263-4591-9A27-8A3C98897E50}" presName="parentText" presStyleLbl="alignNode1" presStyleIdx="2" presStyleCnt="3" custLinFactNeighborY="-3734">
        <dgm:presLayoutVars>
          <dgm:chMax val="1"/>
          <dgm:bulletEnabled val="1"/>
        </dgm:presLayoutVars>
      </dgm:prSet>
      <dgm:spPr/>
      <dgm:t>
        <a:bodyPr/>
        <a:lstStyle/>
        <a:p>
          <a:endParaRPr kumimoji="1" lang="ja-JP" altLang="en-US"/>
        </a:p>
      </dgm:t>
    </dgm:pt>
    <dgm:pt modelId="{4186F938-CA3C-4419-921D-0DE4113A29C2}" type="pres">
      <dgm:prSet presAssocID="{4947BCD4-8263-4591-9A27-8A3C98897E50}" presName="descendantText" presStyleLbl="alignAcc1" presStyleIdx="2" presStyleCnt="3" custLinFactNeighborY="-1320">
        <dgm:presLayoutVars>
          <dgm:bulletEnabled val="1"/>
        </dgm:presLayoutVars>
      </dgm:prSet>
      <dgm:spPr/>
      <dgm:t>
        <a:bodyPr/>
        <a:lstStyle/>
        <a:p>
          <a:endParaRPr kumimoji="1" lang="ja-JP" altLang="en-US"/>
        </a:p>
      </dgm:t>
    </dgm:pt>
  </dgm:ptLst>
  <dgm:cxnLst>
    <dgm:cxn modelId="{5EF831CA-5D98-40B1-84B0-C22705EEEFD3}" srcId="{4E21E26E-1DD7-4A3F-943C-A4E2F3C2D441}" destId="{8FEFE9AF-B1FC-47FD-B4BA-3AB910DBA614}" srcOrd="0" destOrd="0" parTransId="{BE81AF01-2164-482F-B496-FC964245B3B2}" sibTransId="{8A916906-7B67-41B0-BFC8-CE6E68E74FDA}"/>
    <dgm:cxn modelId="{989BA7C8-4C74-4C58-A631-3B19BC4E8575}" type="presOf" srcId="{BED4C7E2-FC4A-4E15-9814-5ADCADCDD072}" destId="{68417A15-B08C-40EB-BE0F-C22AEA9B9F9C}" srcOrd="0" destOrd="0" presId="urn:microsoft.com/office/officeart/2005/8/layout/chevron2"/>
    <dgm:cxn modelId="{A79682B6-A552-4862-8885-8318112D67A4}" srcId="{4947BCD4-8263-4591-9A27-8A3C98897E50}" destId="{D8374D57-18CE-4758-A16C-B889D5D7F000}" srcOrd="0" destOrd="0" parTransId="{321E4F8F-6224-4B58-8AB5-B7FE6CE4E5B8}" sibTransId="{1D86C909-09FE-4C34-A361-A1D0438FE4F7}"/>
    <dgm:cxn modelId="{2F957A2A-103E-4F96-B9C4-16A818FDBDAC}" type="presOf" srcId="{C5869D17-8EBF-4129-970A-F92D56D526C4}" destId="{B77B3A97-5C9F-4A32-BAEC-CA23B419EB50}" srcOrd="0" destOrd="0" presId="urn:microsoft.com/office/officeart/2005/8/layout/chevron2"/>
    <dgm:cxn modelId="{470DD6E9-F47C-4BC7-A99E-E560AA5BC268}" type="presOf" srcId="{8FEFE9AF-B1FC-47FD-B4BA-3AB910DBA614}" destId="{E81209F1-CFA2-493E-9EB6-3EBA5248AE07}" srcOrd="0" destOrd="0" presId="urn:microsoft.com/office/officeart/2005/8/layout/chevron2"/>
    <dgm:cxn modelId="{A09D46D3-1DCF-4F18-8B80-45B4CF3D0AE4}" type="presOf" srcId="{BC7DD457-8ED3-437B-BE24-4149FCA73E44}" destId="{B77B3A97-5C9F-4A32-BAEC-CA23B419EB50}" srcOrd="0" destOrd="1" presId="urn:microsoft.com/office/officeart/2005/8/layout/chevron2"/>
    <dgm:cxn modelId="{07DE8CC9-80F7-4434-850C-306CFE8CEBB9}" type="presOf" srcId="{2C313749-077B-4761-9063-6EAFBAE2F55E}" destId="{31A09C6A-96EC-48BA-8765-ECB897323472}" srcOrd="0" destOrd="0" presId="urn:microsoft.com/office/officeart/2005/8/layout/chevron2"/>
    <dgm:cxn modelId="{AF783F7F-AFEA-4C9B-9776-7DA6A4EBC922}" type="presOf" srcId="{4947BCD4-8263-4591-9A27-8A3C98897E50}" destId="{8D34C713-475E-4BFB-BFD5-429401DAD27E}" srcOrd="0" destOrd="0" presId="urn:microsoft.com/office/officeart/2005/8/layout/chevron2"/>
    <dgm:cxn modelId="{58A6B0D0-5563-42A3-811E-D1AB197AA845}" srcId="{8FEFE9AF-B1FC-47FD-B4BA-3AB910DBA614}" destId="{C5869D17-8EBF-4129-970A-F92D56D526C4}" srcOrd="0" destOrd="0" parTransId="{1D97CAF8-4772-4D15-BB6E-EFBC9991834D}" sibTransId="{A0692F03-9E00-4D8D-9B94-7425DDAC6BB3}"/>
    <dgm:cxn modelId="{7A500C46-9086-44AF-AF66-55EC5881DB1E}" type="presOf" srcId="{D8374D57-18CE-4758-A16C-B889D5D7F000}" destId="{4186F938-CA3C-4419-921D-0DE4113A29C2}" srcOrd="0" destOrd="0" presId="urn:microsoft.com/office/officeart/2005/8/layout/chevron2"/>
    <dgm:cxn modelId="{6CBD3276-9EB0-454A-BABD-D0FD3A40D336}" srcId="{8FEFE9AF-B1FC-47FD-B4BA-3AB910DBA614}" destId="{BC7DD457-8ED3-437B-BE24-4149FCA73E44}" srcOrd="1" destOrd="0" parTransId="{56DA2508-7AA5-43E6-99D1-762158DD254B}" sibTransId="{5D83E933-F6C3-45BC-A7F1-38D6618B4270}"/>
    <dgm:cxn modelId="{37B65385-1749-4507-899C-B9C2D9613D7A}" srcId="{4E21E26E-1DD7-4A3F-943C-A4E2F3C2D441}" destId="{2C313749-077B-4761-9063-6EAFBAE2F55E}" srcOrd="1" destOrd="0" parTransId="{8E9A2E47-72AB-414B-BED8-BBFEDFC87AFE}" sibTransId="{4E567AA8-D7E0-4E96-B96F-7B31A5C28501}"/>
    <dgm:cxn modelId="{E9F39647-FDE9-473D-AAE1-9E3E2AB6F655}" type="presOf" srcId="{4E21E26E-1DD7-4A3F-943C-A4E2F3C2D441}" destId="{7F3F2A74-AADA-439B-A124-875B1BE60198}" srcOrd="0" destOrd="0" presId="urn:microsoft.com/office/officeart/2005/8/layout/chevron2"/>
    <dgm:cxn modelId="{FDDCD9F4-2E10-4D1C-8A67-13AA4B5A945A}" srcId="{2C313749-077B-4761-9063-6EAFBAE2F55E}" destId="{BED4C7E2-FC4A-4E15-9814-5ADCADCDD072}" srcOrd="0" destOrd="0" parTransId="{D43E35F6-D280-4E03-8BDD-7500EB53B33E}" sibTransId="{3CEDBBC8-373B-4F65-9706-CC93FCFE89A4}"/>
    <dgm:cxn modelId="{80FE0BF4-E42C-462D-A176-34647FEB46BB}" srcId="{4E21E26E-1DD7-4A3F-943C-A4E2F3C2D441}" destId="{4947BCD4-8263-4591-9A27-8A3C98897E50}" srcOrd="2" destOrd="0" parTransId="{7D667C41-F4D7-48A3-B503-9CA76E94BD34}" sibTransId="{C03CDB93-4C9F-4D97-BE09-A71182E49429}"/>
    <dgm:cxn modelId="{064FA125-F01E-4AEB-AA55-A5CD9203094D}" type="presParOf" srcId="{7F3F2A74-AADA-439B-A124-875B1BE60198}" destId="{0A2C21E6-2598-4DEB-B3F2-7826FC0A28D1}" srcOrd="0" destOrd="0" presId="urn:microsoft.com/office/officeart/2005/8/layout/chevron2"/>
    <dgm:cxn modelId="{0A0EF7B4-79E4-4A61-89D6-CCDD768A113D}" type="presParOf" srcId="{0A2C21E6-2598-4DEB-B3F2-7826FC0A28D1}" destId="{E81209F1-CFA2-493E-9EB6-3EBA5248AE07}" srcOrd="0" destOrd="0" presId="urn:microsoft.com/office/officeart/2005/8/layout/chevron2"/>
    <dgm:cxn modelId="{20F62AD7-F3F3-473D-A9F9-BAB52DA7DA48}" type="presParOf" srcId="{0A2C21E6-2598-4DEB-B3F2-7826FC0A28D1}" destId="{B77B3A97-5C9F-4A32-BAEC-CA23B419EB50}" srcOrd="1" destOrd="0" presId="urn:microsoft.com/office/officeart/2005/8/layout/chevron2"/>
    <dgm:cxn modelId="{A7410500-9B76-4F67-A6CE-A4C9DF5939B7}" type="presParOf" srcId="{7F3F2A74-AADA-439B-A124-875B1BE60198}" destId="{B5C34CD1-97DA-41F4-AEAD-0DB1547D11FD}" srcOrd="1" destOrd="0" presId="urn:microsoft.com/office/officeart/2005/8/layout/chevron2"/>
    <dgm:cxn modelId="{2DEFCC90-BAB3-4BD3-A737-D682049B6044}" type="presParOf" srcId="{7F3F2A74-AADA-439B-A124-875B1BE60198}" destId="{82614F05-13CD-4E71-8055-B404A9FB7ED8}" srcOrd="2" destOrd="0" presId="urn:microsoft.com/office/officeart/2005/8/layout/chevron2"/>
    <dgm:cxn modelId="{2BBCECEE-3F2B-42EB-A630-DEC77106C9B7}" type="presParOf" srcId="{82614F05-13CD-4E71-8055-B404A9FB7ED8}" destId="{31A09C6A-96EC-48BA-8765-ECB897323472}" srcOrd="0" destOrd="0" presId="urn:microsoft.com/office/officeart/2005/8/layout/chevron2"/>
    <dgm:cxn modelId="{9E03C55C-2BA5-4F16-A6CD-3B5EBC60CC66}" type="presParOf" srcId="{82614F05-13CD-4E71-8055-B404A9FB7ED8}" destId="{68417A15-B08C-40EB-BE0F-C22AEA9B9F9C}" srcOrd="1" destOrd="0" presId="urn:microsoft.com/office/officeart/2005/8/layout/chevron2"/>
    <dgm:cxn modelId="{91AA6D59-B9B9-4657-8E3C-0495627717FA}" type="presParOf" srcId="{7F3F2A74-AADA-439B-A124-875B1BE60198}" destId="{E198B437-B5F1-43FA-99A6-244F925E6086}" srcOrd="3" destOrd="0" presId="urn:microsoft.com/office/officeart/2005/8/layout/chevron2"/>
    <dgm:cxn modelId="{4A8A2F2F-D06A-45A6-B486-3AD1B9CA629A}" type="presParOf" srcId="{7F3F2A74-AADA-439B-A124-875B1BE60198}" destId="{1BD1ED6D-2954-45BE-91A5-4A41C6EFB9E6}" srcOrd="4" destOrd="0" presId="urn:microsoft.com/office/officeart/2005/8/layout/chevron2"/>
    <dgm:cxn modelId="{3E548D35-1521-4D45-B7BA-E1D5DCE8722E}" type="presParOf" srcId="{1BD1ED6D-2954-45BE-91A5-4A41C6EFB9E6}" destId="{8D34C713-475E-4BFB-BFD5-429401DAD27E}" srcOrd="0" destOrd="0" presId="urn:microsoft.com/office/officeart/2005/8/layout/chevron2"/>
    <dgm:cxn modelId="{BB6A07BD-E543-416F-BA3F-5541A0D96D92}" type="presParOf" srcId="{1BD1ED6D-2954-45BE-91A5-4A41C6EFB9E6}" destId="{4186F938-CA3C-4419-921D-0DE4113A29C2}"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1209F1-CFA2-493E-9EB6-3EBA5248AE07}">
      <dsp:nvSpPr>
        <dsp:cNvPr id="0" name=""/>
        <dsp:cNvSpPr/>
      </dsp:nvSpPr>
      <dsp:spPr>
        <a:xfrm rot="5400000">
          <a:off x="-289148" y="555646"/>
          <a:ext cx="1927655" cy="1349358"/>
        </a:xfrm>
        <a:prstGeom prst="chevron">
          <a:avLst/>
        </a:prstGeom>
        <a:solidFill>
          <a:schemeClr val="tx2">
            <a:lumMod val="60000"/>
            <a:lumOff val="4000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22225" tIns="22225" rIns="22225" bIns="22225" numCol="1" spcCol="1270" anchor="ctr" anchorCtr="0">
          <a:noAutofit/>
        </a:bodyPr>
        <a:lstStyle/>
        <a:p>
          <a:pPr lvl="0" algn="ctr" defTabSz="1555750">
            <a:lnSpc>
              <a:spcPct val="90000"/>
            </a:lnSpc>
            <a:spcBef>
              <a:spcPct val="0"/>
            </a:spcBef>
            <a:spcAft>
              <a:spcPct val="35000"/>
            </a:spcAft>
          </a:pPr>
          <a:r>
            <a:rPr kumimoji="1" lang="ja-JP" altLang="en-US" sz="3500" kern="1200" dirty="0" smtClean="0"/>
            <a:t>指定</a:t>
          </a:r>
          <a:endParaRPr kumimoji="1" lang="ja-JP" altLang="en-US" sz="3500" kern="1200" dirty="0"/>
        </a:p>
      </dsp:txBody>
      <dsp:txXfrm rot="-5400000">
        <a:off x="1" y="941176"/>
        <a:ext cx="1349358" cy="578297"/>
      </dsp:txXfrm>
    </dsp:sp>
    <dsp:sp modelId="{B77B3A97-5C9F-4A32-BAEC-CA23B419EB50}">
      <dsp:nvSpPr>
        <dsp:cNvPr id="0" name=""/>
        <dsp:cNvSpPr/>
      </dsp:nvSpPr>
      <dsp:spPr>
        <a:xfrm rot="5400000">
          <a:off x="3302784" y="-1631479"/>
          <a:ext cx="1252976" cy="5159827"/>
        </a:xfrm>
        <a:prstGeom prst="round2SameRect">
          <a:avLst/>
        </a:prstGeom>
        <a:gradFill flip="none" rotWithShape="0">
          <a:gsLst>
            <a:gs pos="0">
              <a:schemeClr val="tx2">
                <a:lumMod val="40000"/>
                <a:lumOff val="60000"/>
                <a:tint val="66000"/>
                <a:satMod val="160000"/>
              </a:schemeClr>
            </a:gs>
            <a:gs pos="50000">
              <a:schemeClr val="tx2">
                <a:lumMod val="40000"/>
                <a:lumOff val="60000"/>
                <a:tint val="44500"/>
                <a:satMod val="160000"/>
              </a:schemeClr>
            </a:gs>
            <a:gs pos="100000">
              <a:schemeClr val="tx2">
                <a:lumMod val="40000"/>
                <a:lumOff val="60000"/>
                <a:tint val="23500"/>
                <a:satMod val="160000"/>
              </a:schemeClr>
            </a:gs>
          </a:gsLst>
          <a:lin ang="5400000" scaled="1"/>
          <a:tileRect/>
        </a:gra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ja-JP" altLang="en-US" sz="1400" kern="1200" dirty="0" smtClean="0">
              <a:latin typeface="HG丸ｺﾞｼｯｸM-PRO" pitchFamily="50" charset="-128"/>
              <a:ea typeface="HG丸ｺﾞｼｯｸM-PRO" pitchFamily="50" charset="-128"/>
            </a:rPr>
            <a:t>国税庁長官は、①設立登記法人、②国の機関、③</a:t>
          </a:r>
          <a:r>
            <a:rPr kumimoji="1" lang="ja-JP" altLang="en-US" sz="1400" kern="1200" dirty="0" smtClean="0">
              <a:latin typeface="HG丸ｺﾞｼｯｸM-PRO" pitchFamily="50" charset="-128"/>
              <a:ea typeface="HG丸ｺﾞｼｯｸM-PRO" pitchFamily="50" charset="-128"/>
            </a:rPr>
            <a:t>地方公共団体</a:t>
          </a:r>
          <a:r>
            <a:rPr lang="ja-JP" altLang="en-US" sz="1400" kern="1200" dirty="0" smtClean="0">
              <a:latin typeface="HG丸ｺﾞｼｯｸM-PRO" pitchFamily="50" charset="-128"/>
              <a:ea typeface="HG丸ｺﾞｼｯｸM-PRO" pitchFamily="50" charset="-128"/>
            </a:rPr>
            <a:t>、④その他</a:t>
          </a:r>
          <a:r>
            <a:rPr kumimoji="1" lang="ja-JP" altLang="en-US" sz="1400" kern="1200" dirty="0" smtClean="0">
              <a:latin typeface="HG丸ｺﾞｼｯｸM-PRO" pitchFamily="50" charset="-128"/>
              <a:ea typeface="HG丸ｺﾞｼｯｸM-PRO" pitchFamily="50" charset="-128"/>
            </a:rPr>
            <a:t>の法人や</a:t>
          </a:r>
          <a:r>
            <a:rPr kumimoji="1" lang="ja-JP" altLang="en-US" sz="1400" strike="noStrike" kern="1200" dirty="0" smtClean="0">
              <a:solidFill>
                <a:schemeClr val="tx1"/>
              </a:solidFill>
              <a:latin typeface="HG丸ｺﾞｼｯｸM-PRO" pitchFamily="50" charset="-128"/>
              <a:ea typeface="HG丸ｺﾞｼｯｸM-PRO" pitchFamily="50" charset="-128"/>
            </a:rPr>
            <a:t>団体</a:t>
          </a:r>
          <a:r>
            <a:rPr lang="ja-JP" altLang="en-US" sz="1400" kern="1200" dirty="0" smtClean="0">
              <a:latin typeface="HG丸ｺﾞｼｯｸM-PRO" pitchFamily="50" charset="-128"/>
              <a:ea typeface="HG丸ｺﾞｼｯｸM-PRO" pitchFamily="50" charset="-128"/>
            </a:rPr>
            <a:t>に</a:t>
          </a:r>
          <a:r>
            <a:rPr lang="en-US" altLang="ja-JP" sz="1400" kern="1200" dirty="0" smtClean="0">
              <a:latin typeface="HG丸ｺﾞｼｯｸM-PRO" pitchFamily="50" charset="-128"/>
              <a:ea typeface="HG丸ｺﾞｼｯｸM-PRO" pitchFamily="50" charset="-128"/>
            </a:rPr>
            <a:t>13</a:t>
          </a:r>
          <a:r>
            <a:rPr lang="ja-JP" altLang="en-US" sz="1400" kern="1200" dirty="0" smtClean="0">
              <a:latin typeface="HG丸ｺﾞｼｯｸM-PRO" pitchFamily="50" charset="-128"/>
              <a:ea typeface="HG丸ｺﾞｼｯｸM-PRO" pitchFamily="50" charset="-128"/>
            </a:rPr>
            <a:t>桁の法人番号を指定します。</a:t>
          </a:r>
          <a:endParaRPr kumimoji="1" lang="ja-JP" altLang="en-US" sz="1400" kern="1200" dirty="0"/>
        </a:p>
        <a:p>
          <a:pPr marL="114300" lvl="1" indent="-114300" algn="l" defTabSz="622300">
            <a:lnSpc>
              <a:spcPct val="90000"/>
            </a:lnSpc>
            <a:spcBef>
              <a:spcPct val="0"/>
            </a:spcBef>
            <a:spcAft>
              <a:spcPct val="15000"/>
            </a:spcAft>
            <a:buChar char="••"/>
          </a:pPr>
          <a:r>
            <a:rPr lang="ja-JP" altLang="en-US" sz="1400" kern="1200" dirty="0" smtClean="0">
              <a:latin typeface="HG丸ｺﾞｼｯｸM-PRO" pitchFamily="50" charset="-128"/>
              <a:ea typeface="HG丸ｺﾞｼｯｸM-PRO" pitchFamily="50" charset="-128"/>
            </a:rPr>
            <a:t>これら以外の法人等でも一定の要件を満たす場合、届け出ることにより法人番号の指定を受けることができます。</a:t>
          </a:r>
          <a:endParaRPr kumimoji="1" lang="ja-JP" altLang="en-US" sz="1400" kern="1200" dirty="0"/>
        </a:p>
      </dsp:txBody>
      <dsp:txXfrm rot="-5400000">
        <a:off x="1349359" y="383111"/>
        <a:ext cx="5098662" cy="1130646"/>
      </dsp:txXfrm>
    </dsp:sp>
    <dsp:sp modelId="{31A09C6A-96EC-48BA-8765-ECB897323472}">
      <dsp:nvSpPr>
        <dsp:cNvPr id="0" name=""/>
        <dsp:cNvSpPr/>
      </dsp:nvSpPr>
      <dsp:spPr>
        <a:xfrm rot="5400000">
          <a:off x="-289148" y="2139814"/>
          <a:ext cx="1927655" cy="1349358"/>
        </a:xfrm>
        <a:prstGeom prst="chevron">
          <a:avLst/>
        </a:prstGeom>
        <a:solidFill>
          <a:schemeClr val="tx2">
            <a:lumMod val="60000"/>
            <a:lumOff val="4000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22225" tIns="22225" rIns="22225" bIns="22225" numCol="1" spcCol="1270" anchor="ctr" anchorCtr="0">
          <a:noAutofit/>
        </a:bodyPr>
        <a:lstStyle/>
        <a:p>
          <a:pPr lvl="0" algn="ctr" defTabSz="1555750">
            <a:lnSpc>
              <a:spcPct val="90000"/>
            </a:lnSpc>
            <a:spcBef>
              <a:spcPct val="0"/>
            </a:spcBef>
            <a:spcAft>
              <a:spcPct val="35000"/>
            </a:spcAft>
          </a:pPr>
          <a:r>
            <a:rPr kumimoji="1" lang="ja-JP" altLang="en-US" sz="3500" kern="1200" dirty="0" smtClean="0"/>
            <a:t>通知</a:t>
          </a:r>
          <a:endParaRPr kumimoji="1" lang="ja-JP" altLang="en-US" sz="3500" kern="1200" dirty="0"/>
        </a:p>
      </dsp:txBody>
      <dsp:txXfrm rot="-5400000">
        <a:off x="1" y="2525344"/>
        <a:ext cx="1349358" cy="578297"/>
      </dsp:txXfrm>
    </dsp:sp>
    <dsp:sp modelId="{68417A15-B08C-40EB-BE0F-C22AEA9B9F9C}">
      <dsp:nvSpPr>
        <dsp:cNvPr id="0" name=""/>
        <dsp:cNvSpPr/>
      </dsp:nvSpPr>
      <dsp:spPr>
        <a:xfrm rot="5400000">
          <a:off x="3302784" y="-76156"/>
          <a:ext cx="1252976" cy="5159827"/>
        </a:xfrm>
        <a:prstGeom prst="round2SameRect">
          <a:avLst/>
        </a:prstGeom>
        <a:gradFill flip="none" rotWithShape="0">
          <a:gsLst>
            <a:gs pos="0">
              <a:schemeClr val="tx2">
                <a:lumMod val="40000"/>
                <a:lumOff val="60000"/>
                <a:tint val="66000"/>
                <a:satMod val="160000"/>
              </a:schemeClr>
            </a:gs>
            <a:gs pos="50000">
              <a:schemeClr val="tx2">
                <a:lumMod val="40000"/>
                <a:lumOff val="60000"/>
                <a:tint val="44500"/>
                <a:satMod val="160000"/>
              </a:schemeClr>
            </a:gs>
            <a:gs pos="100000">
              <a:schemeClr val="tx2">
                <a:lumMod val="40000"/>
                <a:lumOff val="60000"/>
                <a:tint val="23500"/>
                <a:satMod val="160000"/>
              </a:schemeClr>
            </a:gs>
          </a:gsLst>
          <a:lin ang="5400000" scaled="1"/>
          <a:tileRect/>
        </a:gra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ja-JP" altLang="en-US" sz="1400" kern="1200" dirty="0" smtClean="0">
              <a:latin typeface="HG丸ｺﾞｼｯｸM-PRO" pitchFamily="50" charset="-128"/>
              <a:ea typeface="HG丸ｺﾞｼｯｸM-PRO" pitchFamily="50" charset="-128"/>
            </a:rPr>
            <a:t>平成</a:t>
          </a:r>
          <a:r>
            <a:rPr lang="en-US" altLang="ja-JP" sz="1400" kern="1200" dirty="0" smtClean="0">
              <a:latin typeface="HG丸ｺﾞｼｯｸM-PRO" pitchFamily="50" charset="-128"/>
              <a:ea typeface="HG丸ｺﾞｼｯｸM-PRO" pitchFamily="50" charset="-128"/>
            </a:rPr>
            <a:t>27</a:t>
          </a:r>
          <a:r>
            <a:rPr lang="ja-JP" altLang="en-US" sz="1400" kern="1200" dirty="0" smtClean="0">
              <a:latin typeface="HG丸ｺﾞｼｯｸM-PRO" pitchFamily="50" charset="-128"/>
              <a:ea typeface="HG丸ｺﾞｼｯｸM-PRO" pitchFamily="50" charset="-128"/>
            </a:rPr>
            <a:t>年</a:t>
          </a:r>
          <a:r>
            <a:rPr lang="en-US" altLang="ja-JP" sz="1400" kern="1200" dirty="0" smtClean="0">
              <a:latin typeface="HG丸ｺﾞｼｯｸM-PRO" pitchFamily="50" charset="-128"/>
              <a:ea typeface="HG丸ｺﾞｼｯｸM-PRO" pitchFamily="50" charset="-128"/>
            </a:rPr>
            <a:t>10</a:t>
          </a:r>
          <a:r>
            <a:rPr lang="ja-JP" altLang="en-US" sz="1400" kern="1200" dirty="0" smtClean="0">
              <a:latin typeface="HG丸ｺﾞｼｯｸM-PRO" pitchFamily="50" charset="-128"/>
              <a:ea typeface="HG丸ｺﾞｼｯｸM-PRO" pitchFamily="50" charset="-128"/>
            </a:rPr>
            <a:t>月から法人の皆さまに法人番号などを記載した通知書の送付を開始する予定です。</a:t>
          </a:r>
          <a:endParaRPr kumimoji="1" lang="ja-JP" altLang="en-US" sz="1400" kern="1200" dirty="0"/>
        </a:p>
      </dsp:txBody>
      <dsp:txXfrm rot="-5400000">
        <a:off x="1349359" y="1938434"/>
        <a:ext cx="5098662" cy="1130646"/>
      </dsp:txXfrm>
    </dsp:sp>
    <dsp:sp modelId="{8D34C713-475E-4BFB-BFD5-429401DAD27E}">
      <dsp:nvSpPr>
        <dsp:cNvPr id="0" name=""/>
        <dsp:cNvSpPr/>
      </dsp:nvSpPr>
      <dsp:spPr>
        <a:xfrm rot="5400000">
          <a:off x="-289148" y="3690095"/>
          <a:ext cx="1927655" cy="1349358"/>
        </a:xfrm>
        <a:prstGeom prst="chevron">
          <a:avLst/>
        </a:prstGeom>
        <a:solidFill>
          <a:schemeClr val="tx2">
            <a:lumMod val="60000"/>
            <a:lumOff val="4000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22225" tIns="22225" rIns="22225" bIns="22225" numCol="1" spcCol="1270" anchor="ctr" anchorCtr="0">
          <a:noAutofit/>
        </a:bodyPr>
        <a:lstStyle/>
        <a:p>
          <a:pPr lvl="0" algn="ctr" defTabSz="1555750">
            <a:lnSpc>
              <a:spcPct val="90000"/>
            </a:lnSpc>
            <a:spcBef>
              <a:spcPct val="0"/>
            </a:spcBef>
            <a:spcAft>
              <a:spcPct val="35000"/>
            </a:spcAft>
          </a:pPr>
          <a:r>
            <a:rPr kumimoji="1" lang="ja-JP" altLang="en-US" sz="3500" kern="1200" dirty="0" smtClean="0"/>
            <a:t>公表</a:t>
          </a:r>
          <a:endParaRPr kumimoji="1" lang="ja-JP" altLang="en-US" sz="3500" kern="1200" dirty="0"/>
        </a:p>
      </dsp:txBody>
      <dsp:txXfrm rot="-5400000">
        <a:off x="1" y="4075625"/>
        <a:ext cx="1349358" cy="578297"/>
      </dsp:txXfrm>
    </dsp:sp>
    <dsp:sp modelId="{4186F938-CA3C-4419-921D-0DE4113A29C2}">
      <dsp:nvSpPr>
        <dsp:cNvPr id="0" name=""/>
        <dsp:cNvSpPr/>
      </dsp:nvSpPr>
      <dsp:spPr>
        <a:xfrm rot="5400000">
          <a:off x="3302784" y="1502960"/>
          <a:ext cx="1252976" cy="5159827"/>
        </a:xfrm>
        <a:prstGeom prst="round2SameRect">
          <a:avLst/>
        </a:prstGeom>
        <a:gradFill flip="none" rotWithShape="0">
          <a:gsLst>
            <a:gs pos="0">
              <a:schemeClr val="tx2">
                <a:lumMod val="40000"/>
                <a:lumOff val="60000"/>
                <a:tint val="66000"/>
                <a:satMod val="160000"/>
              </a:schemeClr>
            </a:gs>
            <a:gs pos="50000">
              <a:schemeClr val="tx2">
                <a:lumMod val="40000"/>
                <a:lumOff val="60000"/>
                <a:tint val="44500"/>
                <a:satMod val="160000"/>
              </a:schemeClr>
            </a:gs>
            <a:gs pos="100000">
              <a:schemeClr val="tx2">
                <a:lumMod val="40000"/>
                <a:lumOff val="60000"/>
                <a:tint val="23500"/>
                <a:satMod val="160000"/>
              </a:schemeClr>
            </a:gs>
          </a:gsLst>
          <a:lin ang="5400000" scaled="1"/>
          <a:tileRect/>
        </a:gra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ja-JP" altLang="en-US" sz="1400" kern="1200" dirty="0" smtClean="0">
              <a:latin typeface="HG丸ｺﾞｼｯｸM-PRO" pitchFamily="50" charset="-128"/>
              <a:ea typeface="HG丸ｺﾞｼｯｸM-PRO" pitchFamily="50" charset="-128"/>
            </a:rPr>
            <a:t>法人番号を指定した法人等の</a:t>
          </a:r>
          <a:r>
            <a:rPr kumimoji="1" lang="ja-JP" altLang="en-US" sz="1400" kern="1200" dirty="0" smtClean="0">
              <a:latin typeface="HG丸ｺﾞｼｯｸM-PRO" pitchFamily="50" charset="-128"/>
              <a:ea typeface="HG丸ｺﾞｼｯｸM-PRO" pitchFamily="50" charset="-128"/>
            </a:rPr>
            <a:t>①名称、②所在地、③法人番号をインターネットを通じて公表します。</a:t>
          </a:r>
          <a:endParaRPr kumimoji="1" lang="ja-JP" altLang="en-US" sz="1400" kern="1200" dirty="0"/>
        </a:p>
      </dsp:txBody>
      <dsp:txXfrm rot="-5400000">
        <a:off x="1349359" y="3517551"/>
        <a:ext cx="5098662" cy="1130646"/>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727A64-1AF3-4931-B225-28A993AAD4A4}" type="datetimeFigureOut">
              <a:rPr kumimoji="1" lang="ja-JP" altLang="en-US" smtClean="0"/>
              <a:t>2015/10/19</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05A6F1-737F-48D4-A04E-F8AF4D9C4C7D}" type="slidenum">
              <a:rPr kumimoji="1" lang="ja-JP" altLang="en-US" smtClean="0"/>
              <a:t>‹#›</a:t>
            </a:fld>
            <a:endParaRPr kumimoji="1" lang="ja-JP" altLang="en-US"/>
          </a:p>
        </p:txBody>
      </p:sp>
    </p:spTree>
    <p:extLst>
      <p:ext uri="{BB962C8B-B14F-4D97-AF65-F5344CB8AC3E}">
        <p14:creationId xmlns:p14="http://schemas.microsoft.com/office/powerpoint/2010/main" val="82124132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6550500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122363" y="735013"/>
            <a:ext cx="4540250" cy="3405187"/>
          </a:xfrm>
        </p:spPr>
      </p:sp>
      <p:sp>
        <p:nvSpPr>
          <p:cNvPr id="3" name="ノート プレースホルダ 2"/>
          <p:cNvSpPr>
            <a:spLocks noGrp="1"/>
          </p:cNvSpPr>
          <p:nvPr>
            <p:ph type="body" idx="1"/>
          </p:nvPr>
        </p:nvSpPr>
        <p:spPr/>
        <p:txBody>
          <a:bodyPr>
            <a:normAutofit/>
          </a:bodyPr>
          <a:lstStyle/>
          <a:p>
            <a:pPr defTabSz="898491">
              <a:defRPr/>
            </a:pPr>
            <a:endParaRPr lang="en-US" altLang="ja-JP" dirty="0" smtClean="0">
              <a:latin typeface="+mj-ea"/>
            </a:endParaRPr>
          </a:p>
        </p:txBody>
      </p:sp>
      <p:sp>
        <p:nvSpPr>
          <p:cNvPr id="4" name="スライド番号プレースホルダ 3"/>
          <p:cNvSpPr>
            <a:spLocks noGrp="1"/>
          </p:cNvSpPr>
          <p:nvPr>
            <p:ph type="sldNum" sz="quarter" idx="10"/>
          </p:nvPr>
        </p:nvSpPr>
        <p:spPr/>
        <p:txBody>
          <a:bodyPr/>
          <a:lstStyle/>
          <a:p>
            <a:fld id="{D8593308-59B5-4C38-B40E-F8F49FAFA4D0}" type="slidenum">
              <a:rPr lang="ja-JP" altLang="en-US" smtClean="0">
                <a:solidFill>
                  <a:prstClr val="black"/>
                </a:solidFill>
              </a:rPr>
              <a:pPr/>
              <a:t>30</a:t>
            </a:fld>
            <a:endParaRPr lang="ja-JP" altLang="en-US" dirty="0">
              <a:solidFill>
                <a:prstClr val="black"/>
              </a:solidFill>
            </a:endParaRPr>
          </a:p>
        </p:txBody>
      </p:sp>
    </p:spTree>
    <p:extLst>
      <p:ext uri="{BB962C8B-B14F-4D97-AF65-F5344CB8AC3E}">
        <p14:creationId xmlns:p14="http://schemas.microsoft.com/office/powerpoint/2010/main" val="20699290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26751600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515704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■健康保険・厚生年金保険の適用関係事務の変更される様式です。</a:t>
            </a:r>
            <a:endParaRPr kumimoji="1" lang="en-US" altLang="ja-JP" b="1" dirty="0" smtClean="0"/>
          </a:p>
          <a:p>
            <a:r>
              <a:rPr kumimoji="1" lang="ja-JP" altLang="en-US" dirty="0" smtClean="0"/>
              <a:t>　　健康保険・厚生年金保険の適用関係の事務のうち、事業主の皆様方に</a:t>
            </a:r>
            <a:endParaRPr kumimoji="1" lang="en-US" altLang="ja-JP" dirty="0" smtClean="0"/>
          </a:p>
          <a:p>
            <a:r>
              <a:rPr kumimoji="1" lang="ja-JP" altLang="en-US" dirty="0" smtClean="0"/>
              <a:t>　提出いただいているものについては、具体的にこのような変更があります。</a:t>
            </a:r>
            <a:endParaRPr kumimoji="1" lang="en-US" altLang="ja-JP" dirty="0" smtClean="0"/>
          </a:p>
          <a:p>
            <a:endParaRPr kumimoji="1" lang="en-US" altLang="ja-JP" dirty="0" smtClean="0"/>
          </a:p>
          <a:p>
            <a:r>
              <a:rPr kumimoji="1" lang="ja-JP" altLang="en-US" dirty="0" smtClean="0"/>
              <a:t>　　日本年金機構や各健康保険組合に提出していただく、</a:t>
            </a:r>
            <a:endParaRPr kumimoji="1" lang="en-US" altLang="ja-JP" dirty="0" smtClean="0"/>
          </a:p>
          <a:p>
            <a:r>
              <a:rPr lang="ja-JP" altLang="en-US" dirty="0" smtClean="0">
                <a:latin typeface="+mj-ea"/>
              </a:rPr>
              <a:t>　・健康保険・厚生年金保険被保険者資格取得届、喪失届</a:t>
            </a:r>
            <a:endParaRPr lang="en-US" altLang="ja-JP" dirty="0" smtClean="0">
              <a:latin typeface="+mj-ea"/>
            </a:endParaRPr>
          </a:p>
          <a:p>
            <a:r>
              <a:rPr lang="ja-JP" altLang="en-US" dirty="0" smtClean="0">
                <a:latin typeface="+mj-ea"/>
              </a:rPr>
              <a:t>　・健康保険・厚生年金保険被保険者報酬月額算定基礎届、変更届</a:t>
            </a:r>
            <a:endParaRPr lang="en-US" altLang="ja-JP" dirty="0" smtClean="0">
              <a:latin typeface="+mj-ea"/>
            </a:endParaRPr>
          </a:p>
          <a:p>
            <a:r>
              <a:rPr lang="ja-JP" altLang="en-US" dirty="0" smtClean="0">
                <a:latin typeface="+mj-ea"/>
              </a:rPr>
              <a:t>　・健康保険被扶養者（異動）届／国民年金第３号被保険者関係届</a:t>
            </a:r>
            <a:endParaRPr lang="en-US" altLang="ja-JP" dirty="0" smtClean="0">
              <a:latin typeface="+mj-ea"/>
            </a:endParaRPr>
          </a:p>
          <a:p>
            <a:r>
              <a:rPr lang="ja-JP" altLang="en-US" dirty="0" smtClean="0">
                <a:latin typeface="+mj-ea"/>
              </a:rPr>
              <a:t>　</a:t>
            </a:r>
            <a:r>
              <a:rPr kumimoji="1" lang="ja-JP" altLang="en-US" dirty="0" smtClean="0"/>
              <a:t>等に個人番号欄が追加されます。</a:t>
            </a:r>
            <a:endParaRPr kumimoji="1" lang="en-US" altLang="ja-JP" dirty="0" smtClean="0"/>
          </a:p>
          <a:p>
            <a:endParaRPr kumimoji="1" lang="en-US" altLang="ja-JP" dirty="0" smtClean="0"/>
          </a:p>
          <a:p>
            <a:r>
              <a:rPr kumimoji="1" lang="ja-JP" altLang="en-US" dirty="0" smtClean="0"/>
              <a:t>　　また、日本年金機構や各健康保険組合において、個人番号を利用して</a:t>
            </a:r>
            <a:endParaRPr kumimoji="1" lang="en-US" altLang="ja-JP" dirty="0" smtClean="0"/>
          </a:p>
          <a:p>
            <a:r>
              <a:rPr kumimoji="1" lang="ja-JP" altLang="en-US" dirty="0" smtClean="0"/>
              <a:t>　行政機関間の情報連携を行うことにより、これまで必要であった住民票や</a:t>
            </a:r>
            <a:endParaRPr kumimoji="1" lang="en-US" altLang="ja-JP" dirty="0" smtClean="0"/>
          </a:p>
          <a:p>
            <a:r>
              <a:rPr kumimoji="1" lang="ja-JP" altLang="en-US" dirty="0" smtClean="0"/>
              <a:t>　所得証明書などを省略することができるようになります。</a:t>
            </a:r>
            <a:endParaRPr kumimoji="1" lang="en-US" altLang="ja-JP" dirty="0" smtClean="0"/>
          </a:p>
          <a:p>
            <a:endParaRPr kumimoji="1" lang="en-US" altLang="ja-JP" dirty="0" smtClean="0"/>
          </a:p>
          <a:p>
            <a:endParaRPr kumimoji="1" lang="ja-JP" altLang="en-US" dirty="0" smtClean="0"/>
          </a:p>
          <a:p>
            <a:endParaRPr kumimoji="1" lang="ja-JP" altLang="en-US" dirty="0"/>
          </a:p>
        </p:txBody>
      </p:sp>
    </p:spTree>
    <p:extLst>
      <p:ext uri="{BB962C8B-B14F-4D97-AF65-F5344CB8AC3E}">
        <p14:creationId xmlns:p14="http://schemas.microsoft.com/office/powerpoint/2010/main" val="23793217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38157171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fontScale="62500" lnSpcReduction="20000"/>
          </a:bodyPr>
          <a:lstStyle/>
          <a:p>
            <a:endParaRPr lang="en-US" altLang="ja-JP" sz="1400" dirty="0">
              <a:latin typeface="+mj-ea"/>
            </a:endParaRPr>
          </a:p>
        </p:txBody>
      </p:sp>
    </p:spTree>
    <p:extLst>
      <p:ext uri="{BB962C8B-B14F-4D97-AF65-F5344CB8AC3E}">
        <p14:creationId xmlns:p14="http://schemas.microsoft.com/office/powerpoint/2010/main" val="1822320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655050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3035462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655050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sz="1100" dirty="0">
              <a:solidFill>
                <a:prstClr val="black"/>
              </a:solidFill>
              <a:latin typeface="+mn-ea"/>
              <a:cs typeface="メイリオ" panose="020B0604030504040204" pitchFamily="50" charset="-128"/>
            </a:endParaRPr>
          </a:p>
        </p:txBody>
      </p:sp>
    </p:spTree>
    <p:extLst>
      <p:ext uri="{BB962C8B-B14F-4D97-AF65-F5344CB8AC3E}">
        <p14:creationId xmlns:p14="http://schemas.microsoft.com/office/powerpoint/2010/main" val="4055737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sz="1100" dirty="0">
              <a:solidFill>
                <a:prstClr val="black"/>
              </a:solidFill>
              <a:latin typeface="+mn-ea"/>
              <a:cs typeface="メイリオ" panose="020B0604030504040204" pitchFamily="50" charset="-128"/>
            </a:endParaRPr>
          </a:p>
        </p:txBody>
      </p:sp>
    </p:spTree>
    <p:extLst>
      <p:ext uri="{BB962C8B-B14F-4D97-AF65-F5344CB8AC3E}">
        <p14:creationId xmlns:p14="http://schemas.microsoft.com/office/powerpoint/2010/main" val="40557373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smtClean="0"/>
          </a:p>
        </p:txBody>
      </p:sp>
    </p:spTree>
    <p:extLst>
      <p:ext uri="{BB962C8B-B14F-4D97-AF65-F5344CB8AC3E}">
        <p14:creationId xmlns:p14="http://schemas.microsoft.com/office/powerpoint/2010/main" val="11885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655050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123950" y="681038"/>
            <a:ext cx="4537075" cy="3403600"/>
          </a:xfrm>
        </p:spPr>
      </p:sp>
      <p:sp>
        <p:nvSpPr>
          <p:cNvPr id="3" name="ノート プレースホルダ 2"/>
          <p:cNvSpPr>
            <a:spLocks noGrp="1"/>
          </p:cNvSpPr>
          <p:nvPr>
            <p:ph type="body" idx="1"/>
          </p:nvPr>
        </p:nvSpPr>
        <p:spPr/>
        <p:txBody>
          <a:bodyPr>
            <a:normAutofit/>
          </a:bodyPr>
          <a:lstStyle/>
          <a:p>
            <a:pPr defTabSz="898491">
              <a:defRPr/>
            </a:pPr>
            <a:endParaRPr lang="en-US" altLang="ja-JP" dirty="0" smtClean="0"/>
          </a:p>
        </p:txBody>
      </p:sp>
      <p:sp>
        <p:nvSpPr>
          <p:cNvPr id="4" name="スライド番号プレースホルダ 3"/>
          <p:cNvSpPr>
            <a:spLocks noGrp="1"/>
          </p:cNvSpPr>
          <p:nvPr>
            <p:ph type="sldNum" sz="quarter" idx="10"/>
          </p:nvPr>
        </p:nvSpPr>
        <p:spPr/>
        <p:txBody>
          <a:bodyPr/>
          <a:lstStyle/>
          <a:p>
            <a:fld id="{0E654B01-6D93-472F-B28B-AD32D3FFE240}" type="slidenum">
              <a:rPr lang="ja-JP" altLang="en-US" smtClean="0">
                <a:solidFill>
                  <a:prstClr val="black"/>
                </a:solidFill>
              </a:rPr>
              <a:pPr/>
              <a:t>29</a:t>
            </a:fld>
            <a:endParaRPr lang="ja-JP" altLang="en-US" dirty="0">
              <a:solidFill>
                <a:prstClr val="black"/>
              </a:solidFill>
            </a:endParaRPr>
          </a:p>
        </p:txBody>
      </p:sp>
    </p:spTree>
    <p:extLst>
      <p:ext uri="{BB962C8B-B14F-4D97-AF65-F5344CB8AC3E}">
        <p14:creationId xmlns:p14="http://schemas.microsoft.com/office/powerpoint/2010/main" val="2771801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B9942626-10C2-4BA4-942C-5AE579A6DBB7}" type="datetimeFigureOut">
              <a:rPr kumimoji="1" lang="ja-JP" altLang="en-US" smtClean="0"/>
              <a:t>2015/10/19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F693802-8B67-41D4-B029-684EC4F6652A}" type="slidenum">
              <a:rPr kumimoji="1" lang="ja-JP" altLang="en-US" smtClean="0"/>
              <a:t>‹#›</a:t>
            </a:fld>
            <a:endParaRPr kumimoji="1" lang="ja-JP" altLang="en-US"/>
          </a:p>
        </p:txBody>
      </p:sp>
    </p:spTree>
    <p:extLst>
      <p:ext uri="{BB962C8B-B14F-4D97-AF65-F5344CB8AC3E}">
        <p14:creationId xmlns:p14="http://schemas.microsoft.com/office/powerpoint/2010/main" val="192033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9942626-10C2-4BA4-942C-5AE579A6DBB7}" type="datetimeFigureOut">
              <a:rPr kumimoji="1" lang="ja-JP" altLang="en-US" smtClean="0"/>
              <a:t>2015/10/19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F693802-8B67-41D4-B029-684EC4F6652A}" type="slidenum">
              <a:rPr kumimoji="1" lang="ja-JP" altLang="en-US" smtClean="0"/>
              <a:t>‹#›</a:t>
            </a:fld>
            <a:endParaRPr kumimoji="1" lang="ja-JP" altLang="en-US"/>
          </a:p>
        </p:txBody>
      </p:sp>
    </p:spTree>
    <p:extLst>
      <p:ext uri="{BB962C8B-B14F-4D97-AF65-F5344CB8AC3E}">
        <p14:creationId xmlns:p14="http://schemas.microsoft.com/office/powerpoint/2010/main" val="2568027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9942626-10C2-4BA4-942C-5AE579A6DBB7}" type="datetimeFigureOut">
              <a:rPr kumimoji="1" lang="ja-JP" altLang="en-US" smtClean="0"/>
              <a:t>2015/10/19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F693802-8B67-41D4-B029-684EC4F6652A}" type="slidenum">
              <a:rPr kumimoji="1" lang="ja-JP" altLang="en-US" smtClean="0"/>
              <a:t>‹#›</a:t>
            </a:fld>
            <a:endParaRPr kumimoji="1" lang="ja-JP" altLang="en-US"/>
          </a:p>
        </p:txBody>
      </p:sp>
    </p:spTree>
    <p:extLst>
      <p:ext uri="{BB962C8B-B14F-4D97-AF65-F5344CB8AC3E}">
        <p14:creationId xmlns:p14="http://schemas.microsoft.com/office/powerpoint/2010/main" val="3582621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9942626-10C2-4BA4-942C-5AE579A6DBB7}" type="datetimeFigureOut">
              <a:rPr kumimoji="1" lang="ja-JP" altLang="en-US" smtClean="0"/>
              <a:t>2015/10/19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F693802-8B67-41D4-B029-684EC4F6652A}" type="slidenum">
              <a:rPr kumimoji="1" lang="ja-JP" altLang="en-US" smtClean="0"/>
              <a:t>‹#›</a:t>
            </a:fld>
            <a:endParaRPr kumimoji="1" lang="ja-JP" altLang="en-US"/>
          </a:p>
        </p:txBody>
      </p:sp>
    </p:spTree>
    <p:extLst>
      <p:ext uri="{BB962C8B-B14F-4D97-AF65-F5344CB8AC3E}">
        <p14:creationId xmlns:p14="http://schemas.microsoft.com/office/powerpoint/2010/main" val="1256898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B9942626-10C2-4BA4-942C-5AE579A6DBB7}" type="datetimeFigureOut">
              <a:rPr kumimoji="1" lang="ja-JP" altLang="en-US" smtClean="0"/>
              <a:t>2015/10/19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F693802-8B67-41D4-B029-684EC4F6652A}" type="slidenum">
              <a:rPr kumimoji="1" lang="ja-JP" altLang="en-US" smtClean="0"/>
              <a:t>‹#›</a:t>
            </a:fld>
            <a:endParaRPr kumimoji="1" lang="ja-JP" altLang="en-US"/>
          </a:p>
        </p:txBody>
      </p:sp>
    </p:spTree>
    <p:extLst>
      <p:ext uri="{BB962C8B-B14F-4D97-AF65-F5344CB8AC3E}">
        <p14:creationId xmlns:p14="http://schemas.microsoft.com/office/powerpoint/2010/main" val="1918799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B9942626-10C2-4BA4-942C-5AE579A6DBB7}" type="datetimeFigureOut">
              <a:rPr kumimoji="1" lang="ja-JP" altLang="en-US" smtClean="0"/>
              <a:t>2015/10/19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F693802-8B67-41D4-B029-684EC4F6652A}" type="slidenum">
              <a:rPr kumimoji="1" lang="ja-JP" altLang="en-US" smtClean="0"/>
              <a:t>‹#›</a:t>
            </a:fld>
            <a:endParaRPr kumimoji="1" lang="ja-JP" altLang="en-US"/>
          </a:p>
        </p:txBody>
      </p:sp>
    </p:spTree>
    <p:extLst>
      <p:ext uri="{BB962C8B-B14F-4D97-AF65-F5344CB8AC3E}">
        <p14:creationId xmlns:p14="http://schemas.microsoft.com/office/powerpoint/2010/main" val="2335380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B9942626-10C2-4BA4-942C-5AE579A6DBB7}" type="datetimeFigureOut">
              <a:rPr kumimoji="1" lang="ja-JP" altLang="en-US" smtClean="0"/>
              <a:t>2015/10/19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CF693802-8B67-41D4-B029-684EC4F6652A}" type="slidenum">
              <a:rPr kumimoji="1" lang="ja-JP" altLang="en-US" smtClean="0"/>
              <a:t>‹#›</a:t>
            </a:fld>
            <a:endParaRPr kumimoji="1" lang="ja-JP" altLang="en-US"/>
          </a:p>
        </p:txBody>
      </p:sp>
    </p:spTree>
    <p:extLst>
      <p:ext uri="{BB962C8B-B14F-4D97-AF65-F5344CB8AC3E}">
        <p14:creationId xmlns:p14="http://schemas.microsoft.com/office/powerpoint/2010/main" val="327898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B9942626-10C2-4BA4-942C-5AE579A6DBB7}" type="datetimeFigureOut">
              <a:rPr kumimoji="1" lang="ja-JP" altLang="en-US" smtClean="0"/>
              <a:t>2015/10/19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CF693802-8B67-41D4-B029-684EC4F6652A}" type="slidenum">
              <a:rPr kumimoji="1" lang="ja-JP" altLang="en-US" smtClean="0"/>
              <a:t>‹#›</a:t>
            </a:fld>
            <a:endParaRPr kumimoji="1" lang="ja-JP" altLang="en-US"/>
          </a:p>
        </p:txBody>
      </p:sp>
    </p:spTree>
    <p:extLst>
      <p:ext uri="{BB962C8B-B14F-4D97-AF65-F5344CB8AC3E}">
        <p14:creationId xmlns:p14="http://schemas.microsoft.com/office/powerpoint/2010/main" val="3962382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9942626-10C2-4BA4-942C-5AE579A6DBB7}" type="datetimeFigureOut">
              <a:rPr kumimoji="1" lang="ja-JP" altLang="en-US" smtClean="0"/>
              <a:t>2015/10/19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CF693802-8B67-41D4-B029-684EC4F6652A}" type="slidenum">
              <a:rPr kumimoji="1" lang="ja-JP" altLang="en-US" smtClean="0"/>
              <a:t>‹#›</a:t>
            </a:fld>
            <a:endParaRPr kumimoji="1" lang="ja-JP" altLang="en-US"/>
          </a:p>
        </p:txBody>
      </p:sp>
    </p:spTree>
    <p:extLst>
      <p:ext uri="{BB962C8B-B14F-4D97-AF65-F5344CB8AC3E}">
        <p14:creationId xmlns:p14="http://schemas.microsoft.com/office/powerpoint/2010/main" val="2407716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9942626-10C2-4BA4-942C-5AE579A6DBB7}" type="datetimeFigureOut">
              <a:rPr kumimoji="1" lang="ja-JP" altLang="en-US" smtClean="0"/>
              <a:t>2015/10/19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F693802-8B67-41D4-B029-684EC4F6652A}" type="slidenum">
              <a:rPr kumimoji="1" lang="ja-JP" altLang="en-US" smtClean="0"/>
              <a:t>‹#›</a:t>
            </a:fld>
            <a:endParaRPr kumimoji="1" lang="ja-JP" altLang="en-US"/>
          </a:p>
        </p:txBody>
      </p:sp>
    </p:spTree>
    <p:extLst>
      <p:ext uri="{BB962C8B-B14F-4D97-AF65-F5344CB8AC3E}">
        <p14:creationId xmlns:p14="http://schemas.microsoft.com/office/powerpoint/2010/main" val="2118885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9942626-10C2-4BA4-942C-5AE579A6DBB7}" type="datetimeFigureOut">
              <a:rPr kumimoji="1" lang="ja-JP" altLang="en-US" smtClean="0"/>
              <a:t>2015/10/19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F693802-8B67-41D4-B029-684EC4F6652A}" type="slidenum">
              <a:rPr kumimoji="1" lang="ja-JP" altLang="en-US" smtClean="0"/>
              <a:t>‹#›</a:t>
            </a:fld>
            <a:endParaRPr kumimoji="1" lang="ja-JP" altLang="en-US"/>
          </a:p>
        </p:txBody>
      </p:sp>
    </p:spTree>
    <p:extLst>
      <p:ext uri="{BB962C8B-B14F-4D97-AF65-F5344CB8AC3E}">
        <p14:creationId xmlns:p14="http://schemas.microsoft.com/office/powerpoint/2010/main" val="1144732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942626-10C2-4BA4-942C-5AE579A6DBB7}" type="datetimeFigureOut">
              <a:rPr kumimoji="1" lang="ja-JP" altLang="en-US" smtClean="0"/>
              <a:t>2015/10/19</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693802-8B67-41D4-B029-684EC4F6652A}" type="slidenum">
              <a:rPr kumimoji="1" lang="ja-JP" altLang="en-US" smtClean="0"/>
              <a:t>‹#›</a:t>
            </a:fld>
            <a:endParaRPr kumimoji="1" lang="ja-JP" altLang="en-US"/>
          </a:p>
        </p:txBody>
      </p:sp>
    </p:spTree>
    <p:extLst>
      <p:ext uri="{BB962C8B-B14F-4D97-AF65-F5344CB8AC3E}">
        <p14:creationId xmlns:p14="http://schemas.microsoft.com/office/powerpoint/2010/main" val="761043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4.jpeg"/><Relationship Id="rId7"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5.jpe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8.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0.emf"/><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png"/><Relationship Id="rId4" Type="http://schemas.openxmlformats.org/officeDocument/2006/relationships/image" Target="../media/image10.wmf"/></Relationships>
</file>

<file path=ppt/slides/_rels/slide17.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image" Target="../media/image23.wmf"/><Relationship Id="rId7"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6.wmf"/><Relationship Id="rId5" Type="http://schemas.openxmlformats.org/officeDocument/2006/relationships/image" Target="../media/image25.emf"/><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image" Target="../media/image23.wmf"/><Relationship Id="rId7"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6.wmf"/><Relationship Id="rId5" Type="http://schemas.openxmlformats.org/officeDocument/2006/relationships/image" Target="../media/image25.emf"/><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16.png"/><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9.pn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30.png"/><Relationship Id="rId4" Type="http://schemas.microsoft.com/office/2007/relationships/hdphoto" Target="../media/hdphoto2.wdp"/><Relationship Id="rId9" Type="http://schemas.openxmlformats.org/officeDocument/2006/relationships/image" Target="../media/image28.wmf"/></Relationships>
</file>

<file path=ppt/slides/_rels/slide2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2.png"/><Relationship Id="rId7"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31.gif"/><Relationship Id="rId4" Type="http://schemas.openxmlformats.org/officeDocument/2006/relationships/image" Target="../media/image10.wmf"/><Relationship Id="rId9" Type="http://schemas.openxmlformats.org/officeDocument/2006/relationships/image" Target="../media/image32.png"/></Relationships>
</file>

<file path=ppt/slides/_rels/slide24.xml.rels><?xml version="1.0" encoding="UTF-8" standalone="yes"?>
<Relationships xmlns="http://schemas.openxmlformats.org/package/2006/relationships"><Relationship Id="rId8" Type="http://schemas.openxmlformats.org/officeDocument/2006/relationships/image" Target="../media/image27.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3.png"/><Relationship Id="rId5" Type="http://schemas.microsoft.com/office/2007/relationships/hdphoto" Target="../media/hdphoto2.wdp"/><Relationship Id="rId4" Type="http://schemas.openxmlformats.org/officeDocument/2006/relationships/image" Target="../media/image29.png"/><Relationship Id="rId9" Type="http://schemas.openxmlformats.org/officeDocument/2006/relationships/image" Target="../media/image28.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34.em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5.png"/><Relationship Id="rId7" Type="http://schemas.openxmlformats.org/officeDocument/2006/relationships/image" Target="../media/image20.emf"/><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10.wmf"/><Relationship Id="rId9" Type="http://schemas.microsoft.com/office/2007/relationships/hdphoto" Target="../media/hdphoto4.wdp"/></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8.emf"/><Relationship Id="rId4" Type="http://schemas.openxmlformats.org/officeDocument/2006/relationships/package" Target="../embeddings/Microsoft_Word_Document1.docx"/></Relationships>
</file>

<file path=ppt/slides/_rels/slide36.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wmf"/><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microsoft.com/office/2007/relationships/hdphoto" Target="../media/hdphoto1.wd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wmf"/><Relationship Id="rId4" Type="http://schemas.openxmlformats.org/officeDocument/2006/relationships/image" Target="../media/image5.png"/><Relationship Id="rId9" Type="http://schemas.openxmlformats.org/officeDocument/2006/relationships/image" Target="../media/image7.wmf"/></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13.jpe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a:xfrm>
            <a:off x="7010400" y="6492875"/>
            <a:ext cx="2133600" cy="365125"/>
          </a:xfrm>
        </p:spPr>
        <p:txBody>
          <a:bodyPr/>
          <a:lstStyle/>
          <a:p>
            <a:pPr>
              <a:defRPr/>
            </a:pPr>
            <a:fld id="{C3C04727-8AF5-4794-A05C-2C4886A14F80}" type="slidenum">
              <a:rPr lang="ja-JP" altLang="en-US" sz="1800" b="1" smtClean="0">
                <a:solidFill>
                  <a:prstClr val="black"/>
                </a:solidFill>
              </a:rPr>
              <a:pPr>
                <a:defRPr/>
              </a:pPr>
              <a:t>1</a:t>
            </a:fld>
            <a:endParaRPr lang="ja-JP" altLang="en-US" sz="1800" b="1" dirty="0">
              <a:solidFill>
                <a:prstClr val="black"/>
              </a:solidFill>
            </a:endParaRPr>
          </a:p>
        </p:txBody>
      </p:sp>
      <p:sp>
        <p:nvSpPr>
          <p:cNvPr id="5" name="タイトル 1"/>
          <p:cNvSpPr txBox="1">
            <a:spLocks/>
          </p:cNvSpPr>
          <p:nvPr/>
        </p:nvSpPr>
        <p:spPr bwMode="auto">
          <a:xfrm>
            <a:off x="395411" y="476672"/>
            <a:ext cx="77724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fontAlgn="base">
              <a:spcBef>
                <a:spcPct val="0"/>
              </a:spcBef>
              <a:spcAft>
                <a:spcPct val="0"/>
              </a:spcAft>
              <a:defRPr kumimoji="1" sz="4400" kern="1200">
                <a:solidFill>
                  <a:schemeClr val="tx1"/>
                </a:solidFill>
                <a:latin typeface="+mj-lt"/>
                <a:ea typeface="+mj-ea"/>
                <a:cs typeface="+mj-cs"/>
              </a:defRPr>
            </a:lvl1pPr>
            <a:lvl2pPr algn="ctr" rtl="0" fontAlgn="base">
              <a:spcBef>
                <a:spcPct val="0"/>
              </a:spcBef>
              <a:spcAft>
                <a:spcPct val="0"/>
              </a:spcAft>
              <a:defRPr kumimoji="1" sz="4400">
                <a:solidFill>
                  <a:schemeClr val="tx1"/>
                </a:solidFill>
                <a:latin typeface="Calibri" pitchFamily="34" charset="0"/>
                <a:ea typeface="ＭＳ Ｐゴシック" charset="-128"/>
              </a:defRPr>
            </a:lvl2pPr>
            <a:lvl3pPr algn="ctr" rtl="0" fontAlgn="base">
              <a:spcBef>
                <a:spcPct val="0"/>
              </a:spcBef>
              <a:spcAft>
                <a:spcPct val="0"/>
              </a:spcAft>
              <a:defRPr kumimoji="1" sz="4400">
                <a:solidFill>
                  <a:schemeClr val="tx1"/>
                </a:solidFill>
                <a:latin typeface="Calibri" pitchFamily="34" charset="0"/>
                <a:ea typeface="ＭＳ Ｐゴシック" charset="-128"/>
              </a:defRPr>
            </a:lvl3pPr>
            <a:lvl4pPr algn="ctr" rtl="0" fontAlgn="base">
              <a:spcBef>
                <a:spcPct val="0"/>
              </a:spcBef>
              <a:spcAft>
                <a:spcPct val="0"/>
              </a:spcAft>
              <a:defRPr kumimoji="1" sz="4400">
                <a:solidFill>
                  <a:schemeClr val="tx1"/>
                </a:solidFill>
                <a:latin typeface="Calibri" pitchFamily="34" charset="0"/>
                <a:ea typeface="ＭＳ Ｐゴシック" charset="-128"/>
              </a:defRPr>
            </a:lvl4pPr>
            <a:lvl5pPr algn="ctr" rtl="0" fontAlgn="base">
              <a:spcBef>
                <a:spcPct val="0"/>
              </a:spcBef>
              <a:spcAft>
                <a:spcPct val="0"/>
              </a:spcAft>
              <a:defRPr kumimoji="1" sz="4400">
                <a:solidFill>
                  <a:schemeClr val="tx1"/>
                </a:solidFill>
                <a:latin typeface="Calibri" pitchFamily="34"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a:lstStyle>
          <a:p>
            <a:pPr algn="l"/>
            <a:r>
              <a:rPr lang="en-US" altLang="ja-JP" sz="3600" dirty="0" smtClean="0">
                <a:solidFill>
                  <a:prstClr val="black"/>
                </a:solidFill>
                <a:latin typeface="HGP創英角ｺﾞｼｯｸUB" pitchFamily="50" charset="-128"/>
                <a:ea typeface="HGP創英角ｺﾞｼｯｸUB" pitchFamily="50" charset="-128"/>
              </a:rPr>
              <a:t>1</a:t>
            </a:r>
            <a:r>
              <a:rPr lang="ja-JP" altLang="en-US" sz="3600" dirty="0" err="1" smtClean="0">
                <a:solidFill>
                  <a:prstClr val="black"/>
                </a:solidFill>
                <a:latin typeface="HGP創英角ｺﾞｼｯｸUB" pitchFamily="50" charset="-128"/>
                <a:ea typeface="HGP創英角ｺﾞｼｯｸUB" pitchFamily="50" charset="-128"/>
              </a:rPr>
              <a:t>．</a:t>
            </a:r>
            <a:r>
              <a:rPr lang="ja-JP" altLang="en-US" sz="3600" dirty="0" smtClean="0">
                <a:solidFill>
                  <a:prstClr val="black"/>
                </a:solidFill>
                <a:latin typeface="HGP創英角ｺﾞｼｯｸUB" pitchFamily="50" charset="-128"/>
                <a:ea typeface="HGP創英角ｺﾞｼｯｸUB" pitchFamily="50" charset="-128"/>
              </a:rPr>
              <a:t>番号法対応の肝</a:t>
            </a:r>
          </a:p>
        </p:txBody>
      </p:sp>
      <p:sp>
        <p:nvSpPr>
          <p:cNvPr id="6" name="Rectangle 13"/>
          <p:cNvSpPr>
            <a:spLocks noChangeArrowheads="1"/>
          </p:cNvSpPr>
          <p:nvPr/>
        </p:nvSpPr>
        <p:spPr bwMode="gray">
          <a:xfrm>
            <a:off x="179512" y="1556792"/>
            <a:ext cx="8784976" cy="576263"/>
          </a:xfrm>
          <a:prstGeom prst="rect">
            <a:avLst/>
          </a:prstGeom>
          <a:solidFill>
            <a:schemeClr val="accent6">
              <a:lumMod val="20000"/>
              <a:lumOff val="80000"/>
            </a:schemeClr>
          </a:solidFill>
          <a:ln w="9525" algn="ctr">
            <a:solidFill>
              <a:schemeClr val="accent6"/>
            </a:solidFill>
            <a:round/>
            <a:headEnd/>
            <a:tailEnd/>
          </a:ln>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eiryo UI" pitchFamily="50" charset="-128"/>
                <a:ea typeface="Meiryo UI" pitchFamily="50" charset="-128"/>
                <a:cs typeface="Meiryo UI" pitchFamily="50" charset="-128"/>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eiryo UI" pitchFamily="50" charset="-128"/>
                <a:ea typeface="Meiryo UI" pitchFamily="50" charset="-128"/>
                <a:cs typeface="Meiryo UI" pitchFamily="50" charset="-128"/>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Meiryo UI" pitchFamily="50" charset="-128"/>
                <a:ea typeface="Meiryo UI" pitchFamily="50" charset="-128"/>
                <a:cs typeface="Meiryo UI" pitchFamily="50" charset="-128"/>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eiryo UI" pitchFamily="50" charset="-128"/>
                <a:ea typeface="Meiryo UI" pitchFamily="50" charset="-128"/>
                <a:cs typeface="Meiryo UI" pitchFamily="50" charset="-128"/>
              </a:defRPr>
            </a:lvl4pPr>
            <a:lvl5pPr marL="2057400" indent="-228600" algn="l" eaLnBrk="0" fontAlgn="base" hangingPunct="0">
              <a:buBlip>
                <a:blip r:embed="rId2"/>
              </a:buBlip>
              <a:defRPr kumimoji="1" sz="2000">
                <a:solidFill>
                  <a:srgbClr val="000000"/>
                </a:solidFill>
                <a:latin typeface="Arial" charset="0"/>
                <a:ea typeface="ＭＳ Ｐゴシック" charset="-128"/>
                <a:cs typeface="Arial" charset="0"/>
              </a:defRPr>
            </a:lvl5pPr>
            <a:lvl6pPr marL="2514600" indent="-228600" eaLnBrk="0" fontAlgn="base" hangingPunct="0">
              <a:spcBef>
                <a:spcPct val="0"/>
              </a:spcBef>
              <a:spcAft>
                <a:spcPct val="0"/>
              </a:spcAft>
              <a:buBlip>
                <a:blip r:embed="rId2"/>
              </a:buBlip>
              <a:defRPr kumimoji="1" sz="2000">
                <a:solidFill>
                  <a:srgbClr val="000000"/>
                </a:solidFill>
                <a:latin typeface="Arial" charset="0"/>
                <a:ea typeface="ＭＳ Ｐゴシック" charset="-128"/>
                <a:cs typeface="Arial" charset="0"/>
              </a:defRPr>
            </a:lvl6pPr>
            <a:lvl7pPr marL="2971800" indent="-228600" eaLnBrk="0" fontAlgn="base" hangingPunct="0">
              <a:spcBef>
                <a:spcPct val="0"/>
              </a:spcBef>
              <a:spcAft>
                <a:spcPct val="0"/>
              </a:spcAft>
              <a:buBlip>
                <a:blip r:embed="rId2"/>
              </a:buBlip>
              <a:defRPr kumimoji="1" sz="2000">
                <a:solidFill>
                  <a:srgbClr val="000000"/>
                </a:solidFill>
                <a:latin typeface="Arial" charset="0"/>
                <a:ea typeface="ＭＳ Ｐゴシック" charset="-128"/>
                <a:cs typeface="Arial" charset="0"/>
              </a:defRPr>
            </a:lvl7pPr>
            <a:lvl8pPr marL="3429000" indent="-228600" eaLnBrk="0" fontAlgn="base" hangingPunct="0">
              <a:spcBef>
                <a:spcPct val="0"/>
              </a:spcBef>
              <a:spcAft>
                <a:spcPct val="0"/>
              </a:spcAft>
              <a:buBlip>
                <a:blip r:embed="rId2"/>
              </a:buBlip>
              <a:defRPr kumimoji="1" sz="2000">
                <a:solidFill>
                  <a:srgbClr val="000000"/>
                </a:solidFill>
                <a:latin typeface="Arial" charset="0"/>
                <a:ea typeface="ＭＳ Ｐゴシック" charset="-128"/>
                <a:cs typeface="Arial" charset="0"/>
              </a:defRPr>
            </a:lvl8pPr>
            <a:lvl9pPr marL="3886200" indent="-228600" eaLnBrk="0" fontAlgn="base" hangingPunct="0">
              <a:spcBef>
                <a:spcPct val="0"/>
              </a:spcBef>
              <a:spcAft>
                <a:spcPct val="0"/>
              </a:spcAft>
              <a:buBlip>
                <a:blip r:embed="rId2"/>
              </a:buBlip>
              <a:defRPr kumimoji="1" sz="2000">
                <a:solidFill>
                  <a:srgbClr val="000000"/>
                </a:solidFill>
                <a:latin typeface="Arial" charset="0"/>
                <a:ea typeface="ＭＳ Ｐゴシック" charset="-128"/>
                <a:cs typeface="Arial" charset="0"/>
              </a:defRPr>
            </a:lvl9pPr>
          </a:lstStyle>
          <a:p>
            <a:pPr marL="342900" indent="-342900" algn="ctr" eaLnBrk="1" fontAlgn="ctr" hangingPunct="1">
              <a:lnSpc>
                <a:spcPct val="90000"/>
              </a:lnSpc>
              <a:spcBef>
                <a:spcPct val="0"/>
              </a:spcBef>
              <a:spcAft>
                <a:spcPct val="0"/>
              </a:spcAft>
              <a:buClrTx/>
              <a:buFont typeface="Wingdings" pitchFamily="2" charset="2"/>
              <a:buChar char="Ø"/>
            </a:pPr>
            <a:r>
              <a:rPr lang="ja-JP" altLang="en-US" b="1" dirty="0" smtClean="0">
                <a:solidFill>
                  <a:srgbClr val="0070C0"/>
                </a:solidFill>
              </a:rPr>
              <a:t>正しい収集・・・正しい手続き、正しい番号、正しい収集先</a:t>
            </a:r>
            <a:endParaRPr lang="ja-JP" altLang="en-US" b="1" dirty="0">
              <a:solidFill>
                <a:srgbClr val="0070C0"/>
              </a:solidFill>
            </a:endParaRPr>
          </a:p>
        </p:txBody>
      </p:sp>
      <p:sp>
        <p:nvSpPr>
          <p:cNvPr id="7" name="Rectangle 13"/>
          <p:cNvSpPr>
            <a:spLocks noChangeArrowheads="1"/>
          </p:cNvSpPr>
          <p:nvPr/>
        </p:nvSpPr>
        <p:spPr bwMode="gray">
          <a:xfrm>
            <a:off x="179512" y="3068761"/>
            <a:ext cx="8784976" cy="576263"/>
          </a:xfrm>
          <a:prstGeom prst="rect">
            <a:avLst/>
          </a:prstGeom>
          <a:solidFill>
            <a:schemeClr val="accent6">
              <a:lumMod val="20000"/>
              <a:lumOff val="80000"/>
            </a:schemeClr>
          </a:solidFill>
          <a:ln w="9525" algn="ctr">
            <a:solidFill>
              <a:schemeClr val="accent6"/>
            </a:solidFill>
            <a:round/>
            <a:headEnd/>
            <a:tailEnd/>
          </a:ln>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eiryo UI" pitchFamily="50" charset="-128"/>
                <a:ea typeface="Meiryo UI" pitchFamily="50" charset="-128"/>
                <a:cs typeface="Meiryo UI" pitchFamily="50" charset="-128"/>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eiryo UI" pitchFamily="50" charset="-128"/>
                <a:ea typeface="Meiryo UI" pitchFamily="50" charset="-128"/>
                <a:cs typeface="Meiryo UI" pitchFamily="50" charset="-128"/>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Meiryo UI" pitchFamily="50" charset="-128"/>
                <a:ea typeface="Meiryo UI" pitchFamily="50" charset="-128"/>
                <a:cs typeface="Meiryo UI" pitchFamily="50" charset="-128"/>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eiryo UI" pitchFamily="50" charset="-128"/>
                <a:ea typeface="Meiryo UI" pitchFamily="50" charset="-128"/>
                <a:cs typeface="Meiryo UI" pitchFamily="50" charset="-128"/>
              </a:defRPr>
            </a:lvl4pPr>
            <a:lvl5pPr marL="2057400" indent="-228600" algn="l" eaLnBrk="0" fontAlgn="base" hangingPunct="0">
              <a:buBlip>
                <a:blip r:embed="rId2"/>
              </a:buBlip>
              <a:defRPr kumimoji="1" sz="2000">
                <a:solidFill>
                  <a:srgbClr val="000000"/>
                </a:solidFill>
                <a:latin typeface="Arial" charset="0"/>
                <a:ea typeface="ＭＳ Ｐゴシック" charset="-128"/>
                <a:cs typeface="Arial" charset="0"/>
              </a:defRPr>
            </a:lvl5pPr>
            <a:lvl6pPr marL="2514600" indent="-228600" eaLnBrk="0" fontAlgn="base" hangingPunct="0">
              <a:spcBef>
                <a:spcPct val="0"/>
              </a:spcBef>
              <a:spcAft>
                <a:spcPct val="0"/>
              </a:spcAft>
              <a:buBlip>
                <a:blip r:embed="rId2"/>
              </a:buBlip>
              <a:defRPr kumimoji="1" sz="2000">
                <a:solidFill>
                  <a:srgbClr val="000000"/>
                </a:solidFill>
                <a:latin typeface="Arial" charset="0"/>
                <a:ea typeface="ＭＳ Ｐゴシック" charset="-128"/>
                <a:cs typeface="Arial" charset="0"/>
              </a:defRPr>
            </a:lvl6pPr>
            <a:lvl7pPr marL="2971800" indent="-228600" eaLnBrk="0" fontAlgn="base" hangingPunct="0">
              <a:spcBef>
                <a:spcPct val="0"/>
              </a:spcBef>
              <a:spcAft>
                <a:spcPct val="0"/>
              </a:spcAft>
              <a:buBlip>
                <a:blip r:embed="rId2"/>
              </a:buBlip>
              <a:defRPr kumimoji="1" sz="2000">
                <a:solidFill>
                  <a:srgbClr val="000000"/>
                </a:solidFill>
                <a:latin typeface="Arial" charset="0"/>
                <a:ea typeface="ＭＳ Ｐゴシック" charset="-128"/>
                <a:cs typeface="Arial" charset="0"/>
              </a:defRPr>
            </a:lvl7pPr>
            <a:lvl8pPr marL="3429000" indent="-228600" eaLnBrk="0" fontAlgn="base" hangingPunct="0">
              <a:spcBef>
                <a:spcPct val="0"/>
              </a:spcBef>
              <a:spcAft>
                <a:spcPct val="0"/>
              </a:spcAft>
              <a:buBlip>
                <a:blip r:embed="rId2"/>
              </a:buBlip>
              <a:defRPr kumimoji="1" sz="2000">
                <a:solidFill>
                  <a:srgbClr val="000000"/>
                </a:solidFill>
                <a:latin typeface="Arial" charset="0"/>
                <a:ea typeface="ＭＳ Ｐゴシック" charset="-128"/>
                <a:cs typeface="Arial" charset="0"/>
              </a:defRPr>
            </a:lvl8pPr>
            <a:lvl9pPr marL="3886200" indent="-228600" eaLnBrk="0" fontAlgn="base" hangingPunct="0">
              <a:spcBef>
                <a:spcPct val="0"/>
              </a:spcBef>
              <a:spcAft>
                <a:spcPct val="0"/>
              </a:spcAft>
              <a:buBlip>
                <a:blip r:embed="rId2"/>
              </a:buBlip>
              <a:defRPr kumimoji="1" sz="2000">
                <a:solidFill>
                  <a:srgbClr val="000000"/>
                </a:solidFill>
                <a:latin typeface="Arial" charset="0"/>
                <a:ea typeface="ＭＳ Ｐゴシック" charset="-128"/>
                <a:cs typeface="Arial" charset="0"/>
              </a:defRPr>
            </a:lvl9pPr>
          </a:lstStyle>
          <a:p>
            <a:pPr marL="342900" indent="-342900" algn="ctr" eaLnBrk="1" fontAlgn="ctr" hangingPunct="1">
              <a:lnSpc>
                <a:spcPct val="90000"/>
              </a:lnSpc>
              <a:spcBef>
                <a:spcPct val="0"/>
              </a:spcBef>
              <a:spcAft>
                <a:spcPct val="0"/>
              </a:spcAft>
              <a:buClrTx/>
              <a:buFont typeface="Wingdings" pitchFamily="2" charset="2"/>
              <a:buChar char="Ø"/>
            </a:pPr>
            <a:r>
              <a:rPr lang="ja-JP" altLang="en-US" b="1" dirty="0" smtClean="0">
                <a:solidFill>
                  <a:srgbClr val="0070C0"/>
                </a:solidFill>
              </a:rPr>
              <a:t>正しい管理・・・体制、用途、システム、廃棄</a:t>
            </a:r>
            <a:endParaRPr lang="ja-JP" altLang="en-US" b="1" dirty="0">
              <a:solidFill>
                <a:srgbClr val="0070C0"/>
              </a:solidFill>
            </a:endParaRPr>
          </a:p>
        </p:txBody>
      </p:sp>
      <p:sp>
        <p:nvSpPr>
          <p:cNvPr id="8" name="Rectangle 13"/>
          <p:cNvSpPr>
            <a:spLocks noChangeArrowheads="1"/>
          </p:cNvSpPr>
          <p:nvPr/>
        </p:nvSpPr>
        <p:spPr bwMode="gray">
          <a:xfrm>
            <a:off x="179512" y="4580929"/>
            <a:ext cx="8784976" cy="576263"/>
          </a:xfrm>
          <a:prstGeom prst="rect">
            <a:avLst/>
          </a:prstGeom>
          <a:solidFill>
            <a:schemeClr val="accent6">
              <a:lumMod val="20000"/>
              <a:lumOff val="80000"/>
            </a:schemeClr>
          </a:solidFill>
          <a:ln w="9525" algn="ctr">
            <a:solidFill>
              <a:schemeClr val="accent6"/>
            </a:solidFill>
            <a:round/>
            <a:headEnd/>
            <a:tailEnd/>
          </a:ln>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eiryo UI" pitchFamily="50" charset="-128"/>
                <a:ea typeface="Meiryo UI" pitchFamily="50" charset="-128"/>
                <a:cs typeface="Meiryo UI" pitchFamily="50" charset="-128"/>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eiryo UI" pitchFamily="50" charset="-128"/>
                <a:ea typeface="Meiryo UI" pitchFamily="50" charset="-128"/>
                <a:cs typeface="Meiryo UI" pitchFamily="50" charset="-128"/>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Meiryo UI" pitchFamily="50" charset="-128"/>
                <a:ea typeface="Meiryo UI" pitchFamily="50" charset="-128"/>
                <a:cs typeface="Meiryo UI" pitchFamily="50" charset="-128"/>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eiryo UI" pitchFamily="50" charset="-128"/>
                <a:ea typeface="Meiryo UI" pitchFamily="50" charset="-128"/>
                <a:cs typeface="Meiryo UI" pitchFamily="50" charset="-128"/>
              </a:defRPr>
            </a:lvl4pPr>
            <a:lvl5pPr marL="2057400" indent="-228600" algn="l" eaLnBrk="0" fontAlgn="base" hangingPunct="0">
              <a:buBlip>
                <a:blip r:embed="rId2"/>
              </a:buBlip>
              <a:defRPr kumimoji="1" sz="2000">
                <a:solidFill>
                  <a:srgbClr val="000000"/>
                </a:solidFill>
                <a:latin typeface="Arial" charset="0"/>
                <a:ea typeface="ＭＳ Ｐゴシック" charset="-128"/>
                <a:cs typeface="Arial" charset="0"/>
              </a:defRPr>
            </a:lvl5pPr>
            <a:lvl6pPr marL="2514600" indent="-228600" eaLnBrk="0" fontAlgn="base" hangingPunct="0">
              <a:spcBef>
                <a:spcPct val="0"/>
              </a:spcBef>
              <a:spcAft>
                <a:spcPct val="0"/>
              </a:spcAft>
              <a:buBlip>
                <a:blip r:embed="rId2"/>
              </a:buBlip>
              <a:defRPr kumimoji="1" sz="2000">
                <a:solidFill>
                  <a:srgbClr val="000000"/>
                </a:solidFill>
                <a:latin typeface="Arial" charset="0"/>
                <a:ea typeface="ＭＳ Ｐゴシック" charset="-128"/>
                <a:cs typeface="Arial" charset="0"/>
              </a:defRPr>
            </a:lvl6pPr>
            <a:lvl7pPr marL="2971800" indent="-228600" eaLnBrk="0" fontAlgn="base" hangingPunct="0">
              <a:spcBef>
                <a:spcPct val="0"/>
              </a:spcBef>
              <a:spcAft>
                <a:spcPct val="0"/>
              </a:spcAft>
              <a:buBlip>
                <a:blip r:embed="rId2"/>
              </a:buBlip>
              <a:defRPr kumimoji="1" sz="2000">
                <a:solidFill>
                  <a:srgbClr val="000000"/>
                </a:solidFill>
                <a:latin typeface="Arial" charset="0"/>
                <a:ea typeface="ＭＳ Ｐゴシック" charset="-128"/>
                <a:cs typeface="Arial" charset="0"/>
              </a:defRPr>
            </a:lvl7pPr>
            <a:lvl8pPr marL="3429000" indent="-228600" eaLnBrk="0" fontAlgn="base" hangingPunct="0">
              <a:spcBef>
                <a:spcPct val="0"/>
              </a:spcBef>
              <a:spcAft>
                <a:spcPct val="0"/>
              </a:spcAft>
              <a:buBlip>
                <a:blip r:embed="rId2"/>
              </a:buBlip>
              <a:defRPr kumimoji="1" sz="2000">
                <a:solidFill>
                  <a:srgbClr val="000000"/>
                </a:solidFill>
                <a:latin typeface="Arial" charset="0"/>
                <a:ea typeface="ＭＳ Ｐゴシック" charset="-128"/>
                <a:cs typeface="Arial" charset="0"/>
              </a:defRPr>
            </a:lvl8pPr>
            <a:lvl9pPr marL="3886200" indent="-228600" eaLnBrk="0" fontAlgn="base" hangingPunct="0">
              <a:spcBef>
                <a:spcPct val="0"/>
              </a:spcBef>
              <a:spcAft>
                <a:spcPct val="0"/>
              </a:spcAft>
              <a:buBlip>
                <a:blip r:embed="rId2"/>
              </a:buBlip>
              <a:defRPr kumimoji="1" sz="2000">
                <a:solidFill>
                  <a:srgbClr val="000000"/>
                </a:solidFill>
                <a:latin typeface="Arial" charset="0"/>
                <a:ea typeface="ＭＳ Ｐゴシック" charset="-128"/>
                <a:cs typeface="Arial" charset="0"/>
              </a:defRPr>
            </a:lvl9pPr>
          </a:lstStyle>
          <a:p>
            <a:pPr marL="342900" indent="-342900" algn="ctr" eaLnBrk="1" fontAlgn="ctr" hangingPunct="1">
              <a:lnSpc>
                <a:spcPct val="90000"/>
              </a:lnSpc>
              <a:spcBef>
                <a:spcPct val="0"/>
              </a:spcBef>
              <a:spcAft>
                <a:spcPct val="0"/>
              </a:spcAft>
              <a:buClrTx/>
              <a:buFont typeface="Wingdings" pitchFamily="2" charset="2"/>
              <a:buChar char="Ø"/>
            </a:pPr>
            <a:r>
              <a:rPr lang="ja-JP" altLang="en-US" b="1" dirty="0" smtClean="0">
                <a:solidFill>
                  <a:srgbClr val="0070C0"/>
                </a:solidFill>
              </a:rPr>
              <a:t>正しい知識・・・経営者も、従業員も、家族も</a:t>
            </a:r>
            <a:endParaRPr lang="ja-JP" altLang="en-US" b="1" dirty="0">
              <a:solidFill>
                <a:srgbClr val="0070C0"/>
              </a:solidFill>
            </a:endParaRPr>
          </a:p>
        </p:txBody>
      </p:sp>
      <p:sp>
        <p:nvSpPr>
          <p:cNvPr id="9" name="正方形/長方形 8"/>
          <p:cNvSpPr/>
          <p:nvPr/>
        </p:nvSpPr>
        <p:spPr>
          <a:xfrm>
            <a:off x="0" y="-27384"/>
            <a:ext cx="9144000" cy="382399"/>
          </a:xfrm>
          <a:prstGeom prst="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Ⅰ.</a:t>
            </a:r>
            <a:r>
              <a:rPr lang="ja-JP" altLang="en-US" b="1"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マイナンバー制度の基本</a:t>
            </a:r>
            <a:endParaRPr lang="ja-JP" altLang="en-US" b="1" dirty="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539033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3"/>
          <p:cNvSpPr>
            <a:spLocks noChangeArrowheads="1"/>
          </p:cNvSpPr>
          <p:nvPr/>
        </p:nvSpPr>
        <p:spPr bwMode="gray">
          <a:xfrm>
            <a:off x="199709" y="116632"/>
            <a:ext cx="8784976" cy="432048"/>
          </a:xfrm>
          <a:prstGeom prst="rect">
            <a:avLst/>
          </a:prstGeom>
          <a:solidFill>
            <a:schemeClr val="accent6">
              <a:lumMod val="20000"/>
              <a:lumOff val="80000"/>
            </a:schemeClr>
          </a:solidFill>
          <a:ln w="9525" algn="ctr">
            <a:solidFill>
              <a:schemeClr val="accent6"/>
            </a:solidFill>
            <a:round/>
            <a:headEnd/>
            <a:tailEnd/>
          </a:ln>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eiryo UI" pitchFamily="50" charset="-128"/>
                <a:ea typeface="Meiryo UI" pitchFamily="50" charset="-128"/>
                <a:cs typeface="Meiryo UI" pitchFamily="50" charset="-128"/>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eiryo UI" pitchFamily="50" charset="-128"/>
                <a:ea typeface="Meiryo UI" pitchFamily="50" charset="-128"/>
                <a:cs typeface="Meiryo UI" pitchFamily="50" charset="-128"/>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Meiryo UI" pitchFamily="50" charset="-128"/>
                <a:ea typeface="Meiryo UI" pitchFamily="50" charset="-128"/>
                <a:cs typeface="Meiryo UI" pitchFamily="50" charset="-128"/>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eiryo UI" pitchFamily="50" charset="-128"/>
                <a:ea typeface="Meiryo UI" pitchFamily="50" charset="-128"/>
                <a:cs typeface="Meiryo UI" pitchFamily="50" charset="-128"/>
              </a:defRPr>
            </a:lvl4pPr>
            <a:lvl5pPr marL="2057400" indent="-228600" algn="l" eaLnBrk="0" fontAlgn="base" hangingPunct="0">
              <a:buBlip>
                <a:blip r:embed="rId2"/>
              </a:buBlip>
              <a:defRPr kumimoji="1" sz="2000">
                <a:solidFill>
                  <a:srgbClr val="000000"/>
                </a:solidFill>
                <a:latin typeface="Arial" charset="0"/>
                <a:ea typeface="ＭＳ Ｐゴシック" charset="-128"/>
                <a:cs typeface="Arial" charset="0"/>
              </a:defRPr>
            </a:lvl5pPr>
            <a:lvl6pPr marL="2514600" indent="-228600" eaLnBrk="0" fontAlgn="base" hangingPunct="0">
              <a:spcBef>
                <a:spcPct val="0"/>
              </a:spcBef>
              <a:spcAft>
                <a:spcPct val="0"/>
              </a:spcAft>
              <a:buBlip>
                <a:blip r:embed="rId2"/>
              </a:buBlip>
              <a:defRPr kumimoji="1" sz="2000">
                <a:solidFill>
                  <a:srgbClr val="000000"/>
                </a:solidFill>
                <a:latin typeface="Arial" charset="0"/>
                <a:ea typeface="ＭＳ Ｐゴシック" charset="-128"/>
                <a:cs typeface="Arial" charset="0"/>
              </a:defRPr>
            </a:lvl6pPr>
            <a:lvl7pPr marL="2971800" indent="-228600" eaLnBrk="0" fontAlgn="base" hangingPunct="0">
              <a:spcBef>
                <a:spcPct val="0"/>
              </a:spcBef>
              <a:spcAft>
                <a:spcPct val="0"/>
              </a:spcAft>
              <a:buBlip>
                <a:blip r:embed="rId2"/>
              </a:buBlip>
              <a:defRPr kumimoji="1" sz="2000">
                <a:solidFill>
                  <a:srgbClr val="000000"/>
                </a:solidFill>
                <a:latin typeface="Arial" charset="0"/>
                <a:ea typeface="ＭＳ Ｐゴシック" charset="-128"/>
                <a:cs typeface="Arial" charset="0"/>
              </a:defRPr>
            </a:lvl7pPr>
            <a:lvl8pPr marL="3429000" indent="-228600" eaLnBrk="0" fontAlgn="base" hangingPunct="0">
              <a:spcBef>
                <a:spcPct val="0"/>
              </a:spcBef>
              <a:spcAft>
                <a:spcPct val="0"/>
              </a:spcAft>
              <a:buBlip>
                <a:blip r:embed="rId2"/>
              </a:buBlip>
              <a:defRPr kumimoji="1" sz="2000">
                <a:solidFill>
                  <a:srgbClr val="000000"/>
                </a:solidFill>
                <a:latin typeface="Arial" charset="0"/>
                <a:ea typeface="ＭＳ Ｐゴシック" charset="-128"/>
                <a:cs typeface="Arial" charset="0"/>
              </a:defRPr>
            </a:lvl8pPr>
            <a:lvl9pPr marL="3886200" indent="-228600" eaLnBrk="0" fontAlgn="base" hangingPunct="0">
              <a:spcBef>
                <a:spcPct val="0"/>
              </a:spcBef>
              <a:spcAft>
                <a:spcPct val="0"/>
              </a:spcAft>
              <a:buBlip>
                <a:blip r:embed="rId2"/>
              </a:buBlip>
              <a:defRPr kumimoji="1" sz="2000">
                <a:solidFill>
                  <a:srgbClr val="000000"/>
                </a:solidFill>
                <a:latin typeface="Arial" charset="0"/>
                <a:ea typeface="ＭＳ Ｐゴシック" charset="-128"/>
                <a:cs typeface="Arial" charset="0"/>
              </a:defRPr>
            </a:lvl9pPr>
          </a:lstStyle>
          <a:p>
            <a:pPr eaLnBrk="1" fontAlgn="ctr" hangingPunct="1">
              <a:lnSpc>
                <a:spcPct val="90000"/>
              </a:lnSpc>
              <a:spcBef>
                <a:spcPct val="0"/>
              </a:spcBef>
              <a:spcAft>
                <a:spcPct val="0"/>
              </a:spcAft>
              <a:buClrTx/>
              <a:buFontTx/>
              <a:buNone/>
            </a:pPr>
            <a:r>
              <a:rPr lang="en-US" altLang="ja-JP" b="1" dirty="0" smtClean="0">
                <a:solidFill>
                  <a:srgbClr val="0070C0"/>
                </a:solidFill>
              </a:rPr>
              <a:t>Q.</a:t>
            </a:r>
            <a:r>
              <a:rPr lang="ja-JP" altLang="en-US" b="1" dirty="0" smtClean="0">
                <a:solidFill>
                  <a:srgbClr val="0070C0"/>
                </a:solidFill>
              </a:rPr>
              <a:t>次のような行為は認められるのか？</a:t>
            </a:r>
            <a:endParaRPr lang="en-US" altLang="ja-JP" b="1" dirty="0" smtClean="0">
              <a:solidFill>
                <a:srgbClr val="0070C0"/>
              </a:solidFill>
            </a:endParaRPr>
          </a:p>
        </p:txBody>
      </p:sp>
      <p:grpSp>
        <p:nvGrpSpPr>
          <p:cNvPr id="7" name="グループ化 6"/>
          <p:cNvGrpSpPr/>
          <p:nvPr/>
        </p:nvGrpSpPr>
        <p:grpSpPr>
          <a:xfrm>
            <a:off x="374265" y="619060"/>
            <a:ext cx="2808312" cy="2737932"/>
            <a:chOff x="694014" y="1536893"/>
            <a:chExt cx="2808312" cy="2593916"/>
          </a:xfrm>
        </p:grpSpPr>
        <p:sp>
          <p:nvSpPr>
            <p:cNvPr id="8" name="角丸四角形 7"/>
            <p:cNvSpPr/>
            <p:nvPr/>
          </p:nvSpPr>
          <p:spPr>
            <a:xfrm>
              <a:off x="694014" y="1536893"/>
              <a:ext cx="2808312" cy="2593916"/>
            </a:xfrm>
            <a:prstGeom prst="roundRect">
              <a:avLst>
                <a:gd name="adj" fmla="val 11939"/>
              </a:avLst>
            </a:prstGeom>
            <a:solidFill>
              <a:schemeClr val="accent6">
                <a:lumMod val="20000"/>
                <a:lumOff val="8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10" name="テキスト ボックス 9"/>
            <p:cNvSpPr txBox="1"/>
            <p:nvPr/>
          </p:nvSpPr>
          <p:spPr>
            <a:xfrm>
              <a:off x="741710" y="1588256"/>
              <a:ext cx="2688608" cy="554016"/>
            </a:xfrm>
            <a:prstGeom prst="rect">
              <a:avLst/>
            </a:prstGeom>
            <a:noFill/>
          </p:spPr>
          <p:txBody>
            <a:bodyPr wrap="square" rtlCol="0">
              <a:spAutoFit/>
            </a:bodyPr>
            <a:lstStyle/>
            <a:p>
              <a:pPr fontAlgn="auto">
                <a:spcBef>
                  <a:spcPts val="0"/>
                </a:spcBef>
                <a:spcAft>
                  <a:spcPts val="0"/>
                </a:spcAft>
              </a:pPr>
              <a:r>
                <a:rPr lang="ja-JP" altLang="en-US"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rPr>
                <a:t>①支店の総務担当者の手元</a:t>
              </a:r>
              <a:endParaRPr lang="en-US" altLang="ja-JP"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pPr>
              <a:r>
                <a:rPr lang="ja-JP" altLang="en-US"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rPr>
                <a:t>　にカードのコピーを保管</a:t>
              </a:r>
              <a:endParaRPr lang="en-US" altLang="ja-JP"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テキスト ボックス 10"/>
            <p:cNvSpPr txBox="1"/>
            <p:nvPr/>
          </p:nvSpPr>
          <p:spPr>
            <a:xfrm>
              <a:off x="694014" y="3431336"/>
              <a:ext cx="2795842" cy="612334"/>
            </a:xfrm>
            <a:prstGeom prst="rect">
              <a:avLst/>
            </a:prstGeom>
            <a:noFill/>
          </p:spPr>
          <p:txBody>
            <a:bodyPr wrap="square" rtlCol="0">
              <a:spAutoFit/>
            </a:bodyPr>
            <a:lstStyle/>
            <a:p>
              <a:pPr fontAlgn="auto">
                <a:spcBef>
                  <a:spcPts val="0"/>
                </a:spcBef>
                <a:spcAft>
                  <a:spcPts val="0"/>
                </a:spcAft>
              </a:pPr>
              <a:r>
                <a:rPr lang="ja-JP" altLang="en-US"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・関係事務実施の目的であれば大丈夫。</a:t>
              </a:r>
              <a:endParaRPr lang="en-US" altLang="ja-JP"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pPr>
              <a:r>
                <a:rPr lang="ja-JP" altLang="en-US"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・支店担当者に管理権限を付与するとともに管理規程を定めるなどしてください</a:t>
              </a:r>
              <a:endParaRPr lang="ja-JP" altLang="en-US" sz="1200" dirty="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44" name="グループ化 43"/>
          <p:cNvGrpSpPr/>
          <p:nvPr/>
        </p:nvGrpSpPr>
        <p:grpSpPr>
          <a:xfrm>
            <a:off x="3275856" y="619060"/>
            <a:ext cx="2825925" cy="2737932"/>
            <a:chOff x="694014" y="1536893"/>
            <a:chExt cx="2825925" cy="2593916"/>
          </a:xfrm>
        </p:grpSpPr>
        <p:sp>
          <p:nvSpPr>
            <p:cNvPr id="45" name="角丸四角形 44"/>
            <p:cNvSpPr/>
            <p:nvPr/>
          </p:nvSpPr>
          <p:spPr>
            <a:xfrm>
              <a:off x="694014" y="1536893"/>
              <a:ext cx="2808312" cy="2593916"/>
            </a:xfrm>
            <a:prstGeom prst="roundRect">
              <a:avLst>
                <a:gd name="adj" fmla="val 11939"/>
              </a:avLst>
            </a:prstGeom>
            <a:solidFill>
              <a:schemeClr val="accent6">
                <a:lumMod val="20000"/>
                <a:lumOff val="8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47" name="テキスト ボックス 46"/>
            <p:cNvSpPr txBox="1"/>
            <p:nvPr/>
          </p:nvSpPr>
          <p:spPr>
            <a:xfrm>
              <a:off x="756166" y="1606656"/>
              <a:ext cx="2746160" cy="554016"/>
            </a:xfrm>
            <a:prstGeom prst="rect">
              <a:avLst/>
            </a:prstGeom>
            <a:noFill/>
          </p:spPr>
          <p:txBody>
            <a:bodyPr wrap="square" rtlCol="0">
              <a:spAutoFit/>
            </a:bodyPr>
            <a:lstStyle/>
            <a:p>
              <a:pPr fontAlgn="auto">
                <a:spcBef>
                  <a:spcPts val="0"/>
                </a:spcBef>
                <a:spcAft>
                  <a:spcPts val="0"/>
                </a:spcAft>
              </a:pPr>
              <a:r>
                <a:rPr lang="ja-JP" altLang="en-US"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rPr>
                <a:t>②関係事務実施以外で個人</a:t>
              </a:r>
              <a:endParaRPr lang="en-US" altLang="ja-JP"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pPr>
              <a:r>
                <a:rPr lang="ja-JP" altLang="en-US"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rPr>
                <a:t>　番号付住民票を受け取った</a:t>
              </a:r>
              <a:endParaRPr lang="en-US" altLang="ja-JP"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8" name="テキスト ボックス 47"/>
            <p:cNvSpPr txBox="1"/>
            <p:nvPr/>
          </p:nvSpPr>
          <p:spPr>
            <a:xfrm>
              <a:off x="724097" y="3518812"/>
              <a:ext cx="2795842" cy="437381"/>
            </a:xfrm>
            <a:prstGeom prst="rect">
              <a:avLst/>
            </a:prstGeom>
            <a:noFill/>
          </p:spPr>
          <p:txBody>
            <a:bodyPr wrap="square" rtlCol="0">
              <a:spAutoFit/>
            </a:bodyPr>
            <a:lstStyle/>
            <a:p>
              <a:pPr fontAlgn="auto">
                <a:spcBef>
                  <a:spcPts val="0"/>
                </a:spcBef>
                <a:spcAft>
                  <a:spcPts val="0"/>
                </a:spcAft>
              </a:pPr>
              <a:r>
                <a:rPr lang="ja-JP" altLang="en-US"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・個人番号の部分が見えないよう、マスキングを施してください。</a:t>
              </a:r>
              <a:endParaRPr lang="en-US" altLang="ja-JP"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89" name="グループ化 88"/>
          <p:cNvGrpSpPr/>
          <p:nvPr/>
        </p:nvGrpSpPr>
        <p:grpSpPr>
          <a:xfrm>
            <a:off x="6176373" y="619060"/>
            <a:ext cx="2808312" cy="2737932"/>
            <a:chOff x="694014" y="1536893"/>
            <a:chExt cx="2808312" cy="2593916"/>
          </a:xfrm>
        </p:grpSpPr>
        <p:sp>
          <p:nvSpPr>
            <p:cNvPr id="90" name="角丸四角形 89"/>
            <p:cNvSpPr/>
            <p:nvPr/>
          </p:nvSpPr>
          <p:spPr>
            <a:xfrm>
              <a:off x="694014" y="1536893"/>
              <a:ext cx="2808312" cy="2593916"/>
            </a:xfrm>
            <a:prstGeom prst="roundRect">
              <a:avLst>
                <a:gd name="adj" fmla="val 11939"/>
              </a:avLst>
            </a:prstGeom>
            <a:solidFill>
              <a:schemeClr val="accent6">
                <a:lumMod val="20000"/>
                <a:lumOff val="8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grpSp>
          <p:nvGrpSpPr>
            <p:cNvPr id="91" name="グループ化 90"/>
            <p:cNvGrpSpPr/>
            <p:nvPr/>
          </p:nvGrpSpPr>
          <p:grpSpPr>
            <a:xfrm>
              <a:off x="1869672" y="2389065"/>
              <a:ext cx="595598" cy="837772"/>
              <a:chOff x="1180435" y="2506184"/>
              <a:chExt cx="232749" cy="322119"/>
            </a:xfrm>
          </p:grpSpPr>
          <p:sp>
            <p:nvSpPr>
              <p:cNvPr id="94" name="フローチャート : 論理積ゲート 93"/>
              <p:cNvSpPr/>
              <p:nvPr/>
            </p:nvSpPr>
            <p:spPr>
              <a:xfrm rot="16200000">
                <a:off x="1218457" y="2633576"/>
                <a:ext cx="175770" cy="213684"/>
              </a:xfrm>
              <a:prstGeom prst="flowChartDelay">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95" name="スマイル 94"/>
              <p:cNvSpPr/>
              <p:nvPr/>
            </p:nvSpPr>
            <p:spPr>
              <a:xfrm>
                <a:off x="1180435" y="2506184"/>
                <a:ext cx="226847" cy="203181"/>
              </a:xfrm>
              <a:prstGeom prst="smileyFace">
                <a:avLst>
                  <a:gd name="adj" fmla="val 4653"/>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grpSp>
        <p:sp>
          <p:nvSpPr>
            <p:cNvPr id="92" name="テキスト ボックス 91"/>
            <p:cNvSpPr txBox="1"/>
            <p:nvPr/>
          </p:nvSpPr>
          <p:spPr>
            <a:xfrm>
              <a:off x="817832" y="1588256"/>
              <a:ext cx="2612485" cy="554016"/>
            </a:xfrm>
            <a:prstGeom prst="rect">
              <a:avLst/>
            </a:prstGeom>
            <a:noFill/>
          </p:spPr>
          <p:txBody>
            <a:bodyPr wrap="square" rtlCol="0">
              <a:spAutoFit/>
            </a:bodyPr>
            <a:lstStyle/>
            <a:p>
              <a:pPr fontAlgn="auto">
                <a:spcBef>
                  <a:spcPts val="0"/>
                </a:spcBef>
                <a:spcAft>
                  <a:spcPts val="0"/>
                </a:spcAft>
              </a:pPr>
              <a:r>
                <a:rPr lang="ja-JP" altLang="en-US"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rPr>
                <a:t>③個人番号カードを身分</a:t>
              </a:r>
              <a:endParaRPr lang="en-US" altLang="ja-JP"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pPr>
              <a:r>
                <a:rPr lang="ja-JP" altLang="en-US" sz="1600" b="1"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rPr>
                <a:t>証明書としてコピーを取る</a:t>
              </a:r>
              <a:endParaRPr lang="en-US" altLang="ja-JP"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3" name="テキスト ボックス 92"/>
            <p:cNvSpPr txBox="1"/>
            <p:nvPr/>
          </p:nvSpPr>
          <p:spPr>
            <a:xfrm>
              <a:off x="694014" y="3431336"/>
              <a:ext cx="2795842" cy="612334"/>
            </a:xfrm>
            <a:prstGeom prst="rect">
              <a:avLst/>
            </a:prstGeom>
            <a:noFill/>
          </p:spPr>
          <p:txBody>
            <a:bodyPr wrap="square" rtlCol="0">
              <a:spAutoFit/>
            </a:bodyPr>
            <a:lstStyle/>
            <a:p>
              <a:pPr fontAlgn="auto">
                <a:spcBef>
                  <a:spcPts val="0"/>
                </a:spcBef>
                <a:spcAft>
                  <a:spcPts val="0"/>
                </a:spcAft>
              </a:pPr>
              <a:r>
                <a:rPr lang="ja-JP" altLang="en-US"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・個人番号カードの表面だけなら大丈夫。</a:t>
              </a:r>
              <a:endParaRPr lang="en-US" altLang="ja-JP"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pPr>
              <a:r>
                <a:rPr lang="ja-JP" altLang="en-US"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・裏面のコピーや番号を控えることは番号法違反です。</a:t>
              </a:r>
              <a:endParaRPr lang="ja-JP" altLang="en-US" sz="1200" dirty="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197" name="角丸四角形 196"/>
          <p:cNvSpPr/>
          <p:nvPr/>
        </p:nvSpPr>
        <p:spPr>
          <a:xfrm>
            <a:off x="421961" y="3643396"/>
            <a:ext cx="2808312" cy="2737932"/>
          </a:xfrm>
          <a:prstGeom prst="roundRect">
            <a:avLst>
              <a:gd name="adj" fmla="val 11939"/>
            </a:avLst>
          </a:prstGeom>
          <a:solidFill>
            <a:schemeClr val="accent6">
              <a:lumMod val="20000"/>
              <a:lumOff val="8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198" name="テキスト ボックス 197"/>
          <p:cNvSpPr txBox="1"/>
          <p:nvPr/>
        </p:nvSpPr>
        <p:spPr>
          <a:xfrm>
            <a:off x="443232" y="3717032"/>
            <a:ext cx="2688608" cy="584775"/>
          </a:xfrm>
          <a:prstGeom prst="rect">
            <a:avLst/>
          </a:prstGeom>
          <a:noFill/>
        </p:spPr>
        <p:txBody>
          <a:bodyPr wrap="square" rtlCol="0">
            <a:spAutoFit/>
          </a:bodyPr>
          <a:lstStyle/>
          <a:p>
            <a:pPr fontAlgn="auto">
              <a:spcBef>
                <a:spcPts val="0"/>
              </a:spcBef>
              <a:spcAft>
                <a:spcPts val="0"/>
              </a:spcAft>
            </a:pPr>
            <a:r>
              <a:rPr lang="ja-JP" altLang="en-US"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rPr>
              <a:t>④扶養家族の番号カードの</a:t>
            </a:r>
            <a:endParaRPr lang="en-US" altLang="ja-JP"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pPr>
            <a:r>
              <a:rPr lang="ja-JP" altLang="en-US"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rPr>
              <a:t>　コピーを所持する</a:t>
            </a:r>
            <a:endParaRPr lang="ja-JP" altLang="en-US" sz="1600" b="1" dirty="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9" name="テキスト ボックス 198"/>
          <p:cNvSpPr txBox="1"/>
          <p:nvPr/>
        </p:nvSpPr>
        <p:spPr>
          <a:xfrm>
            <a:off x="506618" y="5661248"/>
            <a:ext cx="2663489" cy="646331"/>
          </a:xfrm>
          <a:prstGeom prst="rect">
            <a:avLst/>
          </a:prstGeom>
          <a:noFill/>
        </p:spPr>
        <p:txBody>
          <a:bodyPr wrap="square" rtlCol="0">
            <a:spAutoFit/>
          </a:bodyPr>
          <a:lstStyle/>
          <a:p>
            <a:pPr fontAlgn="auto">
              <a:spcBef>
                <a:spcPts val="0"/>
              </a:spcBef>
              <a:spcAft>
                <a:spcPts val="0"/>
              </a:spcAft>
            </a:pPr>
            <a:r>
              <a:rPr lang="ja-JP" altLang="en-US"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・他人：自己と同一の世帯に属する者以外の者</a:t>
            </a:r>
            <a:endParaRPr lang="en-US" altLang="ja-JP"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pPr>
            <a:r>
              <a:rPr lang="ja-JP" altLang="en-US"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・扶養家族のカードのコピー所持は</a:t>
            </a:r>
            <a:r>
              <a:rPr lang="en-US" altLang="ja-JP"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OK</a:t>
            </a:r>
            <a:endParaRPr lang="ja-JP" altLang="en-US" sz="1200" dirty="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01" name="角丸四角形 200"/>
          <p:cNvSpPr/>
          <p:nvPr/>
        </p:nvSpPr>
        <p:spPr>
          <a:xfrm>
            <a:off x="3305334" y="3655656"/>
            <a:ext cx="2808312" cy="2737932"/>
          </a:xfrm>
          <a:prstGeom prst="roundRect">
            <a:avLst>
              <a:gd name="adj" fmla="val 11939"/>
            </a:avLst>
          </a:prstGeom>
          <a:solidFill>
            <a:schemeClr val="accent6">
              <a:lumMod val="20000"/>
              <a:lumOff val="8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202" name="テキスト ボックス 201"/>
          <p:cNvSpPr txBox="1"/>
          <p:nvPr/>
        </p:nvSpPr>
        <p:spPr>
          <a:xfrm>
            <a:off x="3395560" y="3708321"/>
            <a:ext cx="2688608" cy="584775"/>
          </a:xfrm>
          <a:prstGeom prst="rect">
            <a:avLst/>
          </a:prstGeom>
          <a:noFill/>
        </p:spPr>
        <p:txBody>
          <a:bodyPr wrap="square" rtlCol="0">
            <a:spAutoFit/>
          </a:bodyPr>
          <a:lstStyle/>
          <a:p>
            <a:pPr fontAlgn="auto">
              <a:spcBef>
                <a:spcPts val="0"/>
              </a:spcBef>
              <a:spcAft>
                <a:spcPts val="0"/>
              </a:spcAft>
            </a:pPr>
            <a:r>
              <a:rPr lang="ja-JP" altLang="en-US"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rPr>
              <a:t>⑤個人番号の収集・管理を</a:t>
            </a:r>
            <a:endParaRPr lang="en-US" altLang="ja-JP"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pPr>
            <a:r>
              <a:rPr lang="ja-JP" altLang="en-US" sz="1600" b="1"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rPr>
              <a:t>外部業者に委託する</a:t>
            </a:r>
            <a:endParaRPr lang="ja-JP" altLang="en-US" sz="1600" b="1" dirty="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03" name="テキスト ボックス 202"/>
          <p:cNvSpPr txBox="1"/>
          <p:nvPr/>
        </p:nvSpPr>
        <p:spPr>
          <a:xfrm>
            <a:off x="3419872" y="5631631"/>
            <a:ext cx="2795842" cy="646331"/>
          </a:xfrm>
          <a:prstGeom prst="rect">
            <a:avLst/>
          </a:prstGeom>
          <a:noFill/>
        </p:spPr>
        <p:txBody>
          <a:bodyPr wrap="square" rtlCol="0">
            <a:spAutoFit/>
          </a:bodyPr>
          <a:lstStyle/>
          <a:p>
            <a:pPr fontAlgn="auto">
              <a:spcBef>
                <a:spcPts val="0"/>
              </a:spcBef>
              <a:spcAft>
                <a:spcPts val="0"/>
              </a:spcAft>
            </a:pPr>
            <a:r>
              <a:rPr lang="ja-JP" altLang="en-US"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・委託自体は問題ありません。</a:t>
            </a:r>
            <a:endParaRPr lang="en-US" altLang="ja-JP"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pPr>
            <a:r>
              <a:rPr lang="ja-JP" altLang="en-US"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・特定個人情報取扱いガイドラインを参照</a:t>
            </a:r>
            <a:r>
              <a:rPr lang="ja-JP" altLang="en-US" sz="1200"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して</a:t>
            </a:r>
            <a:r>
              <a:rPr lang="ja-JP" altLang="en-US"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ください。</a:t>
            </a:r>
            <a:endParaRPr lang="en-US" altLang="ja-JP"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04" name="角丸四角形 203"/>
          <p:cNvSpPr/>
          <p:nvPr/>
        </p:nvSpPr>
        <p:spPr>
          <a:xfrm>
            <a:off x="6214353" y="3643396"/>
            <a:ext cx="2808312" cy="2737932"/>
          </a:xfrm>
          <a:prstGeom prst="roundRect">
            <a:avLst>
              <a:gd name="adj" fmla="val 11939"/>
            </a:avLst>
          </a:prstGeom>
          <a:solidFill>
            <a:schemeClr val="accent6">
              <a:lumMod val="20000"/>
              <a:lumOff val="8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205" name="テキスト ボックス 204"/>
          <p:cNvSpPr txBox="1"/>
          <p:nvPr/>
        </p:nvSpPr>
        <p:spPr>
          <a:xfrm>
            <a:off x="6176373" y="3715404"/>
            <a:ext cx="2846291" cy="584775"/>
          </a:xfrm>
          <a:prstGeom prst="rect">
            <a:avLst/>
          </a:prstGeom>
          <a:noFill/>
        </p:spPr>
        <p:txBody>
          <a:bodyPr wrap="square" rtlCol="0">
            <a:spAutoFit/>
          </a:bodyPr>
          <a:lstStyle/>
          <a:p>
            <a:pPr fontAlgn="auto">
              <a:spcBef>
                <a:spcPts val="0"/>
              </a:spcBef>
              <a:spcAft>
                <a:spcPts val="0"/>
              </a:spcAft>
            </a:pPr>
            <a:r>
              <a:rPr lang="ja-JP" altLang="en-US"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rPr>
              <a:t>⑥法定保存期間が異なる文書</a:t>
            </a:r>
            <a:endParaRPr lang="en-US" altLang="ja-JP"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pPr>
            <a:r>
              <a:rPr lang="ja-JP" altLang="en-US" sz="1600" b="1"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rPr>
              <a:t>を同一</a:t>
            </a:r>
            <a:r>
              <a:rPr lang="en-US" altLang="ja-JP"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rPr>
              <a:t>DB</a:t>
            </a:r>
            <a:r>
              <a:rPr lang="ja-JP" altLang="en-US"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rPr>
              <a:t>に保存</a:t>
            </a:r>
            <a:endParaRPr lang="ja-JP" altLang="en-US" sz="1600" b="1" dirty="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06" name="テキスト ボックス 205"/>
          <p:cNvSpPr txBox="1"/>
          <p:nvPr/>
        </p:nvSpPr>
        <p:spPr>
          <a:xfrm>
            <a:off x="6292465" y="5775647"/>
            <a:ext cx="2672023" cy="461665"/>
          </a:xfrm>
          <a:prstGeom prst="rect">
            <a:avLst/>
          </a:prstGeom>
          <a:noFill/>
        </p:spPr>
        <p:txBody>
          <a:bodyPr wrap="square" rtlCol="0">
            <a:spAutoFit/>
          </a:bodyPr>
          <a:lstStyle/>
          <a:p>
            <a:pPr fontAlgn="auto">
              <a:spcBef>
                <a:spcPts val="0"/>
              </a:spcBef>
              <a:spcAft>
                <a:spcPts val="0"/>
              </a:spcAft>
            </a:pPr>
            <a:r>
              <a:rPr lang="ja-JP" altLang="en-US"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・個人番号を同一の</a:t>
            </a:r>
            <a:r>
              <a:rPr lang="en-US" altLang="ja-JP"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DB</a:t>
            </a:r>
            <a:r>
              <a:rPr lang="ja-JP" altLang="en-US"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で管理する場合、最長保存期間経過後に削除すれば可。</a:t>
            </a:r>
            <a:endParaRPr lang="ja-JP" altLang="en-US" sz="1200" dirty="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メモ 2"/>
          <p:cNvSpPr/>
          <p:nvPr/>
        </p:nvSpPr>
        <p:spPr>
          <a:xfrm>
            <a:off x="2333767" y="1519900"/>
            <a:ext cx="696036" cy="1073175"/>
          </a:xfrm>
          <a:prstGeom prst="foldedCorner">
            <a:avLst>
              <a:gd name="adj" fmla="val 25620"/>
            </a:avLst>
          </a:prstGeom>
          <a:solidFill>
            <a:schemeClr val="bg1"/>
          </a:solidFill>
          <a:ln w="158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ja-JP" altLang="en-US" sz="105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コピー</a:t>
            </a:r>
            <a:endParaRPr lang="ja-JP" altLang="en-US" sz="105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136" name="グループ化 11"/>
          <p:cNvGrpSpPr>
            <a:grpSpLocks/>
          </p:cNvGrpSpPr>
          <p:nvPr/>
        </p:nvGrpSpPr>
        <p:grpSpPr bwMode="auto">
          <a:xfrm>
            <a:off x="2418019" y="1681872"/>
            <a:ext cx="522957" cy="309962"/>
            <a:chOff x="3520259" y="2782228"/>
            <a:chExt cx="1045178" cy="670299"/>
          </a:xfrm>
        </p:grpSpPr>
        <p:pic>
          <p:nvPicPr>
            <p:cNvPr id="13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20259" y="2782228"/>
              <a:ext cx="1045178" cy="6702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8" name="正方形/長方形 137"/>
            <p:cNvSpPr/>
            <p:nvPr/>
          </p:nvSpPr>
          <p:spPr>
            <a:xfrm>
              <a:off x="3574054" y="3062161"/>
              <a:ext cx="248487" cy="321026"/>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grpSp>
          <p:nvGrpSpPr>
            <p:cNvPr id="139" name="グループ化 16"/>
            <p:cNvGrpSpPr>
              <a:grpSpLocks/>
            </p:cNvGrpSpPr>
            <p:nvPr/>
          </p:nvGrpSpPr>
          <p:grpSpPr bwMode="auto">
            <a:xfrm>
              <a:off x="3602112" y="3108284"/>
              <a:ext cx="191834" cy="281601"/>
              <a:chOff x="683568" y="3356992"/>
              <a:chExt cx="288032" cy="516379"/>
            </a:xfrm>
          </p:grpSpPr>
          <p:sp>
            <p:nvSpPr>
              <p:cNvPr id="140" name="フローチャート : 論理積ゲート 139"/>
              <p:cNvSpPr/>
              <p:nvPr/>
            </p:nvSpPr>
            <p:spPr>
              <a:xfrm rot="16200000">
                <a:off x="698479" y="3601473"/>
                <a:ext cx="259014" cy="288473"/>
              </a:xfrm>
              <a:prstGeom prst="flowChartDelay">
                <a:avLst/>
              </a:prstGeom>
              <a:solidFill>
                <a:schemeClr val="tx2">
                  <a:lumMod val="40000"/>
                  <a:lumOff val="6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sp>
            <p:nvSpPr>
              <p:cNvPr id="141" name="スマイル 140"/>
              <p:cNvSpPr/>
              <p:nvPr/>
            </p:nvSpPr>
            <p:spPr>
              <a:xfrm>
                <a:off x="683750" y="3357185"/>
                <a:ext cx="288473" cy="287273"/>
              </a:xfrm>
              <a:prstGeom prst="smileyFace">
                <a:avLst>
                  <a:gd name="adj" fmla="val 4653"/>
                </a:avLst>
              </a:prstGeom>
              <a:solidFill>
                <a:schemeClr val="accent6">
                  <a:lumMod val="20000"/>
                  <a:lumOff val="80000"/>
                </a:schemeClr>
              </a:solidFill>
              <a:ln w="31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grpSp>
      </p:grpSp>
      <p:pic>
        <p:nvPicPr>
          <p:cNvPr id="142" name="Picture 38" descr="http://ddl.design.css.fujitsu.com/ddl/ja/contents/02_%E3%82%A4%E3%83%A9%E3%82%B9%E3%83%88/05_%E5%BB%BA%E7%89%A9/99_%E3%81%9D%E3%81%AE%E4%BB%96%EF%BC%88%E5%A4%96%E8%A6%B3%E3%83%BB%E5%AE%A4%E5%86%85%EF%BC%89/9954_0039.gif"/>
          <p:cNvPicPr>
            <a:picLocks noChangeAspect="1" noChangeArrowheads="1"/>
          </p:cNvPicPr>
          <p:nvPr/>
        </p:nvPicPr>
        <p:blipFill>
          <a:blip r:embed="rId4" cstate="print"/>
          <a:srcRect/>
          <a:stretch>
            <a:fillRect/>
          </a:stretch>
        </p:blipFill>
        <p:spPr bwMode="auto">
          <a:xfrm>
            <a:off x="1749883" y="1326823"/>
            <a:ext cx="668136" cy="785755"/>
          </a:xfrm>
          <a:prstGeom prst="rect">
            <a:avLst/>
          </a:prstGeom>
          <a:noFill/>
          <a:ln w="9525">
            <a:noFill/>
            <a:miter lim="800000"/>
            <a:headEnd/>
            <a:tailEnd/>
          </a:ln>
        </p:spPr>
      </p:pic>
      <p:sp>
        <p:nvSpPr>
          <p:cNvPr id="143" name="テキスト ボックス 142"/>
          <p:cNvSpPr txBox="1"/>
          <p:nvPr/>
        </p:nvSpPr>
        <p:spPr>
          <a:xfrm>
            <a:off x="1874526" y="2103896"/>
            <a:ext cx="498894" cy="253916"/>
          </a:xfrm>
          <a:prstGeom prst="rect">
            <a:avLst/>
          </a:prstGeom>
          <a:noFill/>
        </p:spPr>
        <p:txBody>
          <a:bodyPr wrap="square" rtlCol="0">
            <a:spAutoFit/>
          </a:bodyPr>
          <a:lstStyle/>
          <a:p>
            <a:r>
              <a:rPr lang="ja-JP" altLang="en-US" sz="105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支店</a:t>
            </a:r>
            <a:endParaRPr lang="en-US" altLang="ja-JP" sz="105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144" name="Picture 38" descr="http://ddl.design.css.fujitsu.com/ddl/ja/contents/02_%E3%82%A4%E3%83%A9%E3%82%B9%E3%83%88/05_%E5%BB%BA%E7%89%A9/99_%E3%81%9D%E3%81%AE%E4%BB%96%EF%BC%88%E5%A4%96%E8%A6%B3%E3%83%BB%E5%AE%A4%E5%86%85%EF%BC%89/9954_0039.gif"/>
          <p:cNvPicPr>
            <a:picLocks noChangeAspect="1" noChangeArrowheads="1"/>
          </p:cNvPicPr>
          <p:nvPr/>
        </p:nvPicPr>
        <p:blipFill>
          <a:blip r:embed="rId4" cstate="print"/>
          <a:srcRect/>
          <a:stretch>
            <a:fillRect/>
          </a:stretch>
        </p:blipFill>
        <p:spPr bwMode="auto">
          <a:xfrm>
            <a:off x="421155" y="1382610"/>
            <a:ext cx="862334" cy="1014139"/>
          </a:xfrm>
          <a:prstGeom prst="rect">
            <a:avLst/>
          </a:prstGeom>
          <a:noFill/>
          <a:ln w="9525">
            <a:noFill/>
            <a:miter lim="800000"/>
            <a:headEnd/>
            <a:tailEnd/>
          </a:ln>
        </p:spPr>
      </p:pic>
      <p:sp>
        <p:nvSpPr>
          <p:cNvPr id="145" name="テキスト ボックス 144"/>
          <p:cNvSpPr txBox="1"/>
          <p:nvPr/>
        </p:nvSpPr>
        <p:spPr>
          <a:xfrm>
            <a:off x="604173" y="2382996"/>
            <a:ext cx="498894" cy="253916"/>
          </a:xfrm>
          <a:prstGeom prst="rect">
            <a:avLst/>
          </a:prstGeom>
          <a:noFill/>
        </p:spPr>
        <p:txBody>
          <a:bodyPr wrap="square" rtlCol="0">
            <a:spAutoFit/>
          </a:bodyPr>
          <a:lstStyle/>
          <a:p>
            <a:r>
              <a:rPr lang="ja-JP" altLang="en-US" sz="105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本店</a:t>
            </a:r>
            <a:endParaRPr lang="en-US" altLang="ja-JP" sz="105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2" name="直線矢印コネクタ 11"/>
          <p:cNvCxnSpPr/>
          <p:nvPr/>
        </p:nvCxnSpPr>
        <p:spPr>
          <a:xfrm flipH="1">
            <a:off x="1189725" y="1776114"/>
            <a:ext cx="648637" cy="253173"/>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9" name="メモ 148"/>
          <p:cNvSpPr/>
          <p:nvPr/>
        </p:nvSpPr>
        <p:spPr>
          <a:xfrm>
            <a:off x="3877340" y="1700808"/>
            <a:ext cx="1312878" cy="946139"/>
          </a:xfrm>
          <a:prstGeom prst="foldedCorner">
            <a:avLst>
              <a:gd name="adj" fmla="val 22735"/>
            </a:avLst>
          </a:prstGeom>
          <a:solidFill>
            <a:schemeClr val="bg1"/>
          </a:solidFill>
          <a:ln w="15875"/>
        </p:spPr>
        <p:style>
          <a:lnRef idx="2">
            <a:schemeClr val="accent1">
              <a:shade val="50000"/>
            </a:schemeClr>
          </a:lnRef>
          <a:fillRef idx="1">
            <a:schemeClr val="accent1"/>
          </a:fillRef>
          <a:effectRef idx="0">
            <a:schemeClr val="accent1"/>
          </a:effectRef>
          <a:fontRef idx="minor">
            <a:schemeClr val="lt1"/>
          </a:fontRef>
        </p:style>
        <p:txBody>
          <a:bodyPr lIns="0" tIns="36000" rIns="0" bIns="0" rtlCol="0" anchor="t" anchorCtr="0"/>
          <a:lstStyle/>
          <a:p>
            <a:pPr algn="ctr"/>
            <a:r>
              <a:rPr lang="ja-JP" altLang="en-US" sz="12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個人番号付</a:t>
            </a:r>
            <a:endParaRPr lang="en-US" altLang="ja-JP" sz="12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12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住民票</a:t>
            </a:r>
            <a:endParaRPr lang="en-US" altLang="ja-JP" sz="12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1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　神戸　太郎</a:t>
            </a:r>
            <a:endParaRPr lang="en-US" altLang="ja-JP"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en-US" altLang="ja-JP" sz="105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123456789012</a:t>
            </a:r>
            <a:endParaRPr lang="ja-JP" altLang="en-US" sz="105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0" name="フローチャート : 論理積ゲート 149"/>
          <p:cNvSpPr/>
          <p:nvPr/>
        </p:nvSpPr>
        <p:spPr>
          <a:xfrm rot="16200000">
            <a:off x="5066532" y="1672705"/>
            <a:ext cx="351807" cy="424479"/>
          </a:xfrm>
          <a:prstGeom prst="flowChartDelay">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164" name="スマイル 163"/>
          <p:cNvSpPr/>
          <p:nvPr/>
        </p:nvSpPr>
        <p:spPr>
          <a:xfrm>
            <a:off x="5004048" y="1390692"/>
            <a:ext cx="450627" cy="406670"/>
          </a:xfrm>
          <a:prstGeom prst="smileyFace">
            <a:avLst>
              <a:gd name="adj" fmla="val 4653"/>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pic>
        <p:nvPicPr>
          <p:cNvPr id="165"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18019" y="2027704"/>
            <a:ext cx="544548" cy="3429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5" name="メモ 174"/>
          <p:cNvSpPr/>
          <p:nvPr/>
        </p:nvSpPr>
        <p:spPr>
          <a:xfrm>
            <a:off x="8028804" y="1383856"/>
            <a:ext cx="696036" cy="790022"/>
          </a:xfrm>
          <a:prstGeom prst="foldedCorner">
            <a:avLst>
              <a:gd name="adj" fmla="val 25620"/>
            </a:avLst>
          </a:prstGeom>
          <a:solidFill>
            <a:schemeClr val="bg1"/>
          </a:solidFill>
          <a:ln w="158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ja-JP" altLang="en-US" sz="105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コピー</a:t>
            </a:r>
            <a:endParaRPr lang="ja-JP" altLang="en-US" sz="105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176" name="グループ化 11"/>
          <p:cNvGrpSpPr>
            <a:grpSpLocks/>
          </p:cNvGrpSpPr>
          <p:nvPr/>
        </p:nvGrpSpPr>
        <p:grpSpPr bwMode="auto">
          <a:xfrm>
            <a:off x="8113056" y="1545827"/>
            <a:ext cx="522957" cy="309962"/>
            <a:chOff x="3520259" y="2782228"/>
            <a:chExt cx="1045178" cy="670299"/>
          </a:xfrm>
        </p:grpSpPr>
        <p:pic>
          <p:nvPicPr>
            <p:cNvPr id="17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20259" y="2782228"/>
              <a:ext cx="1045178" cy="6702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8" name="正方形/長方形 177"/>
            <p:cNvSpPr/>
            <p:nvPr/>
          </p:nvSpPr>
          <p:spPr>
            <a:xfrm>
              <a:off x="3574054" y="3062161"/>
              <a:ext cx="248487" cy="321026"/>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grpSp>
          <p:nvGrpSpPr>
            <p:cNvPr id="207" name="グループ化 16"/>
            <p:cNvGrpSpPr>
              <a:grpSpLocks/>
            </p:cNvGrpSpPr>
            <p:nvPr/>
          </p:nvGrpSpPr>
          <p:grpSpPr bwMode="auto">
            <a:xfrm>
              <a:off x="3602112" y="3108284"/>
              <a:ext cx="191834" cy="281601"/>
              <a:chOff x="683568" y="3356992"/>
              <a:chExt cx="288032" cy="516379"/>
            </a:xfrm>
          </p:grpSpPr>
          <p:sp>
            <p:nvSpPr>
              <p:cNvPr id="208" name="フローチャート : 論理積ゲート 207"/>
              <p:cNvSpPr/>
              <p:nvPr/>
            </p:nvSpPr>
            <p:spPr>
              <a:xfrm rot="16200000">
                <a:off x="698479" y="3601473"/>
                <a:ext cx="259014" cy="288473"/>
              </a:xfrm>
              <a:prstGeom prst="flowChartDelay">
                <a:avLst/>
              </a:prstGeom>
              <a:solidFill>
                <a:schemeClr val="tx2">
                  <a:lumMod val="40000"/>
                  <a:lumOff val="6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sp>
            <p:nvSpPr>
              <p:cNvPr id="209" name="スマイル 208"/>
              <p:cNvSpPr/>
              <p:nvPr/>
            </p:nvSpPr>
            <p:spPr>
              <a:xfrm>
                <a:off x="683750" y="3357185"/>
                <a:ext cx="288473" cy="287273"/>
              </a:xfrm>
              <a:prstGeom prst="smileyFace">
                <a:avLst>
                  <a:gd name="adj" fmla="val 4653"/>
                </a:avLst>
              </a:prstGeom>
              <a:solidFill>
                <a:schemeClr val="accent6">
                  <a:lumMod val="20000"/>
                  <a:lumOff val="80000"/>
                </a:schemeClr>
              </a:solidFill>
              <a:ln w="31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grpSp>
      </p:grpSp>
      <p:sp>
        <p:nvSpPr>
          <p:cNvPr id="210" name="正方形/長方形 209"/>
          <p:cNvSpPr/>
          <p:nvPr/>
        </p:nvSpPr>
        <p:spPr>
          <a:xfrm>
            <a:off x="6403372" y="1599673"/>
            <a:ext cx="886063" cy="784322"/>
          </a:xfrm>
          <a:prstGeom prst="rect">
            <a:avLst/>
          </a:prstGeom>
          <a:solidFill>
            <a:schemeClr val="bg1"/>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ja-JP" altLang="en-US" sz="12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・携帯電話</a:t>
            </a:r>
            <a:endParaRPr lang="en-US" altLang="ja-JP" sz="12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2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　の契約</a:t>
            </a:r>
            <a:endParaRPr lang="en-US" altLang="ja-JP" sz="12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2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・銀行口座</a:t>
            </a:r>
            <a:endParaRPr lang="en-US" altLang="ja-JP" sz="12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2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　開設</a:t>
            </a:r>
            <a:endParaRPr lang="ja-JP" altLang="en-US" sz="12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1" name="フローチャート : 論理積ゲート 210"/>
          <p:cNvSpPr/>
          <p:nvPr/>
        </p:nvSpPr>
        <p:spPr>
          <a:xfrm rot="16200000">
            <a:off x="756318" y="4688287"/>
            <a:ext cx="416254" cy="405901"/>
          </a:xfrm>
          <a:prstGeom prst="flowChartDelay">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212" name="スマイル 211"/>
          <p:cNvSpPr/>
          <p:nvPr/>
        </p:nvSpPr>
        <p:spPr>
          <a:xfrm>
            <a:off x="735347" y="4394262"/>
            <a:ext cx="432046" cy="363842"/>
          </a:xfrm>
          <a:prstGeom prst="smileyFace">
            <a:avLst>
              <a:gd name="adj" fmla="val 4653"/>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grpSp>
        <p:nvGrpSpPr>
          <p:cNvPr id="213" name="グループ化 212"/>
          <p:cNvGrpSpPr/>
          <p:nvPr/>
        </p:nvGrpSpPr>
        <p:grpSpPr>
          <a:xfrm>
            <a:off x="1024485" y="4798915"/>
            <a:ext cx="330479" cy="463902"/>
            <a:chOff x="3607399" y="1972846"/>
            <a:chExt cx="353334" cy="525964"/>
          </a:xfrm>
        </p:grpSpPr>
        <p:sp>
          <p:nvSpPr>
            <p:cNvPr id="224" name="フローチャート : 論理積ゲート 223"/>
            <p:cNvSpPr/>
            <p:nvPr/>
          </p:nvSpPr>
          <p:spPr>
            <a:xfrm rot="16200000">
              <a:off x="3618873" y="2162935"/>
              <a:ext cx="330387" cy="341363"/>
            </a:xfrm>
            <a:prstGeom prst="flowChartDelay">
              <a:avLst/>
            </a:prstGeom>
            <a:solidFill>
              <a:schemeClr val="accent3">
                <a:lumMod val="20000"/>
                <a:lumOff val="80000"/>
              </a:schemeClr>
            </a:solidFill>
            <a:ln w="19050">
              <a:solidFill>
                <a:schemeClr val="accent3">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225" name="スマイル 224"/>
            <p:cNvSpPr/>
            <p:nvPr/>
          </p:nvSpPr>
          <p:spPr>
            <a:xfrm>
              <a:off x="3607399" y="1972846"/>
              <a:ext cx="353334" cy="289810"/>
            </a:xfrm>
            <a:prstGeom prst="smileyFace">
              <a:avLst>
                <a:gd name="adj" fmla="val 4653"/>
              </a:avLst>
            </a:prstGeom>
            <a:solidFill>
              <a:schemeClr val="accent6">
                <a:lumMod val="20000"/>
                <a:lumOff val="80000"/>
              </a:schemeClr>
            </a:solidFill>
            <a:ln w="19050">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grpSp>
      <p:sp>
        <p:nvSpPr>
          <p:cNvPr id="227" name="メモ 226"/>
          <p:cNvSpPr/>
          <p:nvPr/>
        </p:nvSpPr>
        <p:spPr>
          <a:xfrm>
            <a:off x="1649459" y="4350814"/>
            <a:ext cx="1040833" cy="1102741"/>
          </a:xfrm>
          <a:prstGeom prst="foldedCorner">
            <a:avLst>
              <a:gd name="adj" fmla="val 25620"/>
            </a:avLst>
          </a:prstGeom>
          <a:solidFill>
            <a:schemeClr val="bg1"/>
          </a:solidFill>
          <a:ln w="158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ja-JP" altLang="en-US" sz="105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コピー</a:t>
            </a:r>
            <a:endParaRPr lang="ja-JP" altLang="en-US" sz="105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228" name="グループ化 11"/>
          <p:cNvGrpSpPr>
            <a:grpSpLocks/>
          </p:cNvGrpSpPr>
          <p:nvPr/>
        </p:nvGrpSpPr>
        <p:grpSpPr bwMode="auto">
          <a:xfrm>
            <a:off x="1733712" y="4512785"/>
            <a:ext cx="835554" cy="562007"/>
            <a:chOff x="3520259" y="2782228"/>
            <a:chExt cx="1045178" cy="670299"/>
          </a:xfrm>
        </p:grpSpPr>
        <p:pic>
          <p:nvPicPr>
            <p:cNvPr id="229"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0259" y="2782228"/>
              <a:ext cx="1045178" cy="6702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0" name="正方形/長方形 229"/>
            <p:cNvSpPr/>
            <p:nvPr/>
          </p:nvSpPr>
          <p:spPr>
            <a:xfrm>
              <a:off x="3574054" y="3062161"/>
              <a:ext cx="248487" cy="321026"/>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grpSp>
          <p:nvGrpSpPr>
            <p:cNvPr id="231" name="グループ化 16"/>
            <p:cNvGrpSpPr>
              <a:grpSpLocks/>
            </p:cNvGrpSpPr>
            <p:nvPr/>
          </p:nvGrpSpPr>
          <p:grpSpPr bwMode="auto">
            <a:xfrm>
              <a:off x="3602112" y="3108284"/>
              <a:ext cx="191834" cy="281601"/>
              <a:chOff x="683568" y="3356992"/>
              <a:chExt cx="288032" cy="516379"/>
            </a:xfrm>
          </p:grpSpPr>
          <p:sp>
            <p:nvSpPr>
              <p:cNvPr id="232" name="フローチャート : 論理積ゲート 231"/>
              <p:cNvSpPr/>
              <p:nvPr/>
            </p:nvSpPr>
            <p:spPr>
              <a:xfrm rot="16200000">
                <a:off x="698479" y="3601473"/>
                <a:ext cx="259014" cy="288473"/>
              </a:xfrm>
              <a:prstGeom prst="flowChartDelay">
                <a:avLst/>
              </a:prstGeom>
              <a:solidFill>
                <a:schemeClr val="accent3">
                  <a:lumMod val="40000"/>
                  <a:lumOff val="60000"/>
                </a:schemeClr>
              </a:solidFill>
              <a:ln w="31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sp>
            <p:nvSpPr>
              <p:cNvPr id="233" name="スマイル 232"/>
              <p:cNvSpPr/>
              <p:nvPr/>
            </p:nvSpPr>
            <p:spPr>
              <a:xfrm>
                <a:off x="683750" y="3357185"/>
                <a:ext cx="288473" cy="287273"/>
              </a:xfrm>
              <a:prstGeom prst="smileyFace">
                <a:avLst>
                  <a:gd name="adj" fmla="val 4653"/>
                </a:avLst>
              </a:prstGeom>
              <a:solidFill>
                <a:schemeClr val="accent6">
                  <a:lumMod val="20000"/>
                  <a:lumOff val="80000"/>
                </a:schemeClr>
              </a:solidFill>
              <a:ln w="31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grpSp>
      </p:grpSp>
      <p:pic>
        <p:nvPicPr>
          <p:cNvPr id="235" name="Picture 16" descr="http://ddl.design.css.fujitsu.com/ddl/ja/contents/02_%E3%82%A4%E3%83%A9%E3%82%B9%E3%83%88/04_%E5%BB%BA%E7%89%A9/8695_0024.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12818" y="4279428"/>
            <a:ext cx="627284" cy="847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4" name="Picture 3" descr="C:\Users\CS832991\Desktop\素材\SV2.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204628" y="4783411"/>
            <a:ext cx="760499" cy="683992"/>
          </a:xfrm>
          <a:prstGeom prst="rect">
            <a:avLst/>
          </a:prstGeom>
          <a:noFill/>
          <a:extLst>
            <a:ext uri="{909E8E84-426E-40DD-AFC4-6F175D3DCCD1}">
              <a14:hiddenFill xmlns:a14="http://schemas.microsoft.com/office/drawing/2010/main">
                <a:solidFill>
                  <a:srgbClr val="FFFFFF"/>
                </a:solidFill>
              </a14:hiddenFill>
            </a:ext>
          </a:extLst>
        </p:spPr>
      </p:pic>
      <p:sp>
        <p:nvSpPr>
          <p:cNvPr id="236" name="メモ 235"/>
          <p:cNvSpPr/>
          <p:nvPr/>
        </p:nvSpPr>
        <p:spPr>
          <a:xfrm>
            <a:off x="3387974" y="4433122"/>
            <a:ext cx="1182476" cy="1061553"/>
          </a:xfrm>
          <a:prstGeom prst="foldedCorner">
            <a:avLst>
              <a:gd name="adj" fmla="val 22735"/>
            </a:avLst>
          </a:prstGeom>
          <a:solidFill>
            <a:schemeClr val="bg1"/>
          </a:solidFill>
          <a:ln w="15875"/>
        </p:spPr>
        <p:style>
          <a:lnRef idx="2">
            <a:schemeClr val="accent1">
              <a:shade val="50000"/>
            </a:schemeClr>
          </a:lnRef>
          <a:fillRef idx="1">
            <a:schemeClr val="accent1"/>
          </a:fillRef>
          <a:effectRef idx="0">
            <a:schemeClr val="accent1"/>
          </a:effectRef>
          <a:fontRef idx="minor">
            <a:schemeClr val="lt1"/>
          </a:fontRef>
        </p:style>
        <p:txBody>
          <a:bodyPr lIns="0" tIns="36000" rIns="0" bIns="0" rtlCol="0" anchor="t" anchorCtr="0"/>
          <a:lstStyle/>
          <a:p>
            <a:pPr algn="ctr"/>
            <a:r>
              <a:rPr lang="ja-JP" altLang="en-US" sz="12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個人番号</a:t>
            </a:r>
            <a:endParaRPr lang="en-US" altLang="ja-JP" sz="12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1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0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神戸　太郎</a:t>
            </a:r>
            <a:endParaRPr lang="en-US" altLang="ja-JP" sz="10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algn="r"/>
            <a:r>
              <a:rPr lang="en-US" altLang="ja-JP" sz="9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1234</a:t>
            </a:r>
            <a:r>
              <a:rPr lang="ja-JP" altLang="en-US" sz="9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9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0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0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凹田　次郎</a:t>
            </a:r>
            <a:endParaRPr lang="en-US" altLang="ja-JP" sz="10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algn="r"/>
            <a:r>
              <a:rPr lang="en-US" altLang="ja-JP" sz="9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2345</a:t>
            </a:r>
            <a:r>
              <a:rPr lang="ja-JP" altLang="en-US" sz="9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9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10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237" name="直線矢印コネクタ 236"/>
          <p:cNvCxnSpPr/>
          <p:nvPr/>
        </p:nvCxnSpPr>
        <p:spPr>
          <a:xfrm flipV="1">
            <a:off x="4570450" y="4882948"/>
            <a:ext cx="720223" cy="566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8" name="テキスト ボックス 237"/>
          <p:cNvSpPr txBox="1"/>
          <p:nvPr/>
        </p:nvSpPr>
        <p:spPr>
          <a:xfrm>
            <a:off x="4501881" y="4611467"/>
            <a:ext cx="970115" cy="230832"/>
          </a:xfrm>
          <a:prstGeom prst="rect">
            <a:avLst/>
          </a:prstGeom>
          <a:noFill/>
        </p:spPr>
        <p:txBody>
          <a:bodyPr wrap="square" rtlCol="0">
            <a:spAutoFit/>
          </a:bodyPr>
          <a:lstStyle/>
          <a:p>
            <a:r>
              <a:rPr lang="en-US" altLang="ja-JP" sz="9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Outsourcing !</a:t>
            </a:r>
            <a:endParaRPr lang="en-US" altLang="ja-JP" sz="9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242" name="Picture 3" descr="C:\Users\CS832991\Desktop\素材\SV2.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524328" y="4365104"/>
            <a:ext cx="1038656" cy="934166"/>
          </a:xfrm>
          <a:prstGeom prst="rect">
            <a:avLst/>
          </a:prstGeom>
          <a:noFill/>
          <a:extLst>
            <a:ext uri="{909E8E84-426E-40DD-AFC4-6F175D3DCCD1}">
              <a14:hiddenFill xmlns:a14="http://schemas.microsoft.com/office/drawing/2010/main">
                <a:solidFill>
                  <a:srgbClr val="FFFFFF"/>
                </a:solidFill>
              </a14:hiddenFill>
            </a:ext>
          </a:extLst>
        </p:spPr>
      </p:pic>
      <p:sp>
        <p:nvSpPr>
          <p:cNvPr id="243" name="メモ 242"/>
          <p:cNvSpPr/>
          <p:nvPr/>
        </p:nvSpPr>
        <p:spPr>
          <a:xfrm flipH="1">
            <a:off x="8241845" y="4701096"/>
            <a:ext cx="587817" cy="764203"/>
          </a:xfrm>
          <a:prstGeom prst="foldedCorner">
            <a:avLst>
              <a:gd name="adj" fmla="val 2749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36000" rIns="0" bIns="0" rtlCol="0" anchor="t" anchorCtr="0"/>
          <a:lstStyle/>
          <a:p>
            <a:pPr algn="ctr" fontAlgn="auto">
              <a:spcBef>
                <a:spcPts val="0"/>
              </a:spcBef>
              <a:spcAft>
                <a:spcPts val="0"/>
              </a:spcAft>
            </a:pPr>
            <a:r>
              <a:rPr lang="ja-JP" altLang="en-US" sz="900" dirty="0" smtClean="0">
                <a:solidFill>
                  <a:prstClr val="black"/>
                </a:solidFill>
              </a:rPr>
              <a:t>特定個人</a:t>
            </a:r>
            <a:endParaRPr lang="en-US" altLang="ja-JP" sz="900" dirty="0" smtClean="0">
              <a:solidFill>
                <a:prstClr val="black"/>
              </a:solidFill>
            </a:endParaRPr>
          </a:p>
          <a:p>
            <a:pPr algn="ctr" fontAlgn="auto">
              <a:spcBef>
                <a:spcPts val="0"/>
              </a:spcBef>
              <a:spcAft>
                <a:spcPts val="0"/>
              </a:spcAft>
            </a:pPr>
            <a:r>
              <a:rPr lang="ja-JP" altLang="en-US" sz="900" dirty="0" smtClean="0">
                <a:solidFill>
                  <a:prstClr val="black"/>
                </a:solidFill>
              </a:rPr>
              <a:t>データ</a:t>
            </a:r>
            <a:endParaRPr lang="en-US" altLang="ja-JP" sz="900" dirty="0">
              <a:solidFill>
                <a:prstClr val="black"/>
              </a:solidFill>
            </a:endParaRPr>
          </a:p>
          <a:p>
            <a:pPr algn="ctr" fontAlgn="auto">
              <a:spcBef>
                <a:spcPts val="0"/>
              </a:spcBef>
              <a:spcAft>
                <a:spcPts val="0"/>
              </a:spcAft>
            </a:pPr>
            <a:r>
              <a:rPr lang="ja-JP" altLang="en-US" sz="900" dirty="0" smtClean="0">
                <a:solidFill>
                  <a:prstClr val="black"/>
                </a:solidFill>
              </a:rPr>
              <a:t>凸田凹夫</a:t>
            </a:r>
            <a:endParaRPr lang="en-US" altLang="ja-JP" sz="900" dirty="0" smtClean="0">
              <a:solidFill>
                <a:prstClr val="black"/>
              </a:solidFill>
            </a:endParaRPr>
          </a:p>
          <a:p>
            <a:pPr algn="ctr" fontAlgn="auto">
              <a:spcBef>
                <a:spcPts val="0"/>
              </a:spcBef>
              <a:spcAft>
                <a:spcPts val="0"/>
              </a:spcAft>
            </a:pPr>
            <a:r>
              <a:rPr lang="en-US" altLang="ja-JP" sz="900" dirty="0" smtClean="0">
                <a:solidFill>
                  <a:prstClr val="black"/>
                </a:solidFill>
              </a:rPr>
              <a:t>1234567</a:t>
            </a:r>
            <a:endParaRPr lang="ja-JP" altLang="en-US" sz="900" dirty="0">
              <a:solidFill>
                <a:prstClr val="black"/>
              </a:solidFill>
            </a:endParaRPr>
          </a:p>
        </p:txBody>
      </p:sp>
      <p:sp>
        <p:nvSpPr>
          <p:cNvPr id="245" name="メモ 244"/>
          <p:cNvSpPr/>
          <p:nvPr/>
        </p:nvSpPr>
        <p:spPr>
          <a:xfrm>
            <a:off x="6403372" y="4321699"/>
            <a:ext cx="692074" cy="379397"/>
          </a:xfrm>
          <a:prstGeom prst="foldedCorner">
            <a:avLst>
              <a:gd name="adj" fmla="val 25620"/>
            </a:avLst>
          </a:prstGeom>
          <a:solidFill>
            <a:schemeClr val="bg1"/>
          </a:solidFill>
          <a:ln w="15875"/>
        </p:spPr>
        <p:style>
          <a:lnRef idx="2">
            <a:schemeClr val="accent1">
              <a:shade val="50000"/>
            </a:schemeClr>
          </a:lnRef>
          <a:fillRef idx="1">
            <a:schemeClr val="accent1"/>
          </a:fillRef>
          <a:effectRef idx="0">
            <a:schemeClr val="accent1"/>
          </a:effectRef>
          <a:fontRef idx="minor">
            <a:schemeClr val="lt1"/>
          </a:fontRef>
        </p:style>
        <p:txBody>
          <a:bodyPr lIns="0" tIns="72000" rIns="0" bIns="0" rtlCol="0" anchor="t" anchorCtr="0"/>
          <a:lstStyle/>
          <a:p>
            <a:pPr algn="ctr"/>
            <a:r>
              <a:rPr lang="ja-JP" altLang="en-US" sz="10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源泉徴収</a:t>
            </a:r>
            <a:endParaRPr lang="ja-JP" altLang="en-US" sz="10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46" name="メモ 245"/>
          <p:cNvSpPr/>
          <p:nvPr/>
        </p:nvSpPr>
        <p:spPr>
          <a:xfrm>
            <a:off x="6390097" y="4777795"/>
            <a:ext cx="692074" cy="379397"/>
          </a:xfrm>
          <a:prstGeom prst="foldedCorner">
            <a:avLst>
              <a:gd name="adj" fmla="val 25620"/>
            </a:avLst>
          </a:prstGeom>
          <a:solidFill>
            <a:schemeClr val="bg1"/>
          </a:solidFill>
          <a:ln w="15875"/>
        </p:spPr>
        <p:style>
          <a:lnRef idx="2">
            <a:schemeClr val="accent1">
              <a:shade val="50000"/>
            </a:schemeClr>
          </a:lnRef>
          <a:fillRef idx="1">
            <a:schemeClr val="accent1"/>
          </a:fillRef>
          <a:effectRef idx="0">
            <a:schemeClr val="accent1"/>
          </a:effectRef>
          <a:fontRef idx="minor">
            <a:schemeClr val="lt1"/>
          </a:fontRef>
        </p:style>
        <p:txBody>
          <a:bodyPr lIns="0" tIns="72000" rIns="0" bIns="0" rtlCol="0" anchor="t" anchorCtr="0"/>
          <a:lstStyle/>
          <a:p>
            <a:pPr algn="ctr"/>
            <a:r>
              <a:rPr lang="ja-JP" altLang="en-US" sz="10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社会保険</a:t>
            </a:r>
            <a:endParaRPr lang="ja-JP" altLang="en-US" sz="10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47" name="メモ 246"/>
          <p:cNvSpPr/>
          <p:nvPr/>
        </p:nvSpPr>
        <p:spPr>
          <a:xfrm>
            <a:off x="6403372" y="5241302"/>
            <a:ext cx="692074" cy="379397"/>
          </a:xfrm>
          <a:prstGeom prst="foldedCorner">
            <a:avLst>
              <a:gd name="adj" fmla="val 25620"/>
            </a:avLst>
          </a:prstGeom>
          <a:solidFill>
            <a:schemeClr val="bg1"/>
          </a:solidFill>
          <a:ln w="15875"/>
        </p:spPr>
        <p:style>
          <a:lnRef idx="2">
            <a:schemeClr val="accent1">
              <a:shade val="50000"/>
            </a:schemeClr>
          </a:lnRef>
          <a:fillRef idx="1">
            <a:schemeClr val="accent1"/>
          </a:fillRef>
          <a:effectRef idx="0">
            <a:schemeClr val="accent1"/>
          </a:effectRef>
          <a:fontRef idx="minor">
            <a:schemeClr val="lt1"/>
          </a:fontRef>
        </p:style>
        <p:txBody>
          <a:bodyPr lIns="0" tIns="72000" rIns="0" bIns="0" rtlCol="0" anchor="t" anchorCtr="0"/>
          <a:lstStyle/>
          <a:p>
            <a:pPr algn="ctr"/>
            <a:r>
              <a:rPr lang="ja-JP" altLang="en-US" sz="10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雇用保険</a:t>
            </a:r>
            <a:endParaRPr lang="ja-JP" altLang="en-US" sz="10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248" name="直線矢印コネクタ 247"/>
          <p:cNvCxnSpPr/>
          <p:nvPr/>
        </p:nvCxnSpPr>
        <p:spPr>
          <a:xfrm>
            <a:off x="7082171" y="4441844"/>
            <a:ext cx="592052" cy="44023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9" name="直線矢印コネクタ 248"/>
          <p:cNvCxnSpPr>
            <a:stCxn id="246" idx="3"/>
          </p:cNvCxnSpPr>
          <p:nvPr/>
        </p:nvCxnSpPr>
        <p:spPr>
          <a:xfrm flipV="1">
            <a:off x="7082171" y="4851927"/>
            <a:ext cx="592052" cy="115567"/>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1" name="直線矢印コネクタ 250"/>
          <p:cNvCxnSpPr>
            <a:stCxn id="247" idx="3"/>
          </p:cNvCxnSpPr>
          <p:nvPr/>
        </p:nvCxnSpPr>
        <p:spPr>
          <a:xfrm flipV="1">
            <a:off x="7095446" y="4851927"/>
            <a:ext cx="578777" cy="579074"/>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2" name="スライド番号プレースホルダー 2"/>
          <p:cNvSpPr>
            <a:spLocks noGrp="1"/>
          </p:cNvSpPr>
          <p:nvPr>
            <p:ph type="sldNum" sz="quarter" idx="12"/>
          </p:nvPr>
        </p:nvSpPr>
        <p:spPr>
          <a:xfrm>
            <a:off x="6953235" y="6474920"/>
            <a:ext cx="2133600" cy="365125"/>
          </a:xfrm>
        </p:spPr>
        <p:txBody>
          <a:bodyPr/>
          <a:lstStyle/>
          <a:p>
            <a:pPr>
              <a:defRPr/>
            </a:pPr>
            <a:fld id="{85DC3901-B6D2-4321-92EF-C938EA32AB4B}" type="slidenum">
              <a:rPr lang="ja-JP" altLang="en-US" sz="1800" b="1"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pPr>
                <a:defRPr/>
              </a:pPr>
              <a:t>10</a:t>
            </a:fld>
            <a:endParaRPr lang="ja-JP" altLang="en-US" sz="18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862595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txBox="1">
            <a:spLocks/>
          </p:cNvSpPr>
          <p:nvPr/>
        </p:nvSpPr>
        <p:spPr bwMode="auto">
          <a:xfrm>
            <a:off x="289094" y="785298"/>
            <a:ext cx="8498366" cy="720080"/>
          </a:xfrm>
          <a:prstGeom prst="rect">
            <a:avLst/>
          </a:prstGeom>
          <a:noFill/>
          <a:ln w="25400">
            <a:solidFill>
              <a:srgbClr val="FF0000"/>
            </a:solidFill>
          </a:ln>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kern="1200">
                <a:solidFill>
                  <a:schemeClr val="tx1"/>
                </a:solidFill>
                <a:latin typeface="+mj-lt"/>
                <a:ea typeface="+mj-ea"/>
                <a:cs typeface="+mj-cs"/>
              </a:defRPr>
            </a:lvl1pPr>
            <a:lvl2pPr algn="ctr" rtl="0" fontAlgn="base">
              <a:spcBef>
                <a:spcPct val="0"/>
              </a:spcBef>
              <a:spcAft>
                <a:spcPct val="0"/>
              </a:spcAft>
              <a:defRPr kumimoji="1" sz="4400">
                <a:solidFill>
                  <a:schemeClr val="tx1"/>
                </a:solidFill>
                <a:latin typeface="Calibri" pitchFamily="34" charset="0"/>
                <a:ea typeface="ＭＳ Ｐゴシック" charset="-128"/>
              </a:defRPr>
            </a:lvl2pPr>
            <a:lvl3pPr algn="ctr" rtl="0" fontAlgn="base">
              <a:spcBef>
                <a:spcPct val="0"/>
              </a:spcBef>
              <a:spcAft>
                <a:spcPct val="0"/>
              </a:spcAft>
              <a:defRPr kumimoji="1" sz="4400">
                <a:solidFill>
                  <a:schemeClr val="tx1"/>
                </a:solidFill>
                <a:latin typeface="Calibri" pitchFamily="34" charset="0"/>
                <a:ea typeface="ＭＳ Ｐゴシック" charset="-128"/>
              </a:defRPr>
            </a:lvl3pPr>
            <a:lvl4pPr algn="ctr" rtl="0" fontAlgn="base">
              <a:spcBef>
                <a:spcPct val="0"/>
              </a:spcBef>
              <a:spcAft>
                <a:spcPct val="0"/>
              </a:spcAft>
              <a:defRPr kumimoji="1" sz="4400">
                <a:solidFill>
                  <a:schemeClr val="tx1"/>
                </a:solidFill>
                <a:latin typeface="Calibri" pitchFamily="34" charset="0"/>
                <a:ea typeface="ＭＳ Ｐゴシック" charset="-128"/>
              </a:defRPr>
            </a:lvl4pPr>
            <a:lvl5pPr algn="ctr" rtl="0" fontAlgn="base">
              <a:spcBef>
                <a:spcPct val="0"/>
              </a:spcBef>
              <a:spcAft>
                <a:spcPct val="0"/>
              </a:spcAft>
              <a:defRPr kumimoji="1" sz="4400">
                <a:solidFill>
                  <a:schemeClr val="tx1"/>
                </a:solidFill>
                <a:latin typeface="Calibri" pitchFamily="34"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a:lstStyle>
          <a:p>
            <a:pPr algn="l"/>
            <a:r>
              <a:rPr lang="ja-JP" altLang="en-US" sz="1800" b="1" dirty="0" smtClean="0">
                <a:latin typeface="+mj-ea"/>
              </a:rPr>
              <a:t>事業主は、提供された個人番号が、①間違いがないこと（</a:t>
            </a:r>
            <a:r>
              <a:rPr lang="ja-JP" altLang="en-US" sz="1800" b="1" u="sng"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正確性</a:t>
            </a:r>
            <a:r>
              <a:rPr lang="ja-JP" altLang="en-US" sz="1800" b="1" dirty="0" smtClean="0">
                <a:latin typeface="+mj-ea"/>
              </a:rPr>
              <a:t>）、②本人の番号であること（</a:t>
            </a:r>
            <a:r>
              <a:rPr lang="ja-JP" altLang="en-US" sz="1800" b="1" u="sng"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真正性・本人の実在</a:t>
            </a:r>
            <a:r>
              <a:rPr lang="ja-JP" altLang="en-US" sz="1800" b="1" dirty="0" smtClean="0">
                <a:latin typeface="+mj-ea"/>
              </a:rPr>
              <a:t>）を確認する義務</a:t>
            </a:r>
          </a:p>
        </p:txBody>
      </p:sp>
      <p:grpSp>
        <p:nvGrpSpPr>
          <p:cNvPr id="11" name="グループ化 10"/>
          <p:cNvGrpSpPr/>
          <p:nvPr/>
        </p:nvGrpSpPr>
        <p:grpSpPr>
          <a:xfrm>
            <a:off x="3732653" y="1681663"/>
            <a:ext cx="622746" cy="1119915"/>
            <a:chOff x="683568" y="3356992"/>
            <a:chExt cx="288032" cy="516379"/>
          </a:xfrm>
        </p:grpSpPr>
        <p:sp>
          <p:nvSpPr>
            <p:cNvPr id="12" name="フローチャート : 論理積ゲート 11"/>
            <p:cNvSpPr/>
            <p:nvPr/>
          </p:nvSpPr>
          <p:spPr>
            <a:xfrm rot="16200000">
              <a:off x="698297" y="3600068"/>
              <a:ext cx="258574" cy="288032"/>
            </a:xfrm>
            <a:prstGeom prst="flowChartDelay">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a:solidFill>
                  <a:prstClr val="white"/>
                </a:solidFill>
              </a:endParaRPr>
            </a:p>
          </p:txBody>
        </p:sp>
        <p:sp>
          <p:nvSpPr>
            <p:cNvPr id="13" name="スマイル 12"/>
            <p:cNvSpPr/>
            <p:nvPr/>
          </p:nvSpPr>
          <p:spPr>
            <a:xfrm>
              <a:off x="683568" y="3356992"/>
              <a:ext cx="288032" cy="288032"/>
            </a:xfrm>
            <a:prstGeom prst="smileyFace">
              <a:avLst>
                <a:gd name="adj" fmla="val 4653"/>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a:solidFill>
                  <a:prstClr val="white"/>
                </a:solidFill>
              </a:endParaRPr>
            </a:p>
          </p:txBody>
        </p:sp>
      </p:grpSp>
      <p:sp>
        <p:nvSpPr>
          <p:cNvPr id="10" name="テキスト ボックス 58"/>
          <p:cNvSpPr txBox="1">
            <a:spLocks noChangeArrowheads="1"/>
          </p:cNvSpPr>
          <p:nvPr/>
        </p:nvSpPr>
        <p:spPr bwMode="auto">
          <a:xfrm>
            <a:off x="3693155" y="2329135"/>
            <a:ext cx="7232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eiryo UI" pitchFamily="50" charset="-128"/>
                <a:ea typeface="Meiryo UI" pitchFamily="50" charset="-128"/>
                <a:cs typeface="Meiryo UI" pitchFamily="50" charset="-128"/>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eiryo UI" pitchFamily="50" charset="-128"/>
                <a:ea typeface="Meiryo UI" pitchFamily="50" charset="-128"/>
                <a:cs typeface="Meiryo UI" pitchFamily="50" charset="-128"/>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Meiryo UI" pitchFamily="50" charset="-128"/>
                <a:ea typeface="Meiryo UI" pitchFamily="50" charset="-128"/>
                <a:cs typeface="Meiryo UI" pitchFamily="50" charset="-128"/>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eiryo UI" pitchFamily="50" charset="-128"/>
                <a:ea typeface="Meiryo UI" pitchFamily="50" charset="-128"/>
                <a:cs typeface="Meiryo UI" pitchFamily="50" charset="-128"/>
              </a:defRPr>
            </a:lvl4pPr>
            <a:lvl5pPr marL="2057400" indent="-228600" algn="l" eaLnBrk="0" fontAlgn="base" hangingPunct="0">
              <a:buBlip>
                <a:blip r:embed="rId2"/>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FontTx/>
              <a:buNone/>
            </a:pPr>
            <a:r>
              <a:rPr lang="ja-JP" altLang="en-US" sz="1400" b="1" dirty="0">
                <a:solidFill>
                  <a:prstClr val="white"/>
                </a:solidFill>
              </a:rPr>
              <a:t>従業員</a:t>
            </a:r>
          </a:p>
        </p:txBody>
      </p:sp>
      <p:grpSp>
        <p:nvGrpSpPr>
          <p:cNvPr id="17" name="グループ化 16"/>
          <p:cNvGrpSpPr/>
          <p:nvPr/>
        </p:nvGrpSpPr>
        <p:grpSpPr>
          <a:xfrm>
            <a:off x="3656410" y="2667953"/>
            <a:ext cx="771574" cy="494232"/>
            <a:chOff x="3520259" y="2782228"/>
            <a:chExt cx="1045178" cy="670299"/>
          </a:xfrm>
        </p:grpSpPr>
        <p:pic>
          <p:nvPicPr>
            <p:cNvPr id="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20259" y="2782228"/>
              <a:ext cx="1045178" cy="6702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テキスト ボックス 18"/>
            <p:cNvSpPr txBox="1"/>
            <p:nvPr/>
          </p:nvSpPr>
          <p:spPr>
            <a:xfrm>
              <a:off x="3693001" y="2828483"/>
              <a:ext cx="426813" cy="62612"/>
            </a:xfrm>
            <a:prstGeom prst="rect">
              <a:avLst/>
            </a:prstGeom>
            <a:solidFill>
              <a:schemeClr val="bg1"/>
            </a:solidFill>
          </p:spPr>
          <p:txBody>
            <a:bodyPr wrap="square" lIns="0" tIns="0" rIns="0" bIns="0" rtlCol="0" anchor="ctr" anchorCtr="0">
              <a:spAutoFit/>
            </a:bodyPr>
            <a:lstStyle/>
            <a:p>
              <a:pPr fontAlgn="base">
                <a:spcBef>
                  <a:spcPct val="0"/>
                </a:spcBef>
                <a:spcAft>
                  <a:spcPct val="0"/>
                </a:spcAft>
              </a:pPr>
              <a:r>
                <a:rPr lang="ja-JP" altLang="en-US" sz="300" b="1" dirty="0">
                  <a:solidFill>
                    <a:prstClr val="black"/>
                  </a:solidFill>
                </a:rPr>
                <a:t>神戸　花子</a:t>
              </a:r>
            </a:p>
          </p:txBody>
        </p:sp>
        <p:sp>
          <p:nvSpPr>
            <p:cNvPr id="20" name="テキスト ボックス 19"/>
            <p:cNvSpPr txBox="1"/>
            <p:nvPr/>
          </p:nvSpPr>
          <p:spPr>
            <a:xfrm>
              <a:off x="3690732" y="2912468"/>
              <a:ext cx="763694" cy="62612"/>
            </a:xfrm>
            <a:prstGeom prst="rect">
              <a:avLst/>
            </a:prstGeom>
            <a:solidFill>
              <a:schemeClr val="bg1"/>
            </a:solidFill>
          </p:spPr>
          <p:txBody>
            <a:bodyPr wrap="square" lIns="0" tIns="0" rIns="0" bIns="0" rtlCol="0" anchor="ctr" anchorCtr="0">
              <a:spAutoFit/>
            </a:bodyPr>
            <a:lstStyle/>
            <a:p>
              <a:pPr fontAlgn="base">
                <a:spcBef>
                  <a:spcPct val="0"/>
                </a:spcBef>
                <a:spcAft>
                  <a:spcPct val="0"/>
                </a:spcAft>
              </a:pPr>
              <a:r>
                <a:rPr lang="ja-JP" altLang="en-US" sz="300" b="1" dirty="0">
                  <a:solidFill>
                    <a:prstClr val="black"/>
                  </a:solidFill>
                </a:rPr>
                <a:t>兵庫県神戸市東灘区●町</a:t>
              </a:r>
              <a:r>
                <a:rPr lang="en-US" altLang="ja-JP" sz="300" b="1" dirty="0">
                  <a:solidFill>
                    <a:prstClr val="black"/>
                  </a:solidFill>
                </a:rPr>
                <a:t>1-1-1</a:t>
              </a:r>
              <a:endParaRPr lang="ja-JP" altLang="en-US" sz="300" b="1" dirty="0">
                <a:solidFill>
                  <a:prstClr val="black"/>
                </a:solidFill>
              </a:endParaRPr>
            </a:p>
          </p:txBody>
        </p:sp>
        <p:sp>
          <p:nvSpPr>
            <p:cNvPr id="21" name="正方形/長方形 20"/>
            <p:cNvSpPr/>
            <p:nvPr/>
          </p:nvSpPr>
          <p:spPr>
            <a:xfrm>
              <a:off x="3573202" y="3061854"/>
              <a:ext cx="249654" cy="321782"/>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a:solidFill>
                  <a:prstClr val="white"/>
                </a:solidFill>
              </a:endParaRPr>
            </a:p>
          </p:txBody>
        </p:sp>
        <p:grpSp>
          <p:nvGrpSpPr>
            <p:cNvPr id="22" name="グループ化 21"/>
            <p:cNvGrpSpPr/>
            <p:nvPr/>
          </p:nvGrpSpPr>
          <p:grpSpPr>
            <a:xfrm>
              <a:off x="3602112" y="3108284"/>
              <a:ext cx="191834" cy="281601"/>
              <a:chOff x="683568" y="3356992"/>
              <a:chExt cx="288032" cy="516379"/>
            </a:xfrm>
          </p:grpSpPr>
          <p:sp>
            <p:nvSpPr>
              <p:cNvPr id="23" name="フローチャート : 論理積ゲート 22"/>
              <p:cNvSpPr/>
              <p:nvPr/>
            </p:nvSpPr>
            <p:spPr>
              <a:xfrm rot="16200000">
                <a:off x="698297" y="3600068"/>
                <a:ext cx="258574" cy="288032"/>
              </a:xfrm>
              <a:prstGeom prst="flowChartDelay">
                <a:avLst/>
              </a:prstGeom>
              <a:solidFill>
                <a:schemeClr val="tx2">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a:solidFill>
                    <a:prstClr val="white"/>
                  </a:solidFill>
                </a:endParaRPr>
              </a:p>
            </p:txBody>
          </p:sp>
          <p:sp>
            <p:nvSpPr>
              <p:cNvPr id="24" name="スマイル 23"/>
              <p:cNvSpPr/>
              <p:nvPr/>
            </p:nvSpPr>
            <p:spPr>
              <a:xfrm>
                <a:off x="683568" y="3356992"/>
                <a:ext cx="288032" cy="288032"/>
              </a:xfrm>
              <a:prstGeom prst="smileyFace">
                <a:avLst>
                  <a:gd name="adj" fmla="val 4653"/>
                </a:avLst>
              </a:prstGeom>
              <a:solidFill>
                <a:schemeClr val="accent6">
                  <a:lumMod val="20000"/>
                  <a:lumOff val="8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a:solidFill>
                    <a:prstClr val="white"/>
                  </a:solidFill>
                </a:endParaRPr>
              </a:p>
            </p:txBody>
          </p:sp>
        </p:grpSp>
      </p:grpSp>
      <p:sp>
        <p:nvSpPr>
          <p:cNvPr id="26" name="正方形/長方形 25"/>
          <p:cNvSpPr/>
          <p:nvPr/>
        </p:nvSpPr>
        <p:spPr>
          <a:xfrm>
            <a:off x="4706395" y="1959092"/>
            <a:ext cx="4110405" cy="912899"/>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ja-JP" altLang="en-US"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事務の正確性確保</a:t>
            </a:r>
            <a:endParaRPr lang="en-US" altLang="ja-JP"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285750" indent="-285750">
              <a:buFont typeface="Wingdings" panose="05000000000000000000" pitchFamily="2" charset="2"/>
              <a:buChar char="Ø"/>
            </a:pPr>
            <a:r>
              <a:rPr lang="ja-JP" altLang="en-US"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個人情報保護・なりすまし犯罪の防止</a:t>
            </a:r>
            <a:endParaRPr lang="en-US" altLang="ja-JP"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8" name="テキスト ボックス 27"/>
          <p:cNvSpPr txBox="1"/>
          <p:nvPr/>
        </p:nvSpPr>
        <p:spPr>
          <a:xfrm>
            <a:off x="2293104" y="2925793"/>
            <a:ext cx="1267339" cy="307777"/>
          </a:xfrm>
          <a:prstGeom prst="rect">
            <a:avLst/>
          </a:prstGeom>
          <a:noFill/>
        </p:spPr>
        <p:txBody>
          <a:bodyPr wrap="square" rtlCol="0">
            <a:spAutoFit/>
          </a:bodyPr>
          <a:lstStyle/>
          <a:p>
            <a:pPr algn="ctr"/>
            <a:r>
              <a:rPr lang="ja-JP" altLang="en-US" sz="1400" b="1" dirty="0" smtClean="0">
                <a:solidFill>
                  <a:srgbClr val="9BBB59">
                    <a:lumMod val="50000"/>
                  </a:srgbClr>
                </a:solidFill>
              </a:rPr>
              <a:t>番号の申告</a:t>
            </a:r>
            <a:endParaRPr lang="ja-JP" altLang="en-US" sz="1400" b="1" dirty="0">
              <a:solidFill>
                <a:srgbClr val="9BBB59">
                  <a:lumMod val="50000"/>
                </a:srgbClr>
              </a:solidFill>
            </a:endParaRPr>
          </a:p>
        </p:txBody>
      </p:sp>
      <p:cxnSp>
        <p:nvCxnSpPr>
          <p:cNvPr id="3" name="直線矢印コネクタ 2"/>
          <p:cNvCxnSpPr/>
          <p:nvPr/>
        </p:nvCxnSpPr>
        <p:spPr>
          <a:xfrm flipH="1">
            <a:off x="2181856" y="2925793"/>
            <a:ext cx="1374577" cy="0"/>
          </a:xfrm>
          <a:prstGeom prst="straightConnector1">
            <a:avLst/>
          </a:prstGeom>
          <a:ln w="38100" cap="rnd">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直線矢印コネクタ 36"/>
          <p:cNvCxnSpPr/>
          <p:nvPr/>
        </p:nvCxnSpPr>
        <p:spPr>
          <a:xfrm>
            <a:off x="2243471" y="2716490"/>
            <a:ext cx="1299744" cy="0"/>
          </a:xfrm>
          <a:prstGeom prst="straightConnector1">
            <a:avLst/>
          </a:prstGeom>
          <a:ln w="38100" cap="rnd">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1" name="テキスト ボックス 40"/>
          <p:cNvSpPr txBox="1"/>
          <p:nvPr/>
        </p:nvSpPr>
        <p:spPr>
          <a:xfrm>
            <a:off x="2136804" y="2182578"/>
            <a:ext cx="1405162" cy="523220"/>
          </a:xfrm>
          <a:prstGeom prst="rect">
            <a:avLst/>
          </a:prstGeom>
          <a:noFill/>
        </p:spPr>
        <p:txBody>
          <a:bodyPr wrap="square" rtlCol="0">
            <a:spAutoFit/>
          </a:bodyPr>
          <a:lstStyle/>
          <a:p>
            <a:pPr algn="ctr"/>
            <a:r>
              <a:rPr lang="ja-JP" altLang="en-US" sz="1400" b="1" dirty="0" smtClean="0">
                <a:solidFill>
                  <a:srgbClr val="9BBB59">
                    <a:lumMod val="50000"/>
                  </a:srgbClr>
                </a:solidFill>
              </a:rPr>
              <a:t>・番号は正確か</a:t>
            </a:r>
            <a:endParaRPr lang="en-US" altLang="ja-JP" sz="1400" b="1" dirty="0" smtClean="0">
              <a:solidFill>
                <a:srgbClr val="9BBB59">
                  <a:lumMod val="50000"/>
                </a:srgbClr>
              </a:solidFill>
            </a:endParaRPr>
          </a:p>
          <a:p>
            <a:pPr algn="ctr"/>
            <a:r>
              <a:rPr lang="ja-JP" altLang="en-US" sz="1400" b="1" dirty="0" smtClean="0">
                <a:solidFill>
                  <a:srgbClr val="9BBB59">
                    <a:lumMod val="50000"/>
                  </a:srgbClr>
                </a:solidFill>
              </a:rPr>
              <a:t>・本人の番号か</a:t>
            </a:r>
            <a:endParaRPr lang="ja-JP" altLang="en-US" sz="1400" b="1" dirty="0">
              <a:solidFill>
                <a:srgbClr val="9BBB59">
                  <a:lumMod val="50000"/>
                </a:srgbClr>
              </a:solidFill>
            </a:endParaRPr>
          </a:p>
        </p:txBody>
      </p:sp>
      <p:sp>
        <p:nvSpPr>
          <p:cNvPr id="2048" name="角丸四角形 2047"/>
          <p:cNvSpPr/>
          <p:nvPr/>
        </p:nvSpPr>
        <p:spPr>
          <a:xfrm>
            <a:off x="2370610" y="1708397"/>
            <a:ext cx="1112325" cy="460474"/>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ja-JP" altLang="en-US" sz="1600" b="1" dirty="0" smtClean="0">
                <a:solidFill>
                  <a:prstClr val="white"/>
                </a:solidFill>
                <a:latin typeface="Meiryo UI" panose="020B0604030504040204" pitchFamily="50" charset="-128"/>
                <a:ea typeface="Meiryo UI" panose="020B0604030504040204" pitchFamily="50" charset="-128"/>
                <a:cs typeface="Meiryo UI" panose="020B0604030504040204" pitchFamily="50" charset="-128"/>
              </a:rPr>
              <a:t>確認！</a:t>
            </a:r>
            <a:endParaRPr lang="ja-JP" altLang="en-US" sz="1600" b="1" dirty="0">
              <a:solidFill>
                <a:prstClr val="white"/>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2" name="グループ化 1"/>
          <p:cNvGrpSpPr/>
          <p:nvPr/>
        </p:nvGrpSpPr>
        <p:grpSpPr>
          <a:xfrm>
            <a:off x="999895" y="1608983"/>
            <a:ext cx="1243576" cy="1570080"/>
            <a:chOff x="2686154" y="2663297"/>
            <a:chExt cx="1644301" cy="1933762"/>
          </a:xfrm>
        </p:grpSpPr>
        <p:pic>
          <p:nvPicPr>
            <p:cNvPr id="146" name="Picture 38" descr="http://ddl.design.css.fujitsu.com/ddl/ja/contents/02_%E3%82%A4%E3%83%A9%E3%82%B9%E3%83%88/05_%E5%BB%BA%E7%89%A9/99_%E3%81%9D%E3%81%AE%E4%BB%96%EF%BC%88%E5%A4%96%E8%A6%B3%E3%83%BB%E5%AE%A4%E5%86%85%EF%BC%89/9954_0039.gif"/>
            <p:cNvPicPr>
              <a:picLocks noChangeAspect="1" noChangeArrowheads="1"/>
            </p:cNvPicPr>
            <p:nvPr/>
          </p:nvPicPr>
          <p:blipFill>
            <a:blip r:embed="rId4" cstate="print"/>
            <a:srcRect/>
            <a:stretch>
              <a:fillRect/>
            </a:stretch>
          </p:blipFill>
          <p:spPr bwMode="auto">
            <a:xfrm>
              <a:off x="2686154" y="2663297"/>
              <a:ext cx="1644301" cy="1933762"/>
            </a:xfrm>
            <a:prstGeom prst="rect">
              <a:avLst/>
            </a:prstGeom>
            <a:noFill/>
            <a:ln w="9525">
              <a:noFill/>
              <a:miter lim="800000"/>
              <a:headEnd/>
              <a:tailEnd/>
            </a:ln>
          </p:spPr>
        </p:pic>
        <p:sp>
          <p:nvSpPr>
            <p:cNvPr id="6" name="円/楕円 5"/>
            <p:cNvSpPr/>
            <p:nvPr/>
          </p:nvSpPr>
          <p:spPr>
            <a:xfrm>
              <a:off x="3281292" y="3371063"/>
              <a:ext cx="89211" cy="118268"/>
            </a:xfrm>
            <a:prstGeom prst="ellipse">
              <a:avLst/>
            </a:prstGeom>
            <a:solidFill>
              <a:schemeClr val="tx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7" name="円/楕円 6"/>
            <p:cNvSpPr/>
            <p:nvPr/>
          </p:nvSpPr>
          <p:spPr>
            <a:xfrm>
              <a:off x="3649589" y="3371063"/>
              <a:ext cx="89211" cy="118268"/>
            </a:xfrm>
            <a:prstGeom prst="ellipse">
              <a:avLst/>
            </a:prstGeom>
            <a:solidFill>
              <a:schemeClr val="tx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8" name="円/楕円 7"/>
            <p:cNvSpPr/>
            <p:nvPr/>
          </p:nvSpPr>
          <p:spPr>
            <a:xfrm>
              <a:off x="3300882" y="3683022"/>
              <a:ext cx="400002" cy="321881"/>
            </a:xfrm>
            <a:prstGeom prst="ellipse">
              <a:avLst/>
            </a:prstGeom>
            <a:solidFill>
              <a:schemeClr val="accent1">
                <a:lumMod val="20000"/>
                <a:lumOff val="80000"/>
              </a:schemeClr>
            </a:solidFill>
            <a:ln w="4127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4" name="テキスト ボックス 58"/>
            <p:cNvSpPr txBox="1">
              <a:spLocks noChangeArrowheads="1"/>
            </p:cNvSpPr>
            <p:nvPr/>
          </p:nvSpPr>
          <p:spPr bwMode="auto">
            <a:xfrm>
              <a:off x="3031728" y="3018336"/>
              <a:ext cx="1127208" cy="379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eiryo UI" pitchFamily="50" charset="-128"/>
                  <a:ea typeface="Meiryo UI" pitchFamily="50" charset="-128"/>
                  <a:cs typeface="Meiryo UI" pitchFamily="50" charset="-128"/>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eiryo UI" pitchFamily="50" charset="-128"/>
                  <a:ea typeface="Meiryo UI" pitchFamily="50" charset="-128"/>
                  <a:cs typeface="Meiryo UI" pitchFamily="50" charset="-128"/>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Meiryo UI" pitchFamily="50" charset="-128"/>
                  <a:ea typeface="Meiryo UI" pitchFamily="50" charset="-128"/>
                  <a:cs typeface="Meiryo UI" pitchFamily="50" charset="-128"/>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eiryo UI" pitchFamily="50" charset="-128"/>
                  <a:ea typeface="Meiryo UI" pitchFamily="50" charset="-128"/>
                  <a:cs typeface="Meiryo UI" pitchFamily="50" charset="-128"/>
                </a:defRPr>
              </a:lvl4pPr>
              <a:lvl5pPr marL="2057400" indent="-228600" algn="l" eaLnBrk="0" fontAlgn="base" hangingPunct="0">
                <a:buBlip>
                  <a:blip r:embed="rId2"/>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FontTx/>
                <a:buNone/>
              </a:pPr>
              <a:r>
                <a:rPr lang="ja-JP" altLang="en-US" sz="1400" b="1" dirty="0" smtClean="0">
                  <a:solidFill>
                    <a:schemeClr val="bg1"/>
                  </a:solidFill>
                </a:rPr>
                <a:t>事業主</a:t>
              </a:r>
              <a:endParaRPr lang="ja-JP" altLang="en-US" sz="1400" b="1" dirty="0">
                <a:solidFill>
                  <a:schemeClr val="bg1"/>
                </a:solidFill>
              </a:endParaRPr>
            </a:p>
          </p:txBody>
        </p:sp>
      </p:grpSp>
      <p:sp>
        <p:nvSpPr>
          <p:cNvPr id="148" name="タイトル 1"/>
          <p:cNvSpPr txBox="1">
            <a:spLocks/>
          </p:cNvSpPr>
          <p:nvPr/>
        </p:nvSpPr>
        <p:spPr bwMode="auto">
          <a:xfrm>
            <a:off x="38945" y="162648"/>
            <a:ext cx="8640762" cy="534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fontAlgn="base">
              <a:spcBef>
                <a:spcPct val="0"/>
              </a:spcBef>
              <a:spcAft>
                <a:spcPct val="0"/>
              </a:spcAft>
              <a:buFontTx/>
              <a:buNone/>
            </a:pPr>
            <a:r>
              <a:rPr lang="en-US" altLang="ja-JP"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2.</a:t>
            </a:r>
            <a:r>
              <a:rPr lang="ja-JP" altLang="en-US"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本人確認の措置</a:t>
            </a:r>
          </a:p>
        </p:txBody>
      </p:sp>
      <p:graphicFrame>
        <p:nvGraphicFramePr>
          <p:cNvPr id="160" name="表 159"/>
          <p:cNvGraphicFramePr>
            <a:graphicFrameLocks noGrp="1"/>
          </p:cNvGraphicFramePr>
          <p:nvPr>
            <p:extLst>
              <p:ext uri="{D42A27DB-BD31-4B8C-83A1-F6EECF244321}">
                <p14:modId xmlns:p14="http://schemas.microsoft.com/office/powerpoint/2010/main" val="650221824"/>
              </p:ext>
            </p:extLst>
          </p:nvPr>
        </p:nvGraphicFramePr>
        <p:xfrm>
          <a:off x="126168" y="3319832"/>
          <a:ext cx="8793222" cy="3133504"/>
        </p:xfrm>
        <a:graphic>
          <a:graphicData uri="http://schemas.openxmlformats.org/drawingml/2006/table">
            <a:tbl>
              <a:tblPr firstRow="1" bandRow="1">
                <a:tableStyleId>{F5AB1C69-6EDB-4FF4-983F-18BD219EF322}</a:tableStyleId>
              </a:tblPr>
              <a:tblGrid>
                <a:gridCol w="4396611"/>
                <a:gridCol w="4396611"/>
              </a:tblGrid>
              <a:tr h="341045">
                <a:tc>
                  <a:txBody>
                    <a:bodyPr/>
                    <a:lstStyle/>
                    <a:p>
                      <a:pPr algn="ctr"/>
                      <a:r>
                        <a:rPr kumimoji="1" lang="ja-JP" altLang="en-US" sz="1800" dirty="0" smtClean="0"/>
                        <a:t>個人番号の確認</a:t>
                      </a:r>
                      <a:endParaRPr kumimoji="1" lang="ja-JP" altLang="en-US" sz="1800" dirty="0"/>
                    </a:p>
                  </a:txBody>
                  <a:tcPr marL="84406" marR="84406">
                    <a:lnR w="38100" cap="flat" cmpd="sng" algn="ctr">
                      <a:solidFill>
                        <a:schemeClr val="bg1"/>
                      </a:solidFill>
                      <a:prstDash val="solid"/>
                      <a:round/>
                      <a:headEnd type="none" w="med" len="med"/>
                      <a:tailEnd type="none" w="med" len="med"/>
                    </a:lnR>
                  </a:tcPr>
                </a:tc>
                <a:tc>
                  <a:txBody>
                    <a:bodyPr/>
                    <a:lstStyle/>
                    <a:p>
                      <a:pPr algn="ctr"/>
                      <a:r>
                        <a:rPr kumimoji="1" lang="ja-JP" altLang="en-US" sz="1800" dirty="0" smtClean="0"/>
                        <a:t>身元（実在）の確認</a:t>
                      </a:r>
                      <a:endParaRPr kumimoji="1" lang="ja-JP" altLang="en-US" sz="1800" dirty="0"/>
                    </a:p>
                  </a:txBody>
                  <a:tcPr marL="84406" marR="84406">
                    <a:lnL w="38100" cap="flat" cmpd="sng" algn="ctr">
                      <a:solidFill>
                        <a:schemeClr val="bg1"/>
                      </a:solidFill>
                      <a:prstDash val="solid"/>
                      <a:round/>
                      <a:headEnd type="none" w="med" len="med"/>
                      <a:tailEnd type="none" w="med" len="med"/>
                    </a:lnL>
                  </a:tcPr>
                </a:tc>
              </a:tr>
              <a:tr h="2767744">
                <a:tc>
                  <a:txBody>
                    <a:bodyPr/>
                    <a:lstStyle/>
                    <a:p>
                      <a:endParaRPr kumimoji="1" lang="ja-JP" altLang="en-US" dirty="0"/>
                    </a:p>
                  </a:txBody>
                  <a:tcPr marL="84406" marR="84406">
                    <a:lnR w="38100" cap="flat" cmpd="sng" algn="ctr">
                      <a:solidFill>
                        <a:schemeClr val="bg1"/>
                      </a:solidFill>
                      <a:prstDash val="solid"/>
                      <a:round/>
                      <a:headEnd type="none" w="med" len="med"/>
                      <a:tailEnd type="none" w="med" len="med"/>
                    </a:lnR>
                  </a:tcPr>
                </a:tc>
                <a:tc>
                  <a:txBody>
                    <a:bodyPr/>
                    <a:lstStyle/>
                    <a:p>
                      <a:endParaRPr kumimoji="1" lang="ja-JP" altLang="en-US" dirty="0"/>
                    </a:p>
                  </a:txBody>
                  <a:tcPr marL="84406" marR="84406">
                    <a:lnL w="38100" cap="flat" cmpd="sng" algn="ctr">
                      <a:solidFill>
                        <a:schemeClr val="bg1"/>
                      </a:solidFill>
                      <a:prstDash val="solid"/>
                      <a:round/>
                      <a:headEnd type="none" w="med" len="med"/>
                      <a:tailEnd type="none" w="med" len="med"/>
                    </a:lnL>
                  </a:tcPr>
                </a:tc>
              </a:tr>
            </a:tbl>
          </a:graphicData>
        </a:graphic>
      </p:graphicFrame>
      <p:sp>
        <p:nvSpPr>
          <p:cNvPr id="162" name="正方形/長方形 161"/>
          <p:cNvSpPr/>
          <p:nvPr/>
        </p:nvSpPr>
        <p:spPr>
          <a:xfrm>
            <a:off x="346504" y="3779193"/>
            <a:ext cx="8424643" cy="931452"/>
          </a:xfrm>
          <a:prstGeom prst="rect">
            <a:avLst/>
          </a:prstGeom>
          <a:solidFill>
            <a:schemeClr val="accent4">
              <a:lumMod val="20000"/>
              <a:lumOff val="80000"/>
              <a:alpha val="6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ja-JP" altLang="en-US" sz="20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マイナンバー</a:t>
            </a:r>
            <a:endParaRPr lang="en-US" altLang="ja-JP" sz="20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20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カード</a:t>
            </a:r>
            <a:endParaRPr lang="ja-JP" altLang="en-US" sz="20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5" name="正方形/長方形 164"/>
          <p:cNvSpPr/>
          <p:nvPr/>
        </p:nvSpPr>
        <p:spPr>
          <a:xfrm>
            <a:off x="5058316" y="4804078"/>
            <a:ext cx="1362096" cy="4422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ja-JP" altLang="en-US" sz="14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運転免許証</a:t>
            </a:r>
            <a:endParaRPr lang="ja-JP" altLang="en-US" sz="14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66" name="直線コネクタ 165"/>
          <p:cNvCxnSpPr/>
          <p:nvPr/>
        </p:nvCxnSpPr>
        <p:spPr>
          <a:xfrm>
            <a:off x="107504" y="5445224"/>
            <a:ext cx="8793221" cy="0"/>
          </a:xfrm>
          <a:prstGeom prst="line">
            <a:avLst/>
          </a:prstGeom>
          <a:ln w="571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67" name="加算記号 166"/>
          <p:cNvSpPr/>
          <p:nvPr/>
        </p:nvSpPr>
        <p:spPr>
          <a:xfrm>
            <a:off x="4144058" y="4739436"/>
            <a:ext cx="757443" cy="670284"/>
          </a:xfrm>
          <a:prstGeom prst="mathPlus">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68" name="テキスト ボックス 167"/>
          <p:cNvSpPr txBox="1"/>
          <p:nvPr/>
        </p:nvSpPr>
        <p:spPr bwMode="auto">
          <a:xfrm>
            <a:off x="127364" y="5400026"/>
            <a:ext cx="2893926" cy="276967"/>
          </a:xfrm>
          <a:prstGeom prst="rect">
            <a:avLst/>
          </a:prstGeom>
          <a:noFill/>
          <a:ln w="9525" algn="ctr">
            <a:noFill/>
            <a:miter lim="800000"/>
            <a:headEnd/>
            <a:tailEnd/>
          </a:ln>
          <a:effectLst/>
        </p:spPr>
        <p:txBody>
          <a:bodyPr wrap="square" lIns="91406" tIns="45704" rIns="91406" bIns="45704" rtlCol="0">
            <a:spAutoFit/>
          </a:bodyPr>
          <a:lstStyle/>
          <a:p>
            <a:r>
              <a:rPr lang="en-US" altLang="ja-JP" sz="1200" b="1" dirty="0" smtClean="0">
                <a:solidFill>
                  <a:sysClr val="windowText" lastClr="000000"/>
                </a:solidFill>
                <a:latin typeface="ＭＳ Ｐゴシック"/>
                <a:cs typeface="メイリオ" panose="020B0604030504040204" pitchFamily="50" charset="-128"/>
              </a:rPr>
              <a:t>※</a:t>
            </a:r>
            <a:r>
              <a:rPr lang="ja-JP" altLang="en-US" sz="1200" b="1" dirty="0" smtClean="0">
                <a:solidFill>
                  <a:sysClr val="windowText" lastClr="000000"/>
                </a:solidFill>
                <a:latin typeface="ＭＳ Ｐゴシック"/>
                <a:cs typeface="メイリオ" panose="020B0604030504040204" pitchFamily="50" charset="-128"/>
              </a:rPr>
              <a:t>　上記が困難な場合</a:t>
            </a:r>
          </a:p>
        </p:txBody>
      </p:sp>
      <p:sp>
        <p:nvSpPr>
          <p:cNvPr id="169" name="テキスト ボックス 168"/>
          <p:cNvSpPr txBox="1"/>
          <p:nvPr/>
        </p:nvSpPr>
        <p:spPr bwMode="auto">
          <a:xfrm>
            <a:off x="4575666" y="5400026"/>
            <a:ext cx="2893926" cy="276967"/>
          </a:xfrm>
          <a:prstGeom prst="rect">
            <a:avLst/>
          </a:prstGeom>
          <a:noFill/>
          <a:ln w="9525" algn="ctr">
            <a:noFill/>
            <a:miter lim="800000"/>
            <a:headEnd/>
            <a:tailEnd/>
          </a:ln>
          <a:effectLst/>
        </p:spPr>
        <p:txBody>
          <a:bodyPr wrap="square" lIns="91406" tIns="45704" rIns="91406" bIns="45704" rtlCol="0">
            <a:spAutoFit/>
          </a:bodyPr>
          <a:lstStyle/>
          <a:p>
            <a:r>
              <a:rPr lang="en-US" altLang="ja-JP" sz="1200" b="1" dirty="0" smtClean="0">
                <a:solidFill>
                  <a:sysClr val="windowText" lastClr="000000"/>
                </a:solidFill>
                <a:latin typeface="ＭＳ Ｐゴシック"/>
                <a:cs typeface="メイリオ" panose="020B0604030504040204" pitchFamily="50" charset="-128"/>
              </a:rPr>
              <a:t>※</a:t>
            </a:r>
            <a:r>
              <a:rPr lang="ja-JP" altLang="en-US" sz="1200" b="1" dirty="0" smtClean="0">
                <a:solidFill>
                  <a:sysClr val="windowText" lastClr="000000"/>
                </a:solidFill>
                <a:latin typeface="ＭＳ Ｐゴシック"/>
                <a:cs typeface="メイリオ" panose="020B0604030504040204" pitchFamily="50" charset="-128"/>
              </a:rPr>
              <a:t>　上記が困難な場合</a:t>
            </a:r>
          </a:p>
        </p:txBody>
      </p:sp>
      <p:sp>
        <p:nvSpPr>
          <p:cNvPr id="170" name="正方形/長方形 169"/>
          <p:cNvSpPr/>
          <p:nvPr/>
        </p:nvSpPr>
        <p:spPr>
          <a:xfrm>
            <a:off x="383379" y="5673207"/>
            <a:ext cx="2165971" cy="47238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ja-JP" altLang="en-US" sz="12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過去に本人確認の上で</a:t>
            </a:r>
            <a:endParaRPr lang="en-US" altLang="ja-JP" sz="12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12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作成したファイルの確認</a:t>
            </a:r>
            <a:endParaRPr lang="ja-JP" altLang="en-US" sz="12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171" name="Picture 5" descr="D:\Userfile\book_png[1]\book_png\book01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14890" y="5673207"/>
            <a:ext cx="688580" cy="508026"/>
          </a:xfrm>
          <a:prstGeom prst="rect">
            <a:avLst/>
          </a:prstGeom>
          <a:noFill/>
          <a:extLst>
            <a:ext uri="{909E8E84-426E-40DD-AFC4-6F175D3DCCD1}">
              <a14:hiddenFill xmlns:a14="http://schemas.microsoft.com/office/drawing/2010/main">
                <a:solidFill>
                  <a:srgbClr val="FFFFFF"/>
                </a:solidFill>
              </a14:hiddenFill>
            </a:ext>
          </a:extLst>
        </p:spPr>
      </p:pic>
      <p:sp>
        <p:nvSpPr>
          <p:cNvPr id="172" name="正方形/長方形 171"/>
          <p:cNvSpPr/>
          <p:nvPr/>
        </p:nvSpPr>
        <p:spPr>
          <a:xfrm>
            <a:off x="4659166" y="5662452"/>
            <a:ext cx="4157634" cy="5187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ja-JP" altLang="en-US" sz="1200" b="1" dirty="0">
                <a:solidFill>
                  <a:prstClr val="black"/>
                </a:solidFill>
                <a:latin typeface="ＭＳ Ｐゴシック"/>
                <a:cs typeface="メイリオ" panose="020B0604030504040204" pitchFamily="50" charset="-128"/>
              </a:rPr>
              <a:t>雇用関係に</a:t>
            </a:r>
            <a:r>
              <a:rPr lang="ja-JP" altLang="en-US" sz="1200" b="1" dirty="0" smtClean="0">
                <a:solidFill>
                  <a:prstClr val="black"/>
                </a:solidFill>
                <a:latin typeface="ＭＳ Ｐゴシック"/>
                <a:cs typeface="メイリオ" panose="020B0604030504040204" pitchFamily="50" charset="-128"/>
              </a:rPr>
              <a:t>あるなど、</a:t>
            </a:r>
            <a:r>
              <a:rPr lang="ja-JP" altLang="en-US" sz="1200" b="1" dirty="0">
                <a:solidFill>
                  <a:srgbClr val="FF0000"/>
                </a:solidFill>
                <a:latin typeface="ＭＳ Ｐゴシック"/>
                <a:cs typeface="メイリオ" panose="020B0604030504040204" pitchFamily="50" charset="-128"/>
              </a:rPr>
              <a:t>人違いでないことが明らかと個人番号利用</a:t>
            </a:r>
            <a:r>
              <a:rPr lang="ja-JP" altLang="en-US" sz="1200" b="1" dirty="0" smtClean="0">
                <a:solidFill>
                  <a:srgbClr val="FF0000"/>
                </a:solidFill>
                <a:latin typeface="ＭＳ Ｐゴシック"/>
                <a:cs typeface="メイリオ" panose="020B0604030504040204" pitchFamily="50" charset="-128"/>
              </a:rPr>
              <a:t>事務実施者</a:t>
            </a:r>
            <a:r>
              <a:rPr lang="ja-JP" altLang="en-US" sz="1200" b="1" dirty="0">
                <a:solidFill>
                  <a:srgbClr val="FF0000"/>
                </a:solidFill>
                <a:latin typeface="ＭＳ Ｐゴシック"/>
                <a:cs typeface="メイリオ" panose="020B0604030504040204" pitchFamily="50" charset="-128"/>
              </a:rPr>
              <a:t>が</a:t>
            </a:r>
            <a:r>
              <a:rPr lang="ja-JP" altLang="en-US" sz="1200" b="1" dirty="0" smtClean="0">
                <a:solidFill>
                  <a:srgbClr val="FF0000"/>
                </a:solidFill>
                <a:latin typeface="ＭＳ Ｐゴシック"/>
                <a:cs typeface="メイリオ" panose="020B0604030504040204" pitchFamily="50" charset="-128"/>
              </a:rPr>
              <a:t>認める場合</a:t>
            </a:r>
            <a:r>
              <a:rPr lang="ja-JP" altLang="en-US" sz="1200" b="1" dirty="0" smtClean="0">
                <a:solidFill>
                  <a:prstClr val="black"/>
                </a:solidFill>
                <a:latin typeface="ＭＳ Ｐゴシック"/>
                <a:cs typeface="メイリオ" panose="020B0604030504040204" pitchFamily="50" charset="-128"/>
              </a:rPr>
              <a:t>、</a:t>
            </a:r>
            <a:r>
              <a:rPr lang="ja-JP" altLang="en-US" sz="1200" b="1" dirty="0">
                <a:solidFill>
                  <a:prstClr val="black"/>
                </a:solidFill>
                <a:latin typeface="ＭＳ Ｐゴシック"/>
                <a:cs typeface="メイリオ" panose="020B0604030504040204" pitchFamily="50" charset="-128"/>
              </a:rPr>
              <a:t>身元（実存）確認書類</a:t>
            </a:r>
            <a:r>
              <a:rPr lang="ja-JP" altLang="en-US" sz="1200" b="1" dirty="0" smtClean="0">
                <a:solidFill>
                  <a:prstClr val="black"/>
                </a:solidFill>
                <a:latin typeface="ＭＳ Ｐゴシック"/>
                <a:cs typeface="メイリオ" panose="020B0604030504040204" pitchFamily="50" charset="-128"/>
              </a:rPr>
              <a:t>は不要</a:t>
            </a:r>
            <a:endParaRPr lang="ja-JP" altLang="en-US" sz="1200" b="1" dirty="0">
              <a:solidFill>
                <a:srgbClr val="FF0000"/>
              </a:solidFill>
              <a:latin typeface="ＭＳ Ｐゴシック"/>
              <a:cs typeface="メイリオ" panose="020B0604030504040204" pitchFamily="50" charset="-128"/>
            </a:endParaRPr>
          </a:p>
        </p:txBody>
      </p:sp>
      <p:sp>
        <p:nvSpPr>
          <p:cNvPr id="173" name="正方形/長方形 172"/>
          <p:cNvSpPr/>
          <p:nvPr/>
        </p:nvSpPr>
        <p:spPr>
          <a:xfrm>
            <a:off x="2446483" y="4788402"/>
            <a:ext cx="1291232" cy="5227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ja-JP" altLang="en-US" sz="14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ﾏｲﾅﾝﾊﾞｰ</a:t>
            </a:r>
            <a:endParaRPr lang="en-US" altLang="ja-JP" sz="14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14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付き住民票</a:t>
            </a:r>
            <a:endParaRPr lang="en-US" altLang="ja-JP" sz="14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5" name="正方形/長方形 174"/>
          <p:cNvSpPr/>
          <p:nvPr/>
        </p:nvSpPr>
        <p:spPr>
          <a:xfrm>
            <a:off x="7046653" y="4791687"/>
            <a:ext cx="1300774" cy="4422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ja-JP" altLang="en-US" sz="14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パスポート</a:t>
            </a:r>
            <a:endParaRPr lang="ja-JP" altLang="en-US" sz="14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7" name="テキスト ボックス 176"/>
          <p:cNvSpPr txBox="1"/>
          <p:nvPr/>
        </p:nvSpPr>
        <p:spPr bwMode="auto">
          <a:xfrm>
            <a:off x="2074463" y="4832388"/>
            <a:ext cx="538856" cy="307744"/>
          </a:xfrm>
          <a:prstGeom prst="rect">
            <a:avLst/>
          </a:prstGeom>
          <a:noFill/>
          <a:ln w="9525" algn="ctr">
            <a:noFill/>
            <a:miter lim="800000"/>
            <a:headEnd/>
            <a:tailEnd/>
          </a:ln>
          <a:effectLst/>
        </p:spPr>
        <p:txBody>
          <a:bodyPr wrap="square" lIns="91406" tIns="45704" rIns="91406" bIns="45704" rtlCol="0">
            <a:spAutoFit/>
          </a:bodyPr>
          <a:lstStyle/>
          <a:p>
            <a:r>
              <a:rPr lang="en-US" altLang="ja-JP" sz="1400" b="1" dirty="0" smtClean="0">
                <a:solidFill>
                  <a:sysClr val="windowText" lastClr="000000"/>
                </a:solidFill>
              </a:rPr>
              <a:t>or</a:t>
            </a:r>
            <a:endParaRPr lang="ja-JP" altLang="en-US" sz="1400" b="1" dirty="0" smtClean="0">
              <a:solidFill>
                <a:sysClr val="windowText" lastClr="000000"/>
              </a:solidFill>
            </a:endParaRPr>
          </a:p>
        </p:txBody>
      </p:sp>
      <p:sp>
        <p:nvSpPr>
          <p:cNvPr id="178" name="テキスト ボックス 177"/>
          <p:cNvSpPr txBox="1"/>
          <p:nvPr/>
        </p:nvSpPr>
        <p:spPr bwMode="auto">
          <a:xfrm>
            <a:off x="6490372" y="4846278"/>
            <a:ext cx="695920" cy="307744"/>
          </a:xfrm>
          <a:prstGeom prst="rect">
            <a:avLst/>
          </a:prstGeom>
          <a:noFill/>
          <a:ln w="9525" algn="ctr">
            <a:noFill/>
            <a:miter lim="800000"/>
            <a:headEnd/>
            <a:tailEnd/>
          </a:ln>
          <a:effectLst/>
        </p:spPr>
        <p:txBody>
          <a:bodyPr wrap="square" lIns="91406" tIns="45704" rIns="91406" bIns="45704" rtlCol="0">
            <a:spAutoFit/>
          </a:bodyPr>
          <a:lstStyle/>
          <a:p>
            <a:r>
              <a:rPr lang="en-US" altLang="ja-JP" sz="1400" b="1" dirty="0" smtClean="0">
                <a:solidFill>
                  <a:sysClr val="windowText" lastClr="000000"/>
                </a:solidFill>
              </a:rPr>
              <a:t>or</a:t>
            </a:r>
            <a:endParaRPr lang="ja-JP" altLang="en-US" sz="1400" b="1" dirty="0" smtClean="0">
              <a:solidFill>
                <a:sysClr val="windowText" lastClr="000000"/>
              </a:solidFill>
            </a:endParaRPr>
          </a:p>
        </p:txBody>
      </p:sp>
      <p:sp>
        <p:nvSpPr>
          <p:cNvPr id="179" name="テキスト ボックス 178"/>
          <p:cNvSpPr txBox="1"/>
          <p:nvPr/>
        </p:nvSpPr>
        <p:spPr bwMode="auto">
          <a:xfrm>
            <a:off x="3949103" y="5897145"/>
            <a:ext cx="482321" cy="338522"/>
          </a:xfrm>
          <a:prstGeom prst="rect">
            <a:avLst/>
          </a:prstGeom>
          <a:noFill/>
          <a:ln w="9525" algn="ctr">
            <a:noFill/>
            <a:miter lim="800000"/>
            <a:headEnd/>
            <a:tailEnd/>
          </a:ln>
          <a:effectLst/>
        </p:spPr>
        <p:txBody>
          <a:bodyPr wrap="square" lIns="91406" tIns="45704" rIns="91406" bIns="45704" rtlCol="0">
            <a:spAutoFit/>
          </a:bodyPr>
          <a:lstStyle/>
          <a:p>
            <a:r>
              <a:rPr lang="ja-JP" altLang="en-US" sz="1600" b="1" dirty="0" smtClean="0">
                <a:solidFill>
                  <a:sysClr val="windowText" lastClr="000000"/>
                </a:solidFill>
              </a:rPr>
              <a:t>等</a:t>
            </a:r>
          </a:p>
        </p:txBody>
      </p:sp>
      <p:grpSp>
        <p:nvGrpSpPr>
          <p:cNvPr id="183" name="グループ化 11"/>
          <p:cNvGrpSpPr>
            <a:grpSpLocks/>
          </p:cNvGrpSpPr>
          <p:nvPr/>
        </p:nvGrpSpPr>
        <p:grpSpPr bwMode="auto">
          <a:xfrm>
            <a:off x="5769766" y="3820536"/>
            <a:ext cx="1301291" cy="826579"/>
            <a:chOff x="3822542" y="3071395"/>
            <a:chExt cx="1045178" cy="670300"/>
          </a:xfrm>
        </p:grpSpPr>
        <p:pic>
          <p:nvPicPr>
            <p:cNvPr id="18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22542" y="3071395"/>
              <a:ext cx="1045178" cy="67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5" name="正方形/長方形 184"/>
            <p:cNvSpPr/>
            <p:nvPr/>
          </p:nvSpPr>
          <p:spPr>
            <a:xfrm>
              <a:off x="3876337" y="3351326"/>
              <a:ext cx="248488" cy="321026"/>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t"/>
            <a:lstStyle/>
            <a:p>
              <a:pPr algn="ctr" fontAlgn="base">
                <a:spcBef>
                  <a:spcPct val="0"/>
                </a:spcBef>
                <a:spcAft>
                  <a:spcPct val="0"/>
                </a:spcAft>
                <a:defRPr/>
              </a:pPr>
              <a:endParaRPr lang="ja-JP" altLang="en-US">
                <a:solidFill>
                  <a:prstClr val="white"/>
                </a:solidFill>
              </a:endParaRPr>
            </a:p>
          </p:txBody>
        </p:sp>
        <p:grpSp>
          <p:nvGrpSpPr>
            <p:cNvPr id="186" name="グループ化 16"/>
            <p:cNvGrpSpPr>
              <a:grpSpLocks/>
            </p:cNvGrpSpPr>
            <p:nvPr/>
          </p:nvGrpSpPr>
          <p:grpSpPr bwMode="auto">
            <a:xfrm>
              <a:off x="3904517" y="3397549"/>
              <a:ext cx="192128" cy="282501"/>
              <a:chOff x="1137617" y="3887436"/>
              <a:chExt cx="288473" cy="518031"/>
            </a:xfrm>
          </p:grpSpPr>
          <p:sp>
            <p:nvSpPr>
              <p:cNvPr id="187" name="フローチャート : 論理積ゲート 186"/>
              <p:cNvSpPr/>
              <p:nvPr/>
            </p:nvSpPr>
            <p:spPr>
              <a:xfrm rot="16200000">
                <a:off x="1152346" y="4131723"/>
                <a:ext cx="259015" cy="288473"/>
              </a:xfrm>
              <a:prstGeom prst="flowChartDelay">
                <a:avLst/>
              </a:prstGeom>
              <a:solidFill>
                <a:schemeClr val="tx2">
                  <a:lumMod val="40000"/>
                  <a:lumOff val="6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anchor="t"/>
              <a:lstStyle/>
              <a:p>
                <a:pPr algn="ctr" fontAlgn="base">
                  <a:spcBef>
                    <a:spcPct val="0"/>
                  </a:spcBef>
                  <a:spcAft>
                    <a:spcPct val="0"/>
                  </a:spcAft>
                  <a:defRPr/>
                </a:pPr>
                <a:endParaRPr lang="ja-JP" altLang="en-US">
                  <a:solidFill>
                    <a:prstClr val="white"/>
                  </a:solidFill>
                </a:endParaRPr>
              </a:p>
            </p:txBody>
          </p:sp>
          <p:sp>
            <p:nvSpPr>
              <p:cNvPr id="188" name="スマイル 187"/>
              <p:cNvSpPr/>
              <p:nvPr/>
            </p:nvSpPr>
            <p:spPr>
              <a:xfrm>
                <a:off x="1137617" y="3887436"/>
                <a:ext cx="288473" cy="287273"/>
              </a:xfrm>
              <a:prstGeom prst="smileyFace">
                <a:avLst>
                  <a:gd name="adj" fmla="val 4653"/>
                </a:avLst>
              </a:prstGeom>
              <a:solidFill>
                <a:schemeClr val="accent6">
                  <a:lumMod val="20000"/>
                  <a:lumOff val="80000"/>
                </a:schemeClr>
              </a:solidFill>
              <a:ln w="31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t"/>
              <a:lstStyle/>
              <a:p>
                <a:pPr algn="ctr" fontAlgn="base">
                  <a:spcBef>
                    <a:spcPct val="0"/>
                  </a:spcBef>
                  <a:spcAft>
                    <a:spcPct val="0"/>
                  </a:spcAft>
                  <a:defRPr/>
                </a:pPr>
                <a:endParaRPr lang="ja-JP" altLang="en-US">
                  <a:solidFill>
                    <a:prstClr val="white"/>
                  </a:solidFill>
                </a:endParaRPr>
              </a:p>
            </p:txBody>
          </p:sp>
        </p:grpSp>
      </p:grpSp>
      <p:sp>
        <p:nvSpPr>
          <p:cNvPr id="189" name="角丸四角形 188"/>
          <p:cNvSpPr/>
          <p:nvPr/>
        </p:nvSpPr>
        <p:spPr>
          <a:xfrm>
            <a:off x="998305" y="4784952"/>
            <a:ext cx="1092154" cy="579252"/>
          </a:xfrm>
          <a:prstGeom prst="roundRect">
            <a:avLst>
              <a:gd name="adj" fmla="val 800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fontAlgn="base">
              <a:spcBef>
                <a:spcPct val="0"/>
              </a:spcBef>
              <a:spcAft>
                <a:spcPct val="0"/>
              </a:spcAft>
            </a:pPr>
            <a:r>
              <a:rPr lang="ja-JP" altLang="en-US" sz="14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番号通知</a:t>
            </a:r>
            <a:endParaRPr lang="en-US" altLang="ja-JP" sz="14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algn="ctr" fontAlgn="base">
              <a:spcBef>
                <a:spcPct val="0"/>
              </a:spcBef>
              <a:spcAft>
                <a:spcPct val="0"/>
              </a:spcAft>
            </a:pPr>
            <a:r>
              <a:rPr lang="ja-JP" altLang="en-US" sz="14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カード</a:t>
            </a:r>
            <a:endParaRPr lang="en-US" altLang="ja-JP" sz="14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0" name="テキスト ボックス 189"/>
          <p:cNvSpPr txBox="1"/>
          <p:nvPr/>
        </p:nvSpPr>
        <p:spPr bwMode="auto">
          <a:xfrm>
            <a:off x="8416108" y="4950910"/>
            <a:ext cx="482321" cy="338522"/>
          </a:xfrm>
          <a:prstGeom prst="rect">
            <a:avLst/>
          </a:prstGeom>
          <a:noFill/>
          <a:ln w="9525" algn="ctr">
            <a:noFill/>
            <a:miter lim="800000"/>
            <a:headEnd/>
            <a:tailEnd/>
          </a:ln>
          <a:effectLst/>
        </p:spPr>
        <p:txBody>
          <a:bodyPr wrap="square" lIns="91406" tIns="45704" rIns="91406" bIns="45704" rtlCol="0">
            <a:spAutoFit/>
          </a:bodyPr>
          <a:lstStyle/>
          <a:p>
            <a:r>
              <a:rPr lang="ja-JP" altLang="en-US" sz="1600" b="1" dirty="0" smtClean="0">
                <a:solidFill>
                  <a:sysClr val="windowText" lastClr="000000"/>
                </a:solidFill>
              </a:rPr>
              <a:t>等</a:t>
            </a:r>
          </a:p>
        </p:txBody>
      </p:sp>
      <p:sp>
        <p:nvSpPr>
          <p:cNvPr id="192" name="テキスト ボックス 191"/>
          <p:cNvSpPr txBox="1"/>
          <p:nvPr/>
        </p:nvSpPr>
        <p:spPr bwMode="auto">
          <a:xfrm>
            <a:off x="8153926" y="6145592"/>
            <a:ext cx="482321" cy="307744"/>
          </a:xfrm>
          <a:prstGeom prst="rect">
            <a:avLst/>
          </a:prstGeom>
          <a:noFill/>
          <a:ln w="9525" algn="ctr">
            <a:noFill/>
            <a:miter lim="800000"/>
            <a:headEnd/>
            <a:tailEnd/>
          </a:ln>
          <a:effectLst/>
        </p:spPr>
        <p:txBody>
          <a:bodyPr wrap="square" lIns="91406" tIns="45704" rIns="91406" bIns="45704" rtlCol="0">
            <a:spAutoFit/>
          </a:bodyPr>
          <a:lstStyle/>
          <a:p>
            <a:r>
              <a:rPr lang="ja-JP" altLang="en-US" sz="1400" b="1" dirty="0" smtClean="0">
                <a:solidFill>
                  <a:sysClr val="windowText" lastClr="000000"/>
                </a:solidFill>
              </a:rPr>
              <a:t>等</a:t>
            </a:r>
          </a:p>
        </p:txBody>
      </p:sp>
      <p:pic>
        <p:nvPicPr>
          <p:cNvPr id="161"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81135" y="3831630"/>
            <a:ext cx="1304611" cy="826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 name="スライド番号プレースホルダー 2"/>
          <p:cNvSpPr>
            <a:spLocks noGrp="1"/>
          </p:cNvSpPr>
          <p:nvPr>
            <p:ph type="sldNum" sz="quarter" idx="12"/>
          </p:nvPr>
        </p:nvSpPr>
        <p:spPr>
          <a:xfrm>
            <a:off x="6953235" y="6474920"/>
            <a:ext cx="2133600" cy="365125"/>
          </a:xfrm>
        </p:spPr>
        <p:txBody>
          <a:bodyPr/>
          <a:lstStyle/>
          <a:p>
            <a:pPr>
              <a:defRPr/>
            </a:pPr>
            <a:fld id="{85DC3901-B6D2-4321-92EF-C938EA32AB4B}" type="slidenum">
              <a:rPr lang="ja-JP" altLang="en-US" sz="1800" b="1"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pPr>
                <a:defRPr/>
              </a:pPr>
              <a:t>11</a:t>
            </a:fld>
            <a:endParaRPr lang="ja-JP" altLang="en-US" sz="18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256819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pPr>
              <a:defRPr/>
            </a:pPr>
            <a:fld id="{C3C04727-8AF5-4794-A05C-2C4886A14F80}" type="slidenum">
              <a:rPr lang="ja-JP" altLang="en-US" smtClean="0">
                <a:solidFill>
                  <a:prstClr val="black">
                    <a:tint val="75000"/>
                  </a:prstClr>
                </a:solidFill>
              </a:rPr>
              <a:pPr>
                <a:defRPr/>
              </a:pPr>
              <a:t>12</a:t>
            </a:fld>
            <a:endParaRPr lang="ja-JP" altLang="en-US">
              <a:solidFill>
                <a:prstClr val="black">
                  <a:tint val="75000"/>
                </a:prstClr>
              </a:solidFill>
            </a:endParaRPr>
          </a:p>
        </p:txBody>
      </p:sp>
      <p:sp>
        <p:nvSpPr>
          <p:cNvPr id="5" name="タイトル 1"/>
          <p:cNvSpPr txBox="1">
            <a:spLocks/>
          </p:cNvSpPr>
          <p:nvPr/>
        </p:nvSpPr>
        <p:spPr bwMode="auto">
          <a:xfrm>
            <a:off x="38945" y="44624"/>
            <a:ext cx="8640762" cy="534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fontAlgn="base">
              <a:spcBef>
                <a:spcPct val="0"/>
              </a:spcBef>
              <a:spcAft>
                <a:spcPct val="0"/>
              </a:spcAft>
              <a:buFontTx/>
              <a:buNone/>
            </a:pPr>
            <a:r>
              <a:rPr lang="en-US" altLang="ja-JP" sz="28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(1)【</a:t>
            </a:r>
            <a:r>
              <a:rPr lang="ja-JP" altLang="en-US" sz="28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本人確認</a:t>
            </a:r>
            <a:r>
              <a:rPr lang="ja-JP" altLang="en-US" sz="28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（正確性）</a:t>
            </a:r>
            <a:r>
              <a:rPr lang="ja-JP" altLang="en-US" sz="28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の方法</a:t>
            </a:r>
            <a:r>
              <a:rPr lang="en-US" altLang="ja-JP" sz="28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28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7" name="表 6"/>
          <p:cNvGraphicFramePr>
            <a:graphicFrameLocks noGrp="1"/>
          </p:cNvGraphicFramePr>
          <p:nvPr>
            <p:extLst>
              <p:ext uri="{D42A27DB-BD31-4B8C-83A1-F6EECF244321}">
                <p14:modId xmlns:p14="http://schemas.microsoft.com/office/powerpoint/2010/main" val="567796337"/>
              </p:ext>
            </p:extLst>
          </p:nvPr>
        </p:nvGraphicFramePr>
        <p:xfrm>
          <a:off x="326779" y="836712"/>
          <a:ext cx="8352928" cy="2392680"/>
        </p:xfrm>
        <a:graphic>
          <a:graphicData uri="http://schemas.openxmlformats.org/drawingml/2006/table">
            <a:tbl>
              <a:tblPr firstRow="1" bandRow="1">
                <a:tableStyleId>{5C22544A-7EE6-4342-B048-85BDC9FD1C3A}</a:tableStyleId>
              </a:tblPr>
              <a:tblGrid>
                <a:gridCol w="504056"/>
                <a:gridCol w="7848872"/>
              </a:tblGrid>
              <a:tr h="370840">
                <a:tc>
                  <a:txBody>
                    <a:bodyPr/>
                    <a:lstStyle/>
                    <a:p>
                      <a:pPr algn="ctr"/>
                      <a:r>
                        <a:rPr kumimoji="1" lang="ja-JP" altLang="en-US" sz="1400" b="0" baseline="0" dirty="0" smtClean="0">
                          <a:latin typeface="Century" panose="02040604050505020304" pitchFamily="18" charset="0"/>
                          <a:ea typeface="Meiryo UI" panose="020B0604030504040204" pitchFamily="50" charset="-128"/>
                        </a:rPr>
                        <a:t>原則</a:t>
                      </a:r>
                      <a:endParaRPr kumimoji="1" lang="ja-JP" altLang="en-US" sz="1400" b="0" baseline="0" dirty="0">
                        <a:latin typeface="Century" panose="02040604050505020304" pitchFamily="18" charset="0"/>
                        <a:ea typeface="Meiryo UI" panose="020B0604030504040204" pitchFamily="50" charset="-128"/>
                      </a:endParaRPr>
                    </a:p>
                  </a:txBody>
                  <a:tcPr anchor="ctr"/>
                </a:tc>
                <a:tc>
                  <a:txBody>
                    <a:bodyPr/>
                    <a:lstStyle/>
                    <a:p>
                      <a:r>
                        <a:rPr kumimoji="1" lang="ja-JP" altLang="en-US" sz="1400" b="0" baseline="0" dirty="0" smtClean="0">
                          <a:latin typeface="Century" panose="02040604050505020304" pitchFamily="18" charset="0"/>
                          <a:ea typeface="Meiryo UI" panose="020B0604030504040204" pitchFamily="50" charset="-128"/>
                        </a:rPr>
                        <a:t>・個人番号カード（法</a:t>
                      </a:r>
                      <a:r>
                        <a:rPr kumimoji="1" lang="en-US" altLang="ja-JP" sz="1400" b="0" baseline="0" dirty="0" smtClean="0">
                          <a:latin typeface="Century" panose="02040604050505020304" pitchFamily="18" charset="0"/>
                          <a:ea typeface="Meiryo UI" panose="020B0604030504040204" pitchFamily="50" charset="-128"/>
                        </a:rPr>
                        <a:t>16</a:t>
                      </a:r>
                      <a:r>
                        <a:rPr kumimoji="1" lang="ja-JP" altLang="en-US" sz="1400" b="0" baseline="0" dirty="0" smtClean="0">
                          <a:latin typeface="Century" panose="02040604050505020304" pitchFamily="18" charset="0"/>
                          <a:ea typeface="Meiryo UI" panose="020B0604030504040204" pitchFamily="50" charset="-128"/>
                        </a:rPr>
                        <a:t>）</a:t>
                      </a:r>
                      <a:endParaRPr kumimoji="1" lang="en-US" altLang="ja-JP" sz="1400" b="0" baseline="0" dirty="0" smtClean="0">
                        <a:latin typeface="Century" panose="02040604050505020304" pitchFamily="18" charset="0"/>
                        <a:ea typeface="Meiryo UI" panose="020B0604030504040204" pitchFamily="50" charset="-128"/>
                      </a:endParaRPr>
                    </a:p>
                    <a:p>
                      <a:r>
                        <a:rPr kumimoji="1" lang="ja-JP" altLang="en-US" sz="1400" b="0" baseline="0" dirty="0" smtClean="0">
                          <a:latin typeface="Century" panose="02040604050505020304" pitchFamily="18" charset="0"/>
                          <a:ea typeface="Meiryo UI" panose="020B0604030504040204" pitchFamily="50" charset="-128"/>
                        </a:rPr>
                        <a:t>・番号通知カード（法</a:t>
                      </a:r>
                      <a:r>
                        <a:rPr kumimoji="1" lang="en-US" altLang="ja-JP" sz="1400" b="0" baseline="0" dirty="0" smtClean="0">
                          <a:latin typeface="Century" panose="02040604050505020304" pitchFamily="18" charset="0"/>
                          <a:ea typeface="Meiryo UI" panose="020B0604030504040204" pitchFamily="50" charset="-128"/>
                        </a:rPr>
                        <a:t>16</a:t>
                      </a:r>
                      <a:r>
                        <a:rPr kumimoji="1" lang="ja-JP" altLang="en-US" sz="1400" b="0" baseline="0" dirty="0" smtClean="0">
                          <a:latin typeface="Century" panose="02040604050505020304" pitchFamily="18" charset="0"/>
                          <a:ea typeface="Meiryo UI" panose="020B0604030504040204" pitchFamily="50" charset="-128"/>
                        </a:rPr>
                        <a:t>）</a:t>
                      </a:r>
                      <a:endParaRPr kumimoji="1" lang="en-US" altLang="ja-JP" sz="1400" b="0" baseline="0" dirty="0" smtClean="0">
                        <a:latin typeface="Century" panose="02040604050505020304" pitchFamily="18" charset="0"/>
                        <a:ea typeface="Meiryo UI" panose="020B0604030504040204" pitchFamily="50" charset="-128"/>
                      </a:endParaRPr>
                    </a:p>
                    <a:p>
                      <a:r>
                        <a:rPr kumimoji="1" lang="ja-JP" altLang="en-US" sz="1400" b="0" baseline="0" dirty="0" smtClean="0">
                          <a:latin typeface="Century" panose="02040604050505020304" pitchFamily="18" charset="0"/>
                          <a:ea typeface="Meiryo UI" panose="020B0604030504040204" pitchFamily="50" charset="-128"/>
                        </a:rPr>
                        <a:t>・個人番号が記載された住民票の写し・住民票記載事項証明書（令</a:t>
                      </a:r>
                      <a:r>
                        <a:rPr kumimoji="1" lang="en-US" altLang="ja-JP" sz="1400" b="0" baseline="0" dirty="0" smtClean="0">
                          <a:latin typeface="Century" panose="02040604050505020304" pitchFamily="18" charset="0"/>
                          <a:ea typeface="Meiryo UI" panose="020B0604030504040204" pitchFamily="50" charset="-128"/>
                        </a:rPr>
                        <a:t>12</a:t>
                      </a:r>
                      <a:r>
                        <a:rPr kumimoji="1" lang="ja-JP" altLang="en-US" sz="1400" b="0" baseline="0" dirty="0" smtClean="0">
                          <a:latin typeface="Century" panose="02040604050505020304" pitchFamily="18" charset="0"/>
                          <a:ea typeface="Meiryo UI" panose="020B0604030504040204" pitchFamily="50" charset="-128"/>
                        </a:rPr>
                        <a:t>①）</a:t>
                      </a:r>
                      <a:endParaRPr kumimoji="1" lang="ja-JP" altLang="en-US" sz="1400" b="0" baseline="0" dirty="0">
                        <a:latin typeface="Century" panose="02040604050505020304" pitchFamily="18" charset="0"/>
                        <a:ea typeface="Meiryo UI" panose="020B0604030504040204" pitchFamily="50" charset="-128"/>
                      </a:endParaRPr>
                    </a:p>
                  </a:txBody>
                  <a:tcPr/>
                </a:tc>
              </a:tr>
              <a:tr h="370840">
                <a:tc>
                  <a:txBody>
                    <a:bodyPr/>
                    <a:lstStyle/>
                    <a:p>
                      <a:pPr algn="ctr"/>
                      <a:r>
                        <a:rPr kumimoji="1" lang="ja-JP" altLang="en-US" sz="1400" baseline="0" dirty="0" smtClean="0">
                          <a:latin typeface="Century" panose="02040604050505020304" pitchFamily="18" charset="0"/>
                          <a:ea typeface="Meiryo UI" panose="020B0604030504040204" pitchFamily="50" charset="-128"/>
                        </a:rPr>
                        <a:t>例外</a:t>
                      </a:r>
                      <a:endParaRPr kumimoji="1" lang="ja-JP" altLang="en-US" sz="1400" baseline="0" dirty="0">
                        <a:latin typeface="Century" panose="02040604050505020304" pitchFamily="18" charset="0"/>
                        <a:ea typeface="Meiryo UI" panose="020B0604030504040204" pitchFamily="50" charset="-128"/>
                      </a:endParaRPr>
                    </a:p>
                  </a:txBody>
                  <a:tcPr anchor="ctr"/>
                </a:tc>
                <a:tc>
                  <a:txBody>
                    <a:bodyPr/>
                    <a:lstStyle/>
                    <a:p>
                      <a:r>
                        <a:rPr kumimoji="1" lang="ja-JP" altLang="en-US" sz="1400" baseline="0" dirty="0" smtClean="0">
                          <a:latin typeface="Century" panose="02040604050505020304" pitchFamily="18" charset="0"/>
                          <a:ea typeface="Meiryo UI" panose="020B0604030504040204" pitchFamily="50" charset="-128"/>
                        </a:rPr>
                        <a:t>・過去に本人確認の上、特定個人情報ファイルを作成している場合、当該特定個人情報ファイルの確認</a:t>
                      </a:r>
                      <a:endParaRPr kumimoji="1" lang="en-US" altLang="ja-JP" sz="1400" baseline="0" dirty="0" smtClean="0">
                        <a:latin typeface="Century" panose="02040604050505020304" pitchFamily="18" charset="0"/>
                        <a:ea typeface="Meiryo UI" panose="020B0604030504040204" pitchFamily="50" charset="-128"/>
                      </a:endParaRPr>
                    </a:p>
                    <a:p>
                      <a:r>
                        <a:rPr kumimoji="1" lang="ja-JP" altLang="en-US" sz="1400" baseline="0" dirty="0" smtClean="0">
                          <a:latin typeface="Century" panose="02040604050505020304" pitchFamily="18" charset="0"/>
                          <a:ea typeface="Meiryo UI" panose="020B0604030504040204" pitchFamily="50" charset="-128"/>
                        </a:rPr>
                        <a:t>（則</a:t>
                      </a:r>
                      <a:r>
                        <a:rPr kumimoji="1" lang="en-US" altLang="ja-JP" sz="1400" baseline="0" dirty="0" smtClean="0">
                          <a:latin typeface="Century" panose="02040604050505020304" pitchFamily="18" charset="0"/>
                          <a:ea typeface="Meiryo UI" panose="020B0604030504040204" pitchFamily="50" charset="-128"/>
                        </a:rPr>
                        <a:t>3</a:t>
                      </a:r>
                      <a:r>
                        <a:rPr kumimoji="1" lang="ja-JP" altLang="en-US" sz="1400" baseline="0" dirty="0" smtClean="0">
                          <a:latin typeface="Century" panose="02040604050505020304" pitchFamily="18" charset="0"/>
                          <a:ea typeface="Meiryo UI" panose="020B0604030504040204" pitchFamily="50" charset="-128"/>
                        </a:rPr>
                        <a:t>①三）</a:t>
                      </a:r>
                      <a:endParaRPr kumimoji="1" lang="en-US" altLang="ja-JP" sz="1400" baseline="0" dirty="0" smtClean="0">
                        <a:latin typeface="Century" panose="02040604050505020304" pitchFamily="18" charset="0"/>
                        <a:ea typeface="Meiryo UI" panose="020B0604030504040204" pitchFamily="50" charset="-128"/>
                      </a:endParaRPr>
                    </a:p>
                    <a:p>
                      <a:r>
                        <a:rPr kumimoji="1" lang="ja-JP" altLang="en-US" sz="1400" baseline="0" dirty="0" smtClean="0">
                          <a:latin typeface="Century" panose="02040604050505020304" pitchFamily="18" charset="0"/>
                          <a:ea typeface="Meiryo UI" panose="020B0604030504040204" pitchFamily="50" charset="-128"/>
                        </a:rPr>
                        <a:t>・官公署又は個人番号利用事務等実施者から発行・発給された書類その他これに類する書類であって、個人</a:t>
                      </a:r>
                      <a:endParaRPr kumimoji="1" lang="en-US" altLang="ja-JP" sz="1400" baseline="0" dirty="0" smtClean="0">
                        <a:latin typeface="Century" panose="02040604050505020304" pitchFamily="18" charset="0"/>
                        <a:ea typeface="Meiryo UI" panose="020B0604030504040204" pitchFamily="50" charset="-128"/>
                      </a:endParaRPr>
                    </a:p>
                    <a:p>
                      <a:r>
                        <a:rPr kumimoji="1" lang="ja-JP" altLang="en-US" sz="1400" baseline="0" dirty="0" smtClean="0">
                          <a:latin typeface="Century" panose="02040604050505020304" pitchFamily="18" charset="0"/>
                          <a:ea typeface="Meiryo UI" panose="020B0604030504040204" pitchFamily="50" charset="-128"/>
                        </a:rPr>
                        <a:t>　番号利用事務実施者が適当と認めるもの（則</a:t>
                      </a:r>
                      <a:r>
                        <a:rPr kumimoji="1" lang="en-US" altLang="ja-JP" sz="1400" baseline="0" dirty="0" smtClean="0">
                          <a:latin typeface="Century" panose="02040604050505020304" pitchFamily="18" charset="0"/>
                          <a:ea typeface="Meiryo UI" panose="020B0604030504040204" pitchFamily="50" charset="-128"/>
                        </a:rPr>
                        <a:t>3</a:t>
                      </a:r>
                      <a:r>
                        <a:rPr kumimoji="1" lang="ja-JP" altLang="en-US" sz="1400" baseline="0" dirty="0" smtClean="0">
                          <a:latin typeface="Century" panose="02040604050505020304" pitchFamily="18" charset="0"/>
                          <a:ea typeface="Meiryo UI" panose="020B0604030504040204" pitchFamily="50" charset="-128"/>
                        </a:rPr>
                        <a:t>①四）</a:t>
                      </a:r>
                      <a:endParaRPr kumimoji="1" lang="en-US" altLang="ja-JP" sz="1400" baseline="0" dirty="0" smtClean="0">
                        <a:latin typeface="Century" panose="02040604050505020304" pitchFamily="18" charset="0"/>
                        <a:ea typeface="Meiryo UI" panose="020B0604030504040204" pitchFamily="50" charset="-128"/>
                      </a:endParaRPr>
                    </a:p>
                    <a:p>
                      <a:r>
                        <a:rPr kumimoji="1" lang="en-US" altLang="ja-JP" sz="1400" baseline="0" dirty="0" smtClean="0">
                          <a:latin typeface="Century" panose="02040604050505020304" pitchFamily="18" charset="0"/>
                          <a:ea typeface="Meiryo UI" panose="020B0604030504040204" pitchFamily="50" charset="-128"/>
                        </a:rPr>
                        <a:t> </a:t>
                      </a:r>
                      <a:r>
                        <a:rPr kumimoji="1" lang="ja-JP" altLang="en-US" sz="1100" baseline="0" dirty="0" smtClean="0">
                          <a:latin typeface="Century" panose="02040604050505020304" pitchFamily="18" charset="0"/>
                          <a:ea typeface="Meiryo UI" panose="020B0604030504040204" pitchFamily="50" charset="-128"/>
                        </a:rPr>
                        <a:t>⇒・源泉徴収票（給与所得・退職所得・公的年金等）、支払通知書（配当等とみなす金額に関する支払通知書、上場株式配当等の</a:t>
                      </a:r>
                      <a:endParaRPr kumimoji="1" lang="en-US" altLang="ja-JP" sz="1100" baseline="0" dirty="0" smtClean="0">
                        <a:latin typeface="Century" panose="02040604050505020304" pitchFamily="18" charset="0"/>
                        <a:ea typeface="Meiryo UI" panose="020B0604030504040204" pitchFamily="50" charset="-128"/>
                      </a:endParaRPr>
                    </a:p>
                    <a:p>
                      <a:r>
                        <a:rPr kumimoji="1" lang="ja-JP" altLang="en-US" sz="1100" baseline="0" dirty="0" smtClean="0">
                          <a:latin typeface="Century" panose="02040604050505020304" pitchFamily="18" charset="0"/>
                          <a:ea typeface="Meiryo UI" panose="020B0604030504040204" pitchFamily="50" charset="-128"/>
                        </a:rPr>
                        <a:t>　　　支払通知書、など）、特定口座年間取引報告書</a:t>
                      </a:r>
                      <a:endParaRPr kumimoji="1" lang="en-US" altLang="ja-JP" sz="1100" baseline="0" dirty="0" smtClean="0">
                        <a:latin typeface="Century" panose="02040604050505020304" pitchFamily="18" charset="0"/>
                        <a:ea typeface="Meiryo UI" panose="020B0604030504040204" pitchFamily="50" charset="-128"/>
                      </a:endParaRPr>
                    </a:p>
                    <a:p>
                      <a:r>
                        <a:rPr kumimoji="1" lang="ja-JP" altLang="en-US" sz="1100" baseline="0" dirty="0" smtClean="0">
                          <a:latin typeface="Century" panose="02040604050505020304" pitchFamily="18" charset="0"/>
                          <a:ea typeface="Meiryo UI" panose="020B0604030504040204" pitchFamily="50" charset="-128"/>
                        </a:rPr>
                        <a:t>　　・自身の個人番号に相違ない旨の申立書</a:t>
                      </a:r>
                      <a:endParaRPr kumimoji="1" lang="en-US" altLang="ja-JP" sz="1100" baseline="0" dirty="0" smtClean="0">
                        <a:latin typeface="Century" panose="02040604050505020304" pitchFamily="18" charset="0"/>
                        <a:ea typeface="Meiryo UI" panose="020B0604030504040204" pitchFamily="50" charset="-128"/>
                      </a:endParaRPr>
                    </a:p>
                    <a:p>
                      <a:r>
                        <a:rPr kumimoji="1" lang="ja-JP" altLang="en-US" sz="1100" baseline="0" dirty="0" smtClean="0">
                          <a:latin typeface="Century" panose="02040604050505020304" pitchFamily="18" charset="0"/>
                          <a:ea typeface="Meiryo UI" panose="020B0604030504040204" pitchFamily="50" charset="-128"/>
                        </a:rPr>
                        <a:t>　　・国外転出者に還付される個人番号カード又は通知カード</a:t>
                      </a:r>
                      <a:endParaRPr kumimoji="1" lang="ja-JP" altLang="en-US" sz="1400" baseline="0" dirty="0">
                        <a:latin typeface="Century" panose="02040604050505020304" pitchFamily="18" charset="0"/>
                        <a:ea typeface="Meiryo UI" panose="020B0604030504040204" pitchFamily="50" charset="-128"/>
                      </a:endParaRPr>
                    </a:p>
                  </a:txBody>
                  <a:tcPr/>
                </a:tc>
              </a:tr>
            </a:tbl>
          </a:graphicData>
        </a:graphic>
      </p:graphicFrame>
      <p:sp>
        <p:nvSpPr>
          <p:cNvPr id="9" name="タイトル 1"/>
          <p:cNvSpPr txBox="1">
            <a:spLocks/>
          </p:cNvSpPr>
          <p:nvPr/>
        </p:nvSpPr>
        <p:spPr bwMode="auto">
          <a:xfrm>
            <a:off x="35496" y="476672"/>
            <a:ext cx="8640762" cy="390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fontAlgn="base">
              <a:spcBef>
                <a:spcPct val="0"/>
              </a:spcBef>
              <a:spcAft>
                <a:spcPct val="0"/>
              </a:spcAft>
              <a:buFontTx/>
              <a:buNone/>
            </a:pPr>
            <a:r>
              <a:rPr lang="ja-JP" altLang="en-US" sz="20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＜対面、もしくは郵送の場合</a:t>
            </a:r>
            <a:r>
              <a:rPr lang="ja-JP" altLang="en-US" sz="14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（郵送は写しの送付で良い）</a:t>
            </a:r>
            <a:r>
              <a:rPr lang="ja-JP" altLang="en-US" sz="20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10" name="タイトル 1"/>
          <p:cNvSpPr txBox="1">
            <a:spLocks/>
          </p:cNvSpPr>
          <p:nvPr/>
        </p:nvSpPr>
        <p:spPr bwMode="auto">
          <a:xfrm>
            <a:off x="35496" y="3212976"/>
            <a:ext cx="8640762" cy="390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fontAlgn="base">
              <a:spcBef>
                <a:spcPct val="0"/>
              </a:spcBef>
              <a:spcAft>
                <a:spcPct val="0"/>
              </a:spcAft>
              <a:buFontTx/>
              <a:buNone/>
            </a:pPr>
            <a:r>
              <a:rPr lang="ja-JP" altLang="en-US" sz="20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＜電子申請の場合＞</a:t>
            </a:r>
          </a:p>
        </p:txBody>
      </p:sp>
      <p:graphicFrame>
        <p:nvGraphicFramePr>
          <p:cNvPr id="11" name="表 10"/>
          <p:cNvGraphicFramePr>
            <a:graphicFrameLocks noGrp="1"/>
          </p:cNvGraphicFramePr>
          <p:nvPr>
            <p:extLst>
              <p:ext uri="{D42A27DB-BD31-4B8C-83A1-F6EECF244321}">
                <p14:modId xmlns:p14="http://schemas.microsoft.com/office/powerpoint/2010/main" val="2334160077"/>
              </p:ext>
            </p:extLst>
          </p:nvPr>
        </p:nvGraphicFramePr>
        <p:xfrm>
          <a:off x="323330" y="3603687"/>
          <a:ext cx="8352928" cy="2209800"/>
        </p:xfrm>
        <a:graphic>
          <a:graphicData uri="http://schemas.openxmlformats.org/drawingml/2006/table">
            <a:tbl>
              <a:tblPr firstRow="1" bandRow="1">
                <a:tableStyleId>{5C22544A-7EE6-4342-B048-85BDC9FD1C3A}</a:tableStyleId>
              </a:tblPr>
              <a:tblGrid>
                <a:gridCol w="8352928"/>
              </a:tblGrid>
              <a:tr h="370840">
                <a:tc>
                  <a:txBody>
                    <a:bodyPr/>
                    <a:lstStyle/>
                    <a:p>
                      <a:r>
                        <a:rPr kumimoji="1" lang="ja-JP" altLang="en-US" sz="1400" b="0" baseline="0" dirty="0" smtClean="0">
                          <a:latin typeface="Century" panose="02040604050505020304" pitchFamily="18" charset="0"/>
                          <a:ea typeface="Meiryo UI" panose="020B0604030504040204" pitchFamily="50" charset="-128"/>
                        </a:rPr>
                        <a:t>・個人番号カード（</a:t>
                      </a:r>
                      <a:r>
                        <a:rPr kumimoji="1" lang="en-US" altLang="ja-JP" sz="1400" b="0" baseline="0" dirty="0" smtClean="0">
                          <a:latin typeface="Century" panose="02040604050505020304" pitchFamily="18" charset="0"/>
                          <a:ea typeface="Meiryo UI" panose="020B0604030504040204" pitchFamily="50" charset="-128"/>
                        </a:rPr>
                        <a:t>IC</a:t>
                      </a:r>
                      <a:r>
                        <a:rPr kumimoji="1" lang="ja-JP" altLang="en-US" sz="1400" b="0" baseline="0" dirty="0" smtClean="0">
                          <a:latin typeface="Century" panose="02040604050505020304" pitchFamily="18" charset="0"/>
                          <a:ea typeface="Meiryo UI" panose="020B0604030504040204" pitchFamily="50" charset="-128"/>
                        </a:rPr>
                        <a:t>チップの読み取り）（則</a:t>
                      </a:r>
                      <a:r>
                        <a:rPr kumimoji="1" lang="en-US" altLang="ja-JP" sz="1400" b="0" baseline="0" dirty="0" smtClean="0">
                          <a:latin typeface="Century" panose="02040604050505020304" pitchFamily="18" charset="0"/>
                          <a:ea typeface="Meiryo UI" panose="020B0604030504040204" pitchFamily="50" charset="-128"/>
                        </a:rPr>
                        <a:t>4</a:t>
                      </a:r>
                      <a:r>
                        <a:rPr kumimoji="1" lang="ja-JP" altLang="en-US" sz="1400" b="0" baseline="0" dirty="0" smtClean="0">
                          <a:latin typeface="Century" panose="02040604050505020304" pitchFamily="18" charset="0"/>
                          <a:ea typeface="Meiryo UI" panose="020B0604030504040204" pitchFamily="50" charset="-128"/>
                        </a:rPr>
                        <a:t>一）</a:t>
                      </a:r>
                      <a:endParaRPr kumimoji="1" lang="en-US" altLang="ja-JP" sz="1400" b="0" baseline="0" dirty="0" smtClean="0">
                        <a:latin typeface="Century" panose="02040604050505020304" pitchFamily="18" charset="0"/>
                        <a:ea typeface="Meiryo UI" panose="020B0604030504040204" pitchFamily="50" charset="-128"/>
                      </a:endParaRPr>
                    </a:p>
                    <a:p>
                      <a:r>
                        <a:rPr kumimoji="1" lang="ja-JP" altLang="en-US" sz="1400" b="0" baseline="0" dirty="0" smtClean="0">
                          <a:latin typeface="Century" panose="02040604050505020304" pitchFamily="18" charset="0"/>
                          <a:ea typeface="Meiryo UI" panose="020B0604030504040204" pitchFamily="50" charset="-128"/>
                        </a:rPr>
                        <a:t>・過去に本人確認の上、特定個人情報ファイルを作成している場合、当該特定個人情報ファイルの確認（則</a:t>
                      </a:r>
                      <a:r>
                        <a:rPr kumimoji="1" lang="en-US" altLang="ja-JP" sz="1400" b="0" baseline="0" dirty="0" smtClean="0">
                          <a:latin typeface="Century" panose="02040604050505020304" pitchFamily="18" charset="0"/>
                          <a:ea typeface="Meiryo UI" panose="020B0604030504040204" pitchFamily="50" charset="-128"/>
                        </a:rPr>
                        <a:t>4</a:t>
                      </a:r>
                      <a:r>
                        <a:rPr kumimoji="1" lang="ja-JP" altLang="en-US" sz="1400" b="0" baseline="0" dirty="0" smtClean="0">
                          <a:latin typeface="Century" panose="02040604050505020304" pitchFamily="18" charset="0"/>
                          <a:ea typeface="Meiryo UI" panose="020B0604030504040204" pitchFamily="50" charset="-128"/>
                        </a:rPr>
                        <a:t>二イ）</a:t>
                      </a:r>
                      <a:endParaRPr kumimoji="1" lang="en-US" altLang="ja-JP" sz="1400" b="0" baseline="0" dirty="0" smtClean="0">
                        <a:latin typeface="Century" panose="02040604050505020304" pitchFamily="18" charset="0"/>
                        <a:ea typeface="Meiryo UI" panose="020B0604030504040204" pitchFamily="50" charset="-128"/>
                      </a:endParaRPr>
                    </a:p>
                    <a:p>
                      <a:r>
                        <a:rPr kumimoji="1" lang="ja-JP" altLang="en-US" sz="1400" b="0" baseline="0" dirty="0" smtClean="0">
                          <a:latin typeface="Century" panose="02040604050505020304" pitchFamily="18" charset="0"/>
                          <a:ea typeface="Meiryo UI" panose="020B0604030504040204" pitchFamily="50" charset="-128"/>
                        </a:rPr>
                        <a:t>・官公署又は個人番号利用事務等実施者から発行・発給された書類その他これに類する書類であって、個人番号</a:t>
                      </a:r>
                      <a:endParaRPr kumimoji="1" lang="en-US" altLang="ja-JP" sz="1400" b="0" baseline="0" dirty="0" smtClean="0">
                        <a:latin typeface="Century" panose="02040604050505020304" pitchFamily="18" charset="0"/>
                        <a:ea typeface="Meiryo UI" panose="020B0604030504040204" pitchFamily="50" charset="-128"/>
                      </a:endParaRPr>
                    </a:p>
                    <a:p>
                      <a:r>
                        <a:rPr kumimoji="1" lang="ja-JP" altLang="en-US" sz="1400" b="0" baseline="0" dirty="0" smtClean="0">
                          <a:latin typeface="Century" panose="02040604050505020304" pitchFamily="18" charset="0"/>
                          <a:ea typeface="Meiryo UI" panose="020B0604030504040204" pitchFamily="50" charset="-128"/>
                        </a:rPr>
                        <a:t>　利用事務実施者が適当と認めるもの若しくはその写しの提出</a:t>
                      </a:r>
                      <a:endParaRPr kumimoji="1" lang="en-US" altLang="ja-JP" sz="1400" b="0" baseline="0" dirty="0" smtClean="0">
                        <a:latin typeface="Century" panose="02040604050505020304" pitchFamily="18" charset="0"/>
                        <a:ea typeface="Meiryo UI" panose="020B0604030504040204" pitchFamily="50" charset="-128"/>
                      </a:endParaRPr>
                    </a:p>
                    <a:p>
                      <a:r>
                        <a:rPr kumimoji="1" lang="en-US" altLang="ja-JP" sz="1400" b="0" baseline="0" dirty="0" smtClean="0">
                          <a:latin typeface="Century" panose="02040604050505020304" pitchFamily="18" charset="0"/>
                          <a:ea typeface="Meiryo UI" panose="020B0604030504040204" pitchFamily="50" charset="-128"/>
                        </a:rPr>
                        <a:t> </a:t>
                      </a:r>
                      <a:r>
                        <a:rPr kumimoji="1" lang="ja-JP" altLang="en-US" sz="1100" b="0" baseline="0" dirty="0" smtClean="0">
                          <a:latin typeface="Century" panose="02040604050505020304" pitchFamily="18" charset="0"/>
                          <a:ea typeface="Meiryo UI" panose="020B0604030504040204" pitchFamily="50" charset="-128"/>
                        </a:rPr>
                        <a:t>⇒・個人番号カード・通知カード</a:t>
                      </a:r>
                      <a:endParaRPr kumimoji="1" lang="en-US" altLang="ja-JP" sz="1100" b="0" baseline="0" dirty="0" smtClean="0">
                        <a:latin typeface="Century" panose="02040604050505020304" pitchFamily="18" charset="0"/>
                        <a:ea typeface="Meiryo UI" panose="020B0604030504040204" pitchFamily="50" charset="-128"/>
                      </a:endParaRPr>
                    </a:p>
                    <a:p>
                      <a:r>
                        <a:rPr kumimoji="1" lang="ja-JP" altLang="en-US" sz="1100" b="0" baseline="0" dirty="0" smtClean="0">
                          <a:latin typeface="Century" panose="02040604050505020304" pitchFamily="18" charset="0"/>
                          <a:ea typeface="Meiryo UI" panose="020B0604030504040204" pitchFamily="50" charset="-128"/>
                        </a:rPr>
                        <a:t>　　・国外転出者に還付される個人番号カード又は通知カード</a:t>
                      </a:r>
                      <a:endParaRPr kumimoji="1" lang="en-US" altLang="ja-JP" sz="1100" b="0" baseline="0" dirty="0" smtClean="0">
                        <a:latin typeface="Century" panose="02040604050505020304" pitchFamily="18" charset="0"/>
                        <a:ea typeface="Meiryo UI" panose="020B0604030504040204" pitchFamily="50" charset="-128"/>
                      </a:endParaRPr>
                    </a:p>
                    <a:p>
                      <a:r>
                        <a:rPr kumimoji="1" lang="ja-JP" altLang="en-US" sz="1100" b="0" baseline="0" dirty="0" smtClean="0">
                          <a:latin typeface="Century" panose="02040604050505020304" pitchFamily="18" charset="0"/>
                          <a:ea typeface="Meiryo UI" panose="020B0604030504040204" pitchFamily="50" charset="-128"/>
                        </a:rPr>
                        <a:t>　　・住民票の写し、住民票記載事項証明書（個人番号が記載されたものに限る）</a:t>
                      </a:r>
                      <a:endParaRPr kumimoji="1" lang="en-US" altLang="ja-JP" sz="1100" b="0" baseline="0" dirty="0" smtClean="0">
                        <a:latin typeface="Century" panose="02040604050505020304" pitchFamily="18" charset="0"/>
                        <a:ea typeface="Meiryo UI" panose="020B0604030504040204" pitchFamily="50" charset="-128"/>
                      </a:endParaRPr>
                    </a:p>
                    <a:p>
                      <a:r>
                        <a:rPr kumimoji="1" lang="ja-JP" altLang="en-US" sz="1100" b="0" baseline="0" dirty="0" smtClean="0">
                          <a:latin typeface="Century" panose="02040604050505020304" pitchFamily="18" charset="0"/>
                          <a:ea typeface="Meiryo UI" panose="020B0604030504040204" pitchFamily="50" charset="-128"/>
                        </a:rPr>
                        <a:t>　　・源泉徴収票（給与所得・退職所得・公的年金等）、支払通知書（配当等とみなす金額に関する支払通知書、上場株式配当等の支払通</a:t>
                      </a:r>
                      <a:endParaRPr kumimoji="1" lang="en-US" altLang="ja-JP" sz="1100" b="0" baseline="0" dirty="0" smtClean="0">
                        <a:latin typeface="Century" panose="02040604050505020304" pitchFamily="18" charset="0"/>
                        <a:ea typeface="Meiryo UI" panose="020B0604030504040204" pitchFamily="50" charset="-128"/>
                      </a:endParaRPr>
                    </a:p>
                    <a:p>
                      <a:r>
                        <a:rPr kumimoji="1" lang="ja-JP" altLang="en-US" sz="1100" b="0" baseline="0" dirty="0" smtClean="0">
                          <a:latin typeface="Century" panose="02040604050505020304" pitchFamily="18" charset="0"/>
                          <a:ea typeface="Meiryo UI" panose="020B0604030504040204" pitchFamily="50" charset="-128"/>
                        </a:rPr>
                        <a:t>　　　知書、など）、特定口座年間取引報告書</a:t>
                      </a:r>
                      <a:endParaRPr kumimoji="1" lang="en-US" altLang="ja-JP" sz="1100" b="0" baseline="0" dirty="0" smtClean="0">
                        <a:latin typeface="Century" panose="02040604050505020304" pitchFamily="18" charset="0"/>
                        <a:ea typeface="Meiryo UI" panose="020B0604030504040204" pitchFamily="50" charset="-128"/>
                      </a:endParaRPr>
                    </a:p>
                    <a:p>
                      <a:r>
                        <a:rPr kumimoji="1" lang="ja-JP" altLang="en-US" sz="1100" b="0" baseline="0" dirty="0" smtClean="0">
                          <a:latin typeface="Century" panose="02040604050505020304" pitchFamily="18" charset="0"/>
                          <a:ea typeface="Meiryo UI" panose="020B0604030504040204" pitchFamily="50" charset="-128"/>
                        </a:rPr>
                        <a:t>　　・自身の個人番号に相違ない旨の申立書</a:t>
                      </a:r>
                      <a:endParaRPr kumimoji="1" lang="en-US" altLang="ja-JP" sz="1400" b="0" baseline="0" dirty="0" smtClean="0">
                        <a:latin typeface="Century" panose="02040604050505020304" pitchFamily="18" charset="0"/>
                        <a:ea typeface="Meiryo UI" panose="020B0604030504040204" pitchFamily="50" charset="-128"/>
                      </a:endParaRPr>
                    </a:p>
                    <a:p>
                      <a:r>
                        <a:rPr kumimoji="1" lang="ja-JP" altLang="en-US" sz="1400" b="0" baseline="0" dirty="0" smtClean="0">
                          <a:latin typeface="Century" panose="02040604050505020304" pitchFamily="18" charset="0"/>
                          <a:ea typeface="Meiryo UI" panose="020B0604030504040204" pitchFamily="50" charset="-128"/>
                        </a:rPr>
                        <a:t>・上記書類のイメージデータ等（画像データ、写真等）による電磁的記録の送信（則</a:t>
                      </a:r>
                      <a:r>
                        <a:rPr kumimoji="1" lang="en-US" altLang="ja-JP" sz="1400" b="0" baseline="0" dirty="0" smtClean="0">
                          <a:latin typeface="Century" panose="02040604050505020304" pitchFamily="18" charset="0"/>
                          <a:ea typeface="Meiryo UI" panose="020B0604030504040204" pitchFamily="50" charset="-128"/>
                        </a:rPr>
                        <a:t>4</a:t>
                      </a:r>
                      <a:r>
                        <a:rPr kumimoji="1" lang="ja-JP" altLang="en-US" sz="1400" b="0" baseline="0" dirty="0" smtClean="0">
                          <a:latin typeface="Century" panose="02040604050505020304" pitchFamily="18" charset="0"/>
                          <a:ea typeface="Meiryo UI" panose="020B0604030504040204" pitchFamily="50" charset="-128"/>
                        </a:rPr>
                        <a:t>二ロ）</a:t>
                      </a:r>
                    </a:p>
                  </a:txBody>
                  <a:tcPr/>
                </a:tc>
              </a:tr>
            </a:tbl>
          </a:graphicData>
        </a:graphic>
      </p:graphicFrame>
      <p:sp>
        <p:nvSpPr>
          <p:cNvPr id="12" name="タイトル 1"/>
          <p:cNvSpPr txBox="1">
            <a:spLocks/>
          </p:cNvSpPr>
          <p:nvPr/>
        </p:nvSpPr>
        <p:spPr bwMode="auto">
          <a:xfrm>
            <a:off x="38945" y="5805264"/>
            <a:ext cx="8640762" cy="390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fontAlgn="base">
              <a:spcBef>
                <a:spcPct val="0"/>
              </a:spcBef>
              <a:spcAft>
                <a:spcPct val="0"/>
              </a:spcAft>
              <a:buFontTx/>
              <a:buNone/>
            </a:pPr>
            <a:r>
              <a:rPr lang="ja-JP" altLang="en-US" sz="20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＜電話の場合＞</a:t>
            </a:r>
          </a:p>
        </p:txBody>
      </p:sp>
      <p:graphicFrame>
        <p:nvGraphicFramePr>
          <p:cNvPr id="13" name="表 12"/>
          <p:cNvGraphicFramePr>
            <a:graphicFrameLocks noGrp="1"/>
          </p:cNvGraphicFramePr>
          <p:nvPr>
            <p:extLst>
              <p:ext uri="{D42A27DB-BD31-4B8C-83A1-F6EECF244321}">
                <p14:modId xmlns:p14="http://schemas.microsoft.com/office/powerpoint/2010/main" val="2637686485"/>
              </p:ext>
            </p:extLst>
          </p:nvPr>
        </p:nvGraphicFramePr>
        <p:xfrm>
          <a:off x="326779" y="6195975"/>
          <a:ext cx="8352928" cy="518160"/>
        </p:xfrm>
        <a:graphic>
          <a:graphicData uri="http://schemas.openxmlformats.org/drawingml/2006/table">
            <a:tbl>
              <a:tblPr firstRow="1" bandRow="1">
                <a:tableStyleId>{5C22544A-7EE6-4342-B048-85BDC9FD1C3A}</a:tableStyleId>
              </a:tblPr>
              <a:tblGrid>
                <a:gridCol w="8352928"/>
              </a:tblGrid>
              <a:tr h="370840">
                <a:tc>
                  <a:txBody>
                    <a:bodyPr/>
                    <a:lstStyle/>
                    <a:p>
                      <a:r>
                        <a:rPr kumimoji="1" lang="ja-JP" altLang="en-US" sz="1400" b="0" baseline="0" dirty="0" smtClean="0">
                          <a:latin typeface="Century" panose="02040604050505020304" pitchFamily="18" charset="0"/>
                          <a:ea typeface="Meiryo UI" panose="020B0604030504040204" pitchFamily="50" charset="-128"/>
                        </a:rPr>
                        <a:t>・過去に本人確認の上作成している特定個人情報ファイルの確認（過去に本人確認を行って特定個人情報ファイルを予め作成している場合に限る）（則</a:t>
                      </a:r>
                      <a:r>
                        <a:rPr kumimoji="1" lang="en-US" altLang="ja-JP" sz="1400" b="0" baseline="0" dirty="0" smtClean="0">
                          <a:latin typeface="Century" panose="02040604050505020304" pitchFamily="18" charset="0"/>
                          <a:ea typeface="Meiryo UI" panose="020B0604030504040204" pitchFamily="50" charset="-128"/>
                        </a:rPr>
                        <a:t>3</a:t>
                      </a:r>
                      <a:r>
                        <a:rPr kumimoji="1" lang="ja-JP" altLang="en-US" sz="1400" b="0" baseline="0" dirty="0" smtClean="0">
                          <a:latin typeface="Century" panose="02040604050505020304" pitchFamily="18" charset="0"/>
                          <a:ea typeface="Meiryo UI" panose="020B0604030504040204" pitchFamily="50" charset="-128"/>
                        </a:rPr>
                        <a:t>④）</a:t>
                      </a:r>
                    </a:p>
                  </a:txBody>
                  <a:tcPr/>
                </a:tc>
              </a:tr>
            </a:tbl>
          </a:graphicData>
        </a:graphic>
      </p:graphicFrame>
      <p:sp>
        <p:nvSpPr>
          <p:cNvPr id="14" name="スライド番号プレースホルダー 2"/>
          <p:cNvSpPr txBox="1">
            <a:spLocks/>
          </p:cNvSpPr>
          <p:nvPr/>
        </p:nvSpPr>
        <p:spPr>
          <a:xfrm>
            <a:off x="6953235" y="6474920"/>
            <a:ext cx="2133600" cy="365125"/>
          </a:xfrm>
          <a:prstGeom prst="rect">
            <a:avLst/>
          </a:prstGeom>
        </p:spPr>
        <p:txBody>
          <a:bodyPr vert="horz" lIns="91440" tIns="45720" rIns="91440" bIns="45720" rtlCol="0" anchor="ctr"/>
          <a:lstStyle>
            <a:defPPr>
              <a:defRPr lang="ja-JP"/>
            </a:defPPr>
            <a:lvl1pPr algn="r" rtl="0" fontAlgn="auto">
              <a:spcBef>
                <a:spcPts val="0"/>
              </a:spcBef>
              <a:spcAft>
                <a:spcPts val="0"/>
              </a:spcAft>
              <a:defRPr kumimoji="1" sz="1200" kern="1200">
                <a:solidFill>
                  <a:schemeClr val="tx1">
                    <a:tint val="75000"/>
                  </a:schemeClr>
                </a:solidFill>
                <a:latin typeface="+mn-lt"/>
                <a:ea typeface="+mn-ea"/>
                <a:cs typeface="+mn-cs"/>
              </a:defRPr>
            </a:lvl1pPr>
            <a:lvl2pPr marL="457200" algn="l" rtl="0" fontAlgn="base">
              <a:spcBef>
                <a:spcPct val="0"/>
              </a:spcBef>
              <a:spcAft>
                <a:spcPct val="0"/>
              </a:spcAft>
              <a:defRPr kumimoji="1" kern="1200">
                <a:solidFill>
                  <a:schemeClr val="tx1"/>
                </a:solidFill>
                <a:latin typeface="Calibri" pitchFamily="34" charset="0"/>
                <a:ea typeface="ＭＳ Ｐゴシック" charset="-128"/>
                <a:cs typeface="+mn-cs"/>
              </a:defRPr>
            </a:lvl2pPr>
            <a:lvl3pPr marL="914400" algn="l" rtl="0" fontAlgn="base">
              <a:spcBef>
                <a:spcPct val="0"/>
              </a:spcBef>
              <a:spcAft>
                <a:spcPct val="0"/>
              </a:spcAft>
              <a:defRPr kumimoji="1" kern="1200">
                <a:solidFill>
                  <a:schemeClr val="tx1"/>
                </a:solidFill>
                <a:latin typeface="Calibri" pitchFamily="34" charset="0"/>
                <a:ea typeface="ＭＳ Ｐゴシック" charset="-128"/>
                <a:cs typeface="+mn-cs"/>
              </a:defRPr>
            </a:lvl3pPr>
            <a:lvl4pPr marL="1371600" algn="l" rtl="0" fontAlgn="base">
              <a:spcBef>
                <a:spcPct val="0"/>
              </a:spcBef>
              <a:spcAft>
                <a:spcPct val="0"/>
              </a:spcAft>
              <a:defRPr kumimoji="1" kern="1200">
                <a:solidFill>
                  <a:schemeClr val="tx1"/>
                </a:solidFill>
                <a:latin typeface="Calibri" pitchFamily="34" charset="0"/>
                <a:ea typeface="ＭＳ Ｐゴシック" charset="-128"/>
                <a:cs typeface="+mn-cs"/>
              </a:defRPr>
            </a:lvl4pPr>
            <a:lvl5pPr marL="1828800" algn="l" rtl="0" fontAlgn="base">
              <a:spcBef>
                <a:spcPct val="0"/>
              </a:spcBef>
              <a:spcAft>
                <a:spcPct val="0"/>
              </a:spcAft>
              <a:defRPr kumimoji="1" kern="1200">
                <a:solidFill>
                  <a:schemeClr val="tx1"/>
                </a:solidFill>
                <a:latin typeface="Calibri" pitchFamily="34" charset="0"/>
                <a:ea typeface="ＭＳ Ｐゴシック" charset="-128"/>
                <a:cs typeface="+mn-cs"/>
              </a:defRPr>
            </a:lvl5pPr>
            <a:lvl6pPr marL="2286000" algn="l" defTabSz="914400" rtl="0" eaLnBrk="1" latinLnBrk="0" hangingPunct="1">
              <a:defRPr kumimoji="1" kern="1200">
                <a:solidFill>
                  <a:schemeClr val="tx1"/>
                </a:solidFill>
                <a:latin typeface="Calibri" pitchFamily="34" charset="0"/>
                <a:ea typeface="ＭＳ Ｐゴシック" charset="-128"/>
                <a:cs typeface="+mn-cs"/>
              </a:defRPr>
            </a:lvl6pPr>
            <a:lvl7pPr marL="2743200" algn="l" defTabSz="914400" rtl="0" eaLnBrk="1" latinLnBrk="0" hangingPunct="1">
              <a:defRPr kumimoji="1" kern="1200">
                <a:solidFill>
                  <a:schemeClr val="tx1"/>
                </a:solidFill>
                <a:latin typeface="Calibri" pitchFamily="34" charset="0"/>
                <a:ea typeface="ＭＳ Ｐゴシック" charset="-128"/>
                <a:cs typeface="+mn-cs"/>
              </a:defRPr>
            </a:lvl7pPr>
            <a:lvl8pPr marL="3200400" algn="l" defTabSz="914400" rtl="0" eaLnBrk="1" latinLnBrk="0" hangingPunct="1">
              <a:defRPr kumimoji="1" kern="1200">
                <a:solidFill>
                  <a:schemeClr val="tx1"/>
                </a:solidFill>
                <a:latin typeface="Calibri" pitchFamily="34" charset="0"/>
                <a:ea typeface="ＭＳ Ｐゴシック" charset="-128"/>
                <a:cs typeface="+mn-cs"/>
              </a:defRPr>
            </a:lvl8pPr>
            <a:lvl9pPr marL="3657600" algn="l" defTabSz="914400" rtl="0" eaLnBrk="1" latinLnBrk="0" hangingPunct="1">
              <a:defRPr kumimoji="1" kern="1200">
                <a:solidFill>
                  <a:schemeClr val="tx1"/>
                </a:solidFill>
                <a:latin typeface="Calibri" pitchFamily="34" charset="0"/>
                <a:ea typeface="ＭＳ Ｐゴシック" charset="-128"/>
                <a:cs typeface="+mn-cs"/>
              </a:defRPr>
            </a:lvl9pPr>
          </a:lstStyle>
          <a:p>
            <a:pPr>
              <a:defRPr/>
            </a:pPr>
            <a:fld id="{85DC3901-B6D2-4321-92EF-C938EA32AB4B}" type="slidenum">
              <a:rPr lang="ja-JP" altLang="en-US" sz="1800" b="1"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pPr>
                <a:defRPr/>
              </a:pPr>
              <a:t>12</a:t>
            </a:fld>
            <a:endParaRPr lang="ja-JP" altLang="en-US" sz="18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469299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pPr>
              <a:defRPr/>
            </a:pPr>
            <a:fld id="{C3C04727-8AF5-4794-A05C-2C4886A14F80}" type="slidenum">
              <a:rPr lang="ja-JP" altLang="en-US" smtClean="0">
                <a:solidFill>
                  <a:prstClr val="black">
                    <a:tint val="75000"/>
                  </a:prstClr>
                </a:solidFill>
              </a:rPr>
              <a:pPr>
                <a:defRPr/>
              </a:pPr>
              <a:t>13</a:t>
            </a:fld>
            <a:endParaRPr lang="ja-JP" altLang="en-US">
              <a:solidFill>
                <a:prstClr val="black">
                  <a:tint val="75000"/>
                </a:prstClr>
              </a:solidFill>
            </a:endParaRPr>
          </a:p>
        </p:txBody>
      </p:sp>
      <p:sp>
        <p:nvSpPr>
          <p:cNvPr id="5" name="タイトル 1"/>
          <p:cNvSpPr txBox="1">
            <a:spLocks/>
          </p:cNvSpPr>
          <p:nvPr/>
        </p:nvSpPr>
        <p:spPr bwMode="auto">
          <a:xfrm>
            <a:off x="38945" y="44624"/>
            <a:ext cx="8640762" cy="534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r>
              <a:rPr lang="en-US" altLang="ja-JP" sz="28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(2)【</a:t>
            </a:r>
            <a:r>
              <a:rPr lang="ja-JP" altLang="en-US" sz="28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本人確認</a:t>
            </a:r>
            <a:r>
              <a:rPr lang="ja-JP" altLang="en-US" sz="28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（真正性・身元確認）</a:t>
            </a:r>
            <a:r>
              <a:rPr lang="ja-JP" altLang="en-US" sz="28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の方法</a:t>
            </a:r>
            <a:r>
              <a:rPr lang="en-US" altLang="ja-JP" sz="28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28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7" name="表 6"/>
          <p:cNvGraphicFramePr>
            <a:graphicFrameLocks noGrp="1"/>
          </p:cNvGraphicFramePr>
          <p:nvPr>
            <p:extLst>
              <p:ext uri="{D42A27DB-BD31-4B8C-83A1-F6EECF244321}">
                <p14:modId xmlns:p14="http://schemas.microsoft.com/office/powerpoint/2010/main" val="4089692580"/>
              </p:ext>
            </p:extLst>
          </p:nvPr>
        </p:nvGraphicFramePr>
        <p:xfrm>
          <a:off x="319043" y="872742"/>
          <a:ext cx="8352928" cy="5730240"/>
        </p:xfrm>
        <a:graphic>
          <a:graphicData uri="http://schemas.openxmlformats.org/drawingml/2006/table">
            <a:tbl>
              <a:tblPr firstRow="1" bandRow="1">
                <a:tableStyleId>{5C22544A-7EE6-4342-B048-85BDC9FD1C3A}</a:tableStyleId>
              </a:tblPr>
              <a:tblGrid>
                <a:gridCol w="504056"/>
                <a:gridCol w="7848872"/>
              </a:tblGrid>
              <a:tr h="370840">
                <a:tc>
                  <a:txBody>
                    <a:bodyPr/>
                    <a:lstStyle/>
                    <a:p>
                      <a:pPr algn="ctr"/>
                      <a:r>
                        <a:rPr kumimoji="1" lang="ja-JP" altLang="en-US" sz="1400" b="0" baseline="0" dirty="0" smtClean="0">
                          <a:latin typeface="Century" panose="02040604050505020304" pitchFamily="18" charset="0"/>
                          <a:ea typeface="Meiryo UI" panose="020B0604030504040204" pitchFamily="50" charset="-128"/>
                        </a:rPr>
                        <a:t>原則</a:t>
                      </a:r>
                      <a:endParaRPr kumimoji="1" lang="ja-JP" altLang="en-US" sz="1400" b="0" baseline="0" dirty="0">
                        <a:latin typeface="Century" panose="02040604050505020304" pitchFamily="18" charset="0"/>
                        <a:ea typeface="Meiryo UI" panose="020B0604030504040204" pitchFamily="50" charset="-128"/>
                      </a:endParaRPr>
                    </a:p>
                  </a:txBody>
                  <a:tcPr anchor="ctr"/>
                </a:tc>
                <a:tc>
                  <a:txBody>
                    <a:bodyPr/>
                    <a:lstStyle/>
                    <a:p>
                      <a:r>
                        <a:rPr kumimoji="1" lang="ja-JP" altLang="en-US" sz="1400" b="0" baseline="0" dirty="0" smtClean="0">
                          <a:latin typeface="Century" panose="02040604050505020304" pitchFamily="18" charset="0"/>
                          <a:ea typeface="Meiryo UI" panose="020B0604030504040204" pitchFamily="50" charset="-128"/>
                        </a:rPr>
                        <a:t>・個人番号カード（法</a:t>
                      </a:r>
                      <a:r>
                        <a:rPr kumimoji="1" lang="en-US" altLang="ja-JP" sz="1400" b="0" baseline="0" dirty="0" smtClean="0">
                          <a:latin typeface="Century" panose="02040604050505020304" pitchFamily="18" charset="0"/>
                          <a:ea typeface="Meiryo UI" panose="020B0604030504040204" pitchFamily="50" charset="-128"/>
                        </a:rPr>
                        <a:t>16</a:t>
                      </a:r>
                      <a:r>
                        <a:rPr kumimoji="1" lang="ja-JP" altLang="en-US" sz="1400" b="0" baseline="0" dirty="0" smtClean="0">
                          <a:latin typeface="Century" panose="02040604050505020304" pitchFamily="18" charset="0"/>
                          <a:ea typeface="Meiryo UI" panose="020B0604030504040204" pitchFamily="50" charset="-128"/>
                        </a:rPr>
                        <a:t>）</a:t>
                      </a:r>
                      <a:endParaRPr kumimoji="1" lang="en-US" altLang="ja-JP" sz="1400" b="0" baseline="0" dirty="0" smtClean="0">
                        <a:latin typeface="Century" panose="02040604050505020304" pitchFamily="18" charset="0"/>
                        <a:ea typeface="Meiryo UI" panose="020B0604030504040204" pitchFamily="50" charset="-128"/>
                      </a:endParaRPr>
                    </a:p>
                  </a:txBody>
                  <a:tcPr anchor="ctr"/>
                </a:tc>
              </a:tr>
              <a:tr h="370840">
                <a:tc rowSpan="3">
                  <a:txBody>
                    <a:bodyPr/>
                    <a:lstStyle/>
                    <a:p>
                      <a:pPr algn="ctr"/>
                      <a:r>
                        <a:rPr kumimoji="1" lang="ja-JP" altLang="en-US" sz="1400" baseline="0" dirty="0" smtClean="0">
                          <a:latin typeface="Century" panose="02040604050505020304" pitchFamily="18" charset="0"/>
                          <a:ea typeface="Meiryo UI" panose="020B0604030504040204" pitchFamily="50" charset="-128"/>
                        </a:rPr>
                        <a:t>上</a:t>
                      </a:r>
                      <a:endParaRPr kumimoji="1" lang="en-US" altLang="ja-JP" sz="1400" baseline="0" dirty="0" smtClean="0">
                        <a:latin typeface="Century" panose="02040604050505020304" pitchFamily="18" charset="0"/>
                        <a:ea typeface="Meiryo UI" panose="020B0604030504040204" pitchFamily="50" charset="-128"/>
                      </a:endParaRPr>
                    </a:p>
                    <a:p>
                      <a:pPr algn="ctr"/>
                      <a:r>
                        <a:rPr kumimoji="1" lang="ja-JP" altLang="en-US" sz="1400" baseline="0" dirty="0" smtClean="0">
                          <a:latin typeface="Century" panose="02040604050505020304" pitchFamily="18" charset="0"/>
                          <a:ea typeface="Meiryo UI" panose="020B0604030504040204" pitchFamily="50" charset="-128"/>
                        </a:rPr>
                        <a:t>記</a:t>
                      </a:r>
                      <a:endParaRPr kumimoji="1" lang="en-US" altLang="ja-JP" sz="1400" baseline="0" dirty="0" smtClean="0">
                        <a:latin typeface="Century" panose="02040604050505020304" pitchFamily="18" charset="0"/>
                        <a:ea typeface="Meiryo UI" panose="020B0604030504040204" pitchFamily="50" charset="-128"/>
                      </a:endParaRPr>
                    </a:p>
                    <a:p>
                      <a:pPr algn="ctr"/>
                      <a:r>
                        <a:rPr kumimoji="1" lang="ja-JP" altLang="en-US" sz="1400" baseline="0" dirty="0" smtClean="0">
                          <a:latin typeface="Century" panose="02040604050505020304" pitchFamily="18" charset="0"/>
                          <a:ea typeface="Meiryo UI" panose="020B0604030504040204" pitchFamily="50" charset="-128"/>
                        </a:rPr>
                        <a:t>に</a:t>
                      </a:r>
                      <a:endParaRPr kumimoji="1" lang="en-US" altLang="ja-JP" sz="1400" baseline="0" dirty="0" smtClean="0">
                        <a:latin typeface="Century" panose="02040604050505020304" pitchFamily="18" charset="0"/>
                        <a:ea typeface="Meiryo UI" panose="020B0604030504040204" pitchFamily="50" charset="-128"/>
                      </a:endParaRPr>
                    </a:p>
                    <a:p>
                      <a:pPr algn="ctr"/>
                      <a:r>
                        <a:rPr kumimoji="1" lang="ja-JP" altLang="en-US" sz="1400" baseline="0" dirty="0" smtClean="0">
                          <a:latin typeface="Century" panose="02040604050505020304" pitchFamily="18" charset="0"/>
                          <a:ea typeface="Meiryo UI" panose="020B0604030504040204" pitchFamily="50" charset="-128"/>
                        </a:rPr>
                        <a:t>依</a:t>
                      </a:r>
                      <a:endParaRPr kumimoji="1" lang="en-US" altLang="ja-JP" sz="1400" baseline="0" dirty="0" smtClean="0">
                        <a:latin typeface="Century" panose="02040604050505020304" pitchFamily="18" charset="0"/>
                        <a:ea typeface="Meiryo UI" panose="020B0604030504040204" pitchFamily="50" charset="-128"/>
                      </a:endParaRPr>
                    </a:p>
                    <a:p>
                      <a:pPr algn="ctr"/>
                      <a:r>
                        <a:rPr kumimoji="1" lang="ja-JP" altLang="en-US" sz="1400" baseline="0" dirty="0" smtClean="0">
                          <a:latin typeface="Century" panose="02040604050505020304" pitchFamily="18" charset="0"/>
                          <a:ea typeface="Meiryo UI" panose="020B0604030504040204" pitchFamily="50" charset="-128"/>
                        </a:rPr>
                        <a:t>り</a:t>
                      </a:r>
                      <a:endParaRPr kumimoji="1" lang="en-US" altLang="ja-JP" sz="1400" baseline="0" dirty="0" smtClean="0">
                        <a:latin typeface="Century" panose="02040604050505020304" pitchFamily="18" charset="0"/>
                        <a:ea typeface="Meiryo UI" panose="020B0604030504040204" pitchFamily="50" charset="-128"/>
                      </a:endParaRPr>
                    </a:p>
                    <a:p>
                      <a:pPr algn="ctr"/>
                      <a:r>
                        <a:rPr kumimoji="1" lang="ja-JP" altLang="en-US" sz="1400" baseline="0" dirty="0" smtClean="0">
                          <a:latin typeface="Century" panose="02040604050505020304" pitchFamily="18" charset="0"/>
                          <a:ea typeface="Meiryo UI" panose="020B0604030504040204" pitchFamily="50" charset="-128"/>
                        </a:rPr>
                        <a:t>が</a:t>
                      </a:r>
                      <a:endParaRPr kumimoji="1" lang="en-US" altLang="ja-JP" sz="1400" baseline="0" dirty="0" smtClean="0">
                        <a:latin typeface="Century" panose="02040604050505020304" pitchFamily="18" charset="0"/>
                        <a:ea typeface="Meiryo UI" panose="020B0604030504040204" pitchFamily="50" charset="-128"/>
                      </a:endParaRPr>
                    </a:p>
                    <a:p>
                      <a:pPr algn="ctr"/>
                      <a:r>
                        <a:rPr kumimoji="1" lang="ja-JP" altLang="en-US" sz="1400" baseline="0" dirty="0" smtClean="0">
                          <a:latin typeface="Century" panose="02040604050505020304" pitchFamily="18" charset="0"/>
                          <a:ea typeface="Meiryo UI" panose="020B0604030504040204" pitchFamily="50" charset="-128"/>
                        </a:rPr>
                        <a:t>た</a:t>
                      </a:r>
                      <a:endParaRPr kumimoji="1" lang="en-US" altLang="ja-JP" sz="1400" baseline="0" dirty="0" smtClean="0">
                        <a:latin typeface="Century" panose="02040604050505020304" pitchFamily="18" charset="0"/>
                        <a:ea typeface="Meiryo UI" panose="020B0604030504040204" pitchFamily="50" charset="-128"/>
                      </a:endParaRPr>
                    </a:p>
                    <a:p>
                      <a:pPr algn="ctr"/>
                      <a:r>
                        <a:rPr kumimoji="1" lang="ja-JP" altLang="en-US" sz="1400" baseline="0" dirty="0" smtClean="0">
                          <a:latin typeface="Century" panose="02040604050505020304" pitchFamily="18" charset="0"/>
                          <a:ea typeface="Meiryo UI" panose="020B0604030504040204" pitchFamily="50" charset="-128"/>
                        </a:rPr>
                        <a:t>い</a:t>
                      </a:r>
                      <a:endParaRPr kumimoji="1" lang="ja-JP" altLang="en-US" sz="1400" baseline="0" dirty="0">
                        <a:latin typeface="Century" panose="02040604050505020304" pitchFamily="18" charset="0"/>
                        <a:ea typeface="Meiryo UI" panose="020B0604030504040204" pitchFamily="50" charset="-128"/>
                      </a:endParaRPr>
                    </a:p>
                  </a:txBody>
                  <a:tcPr anchor="ctr"/>
                </a:tc>
                <a:tc>
                  <a:txBody>
                    <a:bodyPr/>
                    <a:lstStyle/>
                    <a:p>
                      <a:r>
                        <a:rPr kumimoji="1" lang="ja-JP" altLang="en-US" sz="1400" baseline="0" dirty="0" smtClean="0">
                          <a:latin typeface="Century" panose="02040604050505020304" pitchFamily="18" charset="0"/>
                          <a:ea typeface="Meiryo UI" panose="020B0604030504040204" pitchFamily="50" charset="-128"/>
                        </a:rPr>
                        <a:t>・運転免許証、運転経歴証明証、旅券、身体障害者手帳、精神障害者保健福祉手帳、療育手帳、在留</a:t>
                      </a:r>
                      <a:endParaRPr kumimoji="1" lang="en-US" altLang="ja-JP" sz="1400" baseline="0" dirty="0" smtClean="0">
                        <a:latin typeface="Century" panose="02040604050505020304" pitchFamily="18" charset="0"/>
                        <a:ea typeface="Meiryo UI" panose="020B0604030504040204" pitchFamily="50" charset="-128"/>
                      </a:endParaRPr>
                    </a:p>
                    <a:p>
                      <a:r>
                        <a:rPr kumimoji="1" lang="ja-JP" altLang="en-US" sz="1400" baseline="0" dirty="0" smtClean="0">
                          <a:latin typeface="Century" panose="02040604050505020304" pitchFamily="18" charset="0"/>
                          <a:ea typeface="Meiryo UI" panose="020B0604030504040204" pitchFamily="50" charset="-128"/>
                        </a:rPr>
                        <a:t>　カード、特別永住者証明証（則</a:t>
                      </a:r>
                      <a:r>
                        <a:rPr kumimoji="1" lang="en-US" altLang="ja-JP" sz="1400" baseline="0" dirty="0" smtClean="0">
                          <a:latin typeface="Century" panose="02040604050505020304" pitchFamily="18" charset="0"/>
                          <a:ea typeface="Meiryo UI" panose="020B0604030504040204" pitchFamily="50" charset="-128"/>
                        </a:rPr>
                        <a:t>1</a:t>
                      </a:r>
                      <a:r>
                        <a:rPr kumimoji="1" lang="ja-JP" altLang="en-US" sz="1400" baseline="0" dirty="0" smtClean="0">
                          <a:latin typeface="Century" panose="02040604050505020304" pitchFamily="18" charset="0"/>
                          <a:ea typeface="Meiryo UI" panose="020B0604030504040204" pitchFamily="50" charset="-128"/>
                        </a:rPr>
                        <a:t>①一）</a:t>
                      </a:r>
                      <a:endParaRPr kumimoji="1" lang="en-US" altLang="ja-JP" sz="1400" baseline="0" dirty="0" smtClean="0">
                        <a:latin typeface="Century" panose="02040604050505020304" pitchFamily="18" charset="0"/>
                        <a:ea typeface="Meiryo UI" panose="020B0604030504040204" pitchFamily="50" charset="-128"/>
                      </a:endParaRPr>
                    </a:p>
                    <a:p>
                      <a:r>
                        <a:rPr kumimoji="1" lang="ja-JP" altLang="en-US" sz="1400" baseline="0" dirty="0" smtClean="0">
                          <a:latin typeface="Century" panose="02040604050505020304" pitchFamily="18" charset="0"/>
                          <a:ea typeface="Meiryo UI" panose="020B0604030504040204" pitchFamily="50" charset="-128"/>
                        </a:rPr>
                        <a:t>・官公署から発行・発給された書類その他これに類する書類であって、写真の表示等の措置が施され、個人番</a:t>
                      </a:r>
                      <a:endParaRPr kumimoji="1" lang="en-US" altLang="ja-JP" sz="1400" baseline="0" dirty="0" smtClean="0">
                        <a:latin typeface="Century" panose="02040604050505020304" pitchFamily="18" charset="0"/>
                        <a:ea typeface="Meiryo UI" panose="020B0604030504040204" pitchFamily="50" charset="-128"/>
                      </a:endParaRPr>
                    </a:p>
                    <a:p>
                      <a:r>
                        <a:rPr kumimoji="1" lang="ja-JP" altLang="en-US" sz="1400" baseline="0" dirty="0" smtClean="0">
                          <a:latin typeface="Century" panose="02040604050505020304" pitchFamily="18" charset="0"/>
                          <a:ea typeface="Meiryo UI" panose="020B0604030504040204" pitchFamily="50" charset="-128"/>
                        </a:rPr>
                        <a:t>　号利用事務実施者が適当と認めるもの（則</a:t>
                      </a:r>
                      <a:r>
                        <a:rPr kumimoji="1" lang="en-US" altLang="ja-JP" sz="1400" baseline="0" dirty="0" smtClean="0">
                          <a:latin typeface="Century" panose="02040604050505020304" pitchFamily="18" charset="0"/>
                          <a:ea typeface="Meiryo UI" panose="020B0604030504040204" pitchFamily="50" charset="-128"/>
                        </a:rPr>
                        <a:t>1</a:t>
                      </a:r>
                      <a:r>
                        <a:rPr kumimoji="1" lang="ja-JP" altLang="en-US" sz="1400" baseline="0" dirty="0" smtClean="0">
                          <a:latin typeface="Century" panose="02040604050505020304" pitchFamily="18" charset="0"/>
                          <a:ea typeface="Meiryo UI" panose="020B0604030504040204" pitchFamily="50" charset="-128"/>
                        </a:rPr>
                        <a:t>①二）</a:t>
                      </a:r>
                      <a:endParaRPr kumimoji="1" lang="en-US" altLang="ja-JP" sz="1400" baseline="0" dirty="0" smtClean="0">
                        <a:latin typeface="Century" panose="02040604050505020304" pitchFamily="18" charset="0"/>
                        <a:ea typeface="Meiryo UI" panose="020B0604030504040204" pitchFamily="50" charset="-128"/>
                      </a:endParaRPr>
                    </a:p>
                    <a:p>
                      <a:r>
                        <a:rPr kumimoji="1" lang="ja-JP" altLang="en-US" sz="1100" baseline="0" dirty="0" smtClean="0">
                          <a:latin typeface="Century" panose="02040604050505020304" pitchFamily="18" charset="0"/>
                          <a:ea typeface="Meiryo UI" panose="020B0604030504040204" pitchFamily="50" charset="-128"/>
                        </a:rPr>
                        <a:t>⇒・税理士証票、写真つき学生証・身分証明証・社員証・資格証明証、戦傷病者手帳</a:t>
                      </a:r>
                      <a:endParaRPr kumimoji="1" lang="en-US" altLang="ja-JP" sz="1100" baseline="0" dirty="0" smtClean="0">
                        <a:latin typeface="Century" panose="02040604050505020304" pitchFamily="18" charset="0"/>
                        <a:ea typeface="Meiryo UI" panose="020B0604030504040204" pitchFamily="50" charset="-128"/>
                      </a:endParaRPr>
                    </a:p>
                    <a:p>
                      <a:r>
                        <a:rPr kumimoji="1" lang="ja-JP" altLang="en-US" sz="1100" baseline="0" dirty="0" smtClean="0">
                          <a:latin typeface="Century" panose="02040604050505020304" pitchFamily="18" charset="0"/>
                          <a:ea typeface="Meiryo UI" panose="020B0604030504040204" pitchFamily="50" charset="-128"/>
                        </a:rPr>
                        <a:t>　 ・カード等により電子的に記録された個人識別事項（氏名及び住所又は生年月日）を次の方法により、提供を受ける者の端末等に表</a:t>
                      </a:r>
                      <a:endParaRPr kumimoji="1" lang="en-US" altLang="ja-JP" sz="1100" baseline="0" dirty="0" smtClean="0">
                        <a:latin typeface="Century" panose="02040604050505020304" pitchFamily="18" charset="0"/>
                        <a:ea typeface="Meiryo UI" panose="020B0604030504040204" pitchFamily="50" charset="-128"/>
                      </a:endParaRPr>
                    </a:p>
                    <a:p>
                      <a:r>
                        <a:rPr kumimoji="1" lang="ja-JP" altLang="en-US" sz="1100" baseline="0" dirty="0" smtClean="0">
                          <a:latin typeface="Century" panose="02040604050505020304" pitchFamily="18" charset="0"/>
                          <a:ea typeface="Meiryo UI" panose="020B0604030504040204" pitchFamily="50" charset="-128"/>
                        </a:rPr>
                        <a:t>　　示させることにより確認・・・暗証番号による認証、生体認証、</a:t>
                      </a:r>
                      <a:r>
                        <a:rPr kumimoji="1" lang="en-US" altLang="ja-JP" sz="1100" baseline="0" dirty="0" smtClean="0">
                          <a:latin typeface="Century" panose="02040604050505020304" pitchFamily="18" charset="0"/>
                          <a:ea typeface="Meiryo UI" panose="020B0604030504040204" pitchFamily="50" charset="-128"/>
                        </a:rPr>
                        <a:t>2</a:t>
                      </a:r>
                      <a:r>
                        <a:rPr kumimoji="1" lang="ja-JP" altLang="en-US" sz="1100" baseline="0" dirty="0" smtClean="0">
                          <a:latin typeface="Century" panose="02040604050505020304" pitchFamily="18" charset="0"/>
                          <a:ea typeface="Meiryo UI" panose="020B0604030504040204" pitchFamily="50" charset="-128"/>
                        </a:rPr>
                        <a:t>次元バーコードの読取り</a:t>
                      </a:r>
                      <a:endParaRPr kumimoji="1" lang="en-US" altLang="ja-JP" sz="1100" baseline="0" dirty="0" smtClean="0">
                        <a:latin typeface="Century" panose="02040604050505020304" pitchFamily="18" charset="0"/>
                        <a:ea typeface="Meiryo UI" panose="020B0604030504040204" pitchFamily="50" charset="-128"/>
                      </a:endParaRPr>
                    </a:p>
                    <a:p>
                      <a:r>
                        <a:rPr kumimoji="1" lang="ja-JP" altLang="en-US" sz="1100" baseline="0" dirty="0" smtClean="0">
                          <a:latin typeface="Century" panose="02040604050505020304" pitchFamily="18" charset="0"/>
                          <a:ea typeface="Meiryo UI" panose="020B0604030504040204" pitchFamily="50" charset="-128"/>
                        </a:rPr>
                        <a:t>　 ・税務署から送付されるプレ印字申告書（所得税申告書、個人消費税申告書、法定調書合計表等）</a:t>
                      </a:r>
                      <a:endParaRPr kumimoji="1" lang="en-US" altLang="ja-JP" sz="1100" baseline="0" dirty="0" smtClean="0">
                        <a:latin typeface="Century" panose="02040604050505020304" pitchFamily="18" charset="0"/>
                        <a:ea typeface="Meiryo UI" panose="020B0604030504040204" pitchFamily="50" charset="-128"/>
                      </a:endParaRPr>
                    </a:p>
                    <a:p>
                      <a:r>
                        <a:rPr kumimoji="1" lang="ja-JP" altLang="en-US" sz="1100" baseline="0" dirty="0" smtClean="0">
                          <a:latin typeface="Century" panose="02040604050505020304" pitchFamily="18" charset="0"/>
                          <a:ea typeface="Meiryo UI" panose="020B0604030504040204" pitchFamily="50" charset="-128"/>
                        </a:rPr>
                        <a:t>　 ・個人番号関係事務実施者から送付される個人識別事項（氏名及び住所又は生年月日）がプレ印字された書類</a:t>
                      </a:r>
                      <a:endParaRPr kumimoji="1" lang="en-US" altLang="ja-JP" sz="1100" baseline="0" dirty="0" smtClean="0">
                        <a:latin typeface="Century" panose="02040604050505020304" pitchFamily="18" charset="0"/>
                        <a:ea typeface="Meiryo UI" panose="020B0604030504040204" pitchFamily="50" charset="-128"/>
                      </a:endParaRPr>
                    </a:p>
                    <a:p>
                      <a:r>
                        <a:rPr kumimoji="1" lang="ja-JP" altLang="en-US" sz="1100" baseline="0" dirty="0" smtClean="0">
                          <a:latin typeface="Century" panose="02040604050505020304" pitchFamily="18" charset="0"/>
                          <a:ea typeface="Meiryo UI" panose="020B0604030504040204" pitchFamily="50" charset="-128"/>
                        </a:rPr>
                        <a:t>　 ・手書き申告書等に添付された未記入のプレ印字申告書、確定申告のお知らせ葉書、所得税の予定納税額の通知書、譲渡所得返信</a:t>
                      </a:r>
                      <a:endParaRPr kumimoji="1" lang="en-US" altLang="ja-JP" sz="1100" baseline="0" dirty="0" smtClean="0">
                        <a:latin typeface="Century" panose="02040604050505020304" pitchFamily="18" charset="0"/>
                        <a:ea typeface="Meiryo UI" panose="020B0604030504040204" pitchFamily="50" charset="-128"/>
                      </a:endParaRPr>
                    </a:p>
                    <a:p>
                      <a:r>
                        <a:rPr kumimoji="1" lang="ja-JP" altLang="en-US" sz="1100" baseline="0" dirty="0" smtClean="0">
                          <a:latin typeface="Century" panose="02040604050505020304" pitchFamily="18" charset="0"/>
                          <a:ea typeface="Meiryo UI" panose="020B0604030504040204" pitchFamily="50" charset="-128"/>
                        </a:rPr>
                        <a:t>　　はがき付リーフレット、贈与税のお知らせ葉書</a:t>
                      </a:r>
                      <a:endParaRPr kumimoji="1" lang="en-US" altLang="ja-JP" sz="1100" baseline="0" dirty="0" smtClean="0">
                        <a:latin typeface="Century" panose="02040604050505020304" pitchFamily="18" charset="0"/>
                        <a:ea typeface="Meiryo UI" panose="020B0604030504040204" pitchFamily="50" charset="-128"/>
                      </a:endParaRPr>
                    </a:p>
                  </a:txBody>
                  <a:tcPr/>
                </a:tc>
              </a:tr>
              <a:tr h="370840">
                <a:tc vMerge="1">
                  <a:txBody>
                    <a:bodyPr/>
                    <a:lstStyle/>
                    <a:p>
                      <a:pPr algn="ctr"/>
                      <a:endParaRPr kumimoji="1" lang="ja-JP" altLang="en-US" sz="1400" baseline="0" dirty="0">
                        <a:latin typeface="Century" panose="02040604050505020304" pitchFamily="18" charset="0"/>
                        <a:ea typeface="Meiryo UI" panose="020B0604030504040204" pitchFamily="50" charset="-128"/>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baseline="0" dirty="0" smtClean="0">
                          <a:latin typeface="Century" panose="02040604050505020304" pitchFamily="18" charset="0"/>
                          <a:ea typeface="Meiryo UI" panose="020B0604030504040204" pitchFamily="50" charset="-128"/>
                        </a:rPr>
                        <a:t>・上記書類の提示が困難な場合、以下の書類を２つ以上（則</a:t>
                      </a:r>
                      <a:r>
                        <a:rPr kumimoji="1" lang="en-US" altLang="ja-JP" sz="1400" baseline="0" dirty="0" smtClean="0">
                          <a:latin typeface="Century" panose="02040604050505020304" pitchFamily="18" charset="0"/>
                          <a:ea typeface="Meiryo UI" panose="020B0604030504040204" pitchFamily="50" charset="-128"/>
                        </a:rPr>
                        <a:t>1</a:t>
                      </a:r>
                      <a:r>
                        <a:rPr kumimoji="1" lang="ja-JP" altLang="en-US" sz="1400" baseline="0" dirty="0" smtClean="0">
                          <a:latin typeface="Century" panose="02040604050505020304" pitchFamily="18" charset="0"/>
                          <a:ea typeface="Meiryo UI" panose="020B0604030504040204" pitchFamily="50" charset="-128"/>
                        </a:rPr>
                        <a:t>①三）</a:t>
                      </a:r>
                      <a:endParaRPr kumimoji="1" lang="en-US" altLang="ja-JP" sz="1400" baseline="0" dirty="0" smtClean="0">
                        <a:latin typeface="Century" panose="02040604050505020304" pitchFamily="18" charset="0"/>
                        <a:ea typeface="Meiryo UI" panose="020B0604030504040204" pitchFamily="50" charset="-128"/>
                      </a:endParaRPr>
                    </a:p>
                    <a:p>
                      <a:r>
                        <a:rPr kumimoji="1" lang="ja-JP" altLang="en-US" sz="1400" baseline="0" dirty="0" smtClean="0">
                          <a:latin typeface="Century" panose="02040604050505020304" pitchFamily="18" charset="0"/>
                          <a:ea typeface="Meiryo UI" panose="020B0604030504040204" pitchFamily="50" charset="-128"/>
                        </a:rPr>
                        <a:t>　　・公的医療保険の被保険者証、年金手帳、児童扶養手当証書、特別児童扶養手当証書等</a:t>
                      </a:r>
                      <a:endParaRPr kumimoji="1" lang="en-US" altLang="ja-JP" sz="1400" baseline="0" dirty="0" smtClean="0">
                        <a:latin typeface="Century" panose="02040604050505020304" pitchFamily="18" charset="0"/>
                        <a:ea typeface="Meiryo UI" panose="020B0604030504040204" pitchFamily="50" charset="-128"/>
                      </a:endParaRPr>
                    </a:p>
                    <a:p>
                      <a:r>
                        <a:rPr kumimoji="1" lang="ja-JP" altLang="en-US" sz="1400" baseline="0" dirty="0" smtClean="0">
                          <a:latin typeface="Century" panose="02040604050505020304" pitchFamily="18" charset="0"/>
                          <a:ea typeface="Meiryo UI" panose="020B0604030504040204" pitchFamily="50" charset="-128"/>
                        </a:rPr>
                        <a:t>　　・官公署又は個人番号利用事務等実施者から発行・発給された書類その他これに類する書類であって、　　</a:t>
                      </a:r>
                      <a:endParaRPr kumimoji="1" lang="en-US" altLang="ja-JP" sz="1400" baseline="0" dirty="0" smtClean="0">
                        <a:latin typeface="Century" panose="02040604050505020304" pitchFamily="18" charset="0"/>
                        <a:ea typeface="Meiryo UI" panose="020B0604030504040204" pitchFamily="50" charset="-128"/>
                      </a:endParaRPr>
                    </a:p>
                    <a:p>
                      <a:r>
                        <a:rPr kumimoji="1" lang="ja-JP" altLang="en-US" sz="1400" baseline="0" dirty="0" smtClean="0">
                          <a:latin typeface="Century" panose="02040604050505020304" pitchFamily="18" charset="0"/>
                          <a:ea typeface="Meiryo UI" panose="020B0604030504040204" pitchFamily="50" charset="-128"/>
                        </a:rPr>
                        <a:t>　　　個人番号利用事務実施者が適当と認めるもの</a:t>
                      </a:r>
                      <a:endParaRPr kumimoji="1" lang="en-US" altLang="ja-JP" sz="1400" baseline="0" dirty="0" smtClean="0">
                        <a:latin typeface="Century" panose="02040604050505020304" pitchFamily="18" charset="0"/>
                        <a:ea typeface="Meiryo UI"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smtClean="0">
                          <a:ln>
                            <a:noFill/>
                          </a:ln>
                          <a:solidFill>
                            <a:prstClr val="black"/>
                          </a:solidFill>
                          <a:effectLst/>
                          <a:uLnTx/>
                          <a:uFillTx/>
                          <a:latin typeface="Century" panose="02040604050505020304" pitchFamily="18" charset="0"/>
                          <a:ea typeface="Meiryo UI" panose="020B0604030504040204" pitchFamily="50" charset="-128"/>
                          <a:cs typeface="+mn-cs"/>
                        </a:rPr>
                        <a:t>⇒・写真なし学生証・身分証明証・社員証・資格証明書（生活保護受給者証、恩給等の証書等）</a:t>
                      </a:r>
                      <a:endParaRPr kumimoji="1" lang="en-US" altLang="ja-JP" sz="1100" b="0" i="0" u="none" strike="noStrike" kern="1200" cap="none" spc="0" normalizeH="0" baseline="0" noProof="0" dirty="0" smtClean="0">
                        <a:ln>
                          <a:noFill/>
                        </a:ln>
                        <a:solidFill>
                          <a:prstClr val="black"/>
                        </a:solidFill>
                        <a:effectLst/>
                        <a:uLnTx/>
                        <a:uFillTx/>
                        <a:latin typeface="Century" panose="02040604050505020304" pitchFamily="18" charset="0"/>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smtClean="0">
                          <a:ln>
                            <a:noFill/>
                          </a:ln>
                          <a:solidFill>
                            <a:prstClr val="black"/>
                          </a:solidFill>
                          <a:effectLst/>
                          <a:uLnTx/>
                          <a:uFillTx/>
                          <a:latin typeface="Century" panose="02040604050505020304" pitchFamily="18" charset="0"/>
                          <a:ea typeface="Meiryo UI" panose="020B0604030504040204" pitchFamily="50" charset="-128"/>
                          <a:cs typeface="+mn-cs"/>
                        </a:rPr>
                        <a:t>　 ・国税・地方税・社会保険料・公共料金の領収書、納税証明書</a:t>
                      </a:r>
                      <a:endParaRPr kumimoji="1" lang="en-US" altLang="ja-JP" sz="1100" b="0" i="0" u="none" strike="noStrike" kern="1200" cap="none" spc="0" normalizeH="0" baseline="0" noProof="0" dirty="0" smtClean="0">
                        <a:ln>
                          <a:noFill/>
                        </a:ln>
                        <a:solidFill>
                          <a:prstClr val="black"/>
                        </a:solidFill>
                        <a:effectLst/>
                        <a:uLnTx/>
                        <a:uFillTx/>
                        <a:latin typeface="Century" panose="02040604050505020304" pitchFamily="18" charset="0"/>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smtClean="0">
                          <a:ln>
                            <a:noFill/>
                          </a:ln>
                          <a:solidFill>
                            <a:prstClr val="black"/>
                          </a:solidFill>
                          <a:effectLst/>
                          <a:uLnTx/>
                          <a:uFillTx/>
                          <a:latin typeface="Century" panose="02040604050505020304" pitchFamily="18" charset="0"/>
                          <a:ea typeface="Meiryo UI" panose="020B0604030504040204" pitchFamily="50" charset="-128"/>
                          <a:cs typeface="+mn-cs"/>
                        </a:rPr>
                        <a:t>　 ・印鑑登録証明書、戸籍の附表の写し（謄本若しくは抄本も可）、住民票の写し・住民票記録事項証明書、母子健康手帳</a:t>
                      </a:r>
                      <a:endParaRPr kumimoji="1" lang="en-US" altLang="ja-JP" sz="1100" b="0" i="0" u="none" strike="noStrike" kern="1200" cap="none" spc="0" normalizeH="0" baseline="0" noProof="0" dirty="0" smtClean="0">
                        <a:ln>
                          <a:noFill/>
                        </a:ln>
                        <a:solidFill>
                          <a:prstClr val="black"/>
                        </a:solidFill>
                        <a:effectLst/>
                        <a:uLnTx/>
                        <a:uFillTx/>
                        <a:latin typeface="Century" panose="02040604050505020304" pitchFamily="18" charset="0"/>
                        <a:ea typeface="Meiryo UI" panose="020B0604030504040204" pitchFamily="50" charset="-128"/>
                        <a:cs typeface="+mn-cs"/>
                      </a:endParaRPr>
                    </a:p>
                    <a:p>
                      <a:r>
                        <a:rPr kumimoji="1" lang="ja-JP" altLang="en-US" sz="1100" b="0" i="0" u="none" strike="noStrike" kern="1200" cap="none" spc="0" normalizeH="0" baseline="0" noProof="0" dirty="0" smtClean="0">
                          <a:ln>
                            <a:noFill/>
                          </a:ln>
                          <a:solidFill>
                            <a:prstClr val="black"/>
                          </a:solidFill>
                          <a:effectLst/>
                          <a:uLnTx/>
                          <a:uFillTx/>
                          <a:latin typeface="Century" panose="02040604050505020304" pitchFamily="18" charset="0"/>
                          <a:ea typeface="Meiryo UI" panose="020B0604030504040204" pitchFamily="50" charset="-128"/>
                          <a:cs typeface="+mn-cs"/>
                        </a:rPr>
                        <a:t>　 ・</a:t>
                      </a:r>
                      <a:r>
                        <a:rPr kumimoji="1" lang="ja-JP" altLang="en-US" sz="1100" baseline="0" dirty="0" smtClean="0">
                          <a:latin typeface="Century" panose="02040604050505020304" pitchFamily="18" charset="0"/>
                          <a:ea typeface="Meiryo UI" panose="020B0604030504040204" pitchFamily="50" charset="-128"/>
                        </a:rPr>
                        <a:t>源泉徴収票（給与所得・退職所得・公的年金等）、支払通知書（配当等とみなす金額に関する支払通知書、上場株式配当等の</a:t>
                      </a:r>
                      <a:endParaRPr kumimoji="1" lang="en-US" altLang="ja-JP" sz="1100" baseline="0" dirty="0" smtClean="0">
                        <a:latin typeface="Century" panose="02040604050505020304" pitchFamily="18" charset="0"/>
                        <a:ea typeface="Meiryo UI" panose="020B0604030504040204" pitchFamily="50" charset="-128"/>
                      </a:endParaRPr>
                    </a:p>
                    <a:p>
                      <a:r>
                        <a:rPr kumimoji="1" lang="ja-JP" altLang="en-US" sz="1100" baseline="0" dirty="0" smtClean="0">
                          <a:latin typeface="Century" panose="02040604050505020304" pitchFamily="18" charset="0"/>
                          <a:ea typeface="Meiryo UI" panose="020B0604030504040204" pitchFamily="50" charset="-128"/>
                        </a:rPr>
                        <a:t>　　　支払通知書、など）、特定口座年間取引報告書</a:t>
                      </a:r>
                      <a:endParaRPr kumimoji="1" lang="en-US" altLang="ja-JP" sz="1100" baseline="0" dirty="0" smtClean="0">
                        <a:latin typeface="Century" panose="02040604050505020304" pitchFamily="18" charset="0"/>
                        <a:ea typeface="Meiryo UI" panose="020B0604030504040204" pitchFamily="50" charset="-128"/>
                      </a:endParaRPr>
                    </a:p>
                  </a:txBody>
                  <a:tcPr/>
                </a:tc>
              </a:tr>
              <a:tr h="370840">
                <a:tc vMerge="1">
                  <a:txBody>
                    <a:bodyPr/>
                    <a:lstStyle/>
                    <a:p>
                      <a:pPr algn="ctr"/>
                      <a:endParaRPr kumimoji="1" lang="ja-JP" altLang="en-US" sz="1400" baseline="0" dirty="0">
                        <a:latin typeface="Century" panose="02040604050505020304" pitchFamily="18" charset="0"/>
                        <a:ea typeface="Meiryo UI" panose="020B0604030504040204" pitchFamily="50" charset="-128"/>
                      </a:endParaRPr>
                    </a:p>
                  </a:txBody>
                  <a:tcPr anchor="ctr"/>
                </a:tc>
                <a:tc>
                  <a:txBody>
                    <a:bodyPr/>
                    <a:lstStyle/>
                    <a:p>
                      <a:r>
                        <a:rPr kumimoji="1" lang="ja-JP" altLang="en-US" sz="1400" baseline="0" dirty="0" smtClean="0">
                          <a:latin typeface="Century" panose="02040604050505020304" pitchFamily="18" charset="0"/>
                          <a:ea typeface="Meiryo UI" panose="020B0604030504040204" pitchFamily="50" charset="-128"/>
                        </a:rPr>
                        <a:t>・上記書類の提示が困難な場合で財務大臣等に提出する場合（則</a:t>
                      </a:r>
                      <a:r>
                        <a:rPr kumimoji="1" lang="en-US" altLang="ja-JP" sz="1400" baseline="0" dirty="0" smtClean="0">
                          <a:latin typeface="Century" panose="02040604050505020304" pitchFamily="18" charset="0"/>
                          <a:ea typeface="Meiryo UI" panose="020B0604030504040204" pitchFamily="50" charset="-128"/>
                        </a:rPr>
                        <a:t>1</a:t>
                      </a:r>
                      <a:r>
                        <a:rPr kumimoji="1" lang="ja-JP" altLang="en-US" sz="1400" baseline="0" dirty="0" smtClean="0">
                          <a:latin typeface="Century" panose="02040604050505020304" pitchFamily="18" charset="0"/>
                          <a:ea typeface="Meiryo UI" panose="020B0604030504040204" pitchFamily="50" charset="-128"/>
                        </a:rPr>
                        <a:t>③）</a:t>
                      </a:r>
                      <a:endParaRPr kumimoji="1" lang="en-US" altLang="ja-JP" sz="1400" baseline="0" dirty="0" smtClean="0">
                        <a:latin typeface="Century" panose="02040604050505020304" pitchFamily="18" charset="0"/>
                        <a:ea typeface="Meiryo UI" panose="020B0604030504040204" pitchFamily="50" charset="-128"/>
                      </a:endParaRPr>
                    </a:p>
                    <a:p>
                      <a:r>
                        <a:rPr kumimoji="1" lang="ja-JP" altLang="en-US" sz="1100" baseline="0" dirty="0" smtClean="0">
                          <a:latin typeface="Century" panose="02040604050505020304" pitchFamily="18" charset="0"/>
                          <a:ea typeface="Meiryo UI" panose="020B0604030504040204" pitchFamily="50" charset="-128"/>
                        </a:rPr>
                        <a:t>⇒・公的医療保険の被保険者証、年金手帳、児童扶養手当証書、特別児童扶養手当証書等の確認</a:t>
                      </a:r>
                      <a:endParaRPr kumimoji="1" lang="en-US" altLang="ja-JP" sz="1100" baseline="0" dirty="0" smtClean="0">
                        <a:latin typeface="Century" panose="02040604050505020304" pitchFamily="18" charset="0"/>
                        <a:ea typeface="Meiryo UI" panose="020B0604030504040204" pitchFamily="50" charset="-128"/>
                      </a:endParaRPr>
                    </a:p>
                    <a:p>
                      <a:r>
                        <a:rPr kumimoji="1" lang="ja-JP" altLang="en-US" sz="1100" baseline="0" dirty="0" smtClean="0">
                          <a:latin typeface="Century" panose="02040604050505020304" pitchFamily="18" charset="0"/>
                          <a:ea typeface="Meiryo UI" panose="020B0604030504040204" pitchFamily="50" charset="-128"/>
                        </a:rPr>
                        <a:t>　　・申告書等に添付された書類であって、本人に対し一に限り発行・発給された証書又は官公署から発行・発給された書類の確認</a:t>
                      </a:r>
                      <a:endParaRPr kumimoji="1" lang="en-US" altLang="ja-JP" sz="1100" baseline="0" dirty="0" smtClean="0">
                        <a:latin typeface="Century" panose="02040604050505020304" pitchFamily="18" charset="0"/>
                        <a:ea typeface="Meiryo UI" panose="020B0604030504040204" pitchFamily="50" charset="-128"/>
                      </a:endParaRPr>
                    </a:p>
                    <a:p>
                      <a:r>
                        <a:rPr kumimoji="1" lang="ja-JP" altLang="en-US" sz="1100" baseline="0" dirty="0" smtClean="0">
                          <a:latin typeface="Century" panose="02040604050505020304" pitchFamily="18" charset="0"/>
                          <a:ea typeface="Meiryo UI" panose="020B0604030504040204" pitchFamily="50" charset="-128"/>
                        </a:rPr>
                        <a:t>　　・申告書等に記載されている預貯金口座の名義人の氏名、金融機関・口座番号等の確認</a:t>
                      </a:r>
                      <a:endParaRPr kumimoji="1" lang="en-US" altLang="ja-JP" sz="1100" baseline="0" dirty="0" smtClean="0">
                        <a:latin typeface="Century" panose="02040604050505020304" pitchFamily="18" charset="0"/>
                        <a:ea typeface="Meiryo UI" panose="020B0604030504040204" pitchFamily="50" charset="-128"/>
                      </a:endParaRPr>
                    </a:p>
                    <a:p>
                      <a:r>
                        <a:rPr kumimoji="1" lang="ja-JP" altLang="en-US" sz="1100" baseline="0" dirty="0" smtClean="0">
                          <a:latin typeface="Century" panose="02040604050505020304" pitchFamily="18" charset="0"/>
                          <a:ea typeface="Meiryo UI" panose="020B0604030504040204" pitchFamily="50" charset="-128"/>
                        </a:rPr>
                        <a:t>　　・調査において確認した事項等の個人番号の提供を行う者しか知り得ない事項の確認</a:t>
                      </a:r>
                      <a:endParaRPr kumimoji="1" lang="en-US" altLang="ja-JP" sz="1100" baseline="0" dirty="0" smtClean="0">
                        <a:latin typeface="Century" panose="02040604050505020304" pitchFamily="18" charset="0"/>
                        <a:ea typeface="Meiryo UI" panose="020B0604030504040204" pitchFamily="50" charset="-128"/>
                      </a:endParaRPr>
                    </a:p>
                    <a:p>
                      <a:r>
                        <a:rPr kumimoji="1" lang="ja-JP" altLang="en-US" sz="1100" baseline="0" dirty="0" smtClean="0">
                          <a:latin typeface="Century" panose="02040604050505020304" pitchFamily="18" charset="0"/>
                          <a:ea typeface="Meiryo UI" panose="020B0604030504040204" pitchFamily="50" charset="-128"/>
                        </a:rPr>
                        <a:t>　　・還付請求でない時、申告書等を作成するに当たって必要となる事項又は考慮すべき事項であって財務大臣が適当と認める事項等の</a:t>
                      </a:r>
                      <a:endParaRPr kumimoji="1" lang="en-US" altLang="ja-JP" sz="1100" baseline="0" dirty="0" smtClean="0">
                        <a:latin typeface="Century" panose="02040604050505020304" pitchFamily="18" charset="0"/>
                        <a:ea typeface="Meiryo UI" panose="020B0604030504040204" pitchFamily="50" charset="-128"/>
                      </a:endParaRPr>
                    </a:p>
                    <a:p>
                      <a:r>
                        <a:rPr kumimoji="1" lang="ja-JP" altLang="en-US" sz="1100" baseline="0" dirty="0" smtClean="0">
                          <a:latin typeface="Century" panose="02040604050505020304" pitchFamily="18" charset="0"/>
                          <a:ea typeface="Meiryo UI" panose="020B0604030504040204" pitchFamily="50" charset="-128"/>
                        </a:rPr>
                        <a:t>　　　確認</a:t>
                      </a:r>
                      <a:endParaRPr kumimoji="1" lang="ja-JP" altLang="en-US" sz="1400" baseline="0" dirty="0">
                        <a:latin typeface="Century" panose="02040604050505020304" pitchFamily="18" charset="0"/>
                        <a:ea typeface="Meiryo UI" panose="020B0604030504040204" pitchFamily="50" charset="-128"/>
                      </a:endParaRPr>
                    </a:p>
                  </a:txBody>
                  <a:tcPr/>
                </a:tc>
              </a:tr>
            </a:tbl>
          </a:graphicData>
        </a:graphic>
      </p:graphicFrame>
      <p:sp>
        <p:nvSpPr>
          <p:cNvPr id="9" name="タイトル 1"/>
          <p:cNvSpPr txBox="1">
            <a:spLocks/>
          </p:cNvSpPr>
          <p:nvPr/>
        </p:nvSpPr>
        <p:spPr bwMode="auto">
          <a:xfrm>
            <a:off x="35496" y="476672"/>
            <a:ext cx="8640762" cy="390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r>
              <a:rPr lang="ja-JP" altLang="en-US" sz="20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＜対面、もしくは郵送の場合</a:t>
            </a:r>
            <a:r>
              <a:rPr lang="ja-JP" altLang="en-US" sz="14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（郵送は写しの送付で良い）</a:t>
            </a:r>
            <a:r>
              <a:rPr lang="ja-JP" altLang="en-US" sz="20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14" name="スライド番号プレースホルダー 2"/>
          <p:cNvSpPr txBox="1">
            <a:spLocks/>
          </p:cNvSpPr>
          <p:nvPr/>
        </p:nvSpPr>
        <p:spPr>
          <a:xfrm>
            <a:off x="6953235" y="6474920"/>
            <a:ext cx="2133600" cy="365125"/>
          </a:xfrm>
          <a:prstGeom prst="rect">
            <a:avLst/>
          </a:prstGeom>
        </p:spPr>
        <p:txBody>
          <a:bodyPr vert="horz" lIns="91440" tIns="45720" rIns="91440" bIns="45720" rtlCol="0" anchor="ctr"/>
          <a:lstStyle>
            <a:defPPr>
              <a:defRPr lang="ja-JP"/>
            </a:defPPr>
            <a:lvl1pPr algn="r" rtl="0" fontAlgn="auto">
              <a:spcBef>
                <a:spcPts val="0"/>
              </a:spcBef>
              <a:spcAft>
                <a:spcPts val="0"/>
              </a:spcAft>
              <a:defRPr kumimoji="1" sz="1200" kern="1200">
                <a:solidFill>
                  <a:schemeClr val="tx1">
                    <a:tint val="75000"/>
                  </a:schemeClr>
                </a:solidFill>
                <a:latin typeface="+mn-lt"/>
                <a:ea typeface="+mn-ea"/>
                <a:cs typeface="+mn-cs"/>
              </a:defRPr>
            </a:lvl1pPr>
            <a:lvl2pPr marL="457200" algn="l" rtl="0" fontAlgn="base">
              <a:spcBef>
                <a:spcPct val="0"/>
              </a:spcBef>
              <a:spcAft>
                <a:spcPct val="0"/>
              </a:spcAft>
              <a:defRPr kumimoji="1" kern="1200">
                <a:solidFill>
                  <a:schemeClr val="tx1"/>
                </a:solidFill>
                <a:latin typeface="Calibri" pitchFamily="34" charset="0"/>
                <a:ea typeface="ＭＳ Ｐゴシック" charset="-128"/>
                <a:cs typeface="+mn-cs"/>
              </a:defRPr>
            </a:lvl2pPr>
            <a:lvl3pPr marL="914400" algn="l" rtl="0" fontAlgn="base">
              <a:spcBef>
                <a:spcPct val="0"/>
              </a:spcBef>
              <a:spcAft>
                <a:spcPct val="0"/>
              </a:spcAft>
              <a:defRPr kumimoji="1" kern="1200">
                <a:solidFill>
                  <a:schemeClr val="tx1"/>
                </a:solidFill>
                <a:latin typeface="Calibri" pitchFamily="34" charset="0"/>
                <a:ea typeface="ＭＳ Ｐゴシック" charset="-128"/>
                <a:cs typeface="+mn-cs"/>
              </a:defRPr>
            </a:lvl3pPr>
            <a:lvl4pPr marL="1371600" algn="l" rtl="0" fontAlgn="base">
              <a:spcBef>
                <a:spcPct val="0"/>
              </a:spcBef>
              <a:spcAft>
                <a:spcPct val="0"/>
              </a:spcAft>
              <a:defRPr kumimoji="1" kern="1200">
                <a:solidFill>
                  <a:schemeClr val="tx1"/>
                </a:solidFill>
                <a:latin typeface="Calibri" pitchFamily="34" charset="0"/>
                <a:ea typeface="ＭＳ Ｐゴシック" charset="-128"/>
                <a:cs typeface="+mn-cs"/>
              </a:defRPr>
            </a:lvl4pPr>
            <a:lvl5pPr marL="1828800" algn="l" rtl="0" fontAlgn="base">
              <a:spcBef>
                <a:spcPct val="0"/>
              </a:spcBef>
              <a:spcAft>
                <a:spcPct val="0"/>
              </a:spcAft>
              <a:defRPr kumimoji="1" kern="1200">
                <a:solidFill>
                  <a:schemeClr val="tx1"/>
                </a:solidFill>
                <a:latin typeface="Calibri" pitchFamily="34" charset="0"/>
                <a:ea typeface="ＭＳ Ｐゴシック" charset="-128"/>
                <a:cs typeface="+mn-cs"/>
              </a:defRPr>
            </a:lvl5pPr>
            <a:lvl6pPr marL="2286000" algn="l" defTabSz="914400" rtl="0" eaLnBrk="1" latinLnBrk="0" hangingPunct="1">
              <a:defRPr kumimoji="1" kern="1200">
                <a:solidFill>
                  <a:schemeClr val="tx1"/>
                </a:solidFill>
                <a:latin typeface="Calibri" pitchFamily="34" charset="0"/>
                <a:ea typeface="ＭＳ Ｐゴシック" charset="-128"/>
                <a:cs typeface="+mn-cs"/>
              </a:defRPr>
            </a:lvl6pPr>
            <a:lvl7pPr marL="2743200" algn="l" defTabSz="914400" rtl="0" eaLnBrk="1" latinLnBrk="0" hangingPunct="1">
              <a:defRPr kumimoji="1" kern="1200">
                <a:solidFill>
                  <a:schemeClr val="tx1"/>
                </a:solidFill>
                <a:latin typeface="Calibri" pitchFamily="34" charset="0"/>
                <a:ea typeface="ＭＳ Ｐゴシック" charset="-128"/>
                <a:cs typeface="+mn-cs"/>
              </a:defRPr>
            </a:lvl7pPr>
            <a:lvl8pPr marL="3200400" algn="l" defTabSz="914400" rtl="0" eaLnBrk="1" latinLnBrk="0" hangingPunct="1">
              <a:defRPr kumimoji="1" kern="1200">
                <a:solidFill>
                  <a:schemeClr val="tx1"/>
                </a:solidFill>
                <a:latin typeface="Calibri" pitchFamily="34" charset="0"/>
                <a:ea typeface="ＭＳ Ｐゴシック" charset="-128"/>
                <a:cs typeface="+mn-cs"/>
              </a:defRPr>
            </a:lvl8pPr>
            <a:lvl9pPr marL="3657600" algn="l" defTabSz="914400" rtl="0" eaLnBrk="1" latinLnBrk="0" hangingPunct="1">
              <a:defRPr kumimoji="1" kern="1200">
                <a:solidFill>
                  <a:schemeClr val="tx1"/>
                </a:solidFill>
                <a:latin typeface="Calibri" pitchFamily="34" charset="0"/>
                <a:ea typeface="ＭＳ Ｐゴシック" charset="-128"/>
                <a:cs typeface="+mn-cs"/>
              </a:defRPr>
            </a:lvl9pPr>
          </a:lstStyle>
          <a:p>
            <a:pPr>
              <a:defRPr/>
            </a:pPr>
            <a:fld id="{85DC3901-B6D2-4321-92EF-C938EA32AB4B}" type="slidenum">
              <a:rPr lang="ja-JP" altLang="en-US" sz="1800" b="1"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pPr>
                <a:defRPr/>
              </a:pPr>
              <a:t>13</a:t>
            </a:fld>
            <a:endParaRPr lang="ja-JP" altLang="en-US" sz="18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4221497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txBox="1">
            <a:spLocks/>
          </p:cNvSpPr>
          <p:nvPr/>
        </p:nvSpPr>
        <p:spPr bwMode="auto">
          <a:xfrm>
            <a:off x="38945" y="301985"/>
            <a:ext cx="8640762" cy="534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r>
              <a:rPr lang="en-US" altLang="ja-JP" sz="28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(3)【</a:t>
            </a:r>
            <a:r>
              <a:rPr lang="ja-JP" altLang="en-US" sz="28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本人確認</a:t>
            </a:r>
            <a:r>
              <a:rPr lang="ja-JP" altLang="en-US" sz="28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（真正性・身元確認）</a:t>
            </a:r>
            <a:r>
              <a:rPr lang="ja-JP" altLang="en-US" sz="28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の方法</a:t>
            </a:r>
            <a:r>
              <a:rPr lang="en-US" altLang="ja-JP" sz="28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28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タイトル 1"/>
          <p:cNvSpPr txBox="1">
            <a:spLocks/>
          </p:cNvSpPr>
          <p:nvPr/>
        </p:nvSpPr>
        <p:spPr bwMode="auto">
          <a:xfrm>
            <a:off x="35496" y="950057"/>
            <a:ext cx="8640762" cy="390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r>
              <a:rPr lang="ja-JP" altLang="en-US" sz="20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＜対面、もしくは郵送の場合</a:t>
            </a:r>
            <a:r>
              <a:rPr lang="ja-JP" altLang="en-US" sz="14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（郵送は写しの送付で良い）</a:t>
            </a:r>
            <a:r>
              <a:rPr lang="ja-JP" altLang="en-US" sz="20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p>
        </p:txBody>
      </p:sp>
      <p:graphicFrame>
        <p:nvGraphicFramePr>
          <p:cNvPr id="7" name="表 6"/>
          <p:cNvGraphicFramePr>
            <a:graphicFrameLocks noGrp="1"/>
          </p:cNvGraphicFramePr>
          <p:nvPr>
            <p:extLst>
              <p:ext uri="{D42A27DB-BD31-4B8C-83A1-F6EECF244321}">
                <p14:modId xmlns:p14="http://schemas.microsoft.com/office/powerpoint/2010/main" val="2683614565"/>
              </p:ext>
            </p:extLst>
          </p:nvPr>
        </p:nvGraphicFramePr>
        <p:xfrm>
          <a:off x="326779" y="1434480"/>
          <a:ext cx="8352928" cy="914400"/>
        </p:xfrm>
        <a:graphic>
          <a:graphicData uri="http://schemas.openxmlformats.org/drawingml/2006/table">
            <a:tbl>
              <a:tblPr firstRow="1" bandRow="1">
                <a:tableStyleId>{5C22544A-7EE6-4342-B048-85BDC9FD1C3A}</a:tableStyleId>
              </a:tblPr>
              <a:tblGrid>
                <a:gridCol w="8352928"/>
              </a:tblGrid>
              <a:tr h="370840">
                <a:tc>
                  <a:txBody>
                    <a:bodyPr/>
                    <a:lstStyle/>
                    <a:p>
                      <a:r>
                        <a:rPr kumimoji="1" lang="ja-JP" altLang="en-US" sz="1800" b="0" baseline="0" dirty="0" smtClean="0">
                          <a:solidFill>
                            <a:schemeClr val="tx1"/>
                          </a:solidFill>
                          <a:latin typeface="Century" panose="02040604050505020304" pitchFamily="18" charset="0"/>
                          <a:ea typeface="Meiryo UI" panose="020B0604030504040204" pitchFamily="50" charset="-128"/>
                        </a:rPr>
                        <a:t>・個人番号の提供を行う者と雇用関係にあること等の事情を勘案し、本人であることが</a:t>
                      </a:r>
                      <a:endParaRPr kumimoji="1" lang="en-US" altLang="ja-JP" sz="1800" b="0" baseline="0" dirty="0" smtClean="0">
                        <a:solidFill>
                          <a:schemeClr val="tx1"/>
                        </a:solidFill>
                        <a:latin typeface="Century" panose="02040604050505020304" pitchFamily="18" charset="0"/>
                        <a:ea typeface="Meiryo UI" panose="020B0604030504040204" pitchFamily="50" charset="-128"/>
                      </a:endParaRPr>
                    </a:p>
                    <a:p>
                      <a:r>
                        <a:rPr kumimoji="1" lang="ja-JP" altLang="en-US" sz="1800" b="0" baseline="0" dirty="0" smtClean="0">
                          <a:solidFill>
                            <a:schemeClr val="tx1"/>
                          </a:solidFill>
                          <a:latin typeface="Century" panose="02040604050505020304" pitchFamily="18" charset="0"/>
                          <a:ea typeface="Meiryo UI" panose="020B0604030504040204" pitchFamily="50" charset="-128"/>
                        </a:rPr>
                        <a:t>　明らかと個人番号利用事務実施者が認める場合は、身元（実在）確認は要しない（則</a:t>
                      </a:r>
                      <a:r>
                        <a:rPr kumimoji="1" lang="en-US" altLang="ja-JP" sz="1800" b="0" baseline="0" dirty="0" smtClean="0">
                          <a:solidFill>
                            <a:schemeClr val="tx1"/>
                          </a:solidFill>
                          <a:latin typeface="Century" panose="02040604050505020304" pitchFamily="18" charset="0"/>
                          <a:ea typeface="Meiryo UI" panose="020B0604030504040204" pitchFamily="50" charset="-128"/>
                        </a:rPr>
                        <a:t>3</a:t>
                      </a:r>
                      <a:r>
                        <a:rPr kumimoji="1" lang="ja-JP" altLang="en-US" sz="1800" b="0" baseline="0" dirty="0" smtClean="0">
                          <a:solidFill>
                            <a:schemeClr val="tx1"/>
                          </a:solidFill>
                          <a:latin typeface="Century" panose="02040604050505020304" pitchFamily="18" charset="0"/>
                          <a:ea typeface="Meiryo UI" panose="020B0604030504040204" pitchFamily="50" charset="-128"/>
                        </a:rPr>
                        <a:t>⑤）</a:t>
                      </a: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r>
            </a:tbl>
          </a:graphicData>
        </a:graphic>
      </p:graphicFrame>
      <p:sp>
        <p:nvSpPr>
          <p:cNvPr id="9" name="テキスト ボックス 8"/>
          <p:cNvSpPr txBox="1"/>
          <p:nvPr/>
        </p:nvSpPr>
        <p:spPr>
          <a:xfrm>
            <a:off x="323528" y="2492896"/>
            <a:ext cx="8352730" cy="2308324"/>
          </a:xfrm>
          <a:prstGeom prst="rect">
            <a:avLst/>
          </a:prstGeom>
          <a:noFill/>
        </p:spPr>
        <p:txBody>
          <a:bodyPr wrap="square" rtlCol="0">
            <a:spAutoFit/>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（国税庁告示第</a:t>
            </a:r>
            <a:r>
              <a:rPr kumimoji="1" lang="en-US" altLang="ja-JP" sz="1600" dirty="0" smtClean="0">
                <a:latin typeface="Meiryo UI" panose="020B0604030504040204" pitchFamily="50" charset="-128"/>
                <a:ea typeface="Meiryo UI" panose="020B0604030504040204" pitchFamily="50" charset="-128"/>
                <a:cs typeface="Meiryo UI" panose="020B0604030504040204" pitchFamily="50" charset="-128"/>
              </a:rPr>
              <a:t>2</a:t>
            </a:r>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号）</a:t>
            </a:r>
            <a:endParaRPr kumimoji="1" lang="en-US" altLang="ja-JP" sz="1600" dirty="0" smtClean="0">
              <a:latin typeface="Meiryo UI" panose="020B0604030504040204" pitchFamily="50" charset="-128"/>
              <a:ea typeface="Meiryo UI" panose="020B0604030504040204" pitchFamily="50" charset="-128"/>
              <a:cs typeface="Meiryo UI" panose="020B0604030504040204" pitchFamily="50" charset="-128"/>
            </a:endParaRPr>
          </a:p>
          <a:p>
            <a:pPr marL="285750" indent="-285750">
              <a:buFont typeface="Wingdings" panose="05000000000000000000" pitchFamily="2" charset="2"/>
              <a:buChar char="ü"/>
            </a:pPr>
            <a:r>
              <a:rPr lang="ja-JP" altLang="en-US" sz="1600" u="sng"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雇用</a:t>
            </a:r>
            <a:r>
              <a:rPr lang="ja-JP" altLang="en-US" sz="1600" u="sng"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契約成立</a:t>
            </a:r>
            <a:r>
              <a:rPr lang="ja-JP" altLang="en-US" sz="1600" u="sng"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時</a:t>
            </a:r>
            <a:r>
              <a:rPr lang="ja-JP" altLang="en-US" sz="1600" u="sng"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に本人であることの確認を行っている雇用関係</a:t>
            </a: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その他これに準ずる関係にある者であって、知覚すること等により、個人番号の提供を行う者が本人であることが明らかな場合</a:t>
            </a:r>
            <a:endParaRPr kumimoji="1" lang="en-US" altLang="ja-JP" sz="1600" dirty="0" smtClean="0">
              <a:latin typeface="Meiryo UI" panose="020B0604030504040204" pitchFamily="50" charset="-128"/>
              <a:ea typeface="Meiryo UI" panose="020B0604030504040204" pitchFamily="50" charset="-128"/>
              <a:cs typeface="Meiryo UI" panose="020B0604030504040204" pitchFamily="50" charset="-128"/>
            </a:endParaRPr>
          </a:p>
          <a:p>
            <a:pPr marL="285750" indent="-285750">
              <a:buFont typeface="Wingdings" panose="05000000000000000000" pitchFamily="2" charset="2"/>
              <a:buChar char="ü"/>
            </a:pPr>
            <a:endParaRPr kumimoji="1"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marL="285750" indent="-285750">
              <a:buFont typeface="Wingdings" panose="05000000000000000000" pitchFamily="2" charset="2"/>
              <a:buChar char="ü"/>
            </a:pP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所得税法に規定する</a:t>
            </a:r>
            <a:r>
              <a:rPr lang="ja-JP" altLang="en-US" sz="1600" u="sng"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控除対象配偶者又は扶養親族その他の親族</a:t>
            </a: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であって、知覚すること等により、個人番号の提供を行う者が本人であることが明らかな場合</a:t>
            </a:r>
            <a:endParaRPr lang="en-US" altLang="ja-JP" sz="1600" dirty="0" smtClean="0">
              <a:latin typeface="Meiryo UI" panose="020B0604030504040204" pitchFamily="50" charset="-128"/>
              <a:ea typeface="Meiryo UI" panose="020B0604030504040204" pitchFamily="50" charset="-128"/>
              <a:cs typeface="Meiryo UI" panose="020B0604030504040204" pitchFamily="50" charset="-128"/>
            </a:endParaRPr>
          </a:p>
          <a:p>
            <a:pPr marL="285750" indent="-285750">
              <a:buFont typeface="Wingdings" panose="05000000000000000000" pitchFamily="2" charset="2"/>
              <a:buChar char="ü"/>
            </a:pPr>
            <a:endParaRPr kumimoji="1"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marL="285750" indent="-285750">
              <a:buFont typeface="Wingdings" panose="05000000000000000000" pitchFamily="2" charset="2"/>
              <a:buChar char="ü"/>
            </a:pPr>
            <a:r>
              <a:rPr lang="ja-JP" altLang="en-US" sz="1600" u="sng"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過去に本人であること</a:t>
            </a:r>
            <a:r>
              <a:rPr lang="ja-JP" altLang="en-US" sz="1600" u="sng"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の確認を行っている同一の者から継続して個人番号の提供を受ける場合</a:t>
            </a: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で、知覚すること等により、個人番号の提供を行う者が本人であることが明らかな場合</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正方形/長方形 9"/>
          <p:cNvSpPr/>
          <p:nvPr/>
        </p:nvSpPr>
        <p:spPr>
          <a:xfrm>
            <a:off x="755576" y="5157192"/>
            <a:ext cx="7488832" cy="1145746"/>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Ø"/>
            </a:pPr>
            <a:r>
              <a:rPr lang="ja-JP" altLang="en-US" sz="2400" b="1" u="sng"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マイナンバーカードが一番簡潔・確実</a:t>
            </a:r>
            <a:endParaRPr lang="en-US" altLang="ja-JP" sz="2400" b="1" u="sng"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285750" indent="-285750" algn="ctr">
              <a:buFont typeface="Wingdings" panose="05000000000000000000" pitchFamily="2" charset="2"/>
              <a:buChar char="Ø"/>
            </a:pPr>
            <a:r>
              <a:rPr lang="ja-JP" altLang="en-US" sz="2400" b="1" u="sng"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マイナンバーカードがない</a:t>
            </a:r>
            <a:r>
              <a:rPr lang="ja-JP" altLang="en-US" sz="24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 ⇒ </a:t>
            </a:r>
            <a:r>
              <a:rPr lang="ja-JP" altLang="en-US" sz="24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何</a:t>
            </a:r>
            <a:r>
              <a:rPr lang="ja-JP" altLang="en-US" sz="24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かと</a:t>
            </a:r>
            <a:r>
              <a:rPr lang="ja-JP" altLang="en-US" sz="24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ややこしい</a:t>
            </a:r>
            <a:endParaRPr lang="en-US" altLang="ja-JP" sz="20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742950" lvl="1" indent="-285750" algn="ctr">
              <a:buFont typeface="Wingdings" panose="05000000000000000000" pitchFamily="2" charset="2"/>
              <a:buChar char="ü"/>
            </a:pPr>
            <a:r>
              <a:rPr lang="ja-JP" altLang="en-US" sz="20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特に真正性・本人の実在の証明</a:t>
            </a:r>
            <a:endParaRPr lang="en-US" altLang="ja-JP" sz="20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スライド番号プレースホルダー 2"/>
          <p:cNvSpPr>
            <a:spLocks noGrp="1"/>
          </p:cNvSpPr>
          <p:nvPr>
            <p:ph type="sldNum" sz="quarter" idx="12"/>
          </p:nvPr>
        </p:nvSpPr>
        <p:spPr>
          <a:xfrm>
            <a:off x="6953235" y="6474920"/>
            <a:ext cx="2133600" cy="365125"/>
          </a:xfrm>
        </p:spPr>
        <p:txBody>
          <a:bodyPr/>
          <a:lstStyle/>
          <a:p>
            <a:pPr>
              <a:defRPr/>
            </a:pPr>
            <a:fld id="{85DC3901-B6D2-4321-92EF-C938EA32AB4B}" type="slidenum">
              <a:rPr lang="ja-JP" altLang="en-US" sz="1800" b="1"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pPr>
                <a:defRPr/>
              </a:pPr>
              <a:t>14</a:t>
            </a:fld>
            <a:endParaRPr lang="ja-JP" altLang="en-US" sz="18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18447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表 14"/>
          <p:cNvGraphicFramePr>
            <a:graphicFrameLocks noGrp="1"/>
          </p:cNvGraphicFramePr>
          <p:nvPr>
            <p:extLst>
              <p:ext uri="{D42A27DB-BD31-4B8C-83A1-F6EECF244321}">
                <p14:modId xmlns:p14="http://schemas.microsoft.com/office/powerpoint/2010/main" val="2800960746"/>
              </p:ext>
            </p:extLst>
          </p:nvPr>
        </p:nvGraphicFramePr>
        <p:xfrm>
          <a:off x="39483" y="1593612"/>
          <a:ext cx="8968614" cy="4663282"/>
        </p:xfrm>
        <a:graphic>
          <a:graphicData uri="http://schemas.openxmlformats.org/drawingml/2006/table">
            <a:tbl>
              <a:tblPr firstRow="1" bandRow="1">
                <a:tableStyleId>{F5AB1C69-6EDB-4FF4-983F-18BD219EF322}</a:tableStyleId>
              </a:tblPr>
              <a:tblGrid>
                <a:gridCol w="4484307"/>
                <a:gridCol w="4484307"/>
              </a:tblGrid>
              <a:tr h="463137">
                <a:tc>
                  <a:txBody>
                    <a:bodyPr/>
                    <a:lstStyle/>
                    <a:p>
                      <a:pPr algn="ctr"/>
                      <a:r>
                        <a:rPr kumimoji="1" lang="ja-JP" altLang="en-US" sz="1800" u="sng" dirty="0" smtClean="0"/>
                        <a:t>扶養親族の</a:t>
                      </a:r>
                      <a:r>
                        <a:rPr kumimoji="1" lang="ja-JP" altLang="en-US" sz="1800" dirty="0" smtClean="0"/>
                        <a:t>マイナンバーの</a:t>
                      </a:r>
                      <a:r>
                        <a:rPr kumimoji="1" lang="ja-JP" altLang="en-US" sz="1800" u="sng" dirty="0" smtClean="0"/>
                        <a:t>本人確認が必要</a:t>
                      </a:r>
                      <a:endParaRPr kumimoji="1" lang="ja-JP" altLang="en-US" sz="1800" u="sng" dirty="0"/>
                    </a:p>
                  </a:txBody>
                  <a:tcPr marL="84406" marR="84406">
                    <a:lnR w="38100" cap="flat" cmpd="sng" algn="ctr">
                      <a:solidFill>
                        <a:schemeClr val="bg1"/>
                      </a:solidFill>
                      <a:prstDash val="solid"/>
                      <a:round/>
                      <a:headEnd type="none" w="med" len="med"/>
                      <a:tailEnd type="none" w="med" len="med"/>
                    </a:lnR>
                  </a:tcPr>
                </a:tc>
                <a:tc>
                  <a:txBody>
                    <a:bodyPr/>
                    <a:lstStyle/>
                    <a:p>
                      <a:pPr algn="ctr"/>
                      <a:r>
                        <a:rPr kumimoji="1" lang="ja-JP" altLang="en-US" sz="1800" u="sng" dirty="0" smtClean="0"/>
                        <a:t>扶養親族の</a:t>
                      </a:r>
                      <a:r>
                        <a:rPr kumimoji="1" lang="ja-JP" altLang="en-US" sz="1800" dirty="0" smtClean="0"/>
                        <a:t>マイナンバーの</a:t>
                      </a:r>
                      <a:r>
                        <a:rPr kumimoji="1" lang="ja-JP" altLang="en-US" sz="1800" u="sng" dirty="0" smtClean="0"/>
                        <a:t>本人確認は不要</a:t>
                      </a:r>
                      <a:endParaRPr kumimoji="1" lang="ja-JP" altLang="en-US" sz="1800" u="sng" dirty="0"/>
                    </a:p>
                  </a:txBody>
                  <a:tcPr marL="84406" marR="84406">
                    <a:lnL w="38100" cap="flat" cmpd="sng" algn="ctr">
                      <a:solidFill>
                        <a:schemeClr val="bg1"/>
                      </a:solidFill>
                      <a:prstDash val="solid"/>
                      <a:round/>
                      <a:headEnd type="none" w="med" len="med"/>
                      <a:tailEnd type="none" w="med" len="med"/>
                    </a:lnL>
                  </a:tcPr>
                </a:tc>
              </a:tr>
              <a:tr h="4200145">
                <a:tc>
                  <a:txBody>
                    <a:bodyPr/>
                    <a:lstStyle/>
                    <a:p>
                      <a:endParaRPr kumimoji="1" lang="ja-JP" altLang="en-US" sz="1400" dirty="0"/>
                    </a:p>
                  </a:txBody>
                  <a:tcPr marL="84406" marR="84406">
                    <a:lnR w="38100" cap="flat" cmpd="sng" algn="ctr">
                      <a:solidFill>
                        <a:schemeClr val="bg1"/>
                      </a:solidFill>
                      <a:prstDash val="solid"/>
                      <a:round/>
                      <a:headEnd type="none" w="med" len="med"/>
                      <a:tailEnd type="none" w="med" len="med"/>
                    </a:lnR>
                  </a:tcPr>
                </a:tc>
                <a:tc>
                  <a:txBody>
                    <a:bodyPr/>
                    <a:lstStyle/>
                    <a:p>
                      <a:endParaRPr kumimoji="1" lang="ja-JP" altLang="en-US" sz="1400" dirty="0"/>
                    </a:p>
                  </a:txBody>
                  <a:tcPr marL="84406" marR="84406">
                    <a:lnL w="38100" cap="flat" cmpd="sng" algn="ctr">
                      <a:solidFill>
                        <a:schemeClr val="bg1"/>
                      </a:solidFill>
                      <a:prstDash val="solid"/>
                      <a:round/>
                      <a:headEnd type="none" w="med" len="med"/>
                      <a:tailEnd type="none" w="med" len="med"/>
                    </a:lnL>
                  </a:tcPr>
                </a:tc>
              </a:tr>
            </a:tbl>
          </a:graphicData>
        </a:graphic>
      </p:graphicFrame>
      <p:sp>
        <p:nvSpPr>
          <p:cNvPr id="3" name="テキスト ボックス 2"/>
          <p:cNvSpPr txBox="1"/>
          <p:nvPr/>
        </p:nvSpPr>
        <p:spPr bwMode="auto">
          <a:xfrm>
            <a:off x="34730" y="2051063"/>
            <a:ext cx="4524481" cy="400077"/>
          </a:xfrm>
          <a:prstGeom prst="rect">
            <a:avLst/>
          </a:prstGeom>
          <a:noFill/>
          <a:ln w="9525" algn="ctr">
            <a:noFill/>
            <a:miter lim="800000"/>
            <a:headEnd/>
            <a:tailEnd/>
          </a:ln>
          <a:effectLst/>
        </p:spPr>
        <p:txBody>
          <a:bodyPr wrap="square" lIns="91406" tIns="45704" rIns="91406" bIns="45704" rtlCol="0">
            <a:spAutoFit/>
          </a:bodyPr>
          <a:lstStyle/>
          <a:p>
            <a:pPr algn="ctr"/>
            <a:r>
              <a:rPr lang="ja-JP" altLang="en-US" sz="2000" b="1" u="sng" dirty="0" smtClean="0">
                <a:solidFill>
                  <a:srgbClr val="FF0000"/>
                </a:solidFill>
              </a:rPr>
              <a:t>国民</a:t>
            </a:r>
            <a:r>
              <a:rPr lang="ja-JP" altLang="en-US" sz="2000" b="1" u="sng" dirty="0">
                <a:solidFill>
                  <a:srgbClr val="FF0000"/>
                </a:solidFill>
              </a:rPr>
              <a:t>年金の第３号被保険者</a:t>
            </a:r>
            <a:r>
              <a:rPr lang="ja-JP" altLang="en-US" sz="2000" b="1" dirty="0">
                <a:solidFill>
                  <a:sysClr val="windowText" lastClr="000000"/>
                </a:solidFill>
              </a:rPr>
              <a:t>の届出</a:t>
            </a:r>
            <a:endParaRPr lang="ja-JP" altLang="en-US" sz="2000" b="1" dirty="0" smtClean="0">
              <a:solidFill>
                <a:sysClr val="windowText" lastClr="000000"/>
              </a:solidFill>
            </a:endParaRPr>
          </a:p>
        </p:txBody>
      </p:sp>
      <p:sp>
        <p:nvSpPr>
          <p:cNvPr id="29" name="テキスト ボックス 28"/>
          <p:cNvSpPr txBox="1"/>
          <p:nvPr/>
        </p:nvSpPr>
        <p:spPr bwMode="auto">
          <a:xfrm>
            <a:off x="4612193" y="2061102"/>
            <a:ext cx="4405729" cy="400077"/>
          </a:xfrm>
          <a:prstGeom prst="rect">
            <a:avLst/>
          </a:prstGeom>
          <a:noFill/>
          <a:ln w="9525" algn="ctr">
            <a:noFill/>
            <a:miter lim="800000"/>
            <a:headEnd/>
            <a:tailEnd/>
          </a:ln>
          <a:effectLst/>
        </p:spPr>
        <p:txBody>
          <a:bodyPr wrap="square" lIns="91406" tIns="45704" rIns="91406" bIns="45704" rtlCol="0">
            <a:spAutoFit/>
          </a:bodyPr>
          <a:lstStyle/>
          <a:p>
            <a:pPr algn="ctr"/>
            <a:r>
              <a:rPr lang="ja-JP" altLang="en-US" sz="2000" b="1" u="sng" dirty="0" smtClean="0">
                <a:solidFill>
                  <a:srgbClr val="FF0000"/>
                </a:solidFill>
              </a:rPr>
              <a:t>扶養控除等申告書</a:t>
            </a:r>
            <a:r>
              <a:rPr lang="ja-JP" altLang="en-US" sz="2000" b="1" dirty="0" smtClean="0">
                <a:solidFill>
                  <a:sysClr val="windowText" lastClr="000000"/>
                </a:solidFill>
              </a:rPr>
              <a:t>の提出</a:t>
            </a:r>
          </a:p>
        </p:txBody>
      </p:sp>
      <p:sp>
        <p:nvSpPr>
          <p:cNvPr id="11" name="下矢印 10"/>
          <p:cNvSpPr/>
          <p:nvPr/>
        </p:nvSpPr>
        <p:spPr>
          <a:xfrm>
            <a:off x="1748878" y="2451140"/>
            <a:ext cx="1096184" cy="429006"/>
          </a:xfrm>
          <a:prstGeom prst="downArrow">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ja-JP" altLang="en-US">
              <a:solidFill>
                <a:prstClr val="white"/>
              </a:solidFill>
            </a:endParaRPr>
          </a:p>
        </p:txBody>
      </p:sp>
      <p:sp>
        <p:nvSpPr>
          <p:cNvPr id="74" name="下矢印 73"/>
          <p:cNvSpPr/>
          <p:nvPr/>
        </p:nvSpPr>
        <p:spPr>
          <a:xfrm>
            <a:off x="6266965" y="2698123"/>
            <a:ext cx="1096184" cy="429006"/>
          </a:xfrm>
          <a:prstGeom prst="downArrow">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ja-JP" altLang="en-US">
              <a:solidFill>
                <a:prstClr val="white"/>
              </a:solidFill>
            </a:endParaRPr>
          </a:p>
        </p:txBody>
      </p:sp>
      <p:sp>
        <p:nvSpPr>
          <p:cNvPr id="75" name="テキスト ボックス 74"/>
          <p:cNvSpPr txBox="1"/>
          <p:nvPr/>
        </p:nvSpPr>
        <p:spPr bwMode="auto">
          <a:xfrm>
            <a:off x="34730" y="2880146"/>
            <a:ext cx="4405729" cy="1015630"/>
          </a:xfrm>
          <a:prstGeom prst="rect">
            <a:avLst/>
          </a:prstGeom>
          <a:noFill/>
          <a:ln w="9525" algn="ctr">
            <a:noFill/>
            <a:miter lim="800000"/>
            <a:headEnd/>
            <a:tailEnd/>
          </a:ln>
          <a:effectLst/>
        </p:spPr>
        <p:txBody>
          <a:bodyPr wrap="square" lIns="91406" tIns="45704" rIns="91406" bIns="45704" rtlCol="0">
            <a:spAutoFit/>
          </a:bodyPr>
          <a:lstStyle/>
          <a:p>
            <a:r>
              <a:rPr lang="ja-JP" altLang="en-US" sz="2000" b="1" dirty="0" smtClean="0">
                <a:solidFill>
                  <a:sysClr val="windowText" lastClr="000000"/>
                </a:solidFill>
              </a:rPr>
              <a:t>　事業者への提出義務者</a:t>
            </a:r>
            <a:endParaRPr lang="en-US" altLang="ja-JP" sz="2000" b="1" dirty="0" smtClean="0">
              <a:solidFill>
                <a:sysClr val="windowText" lastClr="000000"/>
              </a:solidFill>
            </a:endParaRPr>
          </a:p>
          <a:p>
            <a:r>
              <a:rPr lang="ja-JP" altLang="en-US" sz="2000" b="1" dirty="0">
                <a:solidFill>
                  <a:sysClr val="windowText" lastClr="000000"/>
                </a:solidFill>
              </a:rPr>
              <a:t>　</a:t>
            </a:r>
            <a:r>
              <a:rPr lang="ja-JP" altLang="en-US" sz="2000" b="1" dirty="0" smtClean="0">
                <a:solidFill>
                  <a:sysClr val="windowText" lastClr="000000"/>
                </a:solidFill>
              </a:rPr>
              <a:t>　　　　　　　　　　　　⇒</a:t>
            </a:r>
            <a:r>
              <a:rPr lang="ja-JP" altLang="en-US" sz="2000" b="1" u="sng" dirty="0" smtClean="0">
                <a:solidFill>
                  <a:srgbClr val="FF0000"/>
                </a:solidFill>
              </a:rPr>
              <a:t>第３号被保険者</a:t>
            </a:r>
            <a:endParaRPr lang="en-US" altLang="ja-JP" sz="2000" b="1" u="sng" dirty="0" smtClean="0">
              <a:solidFill>
                <a:srgbClr val="FF0000"/>
              </a:solidFill>
            </a:endParaRPr>
          </a:p>
          <a:p>
            <a:r>
              <a:rPr lang="ja-JP" altLang="en-US" sz="2000" b="1" dirty="0" smtClean="0">
                <a:solidFill>
                  <a:srgbClr val="FF0000"/>
                </a:solidFill>
              </a:rPr>
              <a:t>　</a:t>
            </a:r>
            <a:r>
              <a:rPr lang="en-US" altLang="ja-JP" sz="2000" b="1" dirty="0" smtClean="0">
                <a:solidFill>
                  <a:prstClr val="black"/>
                </a:solidFill>
              </a:rPr>
              <a:t>※</a:t>
            </a:r>
            <a:r>
              <a:rPr lang="ja-JP" altLang="en-US" sz="2000" b="1" dirty="0" smtClean="0">
                <a:solidFill>
                  <a:prstClr val="black"/>
                </a:solidFill>
              </a:rPr>
              <a:t>　従業員は</a:t>
            </a:r>
            <a:r>
              <a:rPr lang="ja-JP" altLang="en-US" sz="2000" b="1" u="sng" dirty="0" smtClean="0">
                <a:solidFill>
                  <a:srgbClr val="FF0000"/>
                </a:solidFill>
              </a:rPr>
              <a:t>代理人など</a:t>
            </a:r>
            <a:r>
              <a:rPr lang="ja-JP" altLang="en-US" sz="2000" b="1" dirty="0" smtClean="0">
                <a:solidFill>
                  <a:prstClr val="black"/>
                </a:solidFill>
              </a:rPr>
              <a:t>となる</a:t>
            </a:r>
          </a:p>
        </p:txBody>
      </p:sp>
      <p:sp>
        <p:nvSpPr>
          <p:cNvPr id="76" name="テキスト ボックス 75"/>
          <p:cNvSpPr txBox="1"/>
          <p:nvPr/>
        </p:nvSpPr>
        <p:spPr bwMode="auto">
          <a:xfrm>
            <a:off x="4612192" y="3234750"/>
            <a:ext cx="4405729" cy="400077"/>
          </a:xfrm>
          <a:prstGeom prst="rect">
            <a:avLst/>
          </a:prstGeom>
          <a:noFill/>
          <a:ln w="9525" algn="ctr">
            <a:noFill/>
            <a:miter lim="800000"/>
            <a:headEnd/>
            <a:tailEnd/>
          </a:ln>
          <a:effectLst/>
        </p:spPr>
        <p:txBody>
          <a:bodyPr wrap="square" lIns="91406" tIns="45704" rIns="91406" bIns="45704" rtlCol="0">
            <a:spAutoFit/>
          </a:bodyPr>
          <a:lstStyle/>
          <a:p>
            <a:pPr algn="ctr"/>
            <a:r>
              <a:rPr lang="ja-JP" altLang="en-US" sz="2000" b="1" dirty="0">
                <a:solidFill>
                  <a:sysClr val="windowText" lastClr="000000"/>
                </a:solidFill>
              </a:rPr>
              <a:t>事業者</a:t>
            </a:r>
            <a:r>
              <a:rPr lang="ja-JP" altLang="en-US" sz="2000" b="1" dirty="0" smtClean="0">
                <a:solidFill>
                  <a:sysClr val="windowText" lastClr="000000"/>
                </a:solidFill>
              </a:rPr>
              <a:t>への提出義務者⇒</a:t>
            </a:r>
            <a:r>
              <a:rPr lang="ja-JP" altLang="en-US" sz="2000" b="1" u="sng" dirty="0" smtClean="0">
                <a:solidFill>
                  <a:srgbClr val="FF0000"/>
                </a:solidFill>
              </a:rPr>
              <a:t>従業員</a:t>
            </a:r>
          </a:p>
        </p:txBody>
      </p:sp>
      <p:graphicFrame>
        <p:nvGraphicFramePr>
          <p:cNvPr id="12" name="表 11"/>
          <p:cNvGraphicFramePr>
            <a:graphicFrameLocks noGrp="1"/>
          </p:cNvGraphicFramePr>
          <p:nvPr>
            <p:extLst>
              <p:ext uri="{D42A27DB-BD31-4B8C-83A1-F6EECF244321}">
                <p14:modId xmlns:p14="http://schemas.microsoft.com/office/powerpoint/2010/main" val="2627427250"/>
              </p:ext>
            </p:extLst>
          </p:nvPr>
        </p:nvGraphicFramePr>
        <p:xfrm>
          <a:off x="194731" y="3913014"/>
          <a:ext cx="4245728" cy="2217102"/>
        </p:xfrm>
        <a:graphic>
          <a:graphicData uri="http://schemas.openxmlformats.org/drawingml/2006/table">
            <a:tbl>
              <a:tblPr firstRow="1" bandRow="1">
                <a:tableStyleId>{00A15C55-8517-42AA-B614-E9B94910E393}</a:tableStyleId>
              </a:tblPr>
              <a:tblGrid>
                <a:gridCol w="2122864"/>
                <a:gridCol w="2122864"/>
              </a:tblGrid>
              <a:tr h="519640">
                <a:tc gridSpan="2">
                  <a:txBody>
                    <a:bodyPr/>
                    <a:lstStyle/>
                    <a:p>
                      <a:pPr algn="ctr"/>
                      <a:r>
                        <a:rPr kumimoji="1" lang="ja-JP" altLang="en-US" sz="2400" dirty="0" smtClean="0"/>
                        <a:t>本人確認の必要性</a:t>
                      </a:r>
                      <a:endParaRPr kumimoji="1" lang="ja-JP" altLang="en-US" sz="2400" dirty="0"/>
                    </a:p>
                  </a:txBody>
                  <a:tcPr marL="84406" marR="84406" anchor="ctr"/>
                </a:tc>
                <a:tc hMerge="1">
                  <a:txBody>
                    <a:bodyPr/>
                    <a:lstStyle/>
                    <a:p>
                      <a:endParaRPr kumimoji="1" lang="ja-JP" altLang="en-US" dirty="0"/>
                    </a:p>
                  </a:txBody>
                  <a:tcPr/>
                </a:tc>
              </a:tr>
              <a:tr h="1697462">
                <a:tc>
                  <a:txBody>
                    <a:bodyPr/>
                    <a:lstStyle/>
                    <a:p>
                      <a:pPr algn="ctr"/>
                      <a:r>
                        <a:rPr kumimoji="1" lang="ja-JP" altLang="en-US" sz="2400" dirty="0" smtClean="0"/>
                        <a:t>従業員の</a:t>
                      </a:r>
                      <a:endParaRPr kumimoji="1" lang="en-US" altLang="ja-JP" sz="2400" dirty="0" smtClean="0"/>
                    </a:p>
                    <a:p>
                      <a:pPr algn="ctr"/>
                      <a:r>
                        <a:rPr kumimoji="1" lang="ja-JP" altLang="en-US" sz="2400" dirty="0" smtClean="0"/>
                        <a:t>マイナンバー</a:t>
                      </a:r>
                      <a:endParaRPr kumimoji="1" lang="ja-JP" altLang="en-US" sz="2400" dirty="0"/>
                    </a:p>
                  </a:txBody>
                  <a:tcPr marL="84406" marR="84406" anchor="ctr"/>
                </a:tc>
                <a:tc>
                  <a:txBody>
                    <a:bodyPr/>
                    <a:lstStyle/>
                    <a:p>
                      <a:pPr algn="ctr"/>
                      <a:r>
                        <a:rPr kumimoji="1" lang="ja-JP" altLang="en-US" sz="2400" dirty="0" smtClean="0"/>
                        <a:t>扶養親族の</a:t>
                      </a:r>
                      <a:endParaRPr kumimoji="1" lang="en-US" altLang="ja-JP" sz="2400" dirty="0" smtClean="0"/>
                    </a:p>
                    <a:p>
                      <a:pPr algn="ctr"/>
                      <a:r>
                        <a:rPr kumimoji="1" lang="ja-JP" altLang="en-US" sz="2400" dirty="0" smtClean="0"/>
                        <a:t>マイナンバー</a:t>
                      </a:r>
                      <a:endParaRPr kumimoji="1" lang="ja-JP" altLang="en-US" sz="2400" dirty="0"/>
                    </a:p>
                  </a:txBody>
                  <a:tcPr marL="84406" marR="84406" anchor="ctr"/>
                </a:tc>
              </a:tr>
            </a:tbl>
          </a:graphicData>
        </a:graphic>
      </p:graphicFrame>
      <p:graphicFrame>
        <p:nvGraphicFramePr>
          <p:cNvPr id="77" name="表 76"/>
          <p:cNvGraphicFramePr>
            <a:graphicFrameLocks noGrp="1"/>
          </p:cNvGraphicFramePr>
          <p:nvPr>
            <p:extLst>
              <p:ext uri="{D42A27DB-BD31-4B8C-83A1-F6EECF244321}">
                <p14:modId xmlns:p14="http://schemas.microsoft.com/office/powerpoint/2010/main" val="1594892485"/>
              </p:ext>
            </p:extLst>
          </p:nvPr>
        </p:nvGraphicFramePr>
        <p:xfrm>
          <a:off x="4692193" y="3901763"/>
          <a:ext cx="4245728" cy="2211115"/>
        </p:xfrm>
        <a:graphic>
          <a:graphicData uri="http://schemas.openxmlformats.org/drawingml/2006/table">
            <a:tbl>
              <a:tblPr firstRow="1" bandRow="1">
                <a:tableStyleId>{00A15C55-8517-42AA-B614-E9B94910E393}</a:tableStyleId>
              </a:tblPr>
              <a:tblGrid>
                <a:gridCol w="2122864"/>
                <a:gridCol w="2122864"/>
              </a:tblGrid>
              <a:tr h="519639">
                <a:tc gridSpan="2">
                  <a:txBody>
                    <a:bodyPr/>
                    <a:lstStyle/>
                    <a:p>
                      <a:pPr algn="ctr"/>
                      <a:r>
                        <a:rPr kumimoji="1" lang="ja-JP" altLang="en-US" sz="2400" dirty="0" smtClean="0"/>
                        <a:t>本人確認の必要性</a:t>
                      </a:r>
                      <a:endParaRPr kumimoji="1" lang="ja-JP" altLang="en-US" sz="2400" dirty="0"/>
                    </a:p>
                  </a:txBody>
                  <a:tcPr marL="84406" marR="84406" anchor="ctr"/>
                </a:tc>
                <a:tc hMerge="1">
                  <a:txBody>
                    <a:bodyPr/>
                    <a:lstStyle/>
                    <a:p>
                      <a:endParaRPr kumimoji="1" lang="ja-JP" altLang="en-US" dirty="0"/>
                    </a:p>
                  </a:txBody>
                  <a:tcPr/>
                </a:tc>
              </a:tr>
              <a:tr h="1691476">
                <a:tc>
                  <a:txBody>
                    <a:bodyPr/>
                    <a:lstStyle/>
                    <a:p>
                      <a:pPr algn="ctr"/>
                      <a:r>
                        <a:rPr kumimoji="1" lang="ja-JP" altLang="en-US" sz="2400" dirty="0" smtClean="0"/>
                        <a:t>従業員の</a:t>
                      </a:r>
                      <a:endParaRPr kumimoji="1" lang="en-US" altLang="ja-JP" sz="2400" dirty="0" smtClean="0"/>
                    </a:p>
                    <a:p>
                      <a:pPr algn="ctr"/>
                      <a:r>
                        <a:rPr kumimoji="1" lang="ja-JP" altLang="en-US" sz="2400" dirty="0" smtClean="0"/>
                        <a:t>マイナンバー</a:t>
                      </a:r>
                      <a:endParaRPr kumimoji="1" lang="ja-JP" altLang="en-US" sz="2400" dirty="0"/>
                    </a:p>
                  </a:txBody>
                  <a:tcPr marL="84406" marR="84406" anchor="ctr"/>
                </a:tc>
                <a:tc>
                  <a:txBody>
                    <a:bodyPr/>
                    <a:lstStyle/>
                    <a:p>
                      <a:pPr algn="ctr"/>
                      <a:r>
                        <a:rPr kumimoji="1" lang="ja-JP" altLang="en-US" sz="2400" dirty="0" smtClean="0"/>
                        <a:t>扶養親族の</a:t>
                      </a:r>
                      <a:endParaRPr kumimoji="1" lang="en-US" altLang="ja-JP" sz="2400" dirty="0" smtClean="0"/>
                    </a:p>
                    <a:p>
                      <a:pPr algn="ctr"/>
                      <a:r>
                        <a:rPr kumimoji="1" lang="ja-JP" altLang="en-US" sz="2400" dirty="0" smtClean="0"/>
                        <a:t>マイナンバー</a:t>
                      </a:r>
                      <a:endParaRPr kumimoji="1" lang="ja-JP" altLang="en-US" sz="2400" dirty="0"/>
                    </a:p>
                  </a:txBody>
                  <a:tcPr marL="84406" marR="84406" anchor="ctr"/>
                </a:tc>
              </a:tr>
            </a:tbl>
          </a:graphicData>
        </a:graphic>
      </p:graphicFrame>
      <p:sp>
        <p:nvSpPr>
          <p:cNvPr id="13" name="円/楕円 12"/>
          <p:cNvSpPr/>
          <p:nvPr/>
        </p:nvSpPr>
        <p:spPr>
          <a:xfrm>
            <a:off x="322817" y="4497367"/>
            <a:ext cx="1775817" cy="1543503"/>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79" name="円/楕円 78"/>
          <p:cNvSpPr/>
          <p:nvPr/>
        </p:nvSpPr>
        <p:spPr>
          <a:xfrm>
            <a:off x="2511755" y="4435639"/>
            <a:ext cx="1775817" cy="1605231"/>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80" name="円/楕円 79"/>
          <p:cNvSpPr/>
          <p:nvPr/>
        </p:nvSpPr>
        <p:spPr>
          <a:xfrm>
            <a:off x="4885762" y="4519279"/>
            <a:ext cx="1775817" cy="1521591"/>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7" name="十字形 16"/>
          <p:cNvSpPr/>
          <p:nvPr/>
        </p:nvSpPr>
        <p:spPr>
          <a:xfrm rot="2743643">
            <a:off x="6878997" y="4289391"/>
            <a:ext cx="1876301" cy="1842338"/>
          </a:xfrm>
          <a:prstGeom prst="plus">
            <a:avLst>
              <a:gd name="adj" fmla="val 42186"/>
            </a:avLst>
          </a:prstGeom>
          <a:solidFill>
            <a:schemeClr val="accent1">
              <a:alpha val="5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1" name="タイトル 1"/>
          <p:cNvSpPr txBox="1">
            <a:spLocks/>
          </p:cNvSpPr>
          <p:nvPr/>
        </p:nvSpPr>
        <p:spPr bwMode="auto">
          <a:xfrm>
            <a:off x="322817" y="692696"/>
            <a:ext cx="8498366" cy="720080"/>
          </a:xfrm>
          <a:prstGeom prst="rect">
            <a:avLst/>
          </a:prstGeom>
          <a:noFill/>
          <a:ln w="25400">
            <a:solidFill>
              <a:srgbClr val="FF0000"/>
            </a:solidFill>
          </a:ln>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kern="1200">
                <a:solidFill>
                  <a:schemeClr val="tx1"/>
                </a:solidFill>
                <a:latin typeface="+mj-lt"/>
                <a:ea typeface="+mj-ea"/>
                <a:cs typeface="+mj-cs"/>
              </a:defRPr>
            </a:lvl1pPr>
            <a:lvl2pPr algn="ctr" rtl="0" fontAlgn="base">
              <a:spcBef>
                <a:spcPct val="0"/>
              </a:spcBef>
              <a:spcAft>
                <a:spcPct val="0"/>
              </a:spcAft>
              <a:defRPr kumimoji="1" sz="4400">
                <a:solidFill>
                  <a:schemeClr val="tx1"/>
                </a:solidFill>
                <a:latin typeface="Calibri" pitchFamily="34" charset="0"/>
                <a:ea typeface="ＭＳ Ｐゴシック" charset="-128"/>
              </a:defRPr>
            </a:lvl2pPr>
            <a:lvl3pPr algn="ctr" rtl="0" fontAlgn="base">
              <a:spcBef>
                <a:spcPct val="0"/>
              </a:spcBef>
              <a:spcAft>
                <a:spcPct val="0"/>
              </a:spcAft>
              <a:defRPr kumimoji="1" sz="4400">
                <a:solidFill>
                  <a:schemeClr val="tx1"/>
                </a:solidFill>
                <a:latin typeface="Calibri" pitchFamily="34" charset="0"/>
                <a:ea typeface="ＭＳ Ｐゴシック" charset="-128"/>
              </a:defRPr>
            </a:lvl3pPr>
            <a:lvl4pPr algn="ctr" rtl="0" fontAlgn="base">
              <a:spcBef>
                <a:spcPct val="0"/>
              </a:spcBef>
              <a:spcAft>
                <a:spcPct val="0"/>
              </a:spcAft>
              <a:defRPr kumimoji="1" sz="4400">
                <a:solidFill>
                  <a:schemeClr val="tx1"/>
                </a:solidFill>
                <a:latin typeface="Calibri" pitchFamily="34" charset="0"/>
                <a:ea typeface="ＭＳ Ｐゴシック" charset="-128"/>
              </a:defRPr>
            </a:lvl4pPr>
            <a:lvl5pPr algn="ctr" rtl="0" fontAlgn="base">
              <a:spcBef>
                <a:spcPct val="0"/>
              </a:spcBef>
              <a:spcAft>
                <a:spcPct val="0"/>
              </a:spcAft>
              <a:defRPr kumimoji="1" sz="4400">
                <a:solidFill>
                  <a:schemeClr val="tx1"/>
                </a:solidFill>
                <a:latin typeface="Calibri" pitchFamily="34"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a:lstStyle>
          <a:p>
            <a:pPr algn="l"/>
            <a:r>
              <a:rPr lang="ja-JP" altLang="en-US" sz="1800" b="1" dirty="0" smtClean="0">
                <a:latin typeface="+mj-ea"/>
              </a:rPr>
              <a:t>従業員から扶養親族のマイナンバーを収集する際、</a:t>
            </a:r>
            <a:r>
              <a:rPr lang="ja-JP" altLang="en-US" sz="18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事業主が扶養親族の本人確認</a:t>
            </a:r>
            <a:r>
              <a:rPr lang="ja-JP" altLang="en-US" sz="1800" b="1" dirty="0" smtClean="0">
                <a:latin typeface="+mj-ea"/>
              </a:rPr>
              <a:t>をしなければならない場合があります</a:t>
            </a:r>
          </a:p>
        </p:txBody>
      </p:sp>
      <p:sp>
        <p:nvSpPr>
          <p:cNvPr id="23" name="タイトル 1"/>
          <p:cNvSpPr txBox="1">
            <a:spLocks/>
          </p:cNvSpPr>
          <p:nvPr/>
        </p:nvSpPr>
        <p:spPr bwMode="auto">
          <a:xfrm>
            <a:off x="669456" y="5559766"/>
            <a:ext cx="1082537" cy="544772"/>
          </a:xfrm>
          <a:prstGeom prst="rect">
            <a:avLst/>
          </a:prstGeom>
          <a:noFill/>
          <a:ln w="25400">
            <a:noFill/>
          </a:ln>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kern="1200">
                <a:solidFill>
                  <a:schemeClr val="tx1"/>
                </a:solidFill>
                <a:latin typeface="+mj-lt"/>
                <a:ea typeface="+mj-ea"/>
                <a:cs typeface="+mj-cs"/>
              </a:defRPr>
            </a:lvl1pPr>
            <a:lvl2pPr algn="ctr" rtl="0" fontAlgn="base">
              <a:spcBef>
                <a:spcPct val="0"/>
              </a:spcBef>
              <a:spcAft>
                <a:spcPct val="0"/>
              </a:spcAft>
              <a:defRPr kumimoji="1" sz="4400">
                <a:solidFill>
                  <a:schemeClr val="tx1"/>
                </a:solidFill>
                <a:latin typeface="Calibri" pitchFamily="34" charset="0"/>
                <a:ea typeface="ＭＳ Ｐゴシック" charset="-128"/>
              </a:defRPr>
            </a:lvl2pPr>
            <a:lvl3pPr algn="ctr" rtl="0" fontAlgn="base">
              <a:spcBef>
                <a:spcPct val="0"/>
              </a:spcBef>
              <a:spcAft>
                <a:spcPct val="0"/>
              </a:spcAft>
              <a:defRPr kumimoji="1" sz="4400">
                <a:solidFill>
                  <a:schemeClr val="tx1"/>
                </a:solidFill>
                <a:latin typeface="Calibri" pitchFamily="34" charset="0"/>
                <a:ea typeface="ＭＳ Ｐゴシック" charset="-128"/>
              </a:defRPr>
            </a:lvl3pPr>
            <a:lvl4pPr algn="ctr" rtl="0" fontAlgn="base">
              <a:spcBef>
                <a:spcPct val="0"/>
              </a:spcBef>
              <a:spcAft>
                <a:spcPct val="0"/>
              </a:spcAft>
              <a:defRPr kumimoji="1" sz="4400">
                <a:solidFill>
                  <a:schemeClr val="tx1"/>
                </a:solidFill>
                <a:latin typeface="Calibri" pitchFamily="34" charset="0"/>
                <a:ea typeface="ＭＳ Ｐゴシック" charset="-128"/>
              </a:defRPr>
            </a:lvl4pPr>
            <a:lvl5pPr algn="ctr" rtl="0" fontAlgn="base">
              <a:spcBef>
                <a:spcPct val="0"/>
              </a:spcBef>
              <a:spcAft>
                <a:spcPct val="0"/>
              </a:spcAft>
              <a:defRPr kumimoji="1" sz="4400">
                <a:solidFill>
                  <a:schemeClr val="tx1"/>
                </a:solidFill>
                <a:latin typeface="Calibri" pitchFamily="34"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a:lstStyle>
          <a:p>
            <a:r>
              <a:rPr lang="ja-JP" altLang="en-US" sz="1600" b="1" dirty="0" smtClean="0">
                <a:solidFill>
                  <a:srgbClr val="FF0000"/>
                </a:solidFill>
                <a:latin typeface="+mj-ea"/>
              </a:rPr>
              <a:t>必　要</a:t>
            </a:r>
          </a:p>
        </p:txBody>
      </p:sp>
      <p:sp>
        <p:nvSpPr>
          <p:cNvPr id="24" name="タイトル 1"/>
          <p:cNvSpPr txBox="1">
            <a:spLocks/>
          </p:cNvSpPr>
          <p:nvPr/>
        </p:nvSpPr>
        <p:spPr bwMode="auto">
          <a:xfrm>
            <a:off x="2838768" y="5533434"/>
            <a:ext cx="1082537" cy="544772"/>
          </a:xfrm>
          <a:prstGeom prst="rect">
            <a:avLst/>
          </a:prstGeom>
          <a:noFill/>
          <a:ln w="25400">
            <a:noFill/>
          </a:ln>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kern="1200">
                <a:solidFill>
                  <a:schemeClr val="tx1"/>
                </a:solidFill>
                <a:latin typeface="+mj-lt"/>
                <a:ea typeface="+mj-ea"/>
                <a:cs typeface="+mj-cs"/>
              </a:defRPr>
            </a:lvl1pPr>
            <a:lvl2pPr algn="ctr" rtl="0" fontAlgn="base">
              <a:spcBef>
                <a:spcPct val="0"/>
              </a:spcBef>
              <a:spcAft>
                <a:spcPct val="0"/>
              </a:spcAft>
              <a:defRPr kumimoji="1" sz="4400">
                <a:solidFill>
                  <a:schemeClr val="tx1"/>
                </a:solidFill>
                <a:latin typeface="Calibri" pitchFamily="34" charset="0"/>
                <a:ea typeface="ＭＳ Ｐゴシック" charset="-128"/>
              </a:defRPr>
            </a:lvl2pPr>
            <a:lvl3pPr algn="ctr" rtl="0" fontAlgn="base">
              <a:spcBef>
                <a:spcPct val="0"/>
              </a:spcBef>
              <a:spcAft>
                <a:spcPct val="0"/>
              </a:spcAft>
              <a:defRPr kumimoji="1" sz="4400">
                <a:solidFill>
                  <a:schemeClr val="tx1"/>
                </a:solidFill>
                <a:latin typeface="Calibri" pitchFamily="34" charset="0"/>
                <a:ea typeface="ＭＳ Ｐゴシック" charset="-128"/>
              </a:defRPr>
            </a:lvl3pPr>
            <a:lvl4pPr algn="ctr" rtl="0" fontAlgn="base">
              <a:spcBef>
                <a:spcPct val="0"/>
              </a:spcBef>
              <a:spcAft>
                <a:spcPct val="0"/>
              </a:spcAft>
              <a:defRPr kumimoji="1" sz="4400">
                <a:solidFill>
                  <a:schemeClr val="tx1"/>
                </a:solidFill>
                <a:latin typeface="Calibri" pitchFamily="34" charset="0"/>
                <a:ea typeface="ＭＳ Ｐゴシック" charset="-128"/>
              </a:defRPr>
            </a:lvl4pPr>
            <a:lvl5pPr algn="ctr" rtl="0" fontAlgn="base">
              <a:spcBef>
                <a:spcPct val="0"/>
              </a:spcBef>
              <a:spcAft>
                <a:spcPct val="0"/>
              </a:spcAft>
              <a:defRPr kumimoji="1" sz="4400">
                <a:solidFill>
                  <a:schemeClr val="tx1"/>
                </a:solidFill>
                <a:latin typeface="Calibri" pitchFamily="34"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a:lstStyle>
          <a:p>
            <a:r>
              <a:rPr lang="ja-JP" altLang="en-US" sz="1600" b="1" dirty="0" smtClean="0">
                <a:solidFill>
                  <a:srgbClr val="FF0000"/>
                </a:solidFill>
                <a:latin typeface="+mj-ea"/>
              </a:rPr>
              <a:t>必　要</a:t>
            </a:r>
          </a:p>
        </p:txBody>
      </p:sp>
      <p:sp>
        <p:nvSpPr>
          <p:cNvPr id="25" name="タイトル 1"/>
          <p:cNvSpPr txBox="1">
            <a:spLocks/>
          </p:cNvSpPr>
          <p:nvPr/>
        </p:nvSpPr>
        <p:spPr bwMode="auto">
          <a:xfrm>
            <a:off x="5184428" y="5527201"/>
            <a:ext cx="1082537" cy="544772"/>
          </a:xfrm>
          <a:prstGeom prst="rect">
            <a:avLst/>
          </a:prstGeom>
          <a:noFill/>
          <a:ln w="25400">
            <a:noFill/>
          </a:ln>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kern="1200">
                <a:solidFill>
                  <a:schemeClr val="tx1"/>
                </a:solidFill>
                <a:latin typeface="+mj-lt"/>
                <a:ea typeface="+mj-ea"/>
                <a:cs typeface="+mj-cs"/>
              </a:defRPr>
            </a:lvl1pPr>
            <a:lvl2pPr algn="ctr" rtl="0" fontAlgn="base">
              <a:spcBef>
                <a:spcPct val="0"/>
              </a:spcBef>
              <a:spcAft>
                <a:spcPct val="0"/>
              </a:spcAft>
              <a:defRPr kumimoji="1" sz="4400">
                <a:solidFill>
                  <a:schemeClr val="tx1"/>
                </a:solidFill>
                <a:latin typeface="Calibri" pitchFamily="34" charset="0"/>
                <a:ea typeface="ＭＳ Ｐゴシック" charset="-128"/>
              </a:defRPr>
            </a:lvl2pPr>
            <a:lvl3pPr algn="ctr" rtl="0" fontAlgn="base">
              <a:spcBef>
                <a:spcPct val="0"/>
              </a:spcBef>
              <a:spcAft>
                <a:spcPct val="0"/>
              </a:spcAft>
              <a:defRPr kumimoji="1" sz="4400">
                <a:solidFill>
                  <a:schemeClr val="tx1"/>
                </a:solidFill>
                <a:latin typeface="Calibri" pitchFamily="34" charset="0"/>
                <a:ea typeface="ＭＳ Ｐゴシック" charset="-128"/>
              </a:defRPr>
            </a:lvl3pPr>
            <a:lvl4pPr algn="ctr" rtl="0" fontAlgn="base">
              <a:spcBef>
                <a:spcPct val="0"/>
              </a:spcBef>
              <a:spcAft>
                <a:spcPct val="0"/>
              </a:spcAft>
              <a:defRPr kumimoji="1" sz="4400">
                <a:solidFill>
                  <a:schemeClr val="tx1"/>
                </a:solidFill>
                <a:latin typeface="Calibri" pitchFamily="34" charset="0"/>
                <a:ea typeface="ＭＳ Ｐゴシック" charset="-128"/>
              </a:defRPr>
            </a:lvl4pPr>
            <a:lvl5pPr algn="ctr" rtl="0" fontAlgn="base">
              <a:spcBef>
                <a:spcPct val="0"/>
              </a:spcBef>
              <a:spcAft>
                <a:spcPct val="0"/>
              </a:spcAft>
              <a:defRPr kumimoji="1" sz="4400">
                <a:solidFill>
                  <a:schemeClr val="tx1"/>
                </a:solidFill>
                <a:latin typeface="Calibri" pitchFamily="34"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a:lstStyle>
          <a:p>
            <a:r>
              <a:rPr lang="ja-JP" altLang="en-US" sz="1600" b="1" dirty="0" smtClean="0">
                <a:solidFill>
                  <a:srgbClr val="FF0000"/>
                </a:solidFill>
                <a:latin typeface="+mj-ea"/>
              </a:rPr>
              <a:t>必　要</a:t>
            </a:r>
          </a:p>
        </p:txBody>
      </p:sp>
      <p:sp>
        <p:nvSpPr>
          <p:cNvPr id="26" name="タイトル 1"/>
          <p:cNvSpPr txBox="1">
            <a:spLocks/>
          </p:cNvSpPr>
          <p:nvPr/>
        </p:nvSpPr>
        <p:spPr bwMode="auto">
          <a:xfrm>
            <a:off x="7275878" y="5577222"/>
            <a:ext cx="1082537" cy="544772"/>
          </a:xfrm>
          <a:prstGeom prst="rect">
            <a:avLst/>
          </a:prstGeom>
          <a:noFill/>
          <a:ln w="25400">
            <a:noFill/>
          </a:ln>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kern="1200">
                <a:solidFill>
                  <a:schemeClr val="tx1"/>
                </a:solidFill>
                <a:latin typeface="+mj-lt"/>
                <a:ea typeface="+mj-ea"/>
                <a:cs typeface="+mj-cs"/>
              </a:defRPr>
            </a:lvl1pPr>
            <a:lvl2pPr algn="ctr" rtl="0" fontAlgn="base">
              <a:spcBef>
                <a:spcPct val="0"/>
              </a:spcBef>
              <a:spcAft>
                <a:spcPct val="0"/>
              </a:spcAft>
              <a:defRPr kumimoji="1" sz="4400">
                <a:solidFill>
                  <a:schemeClr val="tx1"/>
                </a:solidFill>
                <a:latin typeface="Calibri" pitchFamily="34" charset="0"/>
                <a:ea typeface="ＭＳ Ｐゴシック" charset="-128"/>
              </a:defRPr>
            </a:lvl2pPr>
            <a:lvl3pPr algn="ctr" rtl="0" fontAlgn="base">
              <a:spcBef>
                <a:spcPct val="0"/>
              </a:spcBef>
              <a:spcAft>
                <a:spcPct val="0"/>
              </a:spcAft>
              <a:defRPr kumimoji="1" sz="4400">
                <a:solidFill>
                  <a:schemeClr val="tx1"/>
                </a:solidFill>
                <a:latin typeface="Calibri" pitchFamily="34" charset="0"/>
                <a:ea typeface="ＭＳ Ｐゴシック" charset="-128"/>
              </a:defRPr>
            </a:lvl3pPr>
            <a:lvl4pPr algn="ctr" rtl="0" fontAlgn="base">
              <a:spcBef>
                <a:spcPct val="0"/>
              </a:spcBef>
              <a:spcAft>
                <a:spcPct val="0"/>
              </a:spcAft>
              <a:defRPr kumimoji="1" sz="4400">
                <a:solidFill>
                  <a:schemeClr val="tx1"/>
                </a:solidFill>
                <a:latin typeface="Calibri" pitchFamily="34" charset="0"/>
                <a:ea typeface="ＭＳ Ｐゴシック" charset="-128"/>
              </a:defRPr>
            </a:lvl4pPr>
            <a:lvl5pPr algn="ctr" rtl="0" fontAlgn="base">
              <a:spcBef>
                <a:spcPct val="0"/>
              </a:spcBef>
              <a:spcAft>
                <a:spcPct val="0"/>
              </a:spcAft>
              <a:defRPr kumimoji="1" sz="4400">
                <a:solidFill>
                  <a:schemeClr val="tx1"/>
                </a:solidFill>
                <a:latin typeface="Calibri" pitchFamily="34"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a:lstStyle>
          <a:p>
            <a:r>
              <a:rPr lang="ja-JP" altLang="en-US" sz="1600" b="1" dirty="0" smtClean="0">
                <a:solidFill>
                  <a:srgbClr val="0070C0"/>
                </a:solidFill>
                <a:latin typeface="+mj-ea"/>
              </a:rPr>
              <a:t>不　要</a:t>
            </a:r>
          </a:p>
        </p:txBody>
      </p:sp>
      <p:sp>
        <p:nvSpPr>
          <p:cNvPr id="27" name="タイトル 1"/>
          <p:cNvSpPr txBox="1">
            <a:spLocks/>
          </p:cNvSpPr>
          <p:nvPr/>
        </p:nvSpPr>
        <p:spPr bwMode="auto">
          <a:xfrm>
            <a:off x="369018" y="6322342"/>
            <a:ext cx="7837108" cy="432048"/>
          </a:xfrm>
          <a:prstGeom prst="rect">
            <a:avLst/>
          </a:prstGeom>
          <a:noFill/>
          <a:ln w="25400">
            <a:noFill/>
          </a:ln>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kern="1200">
                <a:solidFill>
                  <a:schemeClr val="tx1"/>
                </a:solidFill>
                <a:latin typeface="+mj-lt"/>
                <a:ea typeface="+mj-ea"/>
                <a:cs typeface="+mj-cs"/>
              </a:defRPr>
            </a:lvl1pPr>
            <a:lvl2pPr algn="ctr" rtl="0" fontAlgn="base">
              <a:spcBef>
                <a:spcPct val="0"/>
              </a:spcBef>
              <a:spcAft>
                <a:spcPct val="0"/>
              </a:spcAft>
              <a:defRPr kumimoji="1" sz="4400">
                <a:solidFill>
                  <a:schemeClr val="tx1"/>
                </a:solidFill>
                <a:latin typeface="Calibri" pitchFamily="34" charset="0"/>
                <a:ea typeface="ＭＳ Ｐゴシック" charset="-128"/>
              </a:defRPr>
            </a:lvl2pPr>
            <a:lvl3pPr algn="ctr" rtl="0" fontAlgn="base">
              <a:spcBef>
                <a:spcPct val="0"/>
              </a:spcBef>
              <a:spcAft>
                <a:spcPct val="0"/>
              </a:spcAft>
              <a:defRPr kumimoji="1" sz="4400">
                <a:solidFill>
                  <a:schemeClr val="tx1"/>
                </a:solidFill>
                <a:latin typeface="Calibri" pitchFamily="34" charset="0"/>
                <a:ea typeface="ＭＳ Ｐゴシック" charset="-128"/>
              </a:defRPr>
            </a:lvl3pPr>
            <a:lvl4pPr algn="ctr" rtl="0" fontAlgn="base">
              <a:spcBef>
                <a:spcPct val="0"/>
              </a:spcBef>
              <a:spcAft>
                <a:spcPct val="0"/>
              </a:spcAft>
              <a:defRPr kumimoji="1" sz="4400">
                <a:solidFill>
                  <a:schemeClr val="tx1"/>
                </a:solidFill>
                <a:latin typeface="Calibri" pitchFamily="34" charset="0"/>
                <a:ea typeface="ＭＳ Ｐゴシック" charset="-128"/>
              </a:defRPr>
            </a:lvl4pPr>
            <a:lvl5pPr algn="ctr" rtl="0" fontAlgn="base">
              <a:spcBef>
                <a:spcPct val="0"/>
              </a:spcBef>
              <a:spcAft>
                <a:spcPct val="0"/>
              </a:spcAft>
              <a:defRPr kumimoji="1" sz="4400">
                <a:solidFill>
                  <a:schemeClr val="tx1"/>
                </a:solidFill>
                <a:latin typeface="Calibri" pitchFamily="34"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a:lstStyle>
          <a:p>
            <a:pPr marL="285750" indent="-285750" algn="l">
              <a:buFont typeface="Wingdings" panose="05000000000000000000" pitchFamily="2" charset="2"/>
              <a:buChar char="Ø"/>
            </a:pPr>
            <a:r>
              <a:rPr lang="ja-JP" altLang="en-US" sz="1600" b="1" dirty="0" smtClean="0">
                <a:latin typeface="+mj-ea"/>
              </a:rPr>
              <a:t>実務上は、従業員本人が代理人として扶養親族の本人確認を行うか、会社から本人確認の委託を受けることになります。</a:t>
            </a:r>
          </a:p>
        </p:txBody>
      </p:sp>
      <p:sp>
        <p:nvSpPr>
          <p:cNvPr id="28" name="タイトル 1"/>
          <p:cNvSpPr txBox="1">
            <a:spLocks/>
          </p:cNvSpPr>
          <p:nvPr/>
        </p:nvSpPr>
        <p:spPr bwMode="auto">
          <a:xfrm>
            <a:off x="38945" y="44624"/>
            <a:ext cx="8640762" cy="534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fontAlgn="base">
              <a:spcBef>
                <a:spcPct val="0"/>
              </a:spcBef>
              <a:spcAft>
                <a:spcPct val="0"/>
              </a:spcAft>
              <a:buFontTx/>
              <a:buNone/>
            </a:pPr>
            <a:r>
              <a:rPr lang="en-US" altLang="ja-JP"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4)</a:t>
            </a:r>
            <a:r>
              <a:rPr lang="en-US" altLang="ja-JP"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扶養</a:t>
            </a:r>
            <a:r>
              <a:rPr lang="ja-JP" altLang="en-US"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親族の本人確認の措置</a:t>
            </a:r>
          </a:p>
        </p:txBody>
      </p:sp>
      <p:sp>
        <p:nvSpPr>
          <p:cNvPr id="30" name="スライド番号プレースホルダー 2"/>
          <p:cNvSpPr>
            <a:spLocks noGrp="1"/>
          </p:cNvSpPr>
          <p:nvPr>
            <p:ph type="sldNum" sz="quarter" idx="12"/>
          </p:nvPr>
        </p:nvSpPr>
        <p:spPr>
          <a:xfrm>
            <a:off x="6953235" y="6474920"/>
            <a:ext cx="2133600" cy="365125"/>
          </a:xfrm>
        </p:spPr>
        <p:txBody>
          <a:bodyPr/>
          <a:lstStyle/>
          <a:p>
            <a:pPr>
              <a:defRPr/>
            </a:pPr>
            <a:fld id="{85DC3901-B6D2-4321-92EF-C938EA32AB4B}" type="slidenum">
              <a:rPr lang="ja-JP" altLang="en-US" sz="1800" b="1"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pPr>
                <a:defRPr/>
              </a:pPr>
              <a:t>15</a:t>
            </a:fld>
            <a:endParaRPr lang="ja-JP" altLang="en-US" sz="18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7353374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1"/>
          <p:cNvSpPr txBox="1">
            <a:spLocks/>
          </p:cNvSpPr>
          <p:nvPr/>
        </p:nvSpPr>
        <p:spPr bwMode="auto">
          <a:xfrm>
            <a:off x="213018" y="692696"/>
            <a:ext cx="8498366" cy="720080"/>
          </a:xfrm>
          <a:prstGeom prst="rect">
            <a:avLst/>
          </a:prstGeom>
          <a:noFill/>
          <a:ln w="25400">
            <a:solidFill>
              <a:srgbClr val="FF0000"/>
            </a:solidFill>
          </a:ln>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kern="1200">
                <a:solidFill>
                  <a:schemeClr val="tx1"/>
                </a:solidFill>
                <a:latin typeface="+mj-lt"/>
                <a:ea typeface="+mj-ea"/>
                <a:cs typeface="+mj-cs"/>
              </a:defRPr>
            </a:lvl1pPr>
            <a:lvl2pPr algn="ctr" rtl="0" fontAlgn="base">
              <a:spcBef>
                <a:spcPct val="0"/>
              </a:spcBef>
              <a:spcAft>
                <a:spcPct val="0"/>
              </a:spcAft>
              <a:defRPr kumimoji="1" sz="4400">
                <a:solidFill>
                  <a:schemeClr val="tx1"/>
                </a:solidFill>
                <a:latin typeface="Calibri" pitchFamily="34" charset="0"/>
                <a:ea typeface="ＭＳ Ｐゴシック" charset="-128"/>
              </a:defRPr>
            </a:lvl2pPr>
            <a:lvl3pPr algn="ctr" rtl="0" fontAlgn="base">
              <a:spcBef>
                <a:spcPct val="0"/>
              </a:spcBef>
              <a:spcAft>
                <a:spcPct val="0"/>
              </a:spcAft>
              <a:defRPr kumimoji="1" sz="4400">
                <a:solidFill>
                  <a:schemeClr val="tx1"/>
                </a:solidFill>
                <a:latin typeface="Calibri" pitchFamily="34" charset="0"/>
                <a:ea typeface="ＭＳ Ｐゴシック" charset="-128"/>
              </a:defRPr>
            </a:lvl3pPr>
            <a:lvl4pPr algn="ctr" rtl="0" fontAlgn="base">
              <a:spcBef>
                <a:spcPct val="0"/>
              </a:spcBef>
              <a:spcAft>
                <a:spcPct val="0"/>
              </a:spcAft>
              <a:defRPr kumimoji="1" sz="4400">
                <a:solidFill>
                  <a:schemeClr val="tx1"/>
                </a:solidFill>
                <a:latin typeface="Calibri" pitchFamily="34" charset="0"/>
                <a:ea typeface="ＭＳ Ｐゴシック" charset="-128"/>
              </a:defRPr>
            </a:lvl4pPr>
            <a:lvl5pPr algn="ctr" rtl="0" fontAlgn="base">
              <a:spcBef>
                <a:spcPct val="0"/>
              </a:spcBef>
              <a:spcAft>
                <a:spcPct val="0"/>
              </a:spcAft>
              <a:defRPr kumimoji="1" sz="4400">
                <a:solidFill>
                  <a:schemeClr val="tx1"/>
                </a:solidFill>
                <a:latin typeface="Calibri" pitchFamily="34"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a:lstStyle>
          <a:p>
            <a:pPr algn="l"/>
            <a:r>
              <a:rPr lang="ja-JP" altLang="en-US" sz="1800" b="1" dirty="0" smtClean="0">
                <a:solidFill>
                  <a:prstClr val="black"/>
                </a:solidFill>
                <a:latin typeface="ＭＳ Ｐゴシック"/>
              </a:rPr>
              <a:t>番号法</a:t>
            </a:r>
            <a:r>
              <a:rPr lang="ja-JP" altLang="en-US" sz="1800" b="1" dirty="0" smtClean="0">
                <a:solidFill>
                  <a:prstClr val="black"/>
                </a:solidFill>
                <a:latin typeface="ＭＳ Ｐゴシック"/>
              </a:rPr>
              <a:t>第</a:t>
            </a:r>
            <a:r>
              <a:rPr lang="en-US" altLang="ja-JP" sz="1800" b="1" dirty="0" smtClean="0">
                <a:solidFill>
                  <a:prstClr val="black"/>
                </a:solidFill>
                <a:latin typeface="ＭＳ Ｐゴシック"/>
              </a:rPr>
              <a:t>19</a:t>
            </a:r>
            <a:r>
              <a:rPr lang="ja-JP" altLang="en-US" sz="1800" b="1" dirty="0" smtClean="0">
                <a:solidFill>
                  <a:prstClr val="black"/>
                </a:solidFill>
                <a:latin typeface="ＭＳ Ｐゴシック"/>
              </a:rPr>
              <a:t>条各号のいずれかに該当する場合を除いて、他人の特定個人情報</a:t>
            </a:r>
            <a:r>
              <a:rPr lang="ja-JP" altLang="en-US" sz="1800" b="1" dirty="0" smtClean="0">
                <a:solidFill>
                  <a:prstClr val="black"/>
                </a:solidFill>
                <a:latin typeface="ＭＳ Ｐゴシック"/>
              </a:rPr>
              <a:t>を</a:t>
            </a:r>
            <a:endParaRPr lang="en-US" altLang="ja-JP" sz="1800" b="1" dirty="0">
              <a:solidFill>
                <a:prstClr val="black"/>
              </a:solidFill>
              <a:latin typeface="ＭＳ Ｐゴシック"/>
            </a:endParaRPr>
          </a:p>
          <a:p>
            <a:pPr algn="l"/>
            <a:r>
              <a:rPr lang="ja-JP" altLang="en-US" sz="1800" b="1" dirty="0" smtClean="0">
                <a:solidFill>
                  <a:prstClr val="black"/>
                </a:solidFill>
                <a:latin typeface="ＭＳ Ｐゴシック"/>
              </a:rPr>
              <a:t>収集</a:t>
            </a:r>
            <a:r>
              <a:rPr lang="ja-JP" altLang="en-US" sz="1800" b="1" dirty="0" smtClean="0">
                <a:solidFill>
                  <a:prstClr val="black"/>
                </a:solidFill>
                <a:latin typeface="ＭＳ Ｐゴシック"/>
              </a:rPr>
              <a:t>・保管することは禁止（収集・保管の制限、番号法第</a:t>
            </a:r>
            <a:r>
              <a:rPr lang="en-US" altLang="ja-JP" sz="1800" b="1" dirty="0" smtClean="0">
                <a:solidFill>
                  <a:prstClr val="black"/>
                </a:solidFill>
                <a:latin typeface="ＭＳ Ｐゴシック"/>
              </a:rPr>
              <a:t>20</a:t>
            </a:r>
            <a:r>
              <a:rPr lang="ja-JP" altLang="en-US" sz="1800" b="1" dirty="0" smtClean="0">
                <a:solidFill>
                  <a:prstClr val="black"/>
                </a:solidFill>
                <a:latin typeface="ＭＳ Ｐゴシック"/>
              </a:rPr>
              <a:t>条）</a:t>
            </a:r>
          </a:p>
        </p:txBody>
      </p:sp>
      <p:sp>
        <p:nvSpPr>
          <p:cNvPr id="9" name="角丸四角形 8"/>
          <p:cNvSpPr/>
          <p:nvPr/>
        </p:nvSpPr>
        <p:spPr>
          <a:xfrm>
            <a:off x="251520" y="1628800"/>
            <a:ext cx="8593733" cy="2088232"/>
          </a:xfrm>
          <a:prstGeom prst="roundRect">
            <a:avLst>
              <a:gd name="adj" fmla="val 7098"/>
            </a:avLst>
          </a:prstGeom>
          <a:solidFill>
            <a:schemeClr val="accent4">
              <a:lumMod val="20000"/>
              <a:lumOff val="80000"/>
              <a:alpha val="65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tIns="0" rtlCol="0" anchor="t"/>
          <a:lstStyle/>
          <a:p>
            <a:pPr marL="171450" indent="-171450" algn="ctr">
              <a:buFont typeface="Wingdings" panose="05000000000000000000" pitchFamily="2" charset="2"/>
              <a:buChar char="Ø"/>
              <a:defRPr/>
            </a:pPr>
            <a:r>
              <a:rPr lang="ja-JP" altLang="en-US" sz="16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収集＝</a:t>
            </a:r>
            <a:r>
              <a:rPr lang="ja-JP" altLang="en-US" sz="16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集める意思を持って、自己の占有に置く</a:t>
            </a:r>
            <a:r>
              <a:rPr lang="ja-JP" altLang="en-US" sz="16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こと</a:t>
            </a:r>
            <a:endParaRPr lang="en-US" altLang="ja-JP" sz="16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1" name="メモ 70"/>
          <p:cNvSpPr/>
          <p:nvPr/>
        </p:nvSpPr>
        <p:spPr>
          <a:xfrm flipH="1">
            <a:off x="539357" y="2245902"/>
            <a:ext cx="587817" cy="616526"/>
          </a:xfrm>
          <a:prstGeom prst="foldedCorner">
            <a:avLst>
              <a:gd name="adj" fmla="val 2749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endParaRPr lang="en-US" altLang="ja-JP" sz="900" dirty="0" smtClean="0">
              <a:solidFill>
                <a:prstClr val="black"/>
              </a:solidFill>
            </a:endParaRPr>
          </a:p>
          <a:p>
            <a:pPr algn="ctr" fontAlgn="auto">
              <a:spcBef>
                <a:spcPts val="0"/>
              </a:spcBef>
              <a:spcAft>
                <a:spcPts val="0"/>
              </a:spcAft>
            </a:pPr>
            <a:r>
              <a:rPr lang="ja-JP" altLang="en-US" sz="900" dirty="0" smtClean="0">
                <a:solidFill>
                  <a:prstClr val="black"/>
                </a:solidFill>
              </a:rPr>
              <a:t>・・・・</a:t>
            </a:r>
            <a:endParaRPr lang="en-US" altLang="ja-JP" sz="900" dirty="0" smtClean="0">
              <a:solidFill>
                <a:prstClr val="black"/>
              </a:solidFill>
            </a:endParaRPr>
          </a:p>
          <a:p>
            <a:pPr algn="ctr" fontAlgn="auto">
              <a:spcBef>
                <a:spcPts val="0"/>
              </a:spcBef>
              <a:spcAft>
                <a:spcPts val="0"/>
              </a:spcAft>
            </a:pPr>
            <a:r>
              <a:rPr lang="en-US" altLang="ja-JP" sz="900" dirty="0">
                <a:solidFill>
                  <a:prstClr val="black"/>
                </a:solidFill>
              </a:rPr>
              <a:t>1234567</a:t>
            </a:r>
            <a:endParaRPr lang="ja-JP" altLang="en-US" sz="900" dirty="0">
              <a:solidFill>
                <a:prstClr val="black"/>
              </a:solidFill>
            </a:endParaRPr>
          </a:p>
        </p:txBody>
      </p:sp>
      <p:sp>
        <p:nvSpPr>
          <p:cNvPr id="72" name="テキスト ボックス 71"/>
          <p:cNvSpPr txBox="1"/>
          <p:nvPr/>
        </p:nvSpPr>
        <p:spPr bwMode="auto">
          <a:xfrm>
            <a:off x="281574" y="2863819"/>
            <a:ext cx="1113301" cy="461665"/>
          </a:xfrm>
          <a:prstGeom prst="rect">
            <a:avLst/>
          </a:prstGeom>
          <a:noFill/>
        </p:spPr>
        <p:txBody>
          <a:bodyPr wrap="square">
            <a:spAutoFit/>
          </a:bodyPr>
          <a:lstStyle/>
          <a:p>
            <a:pPr algn="ctr">
              <a:defRPr/>
            </a:pPr>
            <a:r>
              <a:rPr lang="ja-JP" altLang="en-US" sz="1200" b="1" dirty="0" smtClean="0">
                <a:solidFill>
                  <a:prstClr val="black"/>
                </a:solidFill>
                <a:latin typeface="Calibri"/>
                <a:ea typeface="ＭＳ Ｐゴシック"/>
              </a:rPr>
              <a:t>番号メモ</a:t>
            </a:r>
            <a:endParaRPr lang="en-US" altLang="ja-JP" sz="1200" b="1" dirty="0" smtClean="0">
              <a:solidFill>
                <a:prstClr val="black"/>
              </a:solidFill>
              <a:latin typeface="Calibri"/>
              <a:ea typeface="ＭＳ Ｐゴシック"/>
            </a:endParaRPr>
          </a:p>
          <a:p>
            <a:pPr algn="ctr">
              <a:defRPr/>
            </a:pPr>
            <a:r>
              <a:rPr lang="ja-JP" altLang="en-US" sz="1200" b="1" dirty="0" smtClean="0">
                <a:solidFill>
                  <a:prstClr val="black"/>
                </a:solidFill>
                <a:latin typeface="Calibri"/>
                <a:ea typeface="ＭＳ Ｐゴシック"/>
              </a:rPr>
              <a:t>の受取</a:t>
            </a:r>
            <a:endParaRPr lang="ja-JP" altLang="en-US" sz="1200" b="1" dirty="0">
              <a:solidFill>
                <a:prstClr val="black"/>
              </a:solidFill>
              <a:latin typeface="Calibri"/>
              <a:ea typeface="ＭＳ Ｐゴシック"/>
            </a:endParaRPr>
          </a:p>
        </p:txBody>
      </p:sp>
      <p:grpSp>
        <p:nvGrpSpPr>
          <p:cNvPr id="9216" name="グループ化 9215"/>
          <p:cNvGrpSpPr/>
          <p:nvPr/>
        </p:nvGrpSpPr>
        <p:grpSpPr>
          <a:xfrm>
            <a:off x="1291214" y="2335517"/>
            <a:ext cx="734793" cy="789230"/>
            <a:chOff x="1447870" y="2527794"/>
            <a:chExt cx="986409" cy="1097664"/>
          </a:xfrm>
        </p:grpSpPr>
        <p:grpSp>
          <p:nvGrpSpPr>
            <p:cNvPr id="49" name="グループ化 48"/>
            <p:cNvGrpSpPr/>
            <p:nvPr/>
          </p:nvGrpSpPr>
          <p:grpSpPr>
            <a:xfrm>
              <a:off x="1786207" y="2527794"/>
              <a:ext cx="648072" cy="1019758"/>
              <a:chOff x="836613" y="2285975"/>
              <a:chExt cx="287337" cy="515937"/>
            </a:xfrm>
          </p:grpSpPr>
          <p:sp>
            <p:nvSpPr>
              <p:cNvPr id="50" name="フローチャート : 論理積ゲート 49"/>
              <p:cNvSpPr/>
              <p:nvPr/>
            </p:nvSpPr>
            <p:spPr>
              <a:xfrm rot="16200000">
                <a:off x="850901" y="2528862"/>
                <a:ext cx="258762" cy="287337"/>
              </a:xfrm>
              <a:prstGeom prst="flowChartDelay">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prstClr val="white"/>
                  </a:solidFill>
                </a:endParaRPr>
              </a:p>
            </p:txBody>
          </p:sp>
          <p:sp>
            <p:nvSpPr>
              <p:cNvPr id="51" name="スマイル 50"/>
              <p:cNvSpPr/>
              <p:nvPr/>
            </p:nvSpPr>
            <p:spPr>
              <a:xfrm>
                <a:off x="836613" y="2285975"/>
                <a:ext cx="287337" cy="287337"/>
              </a:xfrm>
              <a:prstGeom prst="smileyFace">
                <a:avLst>
                  <a:gd name="adj" fmla="val 4653"/>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grpSp>
        <p:pic>
          <p:nvPicPr>
            <p:cNvPr id="74" name="Picture 1"/>
            <p:cNvPicPr>
              <a:picLocks noChangeAspect="1" noChangeArrowheads="1"/>
            </p:cNvPicPr>
            <p:nvPr/>
          </p:nvPicPr>
          <p:blipFill>
            <a:blip r:embed="rId3" cstate="print"/>
            <a:srcRect/>
            <a:stretch>
              <a:fillRect/>
            </a:stretch>
          </p:blipFill>
          <p:spPr bwMode="auto">
            <a:xfrm flipH="1">
              <a:off x="1447870" y="2733357"/>
              <a:ext cx="291821" cy="535283"/>
            </a:xfrm>
            <a:prstGeom prst="rect">
              <a:avLst/>
            </a:prstGeom>
            <a:noFill/>
          </p:spPr>
        </p:pic>
        <p:cxnSp>
          <p:nvCxnSpPr>
            <p:cNvPr id="21" name="直線コネクタ 20"/>
            <p:cNvCxnSpPr/>
            <p:nvPr/>
          </p:nvCxnSpPr>
          <p:spPr>
            <a:xfrm flipH="1" flipV="1">
              <a:off x="1824203" y="3333025"/>
              <a:ext cx="136605" cy="292433"/>
            </a:xfrm>
            <a:prstGeom prst="line">
              <a:avLst/>
            </a:prstGeom>
            <a:ln w="76200" cap="rnd">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8" name="テキスト ボックス 77"/>
          <p:cNvSpPr txBox="1"/>
          <p:nvPr/>
        </p:nvSpPr>
        <p:spPr bwMode="auto">
          <a:xfrm>
            <a:off x="981221" y="3138290"/>
            <a:ext cx="1580559" cy="461665"/>
          </a:xfrm>
          <a:prstGeom prst="rect">
            <a:avLst/>
          </a:prstGeom>
          <a:noFill/>
        </p:spPr>
        <p:txBody>
          <a:bodyPr wrap="square">
            <a:spAutoFit/>
          </a:bodyPr>
          <a:lstStyle/>
          <a:p>
            <a:pPr algn="ctr">
              <a:defRPr/>
            </a:pPr>
            <a:r>
              <a:rPr lang="ja-JP" altLang="en-US" sz="1200" b="1" dirty="0" smtClean="0">
                <a:solidFill>
                  <a:prstClr val="black"/>
                </a:solidFill>
                <a:latin typeface="Calibri"/>
                <a:ea typeface="ＭＳ Ｐゴシック"/>
              </a:rPr>
              <a:t>電話のメモを残す</a:t>
            </a:r>
            <a:endParaRPr lang="en-US" altLang="ja-JP" sz="1200" b="1" dirty="0" smtClean="0">
              <a:solidFill>
                <a:prstClr val="black"/>
              </a:solidFill>
              <a:latin typeface="Calibri"/>
              <a:ea typeface="ＭＳ Ｐゴシック"/>
            </a:endParaRPr>
          </a:p>
          <a:p>
            <a:pPr algn="ctr">
              <a:defRPr/>
            </a:pPr>
            <a:r>
              <a:rPr lang="ja-JP" altLang="en-US" sz="1200" b="1" dirty="0" smtClean="0">
                <a:solidFill>
                  <a:prstClr val="black"/>
                </a:solidFill>
                <a:latin typeface="Calibri"/>
                <a:ea typeface="ＭＳ Ｐゴシック"/>
              </a:rPr>
              <a:t>メールデータを残す</a:t>
            </a:r>
            <a:endParaRPr lang="ja-JP" altLang="en-US" sz="1200" b="1" dirty="0">
              <a:solidFill>
                <a:prstClr val="black"/>
              </a:solidFill>
              <a:latin typeface="Calibri"/>
              <a:ea typeface="ＭＳ Ｐゴシック"/>
            </a:endParaRPr>
          </a:p>
        </p:txBody>
      </p:sp>
      <p:pic>
        <p:nvPicPr>
          <p:cNvPr id="79" name="図 81"/>
          <p:cNvPicPr>
            <a:picLocks noChangeAspect="1" noChangeArrowheads="1"/>
          </p:cNvPicPr>
          <p:nvPr/>
        </p:nvPicPr>
        <p:blipFill>
          <a:blip r:embed="rId4" cstate="print"/>
          <a:srcRect/>
          <a:stretch>
            <a:fillRect/>
          </a:stretch>
        </p:blipFill>
        <p:spPr bwMode="auto">
          <a:xfrm>
            <a:off x="2450610" y="2723460"/>
            <a:ext cx="864096" cy="790462"/>
          </a:xfrm>
          <a:prstGeom prst="rect">
            <a:avLst/>
          </a:prstGeom>
          <a:noFill/>
          <a:ln w="9525">
            <a:noFill/>
            <a:miter lim="800000"/>
            <a:headEnd/>
            <a:tailEnd/>
          </a:ln>
        </p:spPr>
      </p:pic>
      <p:sp>
        <p:nvSpPr>
          <p:cNvPr id="80" name="テキスト ボックス 79"/>
          <p:cNvSpPr txBox="1"/>
          <p:nvPr/>
        </p:nvSpPr>
        <p:spPr bwMode="auto">
          <a:xfrm>
            <a:off x="2250947" y="2261795"/>
            <a:ext cx="1263421" cy="461665"/>
          </a:xfrm>
          <a:prstGeom prst="rect">
            <a:avLst/>
          </a:prstGeom>
          <a:noFill/>
        </p:spPr>
        <p:txBody>
          <a:bodyPr wrap="square">
            <a:spAutoFit/>
          </a:bodyPr>
          <a:lstStyle/>
          <a:p>
            <a:pPr algn="ctr">
              <a:defRPr/>
            </a:pPr>
            <a:r>
              <a:rPr lang="en-US" altLang="ja-JP" sz="1200" b="1" dirty="0" smtClean="0">
                <a:solidFill>
                  <a:prstClr val="black"/>
                </a:solidFill>
                <a:latin typeface="Calibri"/>
                <a:ea typeface="ＭＳ Ｐゴシック"/>
              </a:rPr>
              <a:t>PC</a:t>
            </a:r>
            <a:r>
              <a:rPr lang="ja-JP" altLang="en-US" sz="1200" b="1" dirty="0" smtClean="0">
                <a:solidFill>
                  <a:prstClr val="black"/>
                </a:solidFill>
                <a:latin typeface="Calibri"/>
                <a:ea typeface="ＭＳ Ｐゴシック"/>
              </a:rPr>
              <a:t>画面</a:t>
            </a:r>
            <a:endParaRPr lang="en-US" altLang="ja-JP" sz="1200" b="1" dirty="0" smtClean="0">
              <a:solidFill>
                <a:prstClr val="black"/>
              </a:solidFill>
              <a:latin typeface="Calibri"/>
              <a:ea typeface="ＭＳ Ｐゴシック"/>
            </a:endParaRPr>
          </a:p>
          <a:p>
            <a:pPr algn="ctr">
              <a:defRPr/>
            </a:pPr>
            <a:r>
              <a:rPr lang="ja-JP" altLang="en-US" sz="1200" b="1" dirty="0" smtClean="0">
                <a:solidFill>
                  <a:prstClr val="black"/>
                </a:solidFill>
                <a:latin typeface="Calibri"/>
                <a:ea typeface="ＭＳ Ｐゴシック"/>
              </a:rPr>
              <a:t>ﾊﾝﾄﾞｱｳﾄ・ﾒﾓ</a:t>
            </a:r>
            <a:endParaRPr lang="ja-JP" altLang="en-US" sz="1200" b="1" dirty="0">
              <a:solidFill>
                <a:prstClr val="black"/>
              </a:solidFill>
              <a:latin typeface="Calibri"/>
              <a:ea typeface="ＭＳ Ｐゴシック"/>
            </a:endParaRPr>
          </a:p>
        </p:txBody>
      </p:sp>
      <p:sp>
        <p:nvSpPr>
          <p:cNvPr id="9217" name="角丸四角形 9216"/>
          <p:cNvSpPr/>
          <p:nvPr/>
        </p:nvSpPr>
        <p:spPr>
          <a:xfrm>
            <a:off x="349263" y="2178129"/>
            <a:ext cx="3165106" cy="1373540"/>
          </a:xfrm>
          <a:prstGeom prst="roundRect">
            <a:avLst>
              <a:gd name="adj" fmla="val 11851"/>
            </a:avLst>
          </a:prstGeom>
          <a:noFill/>
          <a:ln w="317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9219" name="角丸四角形 9218"/>
          <p:cNvSpPr/>
          <p:nvPr/>
        </p:nvSpPr>
        <p:spPr>
          <a:xfrm>
            <a:off x="1317530" y="1959569"/>
            <a:ext cx="979810" cy="316270"/>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ja-JP" altLang="en-US" sz="14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収　集</a:t>
            </a:r>
            <a:endParaRPr lang="ja-JP" altLang="en-US" sz="14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9240" name="グループ化 9239"/>
          <p:cNvGrpSpPr/>
          <p:nvPr/>
        </p:nvGrpSpPr>
        <p:grpSpPr>
          <a:xfrm>
            <a:off x="3795199" y="2279180"/>
            <a:ext cx="1008112" cy="448224"/>
            <a:chOff x="4716016" y="3003219"/>
            <a:chExt cx="1008112" cy="448224"/>
          </a:xfrm>
        </p:grpSpPr>
        <p:sp>
          <p:nvSpPr>
            <p:cNvPr id="9221" name="円/楕円 9220"/>
            <p:cNvSpPr/>
            <p:nvPr/>
          </p:nvSpPr>
          <p:spPr>
            <a:xfrm>
              <a:off x="4716016" y="3104965"/>
              <a:ext cx="1008112" cy="34647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9222" name="円/楕円 9221"/>
            <p:cNvSpPr/>
            <p:nvPr/>
          </p:nvSpPr>
          <p:spPr>
            <a:xfrm>
              <a:off x="5076056" y="3117711"/>
              <a:ext cx="288032" cy="33373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cxnSp>
          <p:nvCxnSpPr>
            <p:cNvPr id="9225" name="直線コネクタ 9224"/>
            <p:cNvCxnSpPr/>
            <p:nvPr/>
          </p:nvCxnSpPr>
          <p:spPr>
            <a:xfrm flipH="1" flipV="1">
              <a:off x="4845019" y="3072557"/>
              <a:ext cx="48967" cy="788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p:cNvCxnSpPr/>
            <p:nvPr/>
          </p:nvCxnSpPr>
          <p:spPr>
            <a:xfrm flipH="1" flipV="1">
              <a:off x="4940995" y="3031843"/>
              <a:ext cx="37815" cy="989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線コネクタ 91"/>
            <p:cNvCxnSpPr/>
            <p:nvPr/>
          </p:nvCxnSpPr>
          <p:spPr>
            <a:xfrm flipH="1" flipV="1">
              <a:off x="5053035" y="3011886"/>
              <a:ext cx="20042" cy="851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線コネクタ 92"/>
            <p:cNvCxnSpPr/>
            <p:nvPr/>
          </p:nvCxnSpPr>
          <p:spPr>
            <a:xfrm flipH="1" flipV="1">
              <a:off x="5171688" y="3005771"/>
              <a:ext cx="1" cy="861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線コネクタ 96"/>
            <p:cNvCxnSpPr/>
            <p:nvPr/>
          </p:nvCxnSpPr>
          <p:spPr>
            <a:xfrm flipH="1" flipV="1">
              <a:off x="5261050" y="3003219"/>
              <a:ext cx="3189" cy="924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線コネクタ 98"/>
            <p:cNvCxnSpPr/>
            <p:nvPr/>
          </p:nvCxnSpPr>
          <p:spPr>
            <a:xfrm flipV="1">
              <a:off x="5345410" y="3007553"/>
              <a:ext cx="15315" cy="925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p:cNvCxnSpPr/>
            <p:nvPr/>
          </p:nvCxnSpPr>
          <p:spPr>
            <a:xfrm flipV="1">
              <a:off x="5419082" y="3024887"/>
              <a:ext cx="28315" cy="882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p:cNvCxnSpPr/>
            <p:nvPr/>
          </p:nvCxnSpPr>
          <p:spPr>
            <a:xfrm flipV="1">
              <a:off x="5516408" y="3059556"/>
              <a:ext cx="56665" cy="628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線コネクタ 106"/>
            <p:cNvCxnSpPr/>
            <p:nvPr/>
          </p:nvCxnSpPr>
          <p:spPr>
            <a:xfrm flipV="1">
              <a:off x="5586782" y="3091651"/>
              <a:ext cx="57754" cy="653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1" name="グループ化 11"/>
          <p:cNvGrpSpPr>
            <a:grpSpLocks/>
          </p:cNvGrpSpPr>
          <p:nvPr/>
        </p:nvGrpSpPr>
        <p:grpSpPr bwMode="auto">
          <a:xfrm>
            <a:off x="4372953" y="2749816"/>
            <a:ext cx="912836" cy="553621"/>
            <a:chOff x="3822542" y="3071395"/>
            <a:chExt cx="1045178" cy="670300"/>
          </a:xfrm>
        </p:grpSpPr>
        <p:pic>
          <p:nvPicPr>
            <p:cNvPr id="11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22542" y="3071395"/>
              <a:ext cx="1045178" cy="67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3" name="正方形/長方形 112"/>
            <p:cNvSpPr/>
            <p:nvPr/>
          </p:nvSpPr>
          <p:spPr>
            <a:xfrm>
              <a:off x="3876337" y="3351326"/>
              <a:ext cx="248488" cy="321026"/>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t"/>
            <a:lstStyle/>
            <a:p>
              <a:pPr algn="ctr">
                <a:defRPr/>
              </a:pPr>
              <a:endParaRPr lang="ja-JP" altLang="en-US">
                <a:solidFill>
                  <a:prstClr val="white"/>
                </a:solidFill>
              </a:endParaRPr>
            </a:p>
          </p:txBody>
        </p:sp>
        <p:grpSp>
          <p:nvGrpSpPr>
            <p:cNvPr id="114" name="グループ化 16"/>
            <p:cNvGrpSpPr>
              <a:grpSpLocks/>
            </p:cNvGrpSpPr>
            <p:nvPr/>
          </p:nvGrpSpPr>
          <p:grpSpPr bwMode="auto">
            <a:xfrm>
              <a:off x="3904517" y="3397549"/>
              <a:ext cx="192128" cy="282501"/>
              <a:chOff x="1137617" y="3887436"/>
              <a:chExt cx="288473" cy="518031"/>
            </a:xfrm>
          </p:grpSpPr>
          <p:sp>
            <p:nvSpPr>
              <p:cNvPr id="115" name="フローチャート : 論理積ゲート 114"/>
              <p:cNvSpPr/>
              <p:nvPr/>
            </p:nvSpPr>
            <p:spPr>
              <a:xfrm rot="16200000">
                <a:off x="1152346" y="4131723"/>
                <a:ext cx="259015" cy="288473"/>
              </a:xfrm>
              <a:prstGeom prst="flowChartDelay">
                <a:avLst/>
              </a:prstGeom>
              <a:solidFill>
                <a:schemeClr val="tx2">
                  <a:lumMod val="40000"/>
                  <a:lumOff val="6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anchor="t"/>
              <a:lstStyle/>
              <a:p>
                <a:pPr algn="ctr">
                  <a:defRPr/>
                </a:pPr>
                <a:endParaRPr lang="ja-JP" altLang="en-US">
                  <a:solidFill>
                    <a:prstClr val="white"/>
                  </a:solidFill>
                </a:endParaRPr>
              </a:p>
            </p:txBody>
          </p:sp>
          <p:sp>
            <p:nvSpPr>
              <p:cNvPr id="116" name="スマイル 115"/>
              <p:cNvSpPr/>
              <p:nvPr/>
            </p:nvSpPr>
            <p:spPr>
              <a:xfrm>
                <a:off x="1137617" y="3887436"/>
                <a:ext cx="288473" cy="287273"/>
              </a:xfrm>
              <a:prstGeom prst="smileyFace">
                <a:avLst>
                  <a:gd name="adj" fmla="val 4653"/>
                </a:avLst>
              </a:prstGeom>
              <a:solidFill>
                <a:schemeClr val="accent6">
                  <a:lumMod val="20000"/>
                  <a:lumOff val="80000"/>
                </a:schemeClr>
              </a:solidFill>
              <a:ln w="31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t"/>
              <a:lstStyle/>
              <a:p>
                <a:pPr algn="ctr">
                  <a:defRPr/>
                </a:pPr>
                <a:endParaRPr lang="ja-JP" altLang="en-US">
                  <a:solidFill>
                    <a:prstClr val="white"/>
                  </a:solidFill>
                </a:endParaRPr>
              </a:p>
            </p:txBody>
          </p:sp>
        </p:grpSp>
      </p:grpSp>
      <p:sp>
        <p:nvSpPr>
          <p:cNvPr id="117" name="テキスト ボックス 116"/>
          <p:cNvSpPr txBox="1"/>
          <p:nvPr/>
        </p:nvSpPr>
        <p:spPr bwMode="auto">
          <a:xfrm>
            <a:off x="3661631" y="3265624"/>
            <a:ext cx="1696166" cy="276999"/>
          </a:xfrm>
          <a:prstGeom prst="rect">
            <a:avLst/>
          </a:prstGeom>
          <a:noFill/>
        </p:spPr>
        <p:txBody>
          <a:bodyPr wrap="square">
            <a:spAutoFit/>
          </a:bodyPr>
          <a:lstStyle/>
          <a:p>
            <a:pPr algn="ctr">
              <a:defRPr/>
            </a:pPr>
            <a:r>
              <a:rPr lang="ja-JP" altLang="en-US" sz="1200" b="1" dirty="0" smtClean="0">
                <a:solidFill>
                  <a:prstClr val="black"/>
                </a:solidFill>
                <a:latin typeface="Calibri"/>
                <a:ea typeface="ＭＳ Ｐゴシック"/>
              </a:rPr>
              <a:t>提示を受けて見るだけ</a:t>
            </a:r>
            <a:endParaRPr lang="ja-JP" altLang="en-US" sz="1200" b="1" dirty="0">
              <a:solidFill>
                <a:prstClr val="black"/>
              </a:solidFill>
              <a:latin typeface="Calibri"/>
              <a:ea typeface="ＭＳ Ｐゴシック"/>
            </a:endParaRPr>
          </a:p>
        </p:txBody>
      </p:sp>
      <p:grpSp>
        <p:nvGrpSpPr>
          <p:cNvPr id="9241" name="グループ化 9240"/>
          <p:cNvGrpSpPr/>
          <p:nvPr/>
        </p:nvGrpSpPr>
        <p:grpSpPr>
          <a:xfrm>
            <a:off x="5571526" y="2330900"/>
            <a:ext cx="720081" cy="782691"/>
            <a:chOff x="5868141" y="2793081"/>
            <a:chExt cx="720081" cy="829698"/>
          </a:xfrm>
        </p:grpSpPr>
        <p:sp>
          <p:nvSpPr>
            <p:cNvPr id="118" name="メモ 117"/>
            <p:cNvSpPr/>
            <p:nvPr/>
          </p:nvSpPr>
          <p:spPr>
            <a:xfrm flipH="1">
              <a:off x="5868141" y="2793081"/>
              <a:ext cx="720081" cy="829698"/>
            </a:xfrm>
            <a:prstGeom prst="foldedCorner">
              <a:avLst>
                <a:gd name="adj" fmla="val 2749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72000" rIns="0" bIns="0" rtlCol="0" anchor="t" anchorCtr="0"/>
            <a:lstStyle/>
            <a:p>
              <a:pPr algn="ctr" fontAlgn="auto">
                <a:spcBef>
                  <a:spcPts val="0"/>
                </a:spcBef>
                <a:spcAft>
                  <a:spcPts val="0"/>
                </a:spcAft>
              </a:pPr>
              <a:r>
                <a:rPr lang="ja-JP" altLang="en-US" sz="900" dirty="0" smtClean="0">
                  <a:solidFill>
                    <a:prstClr val="black"/>
                  </a:solidFill>
                </a:rPr>
                <a:t>コピー</a:t>
              </a:r>
              <a:endParaRPr lang="en-US" altLang="ja-JP" sz="900" dirty="0" smtClean="0">
                <a:solidFill>
                  <a:prstClr val="black"/>
                </a:solidFill>
              </a:endParaRPr>
            </a:p>
          </p:txBody>
        </p:sp>
        <p:grpSp>
          <p:nvGrpSpPr>
            <p:cNvPr id="119" name="グループ化 11"/>
            <p:cNvGrpSpPr>
              <a:grpSpLocks/>
            </p:cNvGrpSpPr>
            <p:nvPr/>
          </p:nvGrpSpPr>
          <p:grpSpPr bwMode="auto">
            <a:xfrm>
              <a:off x="5975966" y="3048459"/>
              <a:ext cx="504430" cy="322418"/>
              <a:chOff x="3822542" y="3071395"/>
              <a:chExt cx="1045178" cy="670300"/>
            </a:xfrm>
          </p:grpSpPr>
          <p:pic>
            <p:nvPicPr>
              <p:cNvPr id="120"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22542" y="3071395"/>
                <a:ext cx="1045178" cy="67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1" name="正方形/長方形 120"/>
              <p:cNvSpPr/>
              <p:nvPr/>
            </p:nvSpPr>
            <p:spPr>
              <a:xfrm>
                <a:off x="3876337" y="3351326"/>
                <a:ext cx="248488" cy="321026"/>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t"/>
              <a:lstStyle/>
              <a:p>
                <a:pPr algn="ctr">
                  <a:defRPr/>
                </a:pPr>
                <a:endParaRPr lang="ja-JP" altLang="en-US">
                  <a:solidFill>
                    <a:prstClr val="white"/>
                  </a:solidFill>
                </a:endParaRPr>
              </a:p>
            </p:txBody>
          </p:sp>
          <p:grpSp>
            <p:nvGrpSpPr>
              <p:cNvPr id="122" name="グループ化 16"/>
              <p:cNvGrpSpPr>
                <a:grpSpLocks/>
              </p:cNvGrpSpPr>
              <p:nvPr/>
            </p:nvGrpSpPr>
            <p:grpSpPr bwMode="auto">
              <a:xfrm>
                <a:off x="3904517" y="3397550"/>
                <a:ext cx="192129" cy="282506"/>
                <a:chOff x="1137616" y="3887436"/>
                <a:chExt cx="288474" cy="518040"/>
              </a:xfrm>
            </p:grpSpPr>
            <p:sp>
              <p:nvSpPr>
                <p:cNvPr id="123" name="フローチャート : 論理積ゲート 122"/>
                <p:cNvSpPr/>
                <p:nvPr/>
              </p:nvSpPr>
              <p:spPr>
                <a:xfrm rot="16200000">
                  <a:off x="1152345" y="4131732"/>
                  <a:ext cx="259015" cy="288474"/>
                </a:xfrm>
                <a:prstGeom prst="flowChartDelay">
                  <a:avLst/>
                </a:prstGeom>
                <a:solidFill>
                  <a:schemeClr val="tx2">
                    <a:lumMod val="40000"/>
                    <a:lumOff val="6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anchor="t"/>
                <a:lstStyle/>
                <a:p>
                  <a:pPr algn="ctr">
                    <a:defRPr/>
                  </a:pPr>
                  <a:endParaRPr lang="ja-JP" altLang="en-US">
                    <a:solidFill>
                      <a:prstClr val="white"/>
                    </a:solidFill>
                  </a:endParaRPr>
                </a:p>
              </p:txBody>
            </p:sp>
            <p:sp>
              <p:nvSpPr>
                <p:cNvPr id="124" name="スマイル 123"/>
                <p:cNvSpPr/>
                <p:nvPr/>
              </p:nvSpPr>
              <p:spPr>
                <a:xfrm>
                  <a:off x="1137617" y="3887436"/>
                  <a:ext cx="288473" cy="287273"/>
                </a:xfrm>
                <a:prstGeom prst="smileyFace">
                  <a:avLst>
                    <a:gd name="adj" fmla="val 4653"/>
                  </a:avLst>
                </a:prstGeom>
                <a:solidFill>
                  <a:schemeClr val="accent6">
                    <a:lumMod val="20000"/>
                    <a:lumOff val="80000"/>
                  </a:schemeClr>
                </a:solidFill>
                <a:ln w="31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t"/>
                <a:lstStyle/>
                <a:p>
                  <a:pPr algn="ctr">
                    <a:defRPr/>
                  </a:pPr>
                  <a:endParaRPr lang="ja-JP" altLang="en-US">
                    <a:solidFill>
                      <a:prstClr val="white"/>
                    </a:solidFill>
                  </a:endParaRPr>
                </a:p>
              </p:txBody>
            </p:sp>
          </p:grpSp>
        </p:grpSp>
      </p:grpSp>
      <p:sp>
        <p:nvSpPr>
          <p:cNvPr id="132" name="テキスト ボックス 131"/>
          <p:cNvSpPr txBox="1"/>
          <p:nvPr/>
        </p:nvSpPr>
        <p:spPr bwMode="auto">
          <a:xfrm>
            <a:off x="5381417" y="3091991"/>
            <a:ext cx="1100298" cy="461665"/>
          </a:xfrm>
          <a:prstGeom prst="rect">
            <a:avLst/>
          </a:prstGeom>
          <a:noFill/>
        </p:spPr>
        <p:txBody>
          <a:bodyPr wrap="square">
            <a:spAutoFit/>
          </a:bodyPr>
          <a:lstStyle/>
          <a:p>
            <a:pPr algn="ctr">
              <a:defRPr/>
            </a:pPr>
            <a:r>
              <a:rPr lang="ja-JP" altLang="en-US" sz="1200" b="1" dirty="0" smtClean="0">
                <a:solidFill>
                  <a:prstClr val="black"/>
                </a:solidFill>
                <a:latin typeface="Calibri"/>
                <a:ea typeface="ＭＳ Ｐゴシック"/>
              </a:rPr>
              <a:t>表面のみの</a:t>
            </a:r>
            <a:endParaRPr lang="en-US" altLang="ja-JP" sz="1200" b="1" dirty="0" smtClean="0">
              <a:solidFill>
                <a:prstClr val="black"/>
              </a:solidFill>
              <a:latin typeface="Calibri"/>
              <a:ea typeface="ＭＳ Ｐゴシック"/>
            </a:endParaRPr>
          </a:p>
          <a:p>
            <a:pPr algn="ctr">
              <a:defRPr/>
            </a:pPr>
            <a:r>
              <a:rPr lang="ja-JP" altLang="en-US" sz="1200" b="1" dirty="0" smtClean="0">
                <a:solidFill>
                  <a:prstClr val="black"/>
                </a:solidFill>
                <a:latin typeface="Calibri"/>
                <a:ea typeface="ＭＳ Ｐゴシック"/>
              </a:rPr>
              <a:t>コピー保管</a:t>
            </a:r>
            <a:endParaRPr lang="ja-JP" altLang="en-US" sz="1200" b="1" dirty="0">
              <a:solidFill>
                <a:prstClr val="black"/>
              </a:solidFill>
              <a:latin typeface="Calibri"/>
              <a:ea typeface="ＭＳ Ｐゴシック"/>
            </a:endParaRPr>
          </a:p>
        </p:txBody>
      </p:sp>
      <p:sp>
        <p:nvSpPr>
          <p:cNvPr id="133" name="角丸四角形 132"/>
          <p:cNvSpPr/>
          <p:nvPr/>
        </p:nvSpPr>
        <p:spPr>
          <a:xfrm>
            <a:off x="3661631" y="2178129"/>
            <a:ext cx="2820084" cy="1335793"/>
          </a:xfrm>
          <a:prstGeom prst="roundRect">
            <a:avLst>
              <a:gd name="adj" fmla="val 11851"/>
            </a:avLst>
          </a:prstGeom>
          <a:noFill/>
          <a:ln w="3175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134" name="角丸四角形 133"/>
          <p:cNvSpPr/>
          <p:nvPr/>
        </p:nvSpPr>
        <p:spPr>
          <a:xfrm>
            <a:off x="4498265" y="1975860"/>
            <a:ext cx="1539629" cy="316270"/>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ja-JP" altLang="en-US" sz="1400" b="1"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収集に該当しない</a:t>
            </a:r>
            <a:endParaRPr lang="ja-JP" altLang="en-US" sz="1400" b="1" dirty="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5" name="テキスト ボックス 134"/>
          <p:cNvSpPr txBox="1"/>
          <p:nvPr/>
        </p:nvSpPr>
        <p:spPr>
          <a:xfrm>
            <a:off x="6613959" y="2001080"/>
            <a:ext cx="2217550" cy="1569660"/>
          </a:xfrm>
          <a:prstGeom prst="rect">
            <a:avLst/>
          </a:prstGeom>
          <a:noFill/>
        </p:spPr>
        <p:txBody>
          <a:bodyPr wrap="square" rtlCol="0">
            <a:spAutoFit/>
          </a:bodyPr>
          <a:lstStyle/>
          <a:p>
            <a:pPr fontAlgn="auto">
              <a:spcBef>
                <a:spcPts val="0"/>
              </a:spcBef>
              <a:spcAft>
                <a:spcPts val="0"/>
              </a:spcAft>
            </a:pPr>
            <a:r>
              <a:rPr lang="ja-JP" altLang="en-US" sz="16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 支払調書作成</a:t>
            </a:r>
            <a:r>
              <a:rPr lang="ja-JP" altLang="en-US" sz="16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事務</a:t>
            </a:r>
            <a:endParaRPr lang="en-US" altLang="ja-JP" sz="16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pPr>
            <a:r>
              <a:rPr lang="ja-JP" altLang="en-US" sz="1600" b="1" dirty="0">
                <a:solidFill>
                  <a:srgbClr val="00206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6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　担当者に受け渡す</a:t>
            </a:r>
            <a:endParaRPr lang="en-US" altLang="ja-JP" sz="16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pPr>
            <a:r>
              <a:rPr lang="ja-JP" altLang="en-US" sz="1600" b="1" dirty="0">
                <a:solidFill>
                  <a:srgbClr val="00206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6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　立場の者は</a:t>
            </a:r>
            <a:r>
              <a:rPr lang="ja-JP" altLang="en-US" sz="16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、可及的</a:t>
            </a:r>
            <a:endParaRPr lang="en-US" altLang="ja-JP" sz="16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pPr>
            <a:r>
              <a:rPr lang="ja-JP" altLang="en-US" sz="16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　　速やかに担当者に渡</a:t>
            </a:r>
            <a:endParaRPr lang="en-US" altLang="ja-JP" sz="16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pPr>
            <a:r>
              <a:rPr lang="ja-JP" altLang="en-US" sz="1600" dirty="0">
                <a:solidFill>
                  <a:srgbClr val="00206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6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　し、</a:t>
            </a:r>
            <a:r>
              <a:rPr lang="ja-JP" altLang="en-US" sz="16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コピー等を手許に</a:t>
            </a:r>
            <a:endParaRPr lang="en-US" altLang="ja-JP" sz="16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pPr>
            <a:r>
              <a:rPr lang="ja-JP" altLang="en-US" sz="16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　　残して</a:t>
            </a:r>
            <a:r>
              <a:rPr lang="ja-JP" altLang="en-US" sz="1600" b="1" dirty="0">
                <a:solidFill>
                  <a:srgbClr val="002060"/>
                </a:solidFill>
                <a:latin typeface="Meiryo UI" panose="020B0604030504040204" pitchFamily="50" charset="-128"/>
                <a:ea typeface="Meiryo UI" panose="020B0604030504040204" pitchFamily="50" charset="-128"/>
                <a:cs typeface="Meiryo UI" panose="020B0604030504040204" pitchFamily="50" charset="-128"/>
              </a:rPr>
              <a:t>は</a:t>
            </a:r>
            <a:r>
              <a:rPr lang="ja-JP" altLang="en-US" sz="16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ならない</a:t>
            </a:r>
            <a:r>
              <a:rPr lang="ja-JP" altLang="en-US" sz="16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1600" dirty="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6" name="テキスト ボックス 135"/>
          <p:cNvSpPr txBox="1"/>
          <p:nvPr/>
        </p:nvSpPr>
        <p:spPr bwMode="auto">
          <a:xfrm>
            <a:off x="233705" y="3789040"/>
            <a:ext cx="8570374" cy="307777"/>
          </a:xfrm>
          <a:prstGeom prst="rect">
            <a:avLst/>
          </a:prstGeom>
          <a:noFill/>
        </p:spPr>
        <p:txBody>
          <a:bodyPr wrap="square">
            <a:spAutoFit/>
          </a:bodyPr>
          <a:lstStyle/>
          <a:p>
            <a:pPr marL="171450" indent="-171450">
              <a:buFont typeface="Wingdings" panose="05000000000000000000" pitchFamily="2" charset="2"/>
              <a:buChar char="Ø"/>
              <a:defRPr/>
            </a:pPr>
            <a:r>
              <a:rPr lang="ja-JP" altLang="en-US" sz="14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マイナンバー入り住民票</a:t>
            </a:r>
            <a:r>
              <a:rPr lang="ja-JP" altLang="en-US" sz="14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を受け取った場合・・・</a:t>
            </a:r>
            <a:r>
              <a:rPr lang="ja-JP" altLang="en-US" sz="14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マスキング等</a:t>
            </a:r>
            <a:r>
              <a:rPr lang="ja-JP" altLang="en-US" sz="14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でマイナンバーを</a:t>
            </a:r>
            <a:r>
              <a:rPr lang="ja-JP" altLang="en-US" sz="14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見れないようにする必要</a:t>
            </a:r>
            <a:r>
              <a:rPr lang="ja-JP" altLang="en-US" sz="14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があります。</a:t>
            </a:r>
            <a:endParaRPr lang="en-US" altLang="ja-JP" sz="14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7" name="角丸四角形 136"/>
          <p:cNvSpPr/>
          <p:nvPr/>
        </p:nvSpPr>
        <p:spPr>
          <a:xfrm>
            <a:off x="243234" y="4098024"/>
            <a:ext cx="8593733" cy="1779248"/>
          </a:xfrm>
          <a:prstGeom prst="roundRect">
            <a:avLst>
              <a:gd name="adj" fmla="val 7098"/>
            </a:avLst>
          </a:prstGeom>
          <a:solidFill>
            <a:schemeClr val="accent4">
              <a:lumMod val="20000"/>
              <a:lumOff val="80000"/>
              <a:alpha val="65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tIns="0" rtlCol="0" anchor="t"/>
          <a:lstStyle/>
          <a:p>
            <a:pPr marL="171450" indent="-171450" algn="ctr">
              <a:buFont typeface="Wingdings" panose="05000000000000000000" pitchFamily="2" charset="2"/>
              <a:buChar char="Ø"/>
              <a:defRPr/>
            </a:pPr>
            <a:r>
              <a:rPr lang="ja-JP" altLang="en-US" sz="16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保管＝特定個人情報関係事務を処理する必要がある場合⇒</a:t>
            </a:r>
            <a:r>
              <a:rPr lang="ja-JP" altLang="en-US" sz="16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不要になれば速やかに廃棄の義務</a:t>
            </a:r>
            <a:endParaRPr lang="en-US" altLang="ja-JP" sz="16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138" name="グループ化 137"/>
          <p:cNvGrpSpPr/>
          <p:nvPr/>
        </p:nvGrpSpPr>
        <p:grpSpPr>
          <a:xfrm>
            <a:off x="787460" y="4524414"/>
            <a:ext cx="834969" cy="1145175"/>
            <a:chOff x="812951" y="2409267"/>
            <a:chExt cx="287337" cy="515937"/>
          </a:xfrm>
          <a:solidFill>
            <a:schemeClr val="bg1">
              <a:lumMod val="75000"/>
            </a:schemeClr>
          </a:solidFill>
        </p:grpSpPr>
        <p:sp>
          <p:nvSpPr>
            <p:cNvPr id="139" name="フローチャート : 論理積ゲート 138"/>
            <p:cNvSpPr/>
            <p:nvPr/>
          </p:nvSpPr>
          <p:spPr>
            <a:xfrm rot="16200000">
              <a:off x="827239" y="2652154"/>
              <a:ext cx="258762" cy="287337"/>
            </a:xfrm>
            <a:prstGeom prst="flowChartDelay">
              <a:avLst/>
            </a:prstGeom>
            <a:grpFill/>
            <a:ln cap="rnd">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t"/>
            <a:lstStyle/>
            <a:p>
              <a:pPr algn="ctr">
                <a:defRPr/>
              </a:pPr>
              <a:endParaRPr lang="ja-JP" altLang="en-US" dirty="0">
                <a:solidFill>
                  <a:prstClr val="white"/>
                </a:solidFill>
              </a:endParaRPr>
            </a:p>
          </p:txBody>
        </p:sp>
        <p:sp>
          <p:nvSpPr>
            <p:cNvPr id="140" name="スマイル 139"/>
            <p:cNvSpPr/>
            <p:nvPr/>
          </p:nvSpPr>
          <p:spPr>
            <a:xfrm>
              <a:off x="812951" y="2409267"/>
              <a:ext cx="287337" cy="287337"/>
            </a:xfrm>
            <a:prstGeom prst="smileyFace">
              <a:avLst>
                <a:gd name="adj" fmla="val 4653"/>
              </a:avLst>
            </a:prstGeom>
            <a:grpFill/>
            <a:ln cap="rnd">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t"/>
            <a:lstStyle/>
            <a:p>
              <a:pPr algn="ctr">
                <a:defRPr/>
              </a:pPr>
              <a:endParaRPr lang="ja-JP" altLang="en-US">
                <a:solidFill>
                  <a:prstClr val="white"/>
                </a:solidFill>
              </a:endParaRPr>
            </a:p>
          </p:txBody>
        </p:sp>
      </p:grpSp>
      <p:sp>
        <p:nvSpPr>
          <p:cNvPr id="141" name="テキスト ボックス 140"/>
          <p:cNvSpPr txBox="1"/>
          <p:nvPr/>
        </p:nvSpPr>
        <p:spPr bwMode="auto">
          <a:xfrm>
            <a:off x="576850" y="5358302"/>
            <a:ext cx="1256188" cy="246221"/>
          </a:xfrm>
          <a:prstGeom prst="rect">
            <a:avLst/>
          </a:prstGeom>
          <a:noFill/>
        </p:spPr>
        <p:txBody>
          <a:bodyPr wrap="square" anchor="t">
            <a:spAutoFit/>
          </a:bodyPr>
          <a:lstStyle/>
          <a:p>
            <a:pPr algn="ctr">
              <a:lnSpc>
                <a:spcPts val="1200"/>
              </a:lnSpc>
              <a:defRPr/>
            </a:pPr>
            <a:r>
              <a:rPr lang="ja-JP" altLang="en-US" sz="1400" b="1" dirty="0" smtClean="0">
                <a:solidFill>
                  <a:prstClr val="black"/>
                </a:solidFill>
                <a:latin typeface="Calibri"/>
                <a:ea typeface="ＭＳ Ｐゴシック"/>
              </a:rPr>
              <a:t>退職者</a:t>
            </a:r>
            <a:endParaRPr lang="ja-JP" altLang="en-US" sz="1400" b="1" dirty="0">
              <a:solidFill>
                <a:prstClr val="black"/>
              </a:solidFill>
              <a:latin typeface="Calibri"/>
              <a:ea typeface="ＭＳ Ｐゴシック"/>
            </a:endParaRPr>
          </a:p>
        </p:txBody>
      </p:sp>
      <p:pic>
        <p:nvPicPr>
          <p:cNvPr id="142" name="Picture 3" descr="C:\Users\CS832991\Desktop\素材\SV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12557" y="4524414"/>
            <a:ext cx="1038656" cy="934166"/>
          </a:xfrm>
          <a:prstGeom prst="rect">
            <a:avLst/>
          </a:prstGeom>
          <a:noFill/>
          <a:extLst>
            <a:ext uri="{909E8E84-426E-40DD-AFC4-6F175D3DCCD1}">
              <a14:hiddenFill xmlns:a14="http://schemas.microsoft.com/office/drawing/2010/main">
                <a:solidFill>
                  <a:srgbClr val="FFFFFF"/>
                </a:solidFill>
              </a14:hiddenFill>
            </a:ext>
          </a:extLst>
        </p:spPr>
      </p:pic>
      <p:sp>
        <p:nvSpPr>
          <p:cNvPr id="143" name="メモ 142"/>
          <p:cNvSpPr/>
          <p:nvPr/>
        </p:nvSpPr>
        <p:spPr>
          <a:xfrm flipH="1">
            <a:off x="2156700" y="4869609"/>
            <a:ext cx="587817" cy="764203"/>
          </a:xfrm>
          <a:prstGeom prst="foldedCorner">
            <a:avLst>
              <a:gd name="adj" fmla="val 2749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36000" rIns="0" bIns="0" rtlCol="0" anchor="t" anchorCtr="0"/>
          <a:lstStyle/>
          <a:p>
            <a:pPr algn="ctr" fontAlgn="auto">
              <a:spcBef>
                <a:spcPts val="0"/>
              </a:spcBef>
              <a:spcAft>
                <a:spcPts val="0"/>
              </a:spcAft>
            </a:pPr>
            <a:r>
              <a:rPr lang="ja-JP" altLang="en-US" sz="900" dirty="0" smtClean="0">
                <a:solidFill>
                  <a:prstClr val="black"/>
                </a:solidFill>
              </a:rPr>
              <a:t>特定個人</a:t>
            </a:r>
            <a:endParaRPr lang="en-US" altLang="ja-JP" sz="900" dirty="0" smtClean="0">
              <a:solidFill>
                <a:prstClr val="black"/>
              </a:solidFill>
            </a:endParaRPr>
          </a:p>
          <a:p>
            <a:pPr algn="ctr" fontAlgn="auto">
              <a:spcBef>
                <a:spcPts val="0"/>
              </a:spcBef>
              <a:spcAft>
                <a:spcPts val="0"/>
              </a:spcAft>
            </a:pPr>
            <a:r>
              <a:rPr lang="ja-JP" altLang="en-US" sz="900" dirty="0" smtClean="0">
                <a:solidFill>
                  <a:prstClr val="black"/>
                </a:solidFill>
              </a:rPr>
              <a:t>データ</a:t>
            </a:r>
            <a:endParaRPr lang="en-US" altLang="ja-JP" sz="900" dirty="0">
              <a:solidFill>
                <a:prstClr val="black"/>
              </a:solidFill>
            </a:endParaRPr>
          </a:p>
          <a:p>
            <a:pPr algn="ctr" fontAlgn="auto">
              <a:spcBef>
                <a:spcPts val="0"/>
              </a:spcBef>
              <a:spcAft>
                <a:spcPts val="0"/>
              </a:spcAft>
            </a:pPr>
            <a:r>
              <a:rPr lang="ja-JP" altLang="en-US" sz="900" dirty="0" smtClean="0">
                <a:solidFill>
                  <a:prstClr val="black"/>
                </a:solidFill>
              </a:rPr>
              <a:t>凸田凹夫</a:t>
            </a:r>
            <a:endParaRPr lang="en-US" altLang="ja-JP" sz="900" dirty="0" smtClean="0">
              <a:solidFill>
                <a:prstClr val="black"/>
              </a:solidFill>
            </a:endParaRPr>
          </a:p>
          <a:p>
            <a:pPr algn="ctr" fontAlgn="auto">
              <a:spcBef>
                <a:spcPts val="0"/>
              </a:spcBef>
              <a:spcAft>
                <a:spcPts val="0"/>
              </a:spcAft>
            </a:pPr>
            <a:r>
              <a:rPr lang="en-US" altLang="ja-JP" sz="900" dirty="0" smtClean="0">
                <a:solidFill>
                  <a:prstClr val="black"/>
                </a:solidFill>
              </a:rPr>
              <a:t>1234567</a:t>
            </a:r>
            <a:endParaRPr lang="ja-JP" altLang="en-US" sz="900" dirty="0">
              <a:solidFill>
                <a:prstClr val="black"/>
              </a:solidFill>
            </a:endParaRPr>
          </a:p>
        </p:txBody>
      </p:sp>
      <p:sp>
        <p:nvSpPr>
          <p:cNvPr id="9242" name="右矢印 9241"/>
          <p:cNvSpPr/>
          <p:nvPr/>
        </p:nvSpPr>
        <p:spPr>
          <a:xfrm>
            <a:off x="3296859" y="4574809"/>
            <a:ext cx="364772" cy="676901"/>
          </a:xfrm>
          <a:prstGeom prst="rightArrow">
            <a:avLst>
              <a:gd name="adj1" fmla="val 76609"/>
              <a:gd name="adj2" fmla="val 626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145" name="メモ 144"/>
          <p:cNvSpPr/>
          <p:nvPr/>
        </p:nvSpPr>
        <p:spPr>
          <a:xfrm flipH="1">
            <a:off x="3931075" y="4493487"/>
            <a:ext cx="587817" cy="699628"/>
          </a:xfrm>
          <a:prstGeom prst="foldedCorner">
            <a:avLst>
              <a:gd name="adj" fmla="val 2263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36000" rIns="0" bIns="0" rtlCol="0" anchor="t" anchorCtr="0"/>
          <a:lstStyle/>
          <a:p>
            <a:pPr algn="ctr" fontAlgn="auto">
              <a:spcBef>
                <a:spcPts val="0"/>
              </a:spcBef>
              <a:spcAft>
                <a:spcPts val="0"/>
              </a:spcAft>
            </a:pPr>
            <a:r>
              <a:rPr lang="ja-JP" altLang="en-US" sz="900" dirty="0" smtClean="0">
                <a:solidFill>
                  <a:prstClr val="black"/>
                </a:solidFill>
              </a:rPr>
              <a:t>特定個人データ</a:t>
            </a:r>
            <a:endParaRPr lang="en-US" altLang="ja-JP" sz="900" dirty="0">
              <a:solidFill>
                <a:prstClr val="black"/>
              </a:solidFill>
            </a:endParaRPr>
          </a:p>
          <a:p>
            <a:pPr algn="ctr" fontAlgn="auto">
              <a:spcBef>
                <a:spcPts val="0"/>
              </a:spcBef>
              <a:spcAft>
                <a:spcPts val="0"/>
              </a:spcAft>
            </a:pPr>
            <a:r>
              <a:rPr lang="ja-JP" altLang="en-US" sz="900" dirty="0" smtClean="0">
                <a:solidFill>
                  <a:prstClr val="black"/>
                </a:solidFill>
              </a:rPr>
              <a:t>凸田凹夫</a:t>
            </a:r>
            <a:endParaRPr lang="en-US" altLang="ja-JP" sz="900" dirty="0" smtClean="0">
              <a:solidFill>
                <a:prstClr val="black"/>
              </a:solidFill>
            </a:endParaRPr>
          </a:p>
          <a:p>
            <a:pPr algn="ctr" fontAlgn="auto">
              <a:spcBef>
                <a:spcPts val="0"/>
              </a:spcBef>
              <a:spcAft>
                <a:spcPts val="0"/>
              </a:spcAft>
            </a:pPr>
            <a:r>
              <a:rPr lang="en-US" altLang="ja-JP" sz="900" dirty="0" smtClean="0">
                <a:solidFill>
                  <a:prstClr val="black"/>
                </a:solidFill>
              </a:rPr>
              <a:t>1234567</a:t>
            </a:r>
            <a:endParaRPr lang="ja-JP" altLang="en-US" sz="900" dirty="0">
              <a:solidFill>
                <a:prstClr val="black"/>
              </a:solidFill>
            </a:endParaRPr>
          </a:p>
        </p:txBody>
      </p:sp>
      <p:pic>
        <p:nvPicPr>
          <p:cNvPr id="32770" name="Picture 2" descr="クリックすると新しいウィンドウで開きます"/>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9406" r="43496" b="25224"/>
          <a:stretch/>
        </p:blipFill>
        <p:spPr bwMode="auto">
          <a:xfrm>
            <a:off x="4309646" y="4406257"/>
            <a:ext cx="269803" cy="619124"/>
          </a:xfrm>
          <a:prstGeom prst="rect">
            <a:avLst/>
          </a:prstGeom>
          <a:noFill/>
          <a:effectLst>
            <a:glow rad="101600">
              <a:schemeClr val="accent2">
                <a:satMod val="175000"/>
                <a:alpha val="40000"/>
              </a:schemeClr>
            </a:glow>
          </a:effectLst>
          <a:extLst>
            <a:ext uri="{909E8E84-426E-40DD-AFC4-6F175D3DCCD1}">
              <a14:hiddenFill xmlns:a14="http://schemas.microsoft.com/office/drawing/2010/main">
                <a:solidFill>
                  <a:srgbClr val="FFFFFF"/>
                </a:solidFill>
              </a14:hiddenFill>
            </a:ext>
          </a:extLst>
        </p:spPr>
      </p:pic>
      <p:grpSp>
        <p:nvGrpSpPr>
          <p:cNvPr id="9244" name="グループ化 9243"/>
          <p:cNvGrpSpPr/>
          <p:nvPr/>
        </p:nvGrpSpPr>
        <p:grpSpPr>
          <a:xfrm>
            <a:off x="4397054" y="5042390"/>
            <a:ext cx="653330" cy="616526"/>
            <a:chOff x="4418342" y="5177097"/>
            <a:chExt cx="653330" cy="616526"/>
          </a:xfrm>
        </p:grpSpPr>
        <p:sp>
          <p:nvSpPr>
            <p:cNvPr id="146" name="メモ 145"/>
            <p:cNvSpPr/>
            <p:nvPr/>
          </p:nvSpPr>
          <p:spPr>
            <a:xfrm flipH="1">
              <a:off x="4418342" y="5177097"/>
              <a:ext cx="653330" cy="616526"/>
            </a:xfrm>
            <a:prstGeom prst="foldedCorner">
              <a:avLst>
                <a:gd name="adj" fmla="val 2749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36000" rIns="0" bIns="0" rtlCol="0" anchor="t" anchorCtr="0"/>
            <a:lstStyle/>
            <a:p>
              <a:pPr algn="ctr" fontAlgn="auto">
                <a:spcBef>
                  <a:spcPts val="0"/>
                </a:spcBef>
                <a:spcAft>
                  <a:spcPts val="0"/>
                </a:spcAft>
              </a:pPr>
              <a:r>
                <a:rPr lang="ja-JP" altLang="en-US" sz="900" dirty="0" smtClean="0">
                  <a:solidFill>
                    <a:prstClr val="black"/>
                  </a:solidFill>
                </a:rPr>
                <a:t>従業員ﾃﾞｰﾀ</a:t>
              </a:r>
              <a:endParaRPr lang="en-US" altLang="ja-JP" sz="900" dirty="0">
                <a:solidFill>
                  <a:prstClr val="black"/>
                </a:solidFill>
              </a:endParaRPr>
            </a:p>
            <a:p>
              <a:pPr algn="ctr" fontAlgn="auto">
                <a:spcBef>
                  <a:spcPts val="0"/>
                </a:spcBef>
                <a:spcAft>
                  <a:spcPts val="0"/>
                </a:spcAft>
              </a:pPr>
              <a:r>
                <a:rPr lang="ja-JP" altLang="en-US" sz="900" dirty="0" smtClean="0">
                  <a:solidFill>
                    <a:prstClr val="black"/>
                  </a:solidFill>
                </a:rPr>
                <a:t>凸田凹夫</a:t>
              </a:r>
              <a:endParaRPr lang="en-US" altLang="ja-JP" sz="900" dirty="0" smtClean="0">
                <a:solidFill>
                  <a:prstClr val="black"/>
                </a:solidFill>
              </a:endParaRPr>
            </a:p>
            <a:p>
              <a:pPr algn="ctr" fontAlgn="auto">
                <a:spcBef>
                  <a:spcPts val="0"/>
                </a:spcBef>
                <a:spcAft>
                  <a:spcPts val="0"/>
                </a:spcAft>
              </a:pPr>
              <a:r>
                <a:rPr lang="en-US" altLang="ja-JP" sz="900" dirty="0" smtClean="0">
                  <a:solidFill>
                    <a:prstClr val="black"/>
                  </a:solidFill>
                </a:rPr>
                <a:t>1234567</a:t>
              </a:r>
              <a:endParaRPr lang="ja-JP" altLang="en-US" sz="900" dirty="0">
                <a:solidFill>
                  <a:prstClr val="black"/>
                </a:solidFill>
              </a:endParaRPr>
            </a:p>
          </p:txBody>
        </p:sp>
        <p:sp>
          <p:nvSpPr>
            <p:cNvPr id="9243" name="正方形/長方形 9242"/>
            <p:cNvSpPr/>
            <p:nvPr/>
          </p:nvSpPr>
          <p:spPr>
            <a:xfrm>
              <a:off x="4498265" y="5509697"/>
              <a:ext cx="433775" cy="7007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grpSp>
      <p:sp>
        <p:nvSpPr>
          <p:cNvPr id="150" name="テキスト ボックス 149"/>
          <p:cNvSpPr txBox="1"/>
          <p:nvPr/>
        </p:nvSpPr>
        <p:spPr bwMode="auto">
          <a:xfrm>
            <a:off x="2677547" y="5260974"/>
            <a:ext cx="1603396" cy="461665"/>
          </a:xfrm>
          <a:prstGeom prst="rect">
            <a:avLst/>
          </a:prstGeom>
          <a:noFill/>
        </p:spPr>
        <p:txBody>
          <a:bodyPr wrap="square" anchor="t">
            <a:spAutoFit/>
          </a:bodyPr>
          <a:lstStyle/>
          <a:p>
            <a:pPr algn="ctr">
              <a:defRPr/>
            </a:pPr>
            <a:r>
              <a:rPr lang="ja-JP" altLang="en-US" sz="1200" b="1" dirty="0" smtClean="0">
                <a:solidFill>
                  <a:prstClr val="black"/>
                </a:solidFill>
                <a:latin typeface="Calibri"/>
                <a:ea typeface="ＭＳ Ｐゴシック"/>
              </a:rPr>
              <a:t>・法定保存期間経過</a:t>
            </a:r>
            <a:endParaRPr lang="en-US" altLang="ja-JP" sz="1200" b="1" dirty="0" smtClean="0">
              <a:solidFill>
                <a:prstClr val="black"/>
              </a:solidFill>
              <a:latin typeface="Calibri"/>
              <a:ea typeface="ＭＳ Ｐゴシック"/>
            </a:endParaRPr>
          </a:p>
          <a:p>
            <a:pPr algn="ctr">
              <a:defRPr/>
            </a:pPr>
            <a:r>
              <a:rPr lang="ja-JP" altLang="en-US" sz="1200" b="1" dirty="0" smtClean="0">
                <a:solidFill>
                  <a:prstClr val="black"/>
                </a:solidFill>
                <a:latin typeface="Calibri"/>
                <a:ea typeface="ＭＳ Ｐゴシック"/>
              </a:rPr>
              <a:t>・事務処理が不要に</a:t>
            </a:r>
            <a:endParaRPr lang="ja-JP" altLang="en-US" sz="1200" b="1" dirty="0">
              <a:solidFill>
                <a:prstClr val="black"/>
              </a:solidFill>
              <a:latin typeface="Calibri"/>
              <a:ea typeface="ＭＳ Ｐゴシック"/>
            </a:endParaRPr>
          </a:p>
        </p:txBody>
      </p:sp>
      <p:sp>
        <p:nvSpPr>
          <p:cNvPr id="151" name="テキスト ボックス 150"/>
          <p:cNvSpPr txBox="1"/>
          <p:nvPr/>
        </p:nvSpPr>
        <p:spPr bwMode="auto">
          <a:xfrm>
            <a:off x="4579449" y="4529832"/>
            <a:ext cx="1113301" cy="461665"/>
          </a:xfrm>
          <a:prstGeom prst="rect">
            <a:avLst/>
          </a:prstGeom>
          <a:noFill/>
        </p:spPr>
        <p:txBody>
          <a:bodyPr wrap="square">
            <a:spAutoFit/>
          </a:bodyPr>
          <a:lstStyle/>
          <a:p>
            <a:pPr>
              <a:defRPr/>
            </a:pPr>
            <a:r>
              <a:rPr lang="ja-JP" altLang="en-US" sz="1200" b="1" dirty="0" smtClean="0">
                <a:solidFill>
                  <a:prstClr val="black"/>
                </a:solidFill>
                <a:latin typeface="Calibri"/>
                <a:ea typeface="ＭＳ Ｐゴシック"/>
              </a:rPr>
              <a:t>廃棄・</a:t>
            </a:r>
            <a:endParaRPr lang="en-US" altLang="ja-JP" sz="1200" b="1" dirty="0" smtClean="0">
              <a:solidFill>
                <a:prstClr val="black"/>
              </a:solidFill>
              <a:latin typeface="Calibri"/>
              <a:ea typeface="ＭＳ Ｐゴシック"/>
            </a:endParaRPr>
          </a:p>
          <a:p>
            <a:pPr>
              <a:defRPr/>
            </a:pPr>
            <a:r>
              <a:rPr lang="ja-JP" altLang="en-US" sz="1200" b="1" dirty="0">
                <a:solidFill>
                  <a:prstClr val="black"/>
                </a:solidFill>
                <a:latin typeface="Calibri"/>
                <a:ea typeface="ＭＳ Ｐゴシック"/>
              </a:rPr>
              <a:t>マスキング</a:t>
            </a:r>
          </a:p>
        </p:txBody>
      </p:sp>
      <p:sp>
        <p:nvSpPr>
          <p:cNvPr id="153" name="角丸四角形 152"/>
          <p:cNvSpPr/>
          <p:nvPr/>
        </p:nvSpPr>
        <p:spPr>
          <a:xfrm>
            <a:off x="5566032" y="4524415"/>
            <a:ext cx="3038416" cy="1045080"/>
          </a:xfrm>
          <a:prstGeom prst="roundRect">
            <a:avLst>
              <a:gd name="adj" fmla="val 11851"/>
            </a:avLst>
          </a:prstGeom>
          <a:noFill/>
          <a:ln w="3175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154" name="角丸四角形 153"/>
          <p:cNvSpPr/>
          <p:nvPr/>
        </p:nvSpPr>
        <p:spPr>
          <a:xfrm>
            <a:off x="6402667" y="4411185"/>
            <a:ext cx="1121662" cy="316270"/>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ja-JP" altLang="en-US" sz="1400" b="1"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廃棄方法</a:t>
            </a:r>
            <a:endParaRPr lang="ja-JP" altLang="en-US" sz="1400" b="1" dirty="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5" name="メモ 154"/>
          <p:cNvSpPr/>
          <p:nvPr/>
        </p:nvSpPr>
        <p:spPr>
          <a:xfrm flipH="1">
            <a:off x="5650100" y="4799666"/>
            <a:ext cx="587817" cy="699628"/>
          </a:xfrm>
          <a:prstGeom prst="foldedCorner">
            <a:avLst>
              <a:gd name="adj" fmla="val 2263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36000" rIns="0" bIns="0" rtlCol="0" anchor="t" anchorCtr="0"/>
          <a:lstStyle/>
          <a:p>
            <a:pPr algn="ctr" fontAlgn="auto">
              <a:spcBef>
                <a:spcPts val="0"/>
              </a:spcBef>
              <a:spcAft>
                <a:spcPts val="0"/>
              </a:spcAft>
            </a:pPr>
            <a:r>
              <a:rPr lang="ja-JP" altLang="en-US" sz="900" dirty="0" smtClean="0">
                <a:solidFill>
                  <a:prstClr val="black"/>
                </a:solidFill>
              </a:rPr>
              <a:t>特定個人データ</a:t>
            </a:r>
            <a:endParaRPr lang="en-US" altLang="ja-JP" sz="900" dirty="0">
              <a:solidFill>
                <a:prstClr val="black"/>
              </a:solidFill>
            </a:endParaRPr>
          </a:p>
          <a:p>
            <a:pPr algn="ctr" fontAlgn="auto">
              <a:spcBef>
                <a:spcPts val="0"/>
              </a:spcBef>
              <a:spcAft>
                <a:spcPts val="0"/>
              </a:spcAft>
            </a:pPr>
            <a:r>
              <a:rPr lang="ja-JP" altLang="en-US" sz="900" dirty="0" smtClean="0">
                <a:solidFill>
                  <a:prstClr val="black"/>
                </a:solidFill>
              </a:rPr>
              <a:t>凸田凹夫</a:t>
            </a:r>
            <a:endParaRPr lang="en-US" altLang="ja-JP" sz="900" dirty="0" smtClean="0">
              <a:solidFill>
                <a:prstClr val="black"/>
              </a:solidFill>
            </a:endParaRPr>
          </a:p>
          <a:p>
            <a:pPr algn="ctr" fontAlgn="auto">
              <a:spcBef>
                <a:spcPts val="0"/>
              </a:spcBef>
              <a:spcAft>
                <a:spcPts val="0"/>
              </a:spcAft>
            </a:pPr>
            <a:r>
              <a:rPr lang="en-US" altLang="ja-JP" sz="900" dirty="0" smtClean="0">
                <a:solidFill>
                  <a:prstClr val="black"/>
                </a:solidFill>
              </a:rPr>
              <a:t>1234567</a:t>
            </a:r>
            <a:endParaRPr lang="ja-JP" altLang="en-US" sz="900" dirty="0">
              <a:solidFill>
                <a:prstClr val="black"/>
              </a:solidFill>
            </a:endParaRPr>
          </a:p>
        </p:txBody>
      </p:sp>
      <p:pic>
        <p:nvPicPr>
          <p:cNvPr id="156" name="Picture 2" descr="クリックすると新しいウィンドウで開きます"/>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9406" r="43496" b="25224"/>
          <a:stretch/>
        </p:blipFill>
        <p:spPr bwMode="auto">
          <a:xfrm>
            <a:off x="5950265" y="4712436"/>
            <a:ext cx="269803" cy="619124"/>
          </a:xfrm>
          <a:prstGeom prst="rect">
            <a:avLst/>
          </a:prstGeom>
          <a:noFill/>
          <a:effectLst>
            <a:glow rad="101600">
              <a:schemeClr val="accent2">
                <a:satMod val="175000"/>
                <a:alpha val="40000"/>
              </a:schemeClr>
            </a:glow>
          </a:effectLst>
          <a:extLst>
            <a:ext uri="{909E8E84-426E-40DD-AFC4-6F175D3DCCD1}">
              <a14:hiddenFill xmlns:a14="http://schemas.microsoft.com/office/drawing/2010/main">
                <a:solidFill>
                  <a:srgbClr val="FFFFFF"/>
                </a:solidFill>
              </a14:hiddenFill>
            </a:ext>
          </a:extLst>
        </p:spPr>
      </p:pic>
      <p:sp>
        <p:nvSpPr>
          <p:cNvPr id="157" name="テキスト ボックス 156"/>
          <p:cNvSpPr txBox="1"/>
          <p:nvPr/>
        </p:nvSpPr>
        <p:spPr bwMode="auto">
          <a:xfrm>
            <a:off x="6183781" y="4869925"/>
            <a:ext cx="369332" cy="507201"/>
          </a:xfrm>
          <a:prstGeom prst="rect">
            <a:avLst/>
          </a:prstGeom>
          <a:noFill/>
        </p:spPr>
        <p:txBody>
          <a:bodyPr vert="eaVert" wrap="square">
            <a:spAutoFit/>
          </a:bodyPr>
          <a:lstStyle/>
          <a:p>
            <a:pPr>
              <a:defRPr/>
            </a:pPr>
            <a:r>
              <a:rPr lang="ja-JP" altLang="en-US" sz="1200" b="1" dirty="0" smtClean="0">
                <a:solidFill>
                  <a:prstClr val="black"/>
                </a:solidFill>
                <a:latin typeface="Calibri"/>
                <a:ea typeface="ＭＳ Ｐゴシック"/>
              </a:rPr>
              <a:t>焼却</a:t>
            </a:r>
            <a:endParaRPr lang="ja-JP" altLang="en-US" sz="1200" b="1" dirty="0">
              <a:solidFill>
                <a:prstClr val="black"/>
              </a:solidFill>
              <a:latin typeface="Calibri"/>
              <a:ea typeface="ＭＳ Ｐゴシック"/>
            </a:endParaRPr>
          </a:p>
        </p:txBody>
      </p:sp>
      <p:sp>
        <p:nvSpPr>
          <p:cNvPr id="158" name="メモ 157"/>
          <p:cNvSpPr/>
          <p:nvPr/>
        </p:nvSpPr>
        <p:spPr>
          <a:xfrm flipH="1">
            <a:off x="6575092" y="4797802"/>
            <a:ext cx="587817" cy="666986"/>
          </a:xfrm>
          <a:prstGeom prst="foldedCorner">
            <a:avLst>
              <a:gd name="adj" fmla="val 2263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36000" rIns="0" bIns="0" rtlCol="0" anchor="t" anchorCtr="0"/>
          <a:lstStyle/>
          <a:p>
            <a:pPr algn="ctr" fontAlgn="auto">
              <a:spcBef>
                <a:spcPts val="0"/>
              </a:spcBef>
              <a:spcAft>
                <a:spcPts val="0"/>
              </a:spcAft>
            </a:pPr>
            <a:r>
              <a:rPr lang="ja-JP" altLang="en-US" sz="900" dirty="0" smtClean="0">
                <a:solidFill>
                  <a:prstClr val="black"/>
                </a:solidFill>
              </a:rPr>
              <a:t>特定個人データ</a:t>
            </a:r>
            <a:endParaRPr lang="en-US" altLang="ja-JP" sz="900" dirty="0">
              <a:solidFill>
                <a:prstClr val="black"/>
              </a:solidFill>
            </a:endParaRPr>
          </a:p>
          <a:p>
            <a:pPr algn="ctr" fontAlgn="auto">
              <a:spcBef>
                <a:spcPts val="0"/>
              </a:spcBef>
              <a:spcAft>
                <a:spcPts val="0"/>
              </a:spcAft>
            </a:pPr>
            <a:r>
              <a:rPr lang="ja-JP" altLang="en-US" sz="900" dirty="0" smtClean="0">
                <a:solidFill>
                  <a:prstClr val="black"/>
                </a:solidFill>
              </a:rPr>
              <a:t>凸田凹夫</a:t>
            </a:r>
            <a:endParaRPr lang="en-US" altLang="ja-JP" sz="900" dirty="0" smtClean="0">
              <a:solidFill>
                <a:prstClr val="black"/>
              </a:solidFill>
            </a:endParaRPr>
          </a:p>
          <a:p>
            <a:pPr algn="ctr" fontAlgn="auto">
              <a:spcBef>
                <a:spcPts val="0"/>
              </a:spcBef>
              <a:spcAft>
                <a:spcPts val="0"/>
              </a:spcAft>
            </a:pPr>
            <a:r>
              <a:rPr lang="en-US" altLang="ja-JP" sz="900" dirty="0" smtClean="0">
                <a:solidFill>
                  <a:prstClr val="black"/>
                </a:solidFill>
              </a:rPr>
              <a:t>1234567</a:t>
            </a:r>
            <a:endParaRPr lang="ja-JP" altLang="en-US" sz="900" dirty="0">
              <a:solidFill>
                <a:prstClr val="black"/>
              </a:solidFill>
            </a:endParaRPr>
          </a:p>
        </p:txBody>
      </p:sp>
      <p:sp>
        <p:nvSpPr>
          <p:cNvPr id="9246" name="涙形 9245"/>
          <p:cNvSpPr/>
          <p:nvPr/>
        </p:nvSpPr>
        <p:spPr>
          <a:xfrm rot="19151004">
            <a:off x="7011691" y="5140904"/>
            <a:ext cx="302438" cy="375393"/>
          </a:xfrm>
          <a:prstGeom prst="teardrop">
            <a:avLst>
              <a:gd name="adj" fmla="val 162318"/>
            </a:avLst>
          </a:prstGeom>
          <a:solidFill>
            <a:schemeClr val="bg1">
              <a:lumMod val="6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160" name="テキスト ボックス 159"/>
          <p:cNvSpPr txBox="1"/>
          <p:nvPr/>
        </p:nvSpPr>
        <p:spPr bwMode="auto">
          <a:xfrm>
            <a:off x="7136320" y="4687980"/>
            <a:ext cx="369332" cy="649865"/>
          </a:xfrm>
          <a:prstGeom prst="rect">
            <a:avLst/>
          </a:prstGeom>
          <a:noFill/>
        </p:spPr>
        <p:txBody>
          <a:bodyPr vert="eaVert" wrap="square">
            <a:spAutoFit/>
          </a:bodyPr>
          <a:lstStyle/>
          <a:p>
            <a:pPr algn="ctr">
              <a:defRPr/>
            </a:pPr>
            <a:r>
              <a:rPr lang="ja-JP" altLang="en-US" sz="1200" b="1" dirty="0" smtClean="0">
                <a:solidFill>
                  <a:prstClr val="black"/>
                </a:solidFill>
                <a:latin typeface="Calibri"/>
                <a:ea typeface="ＭＳ Ｐゴシック"/>
              </a:rPr>
              <a:t>溶融</a:t>
            </a:r>
            <a:endParaRPr lang="ja-JP" altLang="en-US" sz="1200" b="1" dirty="0">
              <a:solidFill>
                <a:prstClr val="black"/>
              </a:solidFill>
              <a:latin typeface="Calibri"/>
              <a:ea typeface="ＭＳ Ｐゴシック"/>
            </a:endParaRPr>
          </a:p>
        </p:txBody>
      </p:sp>
      <p:pic>
        <p:nvPicPr>
          <p:cNvPr id="162" name="Picture 3" descr="C:\Users\CS832991\Desktop\素材\SV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22309" y="4848732"/>
            <a:ext cx="652976" cy="587286"/>
          </a:xfrm>
          <a:prstGeom prst="rect">
            <a:avLst/>
          </a:prstGeom>
          <a:noFill/>
          <a:extLst>
            <a:ext uri="{909E8E84-426E-40DD-AFC4-6F175D3DCCD1}">
              <a14:hiddenFill xmlns:a14="http://schemas.microsoft.com/office/drawing/2010/main">
                <a:solidFill>
                  <a:srgbClr val="FFFFFF"/>
                </a:solidFill>
              </a14:hiddenFill>
            </a:ext>
          </a:extLst>
        </p:spPr>
      </p:pic>
      <p:sp>
        <p:nvSpPr>
          <p:cNvPr id="63" name="爆発 1 62"/>
          <p:cNvSpPr/>
          <p:nvPr/>
        </p:nvSpPr>
        <p:spPr>
          <a:xfrm>
            <a:off x="7728277" y="4772459"/>
            <a:ext cx="270414" cy="298489"/>
          </a:xfrm>
          <a:prstGeom prst="irregularSeal1">
            <a:avLst/>
          </a:prstGeom>
          <a:solidFill>
            <a:srgbClr val="FFFF00"/>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grpSp>
        <p:nvGrpSpPr>
          <p:cNvPr id="62" name="グループ化 61"/>
          <p:cNvGrpSpPr/>
          <p:nvPr/>
        </p:nvGrpSpPr>
        <p:grpSpPr>
          <a:xfrm>
            <a:off x="7877118" y="4554514"/>
            <a:ext cx="450205" cy="891398"/>
            <a:chOff x="7893709" y="4616510"/>
            <a:chExt cx="630225" cy="1090512"/>
          </a:xfrm>
        </p:grpSpPr>
        <p:sp>
          <p:nvSpPr>
            <p:cNvPr id="32" name="減算記号 31"/>
            <p:cNvSpPr/>
            <p:nvPr/>
          </p:nvSpPr>
          <p:spPr>
            <a:xfrm rot="3212358">
              <a:off x="7798658" y="4981746"/>
              <a:ext cx="1090512" cy="360040"/>
            </a:xfrm>
            <a:prstGeom prst="mathMinus">
              <a:avLst>
                <a:gd name="adj1" fmla="val 37896"/>
              </a:avLst>
            </a:prstGeom>
            <a:solidFill>
              <a:srgbClr val="CC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9247" name="フローチャート : 磁気ディスク 9246"/>
            <p:cNvSpPr/>
            <p:nvPr/>
          </p:nvSpPr>
          <p:spPr>
            <a:xfrm rot="14037489">
              <a:off x="8063899" y="4692008"/>
              <a:ext cx="214431" cy="554811"/>
            </a:xfrm>
            <a:prstGeom prst="flowChartMagneticDisk">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grpSp>
      <p:sp>
        <p:nvSpPr>
          <p:cNvPr id="166" name="テキスト ボックス 165"/>
          <p:cNvSpPr txBox="1"/>
          <p:nvPr/>
        </p:nvSpPr>
        <p:spPr bwMode="auto">
          <a:xfrm>
            <a:off x="7728277" y="5251710"/>
            <a:ext cx="634309" cy="276999"/>
          </a:xfrm>
          <a:prstGeom prst="rect">
            <a:avLst/>
          </a:prstGeom>
          <a:noFill/>
        </p:spPr>
        <p:txBody>
          <a:bodyPr vert="horz" wrap="square">
            <a:spAutoFit/>
          </a:bodyPr>
          <a:lstStyle/>
          <a:p>
            <a:pPr algn="ctr">
              <a:defRPr/>
            </a:pPr>
            <a:r>
              <a:rPr lang="ja-JP" altLang="en-US" sz="1200" b="1" dirty="0" smtClean="0">
                <a:solidFill>
                  <a:prstClr val="black"/>
                </a:solidFill>
                <a:latin typeface="Calibri"/>
                <a:ea typeface="ＭＳ Ｐゴシック"/>
              </a:rPr>
              <a:t>破壊</a:t>
            </a:r>
            <a:endParaRPr lang="ja-JP" altLang="en-US" sz="1200" b="1" dirty="0">
              <a:solidFill>
                <a:prstClr val="black"/>
              </a:solidFill>
              <a:latin typeface="Calibri"/>
              <a:ea typeface="ＭＳ Ｐゴシック"/>
            </a:endParaRPr>
          </a:p>
        </p:txBody>
      </p:sp>
      <p:sp>
        <p:nvSpPr>
          <p:cNvPr id="167" name="テキスト ボックス 166"/>
          <p:cNvSpPr txBox="1"/>
          <p:nvPr/>
        </p:nvSpPr>
        <p:spPr bwMode="auto">
          <a:xfrm>
            <a:off x="5549711" y="5569495"/>
            <a:ext cx="3054737" cy="307777"/>
          </a:xfrm>
          <a:prstGeom prst="rect">
            <a:avLst/>
          </a:prstGeom>
          <a:noFill/>
        </p:spPr>
        <p:txBody>
          <a:bodyPr wrap="square">
            <a:spAutoFit/>
          </a:bodyPr>
          <a:lstStyle/>
          <a:p>
            <a:pPr marL="171450" indent="-171450">
              <a:buFont typeface="Wingdings" panose="05000000000000000000" pitchFamily="2" charset="2"/>
              <a:buChar char="Ø"/>
              <a:defRPr/>
            </a:pPr>
            <a:r>
              <a:rPr lang="ja-JP" altLang="en-US" sz="14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委託した時は</a:t>
            </a:r>
            <a:r>
              <a:rPr lang="ja-JP" altLang="en-US" sz="14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委託業者の証明等</a:t>
            </a:r>
            <a:endParaRPr lang="ja-JP" altLang="en-US" sz="14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75" name="グループ化 74"/>
          <p:cNvGrpSpPr/>
          <p:nvPr/>
        </p:nvGrpSpPr>
        <p:grpSpPr>
          <a:xfrm>
            <a:off x="682811" y="5902477"/>
            <a:ext cx="5957640" cy="864096"/>
            <a:chOff x="233705" y="5877272"/>
            <a:chExt cx="5957640" cy="864096"/>
          </a:xfrm>
        </p:grpSpPr>
        <p:sp>
          <p:nvSpPr>
            <p:cNvPr id="91" name="Rectangle 13"/>
            <p:cNvSpPr>
              <a:spLocks noChangeArrowheads="1"/>
            </p:cNvSpPr>
            <p:nvPr/>
          </p:nvSpPr>
          <p:spPr bwMode="gray">
            <a:xfrm>
              <a:off x="233705" y="5877272"/>
              <a:ext cx="2826127"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fontAlgn="ctr">
                <a:lnSpc>
                  <a:spcPct val="120000"/>
                </a:lnSpc>
                <a:spcBef>
                  <a:spcPct val="0"/>
                </a:spcBef>
                <a:buFontTx/>
                <a:buNone/>
              </a:pPr>
              <a:r>
                <a:rPr lang="ja-JP" altLang="en-US" sz="1600" b="1" dirty="0" smtClean="0">
                  <a:solidFill>
                    <a:prstClr val="black"/>
                  </a:solidFill>
                  <a:latin typeface="Meiryo UI" pitchFamily="50" charset="-128"/>
                  <a:ea typeface="Meiryo UI" pitchFamily="50" charset="-128"/>
                  <a:cs typeface="Meiryo UI" pitchFamily="50" charset="-128"/>
                </a:rPr>
                <a:t>常用雇用で毎年事務が発生</a:t>
              </a:r>
              <a:endParaRPr lang="en-US" altLang="ja-JP" sz="1600" b="1" dirty="0" smtClean="0">
                <a:solidFill>
                  <a:prstClr val="black"/>
                </a:solidFill>
                <a:latin typeface="Meiryo UI" pitchFamily="50" charset="-128"/>
                <a:ea typeface="Meiryo UI" pitchFamily="50" charset="-128"/>
                <a:cs typeface="Meiryo UI" pitchFamily="50" charset="-128"/>
              </a:endParaRPr>
            </a:p>
            <a:p>
              <a:pPr fontAlgn="ctr">
                <a:lnSpc>
                  <a:spcPct val="120000"/>
                </a:lnSpc>
                <a:spcBef>
                  <a:spcPct val="0"/>
                </a:spcBef>
                <a:buFontTx/>
                <a:buNone/>
              </a:pPr>
              <a:r>
                <a:rPr lang="ja-JP" altLang="en-US" sz="1600" b="1" dirty="0" smtClean="0">
                  <a:solidFill>
                    <a:prstClr val="black"/>
                  </a:solidFill>
                  <a:latin typeface="Meiryo UI" pitchFamily="50" charset="-128"/>
                  <a:ea typeface="Meiryo UI" pitchFamily="50" charset="-128"/>
                  <a:cs typeface="Meiryo UI" pitchFamily="50" charset="-128"/>
                </a:rPr>
                <a:t>一旦退職後に再雇用・休職</a:t>
              </a:r>
              <a:endParaRPr lang="en-US" altLang="ja-JP" sz="1600" b="1" dirty="0" smtClean="0">
                <a:solidFill>
                  <a:prstClr val="black"/>
                </a:solidFill>
                <a:latin typeface="Meiryo UI" pitchFamily="50" charset="-128"/>
                <a:ea typeface="Meiryo UI" pitchFamily="50" charset="-128"/>
                <a:cs typeface="Meiryo UI" pitchFamily="50" charset="-128"/>
              </a:endParaRPr>
            </a:p>
            <a:p>
              <a:pPr fontAlgn="ctr">
                <a:lnSpc>
                  <a:spcPct val="120000"/>
                </a:lnSpc>
                <a:spcBef>
                  <a:spcPct val="0"/>
                </a:spcBef>
                <a:buFontTx/>
                <a:buNone/>
              </a:pPr>
              <a:r>
                <a:rPr lang="ja-JP" altLang="en-US" sz="1600" b="1" dirty="0">
                  <a:solidFill>
                    <a:prstClr val="black"/>
                  </a:solidFill>
                  <a:latin typeface="Meiryo UI" pitchFamily="50" charset="-128"/>
                  <a:ea typeface="Meiryo UI" pitchFamily="50" charset="-128"/>
                  <a:cs typeface="Meiryo UI" pitchFamily="50" charset="-128"/>
                </a:rPr>
                <a:t>反復</a:t>
              </a:r>
              <a:r>
                <a:rPr lang="ja-JP" altLang="en-US" sz="1600" b="1" dirty="0" smtClean="0">
                  <a:solidFill>
                    <a:prstClr val="black"/>
                  </a:solidFill>
                  <a:latin typeface="Meiryo UI" pitchFamily="50" charset="-128"/>
                  <a:ea typeface="Meiryo UI" pitchFamily="50" charset="-128"/>
                  <a:cs typeface="Meiryo UI" pitchFamily="50" charset="-128"/>
                </a:rPr>
                <a:t>して契約が見込まれる・・・</a:t>
              </a:r>
            </a:p>
          </p:txBody>
        </p:sp>
        <p:sp>
          <p:nvSpPr>
            <p:cNvPr id="168" name="Rectangle 13"/>
            <p:cNvSpPr>
              <a:spLocks noChangeArrowheads="1"/>
            </p:cNvSpPr>
            <p:nvPr/>
          </p:nvSpPr>
          <p:spPr bwMode="gray">
            <a:xfrm>
              <a:off x="3365218" y="6093296"/>
              <a:ext cx="2826127"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fontAlgn="ctr">
                <a:lnSpc>
                  <a:spcPct val="120000"/>
                </a:lnSpc>
                <a:spcBef>
                  <a:spcPct val="0"/>
                </a:spcBef>
                <a:buFontTx/>
                <a:buNone/>
              </a:pPr>
              <a:r>
                <a:rPr lang="ja-JP" altLang="en-US" sz="1800" b="1" dirty="0" smtClean="0">
                  <a:solidFill>
                    <a:srgbClr val="FF0000"/>
                  </a:solidFill>
                  <a:latin typeface="Meiryo UI" pitchFamily="50" charset="-128"/>
                  <a:ea typeface="Meiryo UI" pitchFamily="50" charset="-128"/>
                  <a:cs typeface="Meiryo UI" pitchFamily="50" charset="-128"/>
                </a:rPr>
                <a:t>事務終了の都度、廃棄する必要はありません</a:t>
              </a:r>
              <a:r>
                <a:rPr lang="ja-JP" altLang="en-US" sz="1800" b="1" dirty="0" smtClean="0">
                  <a:solidFill>
                    <a:prstClr val="black"/>
                  </a:solidFill>
                  <a:latin typeface="Meiryo UI" pitchFamily="50" charset="-128"/>
                  <a:ea typeface="Meiryo UI" pitchFamily="50" charset="-128"/>
                  <a:cs typeface="Meiryo UI" pitchFamily="50" charset="-128"/>
                </a:rPr>
                <a:t>。</a:t>
              </a:r>
            </a:p>
          </p:txBody>
        </p:sp>
        <p:sp>
          <p:nvSpPr>
            <p:cNvPr id="64" name="右中かっこ 63"/>
            <p:cNvSpPr/>
            <p:nvPr/>
          </p:nvSpPr>
          <p:spPr>
            <a:xfrm>
              <a:off x="3092575" y="5927682"/>
              <a:ext cx="182386" cy="813686"/>
            </a:xfrm>
            <a:prstGeom prst="righ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ja-JP" altLang="en-US">
                <a:solidFill>
                  <a:prstClr val="black"/>
                </a:solidFill>
              </a:endParaRPr>
            </a:p>
          </p:txBody>
        </p:sp>
      </p:grpSp>
      <p:sp>
        <p:nvSpPr>
          <p:cNvPr id="86" name="タイトル 1"/>
          <p:cNvSpPr txBox="1">
            <a:spLocks/>
          </p:cNvSpPr>
          <p:nvPr/>
        </p:nvSpPr>
        <p:spPr bwMode="auto">
          <a:xfrm>
            <a:off x="38945" y="44624"/>
            <a:ext cx="8640762" cy="534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fontAlgn="base">
              <a:spcBef>
                <a:spcPct val="0"/>
              </a:spcBef>
              <a:spcAft>
                <a:spcPct val="0"/>
              </a:spcAft>
              <a:buFontTx/>
              <a:buNone/>
            </a:pPr>
            <a:r>
              <a:rPr lang="en-US" altLang="ja-JP"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3</a:t>
            </a:r>
            <a:r>
              <a:rPr lang="en-US" altLang="ja-JP"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収集</a:t>
            </a:r>
            <a:r>
              <a:rPr lang="ja-JP" altLang="en-US"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・保管の制限</a:t>
            </a:r>
          </a:p>
        </p:txBody>
      </p:sp>
      <p:sp>
        <p:nvSpPr>
          <p:cNvPr id="87" name="スライド番号プレースホルダー 2"/>
          <p:cNvSpPr>
            <a:spLocks noGrp="1"/>
          </p:cNvSpPr>
          <p:nvPr>
            <p:ph type="sldNum" sz="quarter" idx="12"/>
          </p:nvPr>
        </p:nvSpPr>
        <p:spPr>
          <a:xfrm>
            <a:off x="6953235" y="6474920"/>
            <a:ext cx="2133600" cy="365125"/>
          </a:xfrm>
        </p:spPr>
        <p:txBody>
          <a:bodyPr/>
          <a:lstStyle/>
          <a:p>
            <a:pPr>
              <a:defRPr/>
            </a:pPr>
            <a:fld id="{85DC3901-B6D2-4321-92EF-C938EA32AB4B}" type="slidenum">
              <a:rPr lang="ja-JP" altLang="en-US" sz="1800" b="1"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pPr>
                <a:defRPr/>
              </a:pPr>
              <a:t>16</a:t>
            </a:fld>
            <a:endParaRPr lang="ja-JP" altLang="en-US" sz="18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871537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261156" y="764704"/>
            <a:ext cx="8640960" cy="1271991"/>
          </a:xfrm>
          <a:prstGeom prst="rect">
            <a:avLst/>
          </a:prstGeom>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marL="285750" indent="-285750" fontAlgn="auto">
              <a:spcBef>
                <a:spcPts val="0"/>
              </a:spcBef>
              <a:spcAft>
                <a:spcPts val="0"/>
              </a:spcAft>
              <a:buFont typeface="Wingdings" panose="05000000000000000000" pitchFamily="2" charset="2"/>
              <a:buChar char="Ø"/>
            </a:pPr>
            <a:r>
              <a:rPr lang="ja-JP" altLang="en-US" b="1" dirty="0" smtClean="0">
                <a:solidFill>
                  <a:prstClr val="black"/>
                </a:solidFill>
                <a:latin typeface="ＭＳ Ｐゴシック"/>
                <a:cs typeface="Meiryo UI" panose="020B0604030504040204" pitchFamily="50" charset="-128"/>
              </a:rPr>
              <a:t> マイナンバー及び特定個人情報の漏えい、滅失又は毀損の防止、その他の適切な管理のために、</a:t>
            </a:r>
            <a:r>
              <a:rPr lang="ja-JP" altLang="en-US"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安全管理措置を講じる義務</a:t>
            </a:r>
            <a:endParaRPr lang="en-US" altLang="ja-JP"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285750" indent="-285750" fontAlgn="auto">
              <a:spcBef>
                <a:spcPts val="0"/>
              </a:spcBef>
              <a:spcAft>
                <a:spcPts val="0"/>
              </a:spcAft>
              <a:buFont typeface="Wingdings" panose="05000000000000000000" pitchFamily="2" charset="2"/>
              <a:buChar char="Ø"/>
            </a:pPr>
            <a:r>
              <a:rPr lang="ja-JP" altLang="en-US"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従業者に対する必要かつ適切な監督の義務</a:t>
            </a:r>
            <a:endParaRPr lang="en-US" altLang="ja-JP"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285750" indent="-285750" fontAlgn="auto">
              <a:spcBef>
                <a:spcPts val="0"/>
              </a:spcBef>
              <a:spcAft>
                <a:spcPts val="0"/>
              </a:spcAft>
              <a:buFont typeface="Wingdings" panose="05000000000000000000" pitchFamily="2" charset="2"/>
              <a:buChar char="Ø"/>
            </a:pPr>
            <a:r>
              <a:rPr lang="ja-JP" altLang="en-US" b="1" dirty="0" smtClean="0">
                <a:solidFill>
                  <a:prstClr val="black"/>
                </a:solidFill>
                <a:latin typeface="ＭＳ Ｐゴシック"/>
                <a:cs typeface="Meiryo UI" panose="020B0604030504040204" pitchFamily="50" charset="-128"/>
              </a:rPr>
              <a:t> </a:t>
            </a:r>
            <a:r>
              <a:rPr lang="ja-JP" altLang="en-US"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中小</a:t>
            </a:r>
            <a:r>
              <a:rPr lang="ja-JP" altLang="en-US"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規模事</a:t>
            </a:r>
            <a:r>
              <a:rPr lang="ja-JP" altLang="en-US"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業者</a:t>
            </a:r>
            <a:r>
              <a:rPr lang="ja-JP" altLang="en-US" sz="10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0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0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に</a:t>
            </a:r>
            <a:r>
              <a:rPr lang="ja-JP" altLang="en-US"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対する</a:t>
            </a:r>
            <a:r>
              <a:rPr lang="ja-JP" altLang="en-US"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特例</a:t>
            </a:r>
            <a:r>
              <a:rPr lang="ja-JP" altLang="en-US" b="1" dirty="0" smtClean="0">
                <a:solidFill>
                  <a:prstClr val="black"/>
                </a:solidFill>
                <a:latin typeface="ＭＳ Ｐゴシック"/>
                <a:cs typeface="Meiryo UI" panose="020B0604030504040204" pitchFamily="50" charset="-128"/>
              </a:rPr>
              <a:t>、</a:t>
            </a:r>
            <a:r>
              <a:rPr lang="ja-JP" altLang="en-US" b="1" dirty="0">
                <a:solidFill>
                  <a:prstClr val="black"/>
                </a:solidFill>
                <a:latin typeface="ＭＳ Ｐゴシック"/>
                <a:cs typeface="Meiryo UI" panose="020B0604030504040204" pitchFamily="50" charset="-128"/>
              </a:rPr>
              <a:t>実務への</a:t>
            </a:r>
            <a:r>
              <a:rPr lang="ja-JP" altLang="en-US" b="1" dirty="0" smtClean="0">
                <a:solidFill>
                  <a:prstClr val="black"/>
                </a:solidFill>
                <a:latin typeface="ＭＳ Ｐゴシック"/>
                <a:cs typeface="Meiryo UI" panose="020B0604030504040204" pitchFamily="50" charset="-128"/>
              </a:rPr>
              <a:t>影響に配慮</a:t>
            </a:r>
            <a:endParaRPr lang="ja-JP" altLang="en-US" b="1" dirty="0">
              <a:solidFill>
                <a:prstClr val="black"/>
              </a:solidFill>
              <a:latin typeface="ＭＳ Ｐゴシック"/>
              <a:cs typeface="メイリオ" panose="020B0604030504040204" pitchFamily="50" charset="-128"/>
            </a:endParaRPr>
          </a:p>
        </p:txBody>
      </p:sp>
      <p:grpSp>
        <p:nvGrpSpPr>
          <p:cNvPr id="77" name="グループ化 76"/>
          <p:cNvGrpSpPr/>
          <p:nvPr/>
        </p:nvGrpSpPr>
        <p:grpSpPr>
          <a:xfrm>
            <a:off x="2690027" y="3068094"/>
            <a:ext cx="1533122" cy="1729138"/>
            <a:chOff x="2753321" y="4351268"/>
            <a:chExt cx="1533122" cy="1729138"/>
          </a:xfrm>
        </p:grpSpPr>
        <p:pic>
          <p:nvPicPr>
            <p:cNvPr id="39" name="Picture 29" descr="C:\Users\CS860673\AppData\Local\Microsoft\Windows\Temporary Internet Files\Content.IE5\VPQS6CDX\MC900446006[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53321" y="4351268"/>
              <a:ext cx="1533122" cy="1044439"/>
            </a:xfrm>
            <a:prstGeom prst="rect">
              <a:avLst/>
            </a:prstGeom>
            <a:noFill/>
            <a:extLst>
              <a:ext uri="{909E8E84-426E-40DD-AFC4-6F175D3DCCD1}">
                <a14:hiddenFill xmlns:a14="http://schemas.microsoft.com/office/drawing/2010/main">
                  <a:solidFill>
                    <a:srgbClr val="FFFFFF"/>
                  </a:solidFill>
                </a14:hiddenFill>
              </a:ext>
            </a:extLst>
          </p:spPr>
        </p:pic>
        <p:sp>
          <p:nvSpPr>
            <p:cNvPr id="37" name="テキスト ボックス 20"/>
            <p:cNvSpPr>
              <a:spLocks noChangeArrowheads="1"/>
            </p:cNvSpPr>
            <p:nvPr/>
          </p:nvSpPr>
          <p:spPr bwMode="auto">
            <a:xfrm>
              <a:off x="2844017" y="5433420"/>
              <a:ext cx="1357535" cy="646986"/>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ctr" fontAlgn="auto">
                <a:spcBef>
                  <a:spcPts val="0"/>
                </a:spcBef>
                <a:spcAft>
                  <a:spcPts val="0"/>
                </a:spcAft>
              </a:pPr>
              <a:r>
                <a:rPr lang="ja-JP" altLang="en-US" sz="16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人的</a:t>
              </a:r>
              <a:r>
                <a:rPr lang="ja-JP" altLang="en-US" sz="1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安全</a:t>
              </a:r>
              <a:endParaRPr lang="en-US" altLang="ja-JP" sz="1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algn="ctr" fontAlgn="auto">
                <a:spcBef>
                  <a:spcPts val="0"/>
                </a:spcBef>
                <a:spcAft>
                  <a:spcPts val="0"/>
                </a:spcAft>
              </a:pPr>
              <a:r>
                <a:rPr lang="ja-JP" altLang="en-US" sz="1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管理措置</a:t>
              </a:r>
              <a:endParaRPr lang="en-US" altLang="ja-JP" sz="1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25" name="グループ化 24"/>
          <p:cNvGrpSpPr/>
          <p:nvPr/>
        </p:nvGrpSpPr>
        <p:grpSpPr>
          <a:xfrm>
            <a:off x="6458890" y="2982870"/>
            <a:ext cx="1559858" cy="1816577"/>
            <a:chOff x="7764928" y="967134"/>
            <a:chExt cx="1559858" cy="1763057"/>
          </a:xfrm>
        </p:grpSpPr>
        <p:grpSp>
          <p:nvGrpSpPr>
            <p:cNvPr id="31" name="グループ化 30"/>
            <p:cNvGrpSpPr/>
            <p:nvPr/>
          </p:nvGrpSpPr>
          <p:grpSpPr>
            <a:xfrm>
              <a:off x="7999805" y="967134"/>
              <a:ext cx="1174025" cy="1040345"/>
              <a:chOff x="5806424" y="719491"/>
              <a:chExt cx="1416340" cy="1262199"/>
            </a:xfrm>
          </p:grpSpPr>
          <p:pic>
            <p:nvPicPr>
              <p:cNvPr id="33" name="Picture 2" descr="C:\Users\CS733492\AppData\Local\Microsoft\Windows\Temporary Internet Files\Content.IE5\C0X2IR3E\MC900432647[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06424" y="719491"/>
                <a:ext cx="1315099" cy="1262199"/>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4" descr="\\roots\97_DLソース\_クリップアート\ネタ\ウィルス.e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2905818">
                <a:off x="6003762" y="1137769"/>
                <a:ext cx="326901" cy="29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4" descr="\\roots\97_DLソース\_クリップアート\ネタ\ウィルス.e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9704844">
                <a:off x="6904541" y="1237556"/>
                <a:ext cx="318223" cy="290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2" name="テキスト ボックス 20"/>
            <p:cNvSpPr>
              <a:spLocks noChangeArrowheads="1"/>
            </p:cNvSpPr>
            <p:nvPr/>
          </p:nvSpPr>
          <p:spPr bwMode="auto">
            <a:xfrm>
              <a:off x="7764928" y="2102266"/>
              <a:ext cx="1559858" cy="627925"/>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ctr" fontAlgn="auto">
                <a:spcBef>
                  <a:spcPts val="0"/>
                </a:spcBef>
                <a:spcAft>
                  <a:spcPts val="0"/>
                </a:spcAft>
              </a:pPr>
              <a:r>
                <a:rPr lang="ja-JP" altLang="en-US" sz="16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技術的</a:t>
              </a:r>
              <a:r>
                <a:rPr lang="ja-JP" altLang="en-US" sz="1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安全管理措置</a:t>
              </a:r>
              <a:endParaRPr lang="en-US" altLang="ja-JP" sz="1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26" name="グループ化 25"/>
          <p:cNvGrpSpPr/>
          <p:nvPr/>
        </p:nvGrpSpPr>
        <p:grpSpPr>
          <a:xfrm>
            <a:off x="4562364" y="3139819"/>
            <a:ext cx="1512168" cy="1657413"/>
            <a:chOff x="5814775" y="1067381"/>
            <a:chExt cx="1512168" cy="1558255"/>
          </a:xfrm>
        </p:grpSpPr>
        <p:pic>
          <p:nvPicPr>
            <p:cNvPr id="29" name="Picture 5" descr="C:\Users\CS860673\AppData\Local\Microsoft\Windows\Temporary Internet Files\Content.IE5\IEW4V34L\MC900070907[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85990" y="1067381"/>
              <a:ext cx="962558" cy="918655"/>
            </a:xfrm>
            <a:prstGeom prst="rect">
              <a:avLst/>
            </a:prstGeom>
            <a:noFill/>
            <a:extLst>
              <a:ext uri="{909E8E84-426E-40DD-AFC4-6F175D3DCCD1}">
                <a14:hiddenFill xmlns:a14="http://schemas.microsoft.com/office/drawing/2010/main">
                  <a:solidFill>
                    <a:srgbClr val="FFFFFF"/>
                  </a:solidFill>
                </a14:hiddenFill>
              </a:ext>
            </a:extLst>
          </p:spPr>
        </p:pic>
        <p:sp>
          <p:nvSpPr>
            <p:cNvPr id="30" name="テキスト ボックス 20"/>
            <p:cNvSpPr>
              <a:spLocks noChangeArrowheads="1"/>
            </p:cNvSpPr>
            <p:nvPr/>
          </p:nvSpPr>
          <p:spPr bwMode="auto">
            <a:xfrm>
              <a:off x="5814775" y="2017357"/>
              <a:ext cx="1512168" cy="608279"/>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ctr" fontAlgn="auto">
                <a:spcBef>
                  <a:spcPts val="0"/>
                </a:spcBef>
                <a:spcAft>
                  <a:spcPts val="0"/>
                </a:spcAft>
              </a:pPr>
              <a:r>
                <a:rPr lang="ja-JP" altLang="en-US" sz="16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物理的</a:t>
              </a:r>
              <a:r>
                <a:rPr lang="ja-JP" altLang="en-US" sz="1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安全管理措置</a:t>
              </a:r>
              <a:endParaRPr lang="en-US" altLang="ja-JP" sz="1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2" name="グループ化 1"/>
          <p:cNvGrpSpPr/>
          <p:nvPr/>
        </p:nvGrpSpPr>
        <p:grpSpPr>
          <a:xfrm>
            <a:off x="434934" y="2728994"/>
            <a:ext cx="2095693" cy="2061678"/>
            <a:chOff x="444570" y="3877933"/>
            <a:chExt cx="2095693" cy="2061678"/>
          </a:xfrm>
        </p:grpSpPr>
        <p:sp>
          <p:nvSpPr>
            <p:cNvPr id="14" name="テキスト ボックス 13"/>
            <p:cNvSpPr txBox="1"/>
            <p:nvPr/>
          </p:nvSpPr>
          <p:spPr>
            <a:xfrm>
              <a:off x="509959" y="4837968"/>
              <a:ext cx="962719" cy="461665"/>
            </a:xfrm>
            <a:prstGeom prst="rect">
              <a:avLst/>
            </a:prstGeom>
            <a:noFill/>
          </p:spPr>
          <p:txBody>
            <a:bodyPr wrap="square" rtlCol="0">
              <a:spAutoFit/>
            </a:bodyPr>
            <a:lstStyle/>
            <a:p>
              <a:pPr fontAlgn="auto">
                <a:spcBef>
                  <a:spcPts val="0"/>
                </a:spcBef>
                <a:spcAft>
                  <a:spcPts val="0"/>
                </a:spcAft>
              </a:pPr>
              <a:r>
                <a:rPr lang="ja-JP" altLang="en-US" sz="1200" dirty="0" smtClean="0">
                  <a:solidFill>
                    <a:prstClr val="black"/>
                  </a:solidFill>
                  <a:latin typeface="Calibri"/>
                  <a:ea typeface="ＭＳ Ｐゴシック"/>
                </a:rPr>
                <a:t>事務取扱</a:t>
              </a:r>
              <a:endParaRPr lang="en-US" altLang="ja-JP" sz="1200" dirty="0" smtClean="0">
                <a:solidFill>
                  <a:prstClr val="black"/>
                </a:solidFill>
                <a:latin typeface="Calibri"/>
                <a:ea typeface="ＭＳ Ｐゴシック"/>
              </a:endParaRPr>
            </a:p>
            <a:p>
              <a:pPr fontAlgn="auto">
                <a:spcBef>
                  <a:spcPts val="0"/>
                </a:spcBef>
                <a:spcAft>
                  <a:spcPts val="0"/>
                </a:spcAft>
              </a:pPr>
              <a:r>
                <a:rPr lang="ja-JP" altLang="en-US" sz="1200" dirty="0" smtClean="0">
                  <a:solidFill>
                    <a:prstClr val="black"/>
                  </a:solidFill>
                  <a:latin typeface="Calibri"/>
                  <a:ea typeface="ＭＳ Ｐゴシック"/>
                </a:rPr>
                <a:t>担当□□係</a:t>
              </a:r>
              <a:endParaRPr lang="ja-JP" altLang="en-US" sz="1200" dirty="0">
                <a:solidFill>
                  <a:prstClr val="black"/>
                </a:solidFill>
                <a:latin typeface="Calibri"/>
                <a:ea typeface="ＭＳ Ｐゴシック"/>
              </a:endParaRPr>
            </a:p>
          </p:txBody>
        </p:sp>
        <p:sp>
          <p:nvSpPr>
            <p:cNvPr id="38" name="テキスト ボックス 20"/>
            <p:cNvSpPr>
              <a:spLocks noChangeArrowheads="1"/>
            </p:cNvSpPr>
            <p:nvPr/>
          </p:nvSpPr>
          <p:spPr bwMode="auto">
            <a:xfrm>
              <a:off x="702391" y="5292625"/>
              <a:ext cx="1505017" cy="646986"/>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ctr" fontAlgn="auto">
                <a:spcBef>
                  <a:spcPts val="0"/>
                </a:spcBef>
                <a:spcAft>
                  <a:spcPts val="0"/>
                </a:spcAft>
              </a:pPr>
              <a:r>
                <a:rPr lang="ja-JP" altLang="en-US" sz="1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組織的安全</a:t>
              </a:r>
              <a:endParaRPr lang="en-US" altLang="ja-JP" sz="1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algn="ctr" fontAlgn="auto">
                <a:spcBef>
                  <a:spcPts val="0"/>
                </a:spcBef>
                <a:spcAft>
                  <a:spcPts val="0"/>
                </a:spcAft>
              </a:pPr>
              <a:r>
                <a:rPr lang="ja-JP" altLang="en-US" sz="1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管理措置</a:t>
              </a:r>
              <a:endParaRPr lang="en-US" altLang="ja-JP" sz="1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6" name="カギ線コネクタ 5"/>
            <p:cNvCxnSpPr/>
            <p:nvPr/>
          </p:nvCxnSpPr>
          <p:spPr>
            <a:xfrm>
              <a:off x="1261952" y="4548899"/>
              <a:ext cx="786570" cy="286990"/>
            </a:xfrm>
            <a:prstGeom prst="bentConnector3">
              <a:avLst>
                <a:gd name="adj1" fmla="val 9858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カギ線コネクタ 8"/>
            <p:cNvCxnSpPr/>
            <p:nvPr/>
          </p:nvCxnSpPr>
          <p:spPr>
            <a:xfrm rot="10800000" flipV="1">
              <a:off x="831727" y="4548900"/>
              <a:ext cx="615856" cy="286989"/>
            </a:xfrm>
            <a:prstGeom prst="bentConnector3">
              <a:avLst>
                <a:gd name="adj1" fmla="val 103186"/>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テキスト ボックス 47"/>
            <p:cNvSpPr txBox="1"/>
            <p:nvPr/>
          </p:nvSpPr>
          <p:spPr>
            <a:xfrm>
              <a:off x="1571413" y="4835889"/>
              <a:ext cx="968850" cy="461665"/>
            </a:xfrm>
            <a:prstGeom prst="rect">
              <a:avLst/>
            </a:prstGeom>
            <a:noFill/>
          </p:spPr>
          <p:txBody>
            <a:bodyPr wrap="square" rtlCol="0">
              <a:spAutoFit/>
            </a:bodyPr>
            <a:lstStyle/>
            <a:p>
              <a:pPr fontAlgn="auto">
                <a:spcBef>
                  <a:spcPts val="0"/>
                </a:spcBef>
                <a:spcAft>
                  <a:spcPts val="0"/>
                </a:spcAft>
              </a:pPr>
              <a:r>
                <a:rPr lang="ja-JP" altLang="en-US" sz="1200" dirty="0">
                  <a:solidFill>
                    <a:prstClr val="black"/>
                  </a:solidFill>
                  <a:latin typeface="Calibri"/>
                  <a:ea typeface="ＭＳ Ｐゴシック"/>
                </a:rPr>
                <a:t>事務取扱</a:t>
              </a:r>
              <a:endParaRPr lang="en-US" altLang="ja-JP" sz="1200" dirty="0">
                <a:solidFill>
                  <a:prstClr val="black"/>
                </a:solidFill>
                <a:latin typeface="Calibri"/>
                <a:ea typeface="ＭＳ Ｐゴシック"/>
              </a:endParaRPr>
            </a:p>
            <a:p>
              <a:pPr fontAlgn="auto">
                <a:spcBef>
                  <a:spcPts val="0"/>
                </a:spcBef>
                <a:spcAft>
                  <a:spcPts val="0"/>
                </a:spcAft>
              </a:pPr>
              <a:r>
                <a:rPr lang="ja-JP" altLang="en-US" sz="1200" dirty="0">
                  <a:solidFill>
                    <a:prstClr val="black"/>
                  </a:solidFill>
                  <a:latin typeface="Calibri"/>
                  <a:ea typeface="ＭＳ Ｐゴシック"/>
                </a:rPr>
                <a:t>担当者▲</a:t>
              </a:r>
              <a:r>
                <a:rPr lang="ja-JP" altLang="en-US" sz="1200" dirty="0" smtClean="0">
                  <a:solidFill>
                    <a:prstClr val="black"/>
                  </a:solidFill>
                  <a:latin typeface="Calibri"/>
                  <a:ea typeface="ＭＳ Ｐゴシック"/>
                </a:rPr>
                <a:t>▲</a:t>
              </a:r>
              <a:endParaRPr lang="ja-JP" altLang="en-US" sz="1200" dirty="0">
                <a:solidFill>
                  <a:prstClr val="black"/>
                </a:solidFill>
                <a:latin typeface="Calibri"/>
                <a:ea typeface="ＭＳ Ｐゴシック"/>
              </a:endParaRPr>
            </a:p>
          </p:txBody>
        </p:sp>
        <p:sp>
          <p:nvSpPr>
            <p:cNvPr id="64" name="テキスト ボックス 63"/>
            <p:cNvSpPr txBox="1"/>
            <p:nvPr/>
          </p:nvSpPr>
          <p:spPr>
            <a:xfrm>
              <a:off x="555117" y="4071974"/>
              <a:ext cx="1693181" cy="276999"/>
            </a:xfrm>
            <a:prstGeom prst="rect">
              <a:avLst/>
            </a:prstGeom>
            <a:noFill/>
          </p:spPr>
          <p:txBody>
            <a:bodyPr wrap="square" rtlCol="0">
              <a:spAutoFit/>
            </a:bodyPr>
            <a:lstStyle/>
            <a:p>
              <a:pPr algn="ctr" fontAlgn="auto">
                <a:spcBef>
                  <a:spcPts val="0"/>
                </a:spcBef>
                <a:spcAft>
                  <a:spcPts val="0"/>
                </a:spcAft>
              </a:pPr>
              <a:r>
                <a:rPr lang="ja-JP" altLang="en-US" sz="1200" dirty="0" smtClean="0">
                  <a:solidFill>
                    <a:prstClr val="black"/>
                  </a:solidFill>
                  <a:latin typeface="Calibri"/>
                  <a:ea typeface="ＭＳ Ｐゴシック"/>
                </a:rPr>
                <a:t>責任者○○課長</a:t>
              </a:r>
              <a:endParaRPr lang="ja-JP" altLang="en-US" sz="1200" dirty="0">
                <a:solidFill>
                  <a:prstClr val="black"/>
                </a:solidFill>
                <a:latin typeface="Calibri"/>
                <a:ea typeface="ＭＳ Ｐゴシック"/>
              </a:endParaRPr>
            </a:p>
          </p:txBody>
        </p:sp>
        <p:sp>
          <p:nvSpPr>
            <p:cNvPr id="46" name="テキスト ボックス 45"/>
            <p:cNvSpPr txBox="1"/>
            <p:nvPr/>
          </p:nvSpPr>
          <p:spPr>
            <a:xfrm>
              <a:off x="444570" y="3877933"/>
              <a:ext cx="1481944" cy="276999"/>
            </a:xfrm>
            <a:prstGeom prst="rect">
              <a:avLst/>
            </a:prstGeom>
            <a:noFill/>
          </p:spPr>
          <p:txBody>
            <a:bodyPr wrap="square" rtlCol="0">
              <a:spAutoFit/>
            </a:bodyPr>
            <a:lstStyle/>
            <a:p>
              <a:pPr algn="ctr" fontAlgn="auto">
                <a:spcBef>
                  <a:spcPts val="0"/>
                </a:spcBef>
                <a:spcAft>
                  <a:spcPts val="0"/>
                </a:spcAft>
              </a:pPr>
              <a:r>
                <a:rPr lang="ja-JP" altLang="en-US" sz="1200" b="1" dirty="0" smtClean="0">
                  <a:solidFill>
                    <a:prstClr val="black"/>
                  </a:solidFill>
                  <a:latin typeface="Calibri"/>
                  <a:ea typeface="ＭＳ Ｐゴシック"/>
                </a:rPr>
                <a:t>＜組織体制例＞</a:t>
              </a:r>
              <a:endParaRPr lang="ja-JP" altLang="en-US" sz="1200" b="1" dirty="0">
                <a:solidFill>
                  <a:prstClr val="black"/>
                </a:solidFill>
                <a:latin typeface="Calibri"/>
                <a:ea typeface="ＭＳ Ｐゴシック"/>
              </a:endParaRPr>
            </a:p>
          </p:txBody>
        </p:sp>
      </p:grpSp>
      <p:sp>
        <p:nvSpPr>
          <p:cNvPr id="50" name="タイトル 1"/>
          <p:cNvSpPr txBox="1">
            <a:spLocks/>
          </p:cNvSpPr>
          <p:nvPr/>
        </p:nvSpPr>
        <p:spPr bwMode="auto">
          <a:xfrm>
            <a:off x="38945" y="188640"/>
            <a:ext cx="8640762" cy="534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r>
              <a:rPr lang="en-US" altLang="ja-JP"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4</a:t>
            </a:r>
            <a:r>
              <a:rPr lang="en-US" altLang="ja-JP"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安全管理措置</a:t>
            </a:r>
          </a:p>
        </p:txBody>
      </p:sp>
      <p:sp>
        <p:nvSpPr>
          <p:cNvPr id="5" name="正方形/長方形 4"/>
          <p:cNvSpPr/>
          <p:nvPr/>
        </p:nvSpPr>
        <p:spPr>
          <a:xfrm>
            <a:off x="251520" y="2588566"/>
            <a:ext cx="8640960" cy="2856658"/>
          </a:xfrm>
          <a:prstGeom prst="rect">
            <a:avLst/>
          </a:prstGeom>
          <a:noFill/>
          <a:ln w="38100">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fontAlgn="auto">
              <a:spcBef>
                <a:spcPts val="0"/>
              </a:spcBef>
              <a:spcAft>
                <a:spcPts val="0"/>
              </a:spcAft>
            </a:pPr>
            <a:endParaRPr lang="ja-JP" altLang="en-US">
              <a:solidFill>
                <a:prstClr val="black"/>
              </a:solidFill>
            </a:endParaRPr>
          </a:p>
        </p:txBody>
      </p:sp>
      <p:sp>
        <p:nvSpPr>
          <p:cNvPr id="12" name="テキスト ボックス 11"/>
          <p:cNvSpPr txBox="1"/>
          <p:nvPr/>
        </p:nvSpPr>
        <p:spPr>
          <a:xfrm>
            <a:off x="2703518" y="2204864"/>
            <a:ext cx="3619867" cy="801789"/>
          </a:xfrm>
          <a:prstGeom prst="rect">
            <a:avLst/>
          </a:prstGeom>
          <a:solidFill>
            <a:schemeClr val="bg1"/>
          </a:solidFill>
          <a:ln w="28575">
            <a:solidFill>
              <a:srgbClr val="0070C0"/>
            </a:solidFill>
          </a:ln>
        </p:spPr>
        <p:txBody>
          <a:bodyPr wrap="square" rtlCol="0">
            <a:spAutoFit/>
          </a:bodyPr>
          <a:lstStyle/>
          <a:p>
            <a:pPr fontAlgn="auto">
              <a:spcBef>
                <a:spcPts val="0"/>
              </a:spcBef>
              <a:spcAft>
                <a:spcPts val="0"/>
              </a:spcAft>
            </a:pPr>
            <a:endParaRPr lang="ja-JP" altLang="en-US" dirty="0">
              <a:solidFill>
                <a:prstClr val="black"/>
              </a:solidFill>
              <a:latin typeface="Calibri"/>
              <a:ea typeface="ＭＳ Ｐゴシック"/>
            </a:endParaRPr>
          </a:p>
        </p:txBody>
      </p:sp>
      <p:grpSp>
        <p:nvGrpSpPr>
          <p:cNvPr id="17" name="グループ化 16"/>
          <p:cNvGrpSpPr/>
          <p:nvPr/>
        </p:nvGrpSpPr>
        <p:grpSpPr>
          <a:xfrm>
            <a:off x="7984803" y="2298066"/>
            <a:ext cx="1276772" cy="1655528"/>
            <a:chOff x="4646736" y="894708"/>
            <a:chExt cx="916325" cy="1245203"/>
          </a:xfrm>
        </p:grpSpPr>
        <p:pic>
          <p:nvPicPr>
            <p:cNvPr id="40" name="Picture 3" descr="C:\Users\CS733492\AppData\Local\Microsoft\Windows\Temporary Internet Files\Content.IE5\5CO7EA8B\MC900434847[1].png"/>
            <p:cNvPicPr>
              <a:picLocks noChangeAspect="1" noChangeArrowheads="1"/>
            </p:cNvPicPr>
            <p:nvPr/>
          </p:nvPicPr>
          <p:blipFill>
            <a:blip r:embed="rId7"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646736" y="894708"/>
              <a:ext cx="916325" cy="1204773"/>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9" descr="C:\Users\CS784324\AppData\Local\Microsoft\Windows\Temporary Internet Files\Content.IE5\2V8RJ5ZS\MC900446380[1].wmf"/>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657284" y="1354519"/>
              <a:ext cx="806536" cy="785392"/>
            </a:xfrm>
            <a:prstGeom prst="rect">
              <a:avLst/>
            </a:prstGeom>
            <a:noFill/>
            <a:extLst>
              <a:ext uri="{909E8E84-426E-40DD-AFC4-6F175D3DCCD1}">
                <a14:hiddenFill xmlns:a14="http://schemas.microsoft.com/office/drawing/2010/main">
                  <a:solidFill>
                    <a:srgbClr val="FFFFFF"/>
                  </a:solidFill>
                </a14:hiddenFill>
              </a:ext>
            </a:extLst>
          </p:spPr>
        </p:pic>
        <p:sp>
          <p:nvSpPr>
            <p:cNvPr id="42" name="テキスト ボックス 20"/>
            <p:cNvSpPr>
              <a:spLocks noChangeArrowheads="1"/>
            </p:cNvSpPr>
            <p:nvPr/>
          </p:nvSpPr>
          <p:spPr bwMode="auto">
            <a:xfrm>
              <a:off x="4765334" y="1061903"/>
              <a:ext cx="614161" cy="271882"/>
            </a:xfrm>
            <a:prstGeom prst="roundRect">
              <a:avLst>
                <a:gd name="adj" fmla="val 10941"/>
              </a:avLst>
            </a:prstGeom>
            <a:solidFill>
              <a:srgbClr val="FFFF00"/>
            </a:solidFill>
            <a:ln w="9525">
              <a:solidFill>
                <a:schemeClr val="tx1"/>
              </a:solidFill>
              <a:round/>
              <a:headEnd/>
              <a:tailEnd/>
            </a:ln>
          </p:spPr>
          <p:txBody>
            <a:bodyPr wrap="square">
              <a:spAutoFit/>
            </a:bodyPr>
            <a:lstStyle/>
            <a:p>
              <a:pPr algn="ctr" fontAlgn="auto">
                <a:spcBef>
                  <a:spcPts val="0"/>
                </a:spcBef>
                <a:spcAft>
                  <a:spcPts val="0"/>
                </a:spcAft>
              </a:pPr>
              <a:r>
                <a:rPr lang="ja-JP" altLang="en-US" sz="1600" b="1" dirty="0" smtClean="0">
                  <a:solidFill>
                    <a:prstClr val="black"/>
                  </a:solidFill>
                  <a:latin typeface="ＭＳ ゴシック" panose="020B0609070205080204" pitchFamily="49" charset="-128"/>
                  <a:ea typeface="ＭＳ ゴシック" panose="020B0609070205080204" pitchFamily="49" charset="-128"/>
                  <a:cs typeface="ＤＦ平成ゴシック体W5"/>
                </a:rPr>
                <a:t>事業主</a:t>
              </a:r>
              <a:endParaRPr lang="en-US" altLang="ja-JP" sz="1600" b="1" dirty="0" smtClean="0">
                <a:solidFill>
                  <a:prstClr val="black"/>
                </a:solidFill>
                <a:latin typeface="ＭＳ ゴシック" panose="020B0609070205080204" pitchFamily="49" charset="-128"/>
                <a:ea typeface="ＭＳ ゴシック" panose="020B0609070205080204" pitchFamily="49" charset="-128"/>
                <a:cs typeface="ＤＦ平成ゴシック体W5"/>
              </a:endParaRPr>
            </a:p>
          </p:txBody>
        </p:sp>
      </p:grpSp>
      <p:sp>
        <p:nvSpPr>
          <p:cNvPr id="27" name="角丸四角形 26"/>
          <p:cNvSpPr/>
          <p:nvPr/>
        </p:nvSpPr>
        <p:spPr>
          <a:xfrm>
            <a:off x="2967661" y="2276872"/>
            <a:ext cx="3165764" cy="319241"/>
          </a:xfrm>
          <a:prstGeom prst="roundRect">
            <a:avLst/>
          </a:prstGeom>
          <a:solidFill>
            <a:srgbClr val="FFEBFF"/>
          </a:solidFill>
          <a:ln>
            <a:prstDash val="lgDash"/>
          </a:ln>
        </p:spPr>
        <p:style>
          <a:lnRef idx="1">
            <a:schemeClr val="accent2"/>
          </a:lnRef>
          <a:fillRef idx="2">
            <a:schemeClr val="accent2"/>
          </a:fillRef>
          <a:effectRef idx="1">
            <a:schemeClr val="accent2"/>
          </a:effectRef>
          <a:fontRef idx="minor">
            <a:schemeClr val="dk1"/>
          </a:fontRef>
        </p:style>
        <p:txBody>
          <a:bodyPr rtlCol="0" anchor="ctr"/>
          <a:lstStyle/>
          <a:p>
            <a:pPr algn="ctr" fontAlgn="auto">
              <a:spcBef>
                <a:spcPts val="0"/>
              </a:spcBef>
              <a:spcAft>
                <a:spcPts val="0"/>
              </a:spcAft>
            </a:pPr>
            <a:r>
              <a:rPr lang="ja-JP" altLang="en-US" dirty="0" smtClean="0">
                <a:solidFill>
                  <a:prstClr val="black"/>
                </a:solidFill>
                <a:latin typeface="ＭＳ ゴシック" panose="020B0609070205080204" pitchFamily="49" charset="-128"/>
                <a:ea typeface="ＭＳ ゴシック" panose="020B0609070205080204" pitchFamily="49" charset="-128"/>
              </a:rPr>
              <a:t>基本方針の策定</a:t>
            </a:r>
            <a:endParaRPr lang="ja-JP" altLang="en-US" dirty="0">
              <a:solidFill>
                <a:prstClr val="black"/>
              </a:solidFill>
              <a:latin typeface="ＭＳ ゴシック" panose="020B0609070205080204" pitchFamily="49" charset="-128"/>
              <a:ea typeface="ＭＳ ゴシック" panose="020B0609070205080204" pitchFamily="49" charset="-128"/>
            </a:endParaRPr>
          </a:p>
        </p:txBody>
      </p:sp>
      <p:sp>
        <p:nvSpPr>
          <p:cNvPr id="28" name="角丸四角形 27"/>
          <p:cNvSpPr/>
          <p:nvPr/>
        </p:nvSpPr>
        <p:spPr>
          <a:xfrm>
            <a:off x="2967661" y="2643957"/>
            <a:ext cx="3144218" cy="296104"/>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fontAlgn="auto">
              <a:spcBef>
                <a:spcPts val="0"/>
              </a:spcBef>
              <a:spcAft>
                <a:spcPts val="0"/>
              </a:spcAft>
            </a:pPr>
            <a:r>
              <a:rPr lang="ja-JP" altLang="en-US" dirty="0" smtClean="0">
                <a:solidFill>
                  <a:prstClr val="black"/>
                </a:solidFill>
                <a:latin typeface="ＭＳ ゴシック" panose="020B0609070205080204" pitchFamily="49" charset="-128"/>
                <a:ea typeface="ＭＳ ゴシック" panose="020B0609070205080204" pitchFamily="49" charset="-128"/>
              </a:rPr>
              <a:t>取扱規程等の策定</a:t>
            </a:r>
            <a:endParaRPr lang="ja-JP" altLang="en-US" dirty="0">
              <a:solidFill>
                <a:prstClr val="black"/>
              </a:solidFill>
              <a:latin typeface="ＭＳ ゴシック" panose="020B0609070205080204" pitchFamily="49" charset="-128"/>
              <a:ea typeface="ＭＳ ゴシック" panose="020B0609070205080204" pitchFamily="49" charset="-128"/>
            </a:endParaRPr>
          </a:p>
        </p:txBody>
      </p:sp>
      <p:cxnSp>
        <p:nvCxnSpPr>
          <p:cNvPr id="24" name="直線コネクタ 23"/>
          <p:cNvCxnSpPr>
            <a:endCxn id="64" idx="2"/>
          </p:cNvCxnSpPr>
          <p:nvPr/>
        </p:nvCxnSpPr>
        <p:spPr>
          <a:xfrm flipV="1">
            <a:off x="1392072" y="3200034"/>
            <a:ext cx="0" cy="199927"/>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角丸四角形吹き出し 62"/>
          <p:cNvSpPr/>
          <p:nvPr/>
        </p:nvSpPr>
        <p:spPr>
          <a:xfrm>
            <a:off x="1119387" y="4994357"/>
            <a:ext cx="7503802" cy="341766"/>
          </a:xfrm>
          <a:prstGeom prst="wedgeRoundRectCallout">
            <a:avLst>
              <a:gd name="adj1" fmla="val -18522"/>
              <a:gd name="adj2" fmla="val -133498"/>
              <a:gd name="adj3" fmla="val 16667"/>
            </a:avLst>
          </a:prstGeom>
          <a:noFill/>
          <a:ln w="158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fontAlgn="auto">
              <a:spcBef>
                <a:spcPts val="0"/>
              </a:spcBef>
              <a:spcAft>
                <a:spcPts val="0"/>
              </a:spcAft>
            </a:pPr>
            <a:r>
              <a:rPr lang="ja-JP" altLang="en-US" sz="14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従業者に対する教育・監督等・・・従業員のほか、取締役、監査役、理事、監事、</a:t>
            </a:r>
            <a:r>
              <a:rPr lang="ja-JP" altLang="en-US" sz="14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派遣社員</a:t>
            </a:r>
            <a:r>
              <a:rPr lang="ja-JP" altLang="en-US" sz="14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等を含む</a:t>
            </a:r>
            <a:endParaRPr lang="ja-JP" altLang="en-US" sz="14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6" name="タイトル 1"/>
          <p:cNvSpPr txBox="1">
            <a:spLocks/>
          </p:cNvSpPr>
          <p:nvPr/>
        </p:nvSpPr>
        <p:spPr bwMode="auto">
          <a:xfrm>
            <a:off x="251520" y="5589240"/>
            <a:ext cx="8498366" cy="792088"/>
          </a:xfrm>
          <a:prstGeom prst="rect">
            <a:avLst/>
          </a:prstGeom>
          <a:noFill/>
          <a:ln w="25400">
            <a:noFill/>
          </a:ln>
          <a:extLst/>
        </p:spPr>
        <p:txBody>
          <a:bodyPr vert="horz" wrap="square" lIns="91440" tIns="45720" rIns="91440" bIns="45720" numCol="1" anchor="t" anchorCtr="0" compatLnSpc="1">
            <a:prstTxWarp prst="textNoShape">
              <a:avLst/>
            </a:prstTxWarp>
          </a:bodyPr>
          <a:lstStyle>
            <a:lvl1pPr algn="ctr" rtl="0" fontAlgn="base">
              <a:spcBef>
                <a:spcPct val="0"/>
              </a:spcBef>
              <a:spcAft>
                <a:spcPct val="0"/>
              </a:spcAft>
              <a:defRPr kumimoji="1" sz="4400" kern="1200">
                <a:solidFill>
                  <a:schemeClr val="tx1"/>
                </a:solidFill>
                <a:latin typeface="+mj-lt"/>
                <a:ea typeface="+mj-ea"/>
                <a:cs typeface="+mj-cs"/>
              </a:defRPr>
            </a:lvl1pPr>
            <a:lvl2pPr algn="ctr" rtl="0" fontAlgn="base">
              <a:spcBef>
                <a:spcPct val="0"/>
              </a:spcBef>
              <a:spcAft>
                <a:spcPct val="0"/>
              </a:spcAft>
              <a:defRPr kumimoji="1" sz="4400">
                <a:solidFill>
                  <a:schemeClr val="tx1"/>
                </a:solidFill>
                <a:latin typeface="Calibri" pitchFamily="34" charset="0"/>
                <a:ea typeface="ＭＳ Ｐゴシック" charset="-128"/>
              </a:defRPr>
            </a:lvl2pPr>
            <a:lvl3pPr algn="ctr" rtl="0" fontAlgn="base">
              <a:spcBef>
                <a:spcPct val="0"/>
              </a:spcBef>
              <a:spcAft>
                <a:spcPct val="0"/>
              </a:spcAft>
              <a:defRPr kumimoji="1" sz="4400">
                <a:solidFill>
                  <a:schemeClr val="tx1"/>
                </a:solidFill>
                <a:latin typeface="Calibri" pitchFamily="34" charset="0"/>
                <a:ea typeface="ＭＳ Ｐゴシック" charset="-128"/>
              </a:defRPr>
            </a:lvl3pPr>
            <a:lvl4pPr algn="ctr" rtl="0" fontAlgn="base">
              <a:spcBef>
                <a:spcPct val="0"/>
              </a:spcBef>
              <a:spcAft>
                <a:spcPct val="0"/>
              </a:spcAft>
              <a:defRPr kumimoji="1" sz="4400">
                <a:solidFill>
                  <a:schemeClr val="tx1"/>
                </a:solidFill>
                <a:latin typeface="Calibri" pitchFamily="34" charset="0"/>
                <a:ea typeface="ＭＳ Ｐゴシック" charset="-128"/>
              </a:defRPr>
            </a:lvl4pPr>
            <a:lvl5pPr algn="ctr" rtl="0" fontAlgn="base">
              <a:spcBef>
                <a:spcPct val="0"/>
              </a:spcBef>
              <a:spcAft>
                <a:spcPct val="0"/>
              </a:spcAft>
              <a:defRPr kumimoji="1" sz="4400">
                <a:solidFill>
                  <a:schemeClr val="tx1"/>
                </a:solidFill>
                <a:latin typeface="Calibri" pitchFamily="34"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a:lstStyle>
          <a:p>
            <a:pPr algn="l">
              <a:lnSpc>
                <a:spcPts val="1900"/>
              </a:lnSpc>
            </a:pPr>
            <a:r>
              <a:rPr lang="en-US" altLang="ja-JP" sz="1400" dirty="0" smtClean="0">
                <a:solidFill>
                  <a:prstClr val="black"/>
                </a:solidFill>
                <a:latin typeface="ＭＳ Ｐゴシック"/>
              </a:rPr>
              <a:t>※【</a:t>
            </a:r>
            <a:r>
              <a:rPr lang="ja-JP" altLang="en-US" sz="1400" dirty="0" smtClean="0">
                <a:solidFill>
                  <a:prstClr val="black"/>
                </a:solidFill>
                <a:latin typeface="ＭＳ Ｐゴシック"/>
              </a:rPr>
              <a:t>中小規模事業者</a:t>
            </a:r>
            <a:r>
              <a:rPr lang="en-US" altLang="ja-JP" sz="1400" dirty="0" smtClean="0">
                <a:solidFill>
                  <a:prstClr val="black"/>
                </a:solidFill>
                <a:latin typeface="ＭＳ Ｐゴシック"/>
              </a:rPr>
              <a:t>】</a:t>
            </a:r>
            <a:r>
              <a:rPr lang="ja-JP" altLang="en-US" sz="1400" dirty="0" smtClean="0">
                <a:solidFill>
                  <a:prstClr val="black"/>
                </a:solidFill>
                <a:latin typeface="ＭＳ Ｐゴシック"/>
              </a:rPr>
              <a:t>事業者のうち従業員が</a:t>
            </a:r>
            <a:r>
              <a:rPr lang="en-US" altLang="ja-JP" sz="1400" dirty="0" smtClean="0">
                <a:solidFill>
                  <a:prstClr val="black"/>
                </a:solidFill>
                <a:latin typeface="ＭＳ Ｐゴシック"/>
              </a:rPr>
              <a:t>100</a:t>
            </a:r>
            <a:r>
              <a:rPr lang="ja-JP" altLang="en-US" sz="1400" dirty="0" smtClean="0">
                <a:solidFill>
                  <a:prstClr val="black"/>
                </a:solidFill>
                <a:latin typeface="ＭＳ Ｐゴシック"/>
              </a:rPr>
              <a:t>人以下で、</a:t>
            </a:r>
            <a:r>
              <a:rPr lang="ja-JP" altLang="en-US" sz="1400" u="sng" dirty="0" smtClean="0">
                <a:solidFill>
                  <a:prstClr val="black"/>
                </a:solidFill>
                <a:latin typeface="ＭＳ Ｐゴシック"/>
              </a:rPr>
              <a:t>次の事業者を除く</a:t>
            </a:r>
            <a:r>
              <a:rPr lang="ja-JP" altLang="en-US" sz="1400" dirty="0" smtClean="0">
                <a:solidFill>
                  <a:prstClr val="black"/>
                </a:solidFill>
                <a:latin typeface="ＭＳ Ｐゴシック"/>
              </a:rPr>
              <a:t>もの</a:t>
            </a:r>
            <a:endParaRPr lang="en-US" altLang="ja-JP" sz="1400" dirty="0" smtClean="0">
              <a:solidFill>
                <a:prstClr val="black"/>
              </a:solidFill>
              <a:latin typeface="ＭＳ Ｐゴシック"/>
            </a:endParaRPr>
          </a:p>
          <a:p>
            <a:pPr algn="l">
              <a:lnSpc>
                <a:spcPts val="1900"/>
              </a:lnSpc>
            </a:pPr>
            <a:r>
              <a:rPr lang="ja-JP" altLang="en-US" sz="1400" dirty="0" smtClean="0">
                <a:solidFill>
                  <a:prstClr val="black"/>
                </a:solidFill>
                <a:latin typeface="ＭＳ Ｐゴシック"/>
              </a:rPr>
              <a:t>　　①個人番号利用事務実施者、</a:t>
            </a:r>
            <a:r>
              <a:rPr lang="ja-JP" altLang="en-US" sz="1400" b="1" dirty="0" smtClean="0">
                <a:solidFill>
                  <a:srgbClr val="FF0000"/>
                </a:solidFill>
                <a:latin typeface="ＭＳ Ｐゴシック"/>
              </a:rPr>
              <a:t>②委託に基づいて個人番号関係事務又は個人番号利用事務を業務として</a:t>
            </a:r>
            <a:endParaRPr lang="en-US" altLang="ja-JP" sz="1400" b="1" dirty="0" smtClean="0">
              <a:solidFill>
                <a:srgbClr val="FF0000"/>
              </a:solidFill>
              <a:latin typeface="ＭＳ Ｐゴシック"/>
            </a:endParaRPr>
          </a:p>
          <a:p>
            <a:pPr algn="l">
              <a:lnSpc>
                <a:spcPts val="1900"/>
              </a:lnSpc>
            </a:pPr>
            <a:r>
              <a:rPr lang="ja-JP" altLang="en-US" sz="1400" b="1" dirty="0">
                <a:solidFill>
                  <a:srgbClr val="FF0000"/>
                </a:solidFill>
                <a:latin typeface="ＭＳ Ｐゴシック"/>
              </a:rPr>
              <a:t>　</a:t>
            </a:r>
            <a:r>
              <a:rPr lang="ja-JP" altLang="en-US" sz="1400" b="1" dirty="0" smtClean="0">
                <a:solidFill>
                  <a:srgbClr val="FF0000"/>
                </a:solidFill>
                <a:latin typeface="ＭＳ Ｐゴシック"/>
              </a:rPr>
              <a:t>　行う事業者</a:t>
            </a:r>
            <a:r>
              <a:rPr lang="ja-JP" altLang="en-US" sz="1400" dirty="0" smtClean="0">
                <a:solidFill>
                  <a:prstClr val="black"/>
                </a:solidFill>
                <a:latin typeface="ＭＳ Ｐゴシック"/>
              </a:rPr>
              <a:t>、③金融分野の事業者、④個人情報取扱事業者</a:t>
            </a:r>
          </a:p>
        </p:txBody>
      </p:sp>
      <p:sp>
        <p:nvSpPr>
          <p:cNvPr id="4" name="スライド番号プレースホルダー 3"/>
          <p:cNvSpPr>
            <a:spLocks noGrp="1"/>
          </p:cNvSpPr>
          <p:nvPr>
            <p:ph type="sldNum" sz="quarter" idx="12"/>
          </p:nvPr>
        </p:nvSpPr>
        <p:spPr/>
        <p:txBody>
          <a:bodyPr/>
          <a:lstStyle/>
          <a:p>
            <a:fld id="{0CBE25CB-ED94-487D-A632-5FD48227E3F5}" type="slidenum">
              <a:rPr lang="ja-JP" altLang="en-US" sz="180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pPr/>
              <a:t>17</a:t>
            </a:fld>
            <a:endParaRPr lang="ja-JP" altLang="en-US" sz="18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0287078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グループ化 76"/>
          <p:cNvGrpSpPr/>
          <p:nvPr/>
        </p:nvGrpSpPr>
        <p:grpSpPr>
          <a:xfrm>
            <a:off x="2822854" y="1555926"/>
            <a:ext cx="1533122" cy="1729138"/>
            <a:chOff x="2753321" y="4351268"/>
            <a:chExt cx="1533122" cy="1729138"/>
          </a:xfrm>
        </p:grpSpPr>
        <p:pic>
          <p:nvPicPr>
            <p:cNvPr id="39" name="Picture 29" descr="C:\Users\CS860673\AppData\Local\Microsoft\Windows\Temporary Internet Files\Content.IE5\VPQS6CDX\MC900446006[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53321" y="4351268"/>
              <a:ext cx="1533122" cy="1044439"/>
            </a:xfrm>
            <a:prstGeom prst="rect">
              <a:avLst/>
            </a:prstGeom>
            <a:noFill/>
            <a:extLst>
              <a:ext uri="{909E8E84-426E-40DD-AFC4-6F175D3DCCD1}">
                <a14:hiddenFill xmlns:a14="http://schemas.microsoft.com/office/drawing/2010/main">
                  <a:solidFill>
                    <a:srgbClr val="FFFFFF"/>
                  </a:solidFill>
                </a14:hiddenFill>
              </a:ext>
            </a:extLst>
          </p:spPr>
        </p:pic>
        <p:sp>
          <p:nvSpPr>
            <p:cNvPr id="37" name="テキスト ボックス 20"/>
            <p:cNvSpPr>
              <a:spLocks noChangeArrowheads="1"/>
            </p:cNvSpPr>
            <p:nvPr/>
          </p:nvSpPr>
          <p:spPr bwMode="auto">
            <a:xfrm>
              <a:off x="2844017" y="5433420"/>
              <a:ext cx="1357535" cy="646986"/>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ctr" fontAlgn="auto">
                <a:spcBef>
                  <a:spcPts val="0"/>
                </a:spcBef>
                <a:spcAft>
                  <a:spcPts val="0"/>
                </a:spcAft>
              </a:pPr>
              <a:r>
                <a:rPr lang="ja-JP" altLang="en-US" sz="16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人的</a:t>
              </a:r>
              <a:r>
                <a:rPr lang="ja-JP" altLang="en-US" sz="1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安全</a:t>
              </a:r>
              <a:endParaRPr lang="en-US" altLang="ja-JP" sz="1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algn="ctr" fontAlgn="auto">
                <a:spcBef>
                  <a:spcPts val="0"/>
                </a:spcBef>
                <a:spcAft>
                  <a:spcPts val="0"/>
                </a:spcAft>
              </a:pPr>
              <a:r>
                <a:rPr lang="ja-JP" altLang="en-US" sz="1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管理措置</a:t>
              </a:r>
              <a:endParaRPr lang="en-US" altLang="ja-JP" sz="1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25" name="グループ化 24"/>
          <p:cNvGrpSpPr/>
          <p:nvPr/>
        </p:nvGrpSpPr>
        <p:grpSpPr>
          <a:xfrm>
            <a:off x="6775411" y="1470702"/>
            <a:ext cx="1757029" cy="1816577"/>
            <a:chOff x="7999805" y="967134"/>
            <a:chExt cx="1757029" cy="1763057"/>
          </a:xfrm>
        </p:grpSpPr>
        <p:grpSp>
          <p:nvGrpSpPr>
            <p:cNvPr id="31" name="グループ化 30"/>
            <p:cNvGrpSpPr/>
            <p:nvPr/>
          </p:nvGrpSpPr>
          <p:grpSpPr>
            <a:xfrm>
              <a:off x="7999805" y="967134"/>
              <a:ext cx="1174025" cy="1040345"/>
              <a:chOff x="5806424" y="719491"/>
              <a:chExt cx="1416340" cy="1262199"/>
            </a:xfrm>
          </p:grpSpPr>
          <p:pic>
            <p:nvPicPr>
              <p:cNvPr id="33" name="Picture 2" descr="C:\Users\CS733492\AppData\Local\Microsoft\Windows\Temporary Internet Files\Content.IE5\C0X2IR3E\MC900432647[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06424" y="719491"/>
                <a:ext cx="1315099" cy="1262199"/>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4" descr="\\roots\97_DLソース\_クリップアート\ネタ\ウィルス.e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2905818">
                <a:off x="6003762" y="1137769"/>
                <a:ext cx="326901" cy="29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4" descr="\\roots\97_DLソース\_クリップアート\ネタ\ウィルス.e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9704844">
                <a:off x="6904541" y="1237556"/>
                <a:ext cx="318223" cy="290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2" name="テキスト ボックス 20"/>
            <p:cNvSpPr>
              <a:spLocks noChangeArrowheads="1"/>
            </p:cNvSpPr>
            <p:nvPr/>
          </p:nvSpPr>
          <p:spPr bwMode="auto">
            <a:xfrm>
              <a:off x="8196976" y="2102266"/>
              <a:ext cx="1559858" cy="627925"/>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ctr" fontAlgn="auto">
                <a:spcBef>
                  <a:spcPts val="0"/>
                </a:spcBef>
                <a:spcAft>
                  <a:spcPts val="0"/>
                </a:spcAft>
              </a:pPr>
              <a:r>
                <a:rPr lang="ja-JP" altLang="en-US" sz="16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技術的</a:t>
              </a:r>
              <a:r>
                <a:rPr lang="ja-JP" altLang="en-US" sz="1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安全管理措置</a:t>
              </a:r>
              <a:endParaRPr lang="en-US" altLang="ja-JP" sz="1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26" name="グループ化 25"/>
          <p:cNvGrpSpPr/>
          <p:nvPr/>
        </p:nvGrpSpPr>
        <p:grpSpPr>
          <a:xfrm>
            <a:off x="4932040" y="1627651"/>
            <a:ext cx="1512168" cy="1657413"/>
            <a:chOff x="5814775" y="1067381"/>
            <a:chExt cx="1512168" cy="1558255"/>
          </a:xfrm>
        </p:grpSpPr>
        <p:pic>
          <p:nvPicPr>
            <p:cNvPr id="29" name="Picture 5" descr="C:\Users\CS860673\AppData\Local\Microsoft\Windows\Temporary Internet Files\Content.IE5\IEW4V34L\MC900070907[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85990" y="1067381"/>
              <a:ext cx="962558" cy="918655"/>
            </a:xfrm>
            <a:prstGeom prst="rect">
              <a:avLst/>
            </a:prstGeom>
            <a:noFill/>
            <a:extLst>
              <a:ext uri="{909E8E84-426E-40DD-AFC4-6F175D3DCCD1}">
                <a14:hiddenFill xmlns:a14="http://schemas.microsoft.com/office/drawing/2010/main">
                  <a:solidFill>
                    <a:srgbClr val="FFFFFF"/>
                  </a:solidFill>
                </a14:hiddenFill>
              </a:ext>
            </a:extLst>
          </p:spPr>
        </p:pic>
        <p:sp>
          <p:nvSpPr>
            <p:cNvPr id="30" name="テキスト ボックス 20"/>
            <p:cNvSpPr>
              <a:spLocks noChangeArrowheads="1"/>
            </p:cNvSpPr>
            <p:nvPr/>
          </p:nvSpPr>
          <p:spPr bwMode="auto">
            <a:xfrm>
              <a:off x="5814775" y="2017357"/>
              <a:ext cx="1512168" cy="608279"/>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ctr" fontAlgn="auto">
                <a:spcBef>
                  <a:spcPts val="0"/>
                </a:spcBef>
                <a:spcAft>
                  <a:spcPts val="0"/>
                </a:spcAft>
              </a:pPr>
              <a:r>
                <a:rPr lang="ja-JP" altLang="en-US" sz="16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物理的</a:t>
              </a:r>
              <a:r>
                <a:rPr lang="ja-JP" altLang="en-US" sz="1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安全管理措置</a:t>
              </a:r>
              <a:endParaRPr lang="en-US" altLang="ja-JP" sz="1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2" name="グループ化 1"/>
          <p:cNvGrpSpPr/>
          <p:nvPr/>
        </p:nvGrpSpPr>
        <p:grpSpPr>
          <a:xfrm>
            <a:off x="323528" y="1216826"/>
            <a:ext cx="2095693" cy="2061678"/>
            <a:chOff x="444570" y="3877933"/>
            <a:chExt cx="2095693" cy="2061678"/>
          </a:xfrm>
        </p:grpSpPr>
        <p:sp>
          <p:nvSpPr>
            <p:cNvPr id="14" name="テキスト ボックス 13"/>
            <p:cNvSpPr txBox="1"/>
            <p:nvPr/>
          </p:nvSpPr>
          <p:spPr>
            <a:xfrm>
              <a:off x="509959" y="4837968"/>
              <a:ext cx="962719" cy="461665"/>
            </a:xfrm>
            <a:prstGeom prst="rect">
              <a:avLst/>
            </a:prstGeom>
            <a:noFill/>
          </p:spPr>
          <p:txBody>
            <a:bodyPr wrap="square" rtlCol="0">
              <a:spAutoFit/>
            </a:bodyPr>
            <a:lstStyle/>
            <a:p>
              <a:pPr fontAlgn="auto">
                <a:spcBef>
                  <a:spcPts val="0"/>
                </a:spcBef>
                <a:spcAft>
                  <a:spcPts val="0"/>
                </a:spcAft>
              </a:pPr>
              <a:r>
                <a:rPr lang="ja-JP" altLang="en-US" sz="1200" dirty="0" smtClean="0">
                  <a:solidFill>
                    <a:prstClr val="black"/>
                  </a:solidFill>
                  <a:latin typeface="Calibri"/>
                  <a:ea typeface="ＭＳ Ｐゴシック"/>
                </a:rPr>
                <a:t>事務取扱</a:t>
              </a:r>
              <a:endParaRPr lang="en-US" altLang="ja-JP" sz="1200" dirty="0" smtClean="0">
                <a:solidFill>
                  <a:prstClr val="black"/>
                </a:solidFill>
                <a:latin typeface="Calibri"/>
                <a:ea typeface="ＭＳ Ｐゴシック"/>
              </a:endParaRPr>
            </a:p>
            <a:p>
              <a:pPr fontAlgn="auto">
                <a:spcBef>
                  <a:spcPts val="0"/>
                </a:spcBef>
                <a:spcAft>
                  <a:spcPts val="0"/>
                </a:spcAft>
              </a:pPr>
              <a:r>
                <a:rPr lang="ja-JP" altLang="en-US" sz="1200" dirty="0" smtClean="0">
                  <a:solidFill>
                    <a:prstClr val="black"/>
                  </a:solidFill>
                  <a:latin typeface="Calibri"/>
                  <a:ea typeface="ＭＳ Ｐゴシック"/>
                </a:rPr>
                <a:t>担当□□係</a:t>
              </a:r>
              <a:endParaRPr lang="ja-JP" altLang="en-US" sz="1200" dirty="0">
                <a:solidFill>
                  <a:prstClr val="black"/>
                </a:solidFill>
                <a:latin typeface="Calibri"/>
                <a:ea typeface="ＭＳ Ｐゴシック"/>
              </a:endParaRPr>
            </a:p>
          </p:txBody>
        </p:sp>
        <p:sp>
          <p:nvSpPr>
            <p:cNvPr id="38" name="テキスト ボックス 20"/>
            <p:cNvSpPr>
              <a:spLocks noChangeArrowheads="1"/>
            </p:cNvSpPr>
            <p:nvPr/>
          </p:nvSpPr>
          <p:spPr bwMode="auto">
            <a:xfrm>
              <a:off x="702391" y="5292625"/>
              <a:ext cx="1505017" cy="646986"/>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ctr" fontAlgn="auto">
                <a:spcBef>
                  <a:spcPts val="0"/>
                </a:spcBef>
                <a:spcAft>
                  <a:spcPts val="0"/>
                </a:spcAft>
              </a:pPr>
              <a:r>
                <a:rPr lang="ja-JP" altLang="en-US" sz="1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組織的安全</a:t>
              </a:r>
              <a:endParaRPr lang="en-US" altLang="ja-JP" sz="1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algn="ctr" fontAlgn="auto">
                <a:spcBef>
                  <a:spcPts val="0"/>
                </a:spcBef>
                <a:spcAft>
                  <a:spcPts val="0"/>
                </a:spcAft>
              </a:pPr>
              <a:r>
                <a:rPr lang="ja-JP" altLang="en-US" sz="1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管理措置</a:t>
              </a:r>
              <a:endParaRPr lang="en-US" altLang="ja-JP" sz="1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6" name="カギ線コネクタ 5"/>
            <p:cNvCxnSpPr/>
            <p:nvPr/>
          </p:nvCxnSpPr>
          <p:spPr>
            <a:xfrm>
              <a:off x="1261952" y="4548899"/>
              <a:ext cx="786570" cy="286990"/>
            </a:xfrm>
            <a:prstGeom prst="bentConnector3">
              <a:avLst>
                <a:gd name="adj1" fmla="val 9858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カギ線コネクタ 8"/>
            <p:cNvCxnSpPr/>
            <p:nvPr/>
          </p:nvCxnSpPr>
          <p:spPr>
            <a:xfrm rot="10800000" flipV="1">
              <a:off x="831727" y="4548900"/>
              <a:ext cx="615856" cy="286989"/>
            </a:xfrm>
            <a:prstGeom prst="bentConnector3">
              <a:avLst>
                <a:gd name="adj1" fmla="val 103186"/>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テキスト ボックス 47"/>
            <p:cNvSpPr txBox="1"/>
            <p:nvPr/>
          </p:nvSpPr>
          <p:spPr>
            <a:xfrm>
              <a:off x="1571413" y="4835889"/>
              <a:ext cx="968850" cy="461665"/>
            </a:xfrm>
            <a:prstGeom prst="rect">
              <a:avLst/>
            </a:prstGeom>
            <a:noFill/>
          </p:spPr>
          <p:txBody>
            <a:bodyPr wrap="square" rtlCol="0">
              <a:spAutoFit/>
            </a:bodyPr>
            <a:lstStyle/>
            <a:p>
              <a:pPr fontAlgn="auto">
                <a:spcBef>
                  <a:spcPts val="0"/>
                </a:spcBef>
                <a:spcAft>
                  <a:spcPts val="0"/>
                </a:spcAft>
              </a:pPr>
              <a:r>
                <a:rPr lang="ja-JP" altLang="en-US" sz="1200" dirty="0">
                  <a:solidFill>
                    <a:prstClr val="black"/>
                  </a:solidFill>
                  <a:latin typeface="Calibri"/>
                  <a:ea typeface="ＭＳ Ｐゴシック"/>
                </a:rPr>
                <a:t>事務取扱</a:t>
              </a:r>
              <a:endParaRPr lang="en-US" altLang="ja-JP" sz="1200" dirty="0">
                <a:solidFill>
                  <a:prstClr val="black"/>
                </a:solidFill>
                <a:latin typeface="Calibri"/>
                <a:ea typeface="ＭＳ Ｐゴシック"/>
              </a:endParaRPr>
            </a:p>
            <a:p>
              <a:pPr fontAlgn="auto">
                <a:spcBef>
                  <a:spcPts val="0"/>
                </a:spcBef>
                <a:spcAft>
                  <a:spcPts val="0"/>
                </a:spcAft>
              </a:pPr>
              <a:r>
                <a:rPr lang="ja-JP" altLang="en-US" sz="1200" dirty="0">
                  <a:solidFill>
                    <a:prstClr val="black"/>
                  </a:solidFill>
                  <a:latin typeface="Calibri"/>
                  <a:ea typeface="ＭＳ Ｐゴシック"/>
                </a:rPr>
                <a:t>担当者▲</a:t>
              </a:r>
              <a:r>
                <a:rPr lang="ja-JP" altLang="en-US" sz="1200" dirty="0" smtClean="0">
                  <a:solidFill>
                    <a:prstClr val="black"/>
                  </a:solidFill>
                  <a:latin typeface="Calibri"/>
                  <a:ea typeface="ＭＳ Ｐゴシック"/>
                </a:rPr>
                <a:t>▲</a:t>
              </a:r>
              <a:endParaRPr lang="ja-JP" altLang="en-US" sz="1200" dirty="0">
                <a:solidFill>
                  <a:prstClr val="black"/>
                </a:solidFill>
                <a:latin typeface="Calibri"/>
                <a:ea typeface="ＭＳ Ｐゴシック"/>
              </a:endParaRPr>
            </a:p>
          </p:txBody>
        </p:sp>
        <p:sp>
          <p:nvSpPr>
            <p:cNvPr id="64" name="テキスト ボックス 63"/>
            <p:cNvSpPr txBox="1"/>
            <p:nvPr/>
          </p:nvSpPr>
          <p:spPr>
            <a:xfrm>
              <a:off x="555117" y="4071974"/>
              <a:ext cx="1693181" cy="276999"/>
            </a:xfrm>
            <a:prstGeom prst="rect">
              <a:avLst/>
            </a:prstGeom>
            <a:noFill/>
          </p:spPr>
          <p:txBody>
            <a:bodyPr wrap="square" rtlCol="0">
              <a:spAutoFit/>
            </a:bodyPr>
            <a:lstStyle/>
            <a:p>
              <a:pPr algn="ctr" fontAlgn="auto">
                <a:spcBef>
                  <a:spcPts val="0"/>
                </a:spcBef>
                <a:spcAft>
                  <a:spcPts val="0"/>
                </a:spcAft>
              </a:pPr>
              <a:r>
                <a:rPr lang="ja-JP" altLang="en-US" sz="1200" dirty="0" smtClean="0">
                  <a:solidFill>
                    <a:prstClr val="black"/>
                  </a:solidFill>
                  <a:latin typeface="Calibri"/>
                  <a:ea typeface="ＭＳ Ｐゴシック"/>
                </a:rPr>
                <a:t>責任者○○課長</a:t>
              </a:r>
              <a:endParaRPr lang="ja-JP" altLang="en-US" sz="1200" dirty="0">
                <a:solidFill>
                  <a:prstClr val="black"/>
                </a:solidFill>
                <a:latin typeface="Calibri"/>
                <a:ea typeface="ＭＳ Ｐゴシック"/>
              </a:endParaRPr>
            </a:p>
          </p:txBody>
        </p:sp>
        <p:sp>
          <p:nvSpPr>
            <p:cNvPr id="46" name="テキスト ボックス 45"/>
            <p:cNvSpPr txBox="1"/>
            <p:nvPr/>
          </p:nvSpPr>
          <p:spPr>
            <a:xfrm>
              <a:off x="444570" y="3877933"/>
              <a:ext cx="1481944" cy="276999"/>
            </a:xfrm>
            <a:prstGeom prst="rect">
              <a:avLst/>
            </a:prstGeom>
            <a:noFill/>
          </p:spPr>
          <p:txBody>
            <a:bodyPr wrap="square" rtlCol="0">
              <a:spAutoFit/>
            </a:bodyPr>
            <a:lstStyle/>
            <a:p>
              <a:pPr algn="ctr" fontAlgn="auto">
                <a:spcBef>
                  <a:spcPts val="0"/>
                </a:spcBef>
                <a:spcAft>
                  <a:spcPts val="0"/>
                </a:spcAft>
              </a:pPr>
              <a:r>
                <a:rPr lang="ja-JP" altLang="en-US" sz="1200" b="1" dirty="0" smtClean="0">
                  <a:solidFill>
                    <a:prstClr val="black"/>
                  </a:solidFill>
                  <a:latin typeface="Calibri"/>
                  <a:ea typeface="ＭＳ Ｐゴシック"/>
                </a:rPr>
                <a:t>＜組織体制例＞</a:t>
              </a:r>
              <a:endParaRPr lang="ja-JP" altLang="en-US" sz="1200" b="1" dirty="0">
                <a:solidFill>
                  <a:prstClr val="black"/>
                </a:solidFill>
                <a:latin typeface="Calibri"/>
                <a:ea typeface="ＭＳ Ｐゴシック"/>
              </a:endParaRPr>
            </a:p>
          </p:txBody>
        </p:sp>
      </p:grpSp>
      <p:sp>
        <p:nvSpPr>
          <p:cNvPr id="50" name="タイトル 1"/>
          <p:cNvSpPr txBox="1">
            <a:spLocks/>
          </p:cNvSpPr>
          <p:nvPr/>
        </p:nvSpPr>
        <p:spPr bwMode="auto">
          <a:xfrm>
            <a:off x="179710" y="116632"/>
            <a:ext cx="8640762" cy="534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r>
              <a:rPr lang="en-US" altLang="ja-JP"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1)</a:t>
            </a:r>
            <a:r>
              <a:rPr lang="en-US" altLang="ja-JP"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安全管理措置の内容</a:t>
            </a:r>
          </a:p>
        </p:txBody>
      </p:sp>
      <p:sp>
        <p:nvSpPr>
          <p:cNvPr id="5" name="正方形/長方形 4"/>
          <p:cNvSpPr/>
          <p:nvPr/>
        </p:nvSpPr>
        <p:spPr>
          <a:xfrm>
            <a:off x="251519" y="1076398"/>
            <a:ext cx="8754281" cy="5520954"/>
          </a:xfrm>
          <a:prstGeom prst="rect">
            <a:avLst/>
          </a:prstGeom>
          <a:noFill/>
          <a:ln w="38100">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fontAlgn="auto">
              <a:spcBef>
                <a:spcPts val="0"/>
              </a:spcBef>
              <a:spcAft>
                <a:spcPts val="0"/>
              </a:spcAft>
            </a:pPr>
            <a:endParaRPr lang="ja-JP" altLang="en-US">
              <a:solidFill>
                <a:prstClr val="black"/>
              </a:solidFill>
            </a:endParaRPr>
          </a:p>
        </p:txBody>
      </p:sp>
      <p:sp>
        <p:nvSpPr>
          <p:cNvPr id="12" name="テキスト ボックス 11"/>
          <p:cNvSpPr txBox="1"/>
          <p:nvPr/>
        </p:nvSpPr>
        <p:spPr>
          <a:xfrm>
            <a:off x="2703518" y="692696"/>
            <a:ext cx="3619867" cy="801789"/>
          </a:xfrm>
          <a:prstGeom prst="rect">
            <a:avLst/>
          </a:prstGeom>
          <a:solidFill>
            <a:schemeClr val="bg1"/>
          </a:solidFill>
          <a:ln w="28575">
            <a:solidFill>
              <a:srgbClr val="0070C0"/>
            </a:solidFill>
          </a:ln>
        </p:spPr>
        <p:txBody>
          <a:bodyPr wrap="square" rtlCol="0">
            <a:spAutoFit/>
          </a:bodyPr>
          <a:lstStyle/>
          <a:p>
            <a:pPr fontAlgn="auto">
              <a:spcBef>
                <a:spcPts val="0"/>
              </a:spcBef>
              <a:spcAft>
                <a:spcPts val="0"/>
              </a:spcAft>
            </a:pPr>
            <a:endParaRPr lang="ja-JP" altLang="en-US" dirty="0">
              <a:solidFill>
                <a:prstClr val="black"/>
              </a:solidFill>
              <a:latin typeface="Calibri"/>
              <a:ea typeface="ＭＳ Ｐゴシック"/>
            </a:endParaRPr>
          </a:p>
        </p:txBody>
      </p:sp>
      <p:grpSp>
        <p:nvGrpSpPr>
          <p:cNvPr id="17" name="グループ化 16"/>
          <p:cNvGrpSpPr/>
          <p:nvPr/>
        </p:nvGrpSpPr>
        <p:grpSpPr>
          <a:xfrm>
            <a:off x="8028384" y="785898"/>
            <a:ext cx="1276772" cy="1655528"/>
            <a:chOff x="4646736" y="894708"/>
            <a:chExt cx="916325" cy="1245203"/>
          </a:xfrm>
        </p:grpSpPr>
        <p:pic>
          <p:nvPicPr>
            <p:cNvPr id="40" name="Picture 3" descr="C:\Users\CS733492\AppData\Local\Microsoft\Windows\Temporary Internet Files\Content.IE5\5CO7EA8B\MC900434847[1].png"/>
            <p:cNvPicPr>
              <a:picLocks noChangeAspect="1" noChangeArrowheads="1"/>
            </p:cNvPicPr>
            <p:nvPr/>
          </p:nvPicPr>
          <p:blipFill>
            <a:blip r:embed="rId7"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646736" y="894708"/>
              <a:ext cx="916325" cy="1204773"/>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9" descr="C:\Users\CS784324\AppData\Local\Microsoft\Windows\Temporary Internet Files\Content.IE5\2V8RJ5ZS\MC900446380[1].wmf"/>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657284" y="1354519"/>
              <a:ext cx="806536" cy="785392"/>
            </a:xfrm>
            <a:prstGeom prst="rect">
              <a:avLst/>
            </a:prstGeom>
            <a:noFill/>
            <a:extLst>
              <a:ext uri="{909E8E84-426E-40DD-AFC4-6F175D3DCCD1}">
                <a14:hiddenFill xmlns:a14="http://schemas.microsoft.com/office/drawing/2010/main">
                  <a:solidFill>
                    <a:srgbClr val="FFFFFF"/>
                  </a:solidFill>
                </a14:hiddenFill>
              </a:ext>
            </a:extLst>
          </p:spPr>
        </p:pic>
        <p:sp>
          <p:nvSpPr>
            <p:cNvPr id="42" name="テキスト ボックス 20"/>
            <p:cNvSpPr>
              <a:spLocks noChangeArrowheads="1"/>
            </p:cNvSpPr>
            <p:nvPr/>
          </p:nvSpPr>
          <p:spPr bwMode="auto">
            <a:xfrm>
              <a:off x="4765334" y="1061903"/>
              <a:ext cx="614161" cy="271882"/>
            </a:xfrm>
            <a:prstGeom prst="roundRect">
              <a:avLst>
                <a:gd name="adj" fmla="val 10941"/>
              </a:avLst>
            </a:prstGeom>
            <a:solidFill>
              <a:srgbClr val="FFFF00"/>
            </a:solidFill>
            <a:ln w="9525">
              <a:solidFill>
                <a:schemeClr val="tx1"/>
              </a:solidFill>
              <a:round/>
              <a:headEnd/>
              <a:tailEnd/>
            </a:ln>
          </p:spPr>
          <p:txBody>
            <a:bodyPr wrap="square">
              <a:spAutoFit/>
            </a:bodyPr>
            <a:lstStyle/>
            <a:p>
              <a:pPr algn="ctr" fontAlgn="auto">
                <a:spcBef>
                  <a:spcPts val="0"/>
                </a:spcBef>
                <a:spcAft>
                  <a:spcPts val="0"/>
                </a:spcAft>
              </a:pPr>
              <a:r>
                <a:rPr lang="ja-JP" altLang="en-US" sz="1600" b="1" dirty="0" smtClean="0">
                  <a:solidFill>
                    <a:prstClr val="black"/>
                  </a:solidFill>
                  <a:latin typeface="ＭＳ ゴシック" panose="020B0609070205080204" pitchFamily="49" charset="-128"/>
                  <a:ea typeface="ＭＳ ゴシック" panose="020B0609070205080204" pitchFamily="49" charset="-128"/>
                  <a:cs typeface="ＤＦ平成ゴシック体W5"/>
                </a:rPr>
                <a:t>事業主</a:t>
              </a:r>
              <a:endParaRPr lang="en-US" altLang="ja-JP" sz="1600" b="1" dirty="0" smtClean="0">
                <a:solidFill>
                  <a:prstClr val="black"/>
                </a:solidFill>
                <a:latin typeface="ＭＳ ゴシック" panose="020B0609070205080204" pitchFamily="49" charset="-128"/>
                <a:ea typeface="ＭＳ ゴシック" panose="020B0609070205080204" pitchFamily="49" charset="-128"/>
                <a:cs typeface="ＤＦ平成ゴシック体W5"/>
              </a:endParaRPr>
            </a:p>
          </p:txBody>
        </p:sp>
      </p:grpSp>
      <p:sp>
        <p:nvSpPr>
          <p:cNvPr id="27" name="角丸四角形 26"/>
          <p:cNvSpPr/>
          <p:nvPr/>
        </p:nvSpPr>
        <p:spPr>
          <a:xfrm>
            <a:off x="2967661" y="764704"/>
            <a:ext cx="3165764" cy="319241"/>
          </a:xfrm>
          <a:prstGeom prst="roundRect">
            <a:avLst/>
          </a:prstGeom>
          <a:solidFill>
            <a:srgbClr val="FFEBFF"/>
          </a:solidFill>
          <a:ln>
            <a:prstDash val="lgDash"/>
          </a:ln>
        </p:spPr>
        <p:style>
          <a:lnRef idx="1">
            <a:schemeClr val="accent2"/>
          </a:lnRef>
          <a:fillRef idx="2">
            <a:schemeClr val="accent2"/>
          </a:fillRef>
          <a:effectRef idx="1">
            <a:schemeClr val="accent2"/>
          </a:effectRef>
          <a:fontRef idx="minor">
            <a:schemeClr val="dk1"/>
          </a:fontRef>
        </p:style>
        <p:txBody>
          <a:bodyPr rtlCol="0" anchor="ctr"/>
          <a:lstStyle/>
          <a:p>
            <a:pPr algn="ctr" fontAlgn="auto">
              <a:spcBef>
                <a:spcPts val="0"/>
              </a:spcBef>
              <a:spcAft>
                <a:spcPts val="0"/>
              </a:spcAft>
            </a:pPr>
            <a:r>
              <a:rPr lang="ja-JP" altLang="en-US" dirty="0" smtClean="0">
                <a:solidFill>
                  <a:prstClr val="black"/>
                </a:solidFill>
                <a:latin typeface="ＭＳ ゴシック" panose="020B0609070205080204" pitchFamily="49" charset="-128"/>
                <a:ea typeface="ＭＳ ゴシック" panose="020B0609070205080204" pitchFamily="49" charset="-128"/>
              </a:rPr>
              <a:t>基本方針の策定</a:t>
            </a:r>
            <a:endParaRPr lang="ja-JP" altLang="en-US" dirty="0">
              <a:solidFill>
                <a:prstClr val="black"/>
              </a:solidFill>
              <a:latin typeface="ＭＳ ゴシック" panose="020B0609070205080204" pitchFamily="49" charset="-128"/>
              <a:ea typeface="ＭＳ ゴシック" panose="020B0609070205080204" pitchFamily="49" charset="-128"/>
            </a:endParaRPr>
          </a:p>
        </p:txBody>
      </p:sp>
      <p:sp>
        <p:nvSpPr>
          <p:cNvPr id="28" name="角丸四角形 27"/>
          <p:cNvSpPr/>
          <p:nvPr/>
        </p:nvSpPr>
        <p:spPr>
          <a:xfrm>
            <a:off x="2967661" y="1131789"/>
            <a:ext cx="3144218" cy="296104"/>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fontAlgn="auto">
              <a:spcBef>
                <a:spcPts val="0"/>
              </a:spcBef>
              <a:spcAft>
                <a:spcPts val="0"/>
              </a:spcAft>
            </a:pPr>
            <a:r>
              <a:rPr lang="ja-JP" altLang="en-US" dirty="0" smtClean="0">
                <a:solidFill>
                  <a:prstClr val="black"/>
                </a:solidFill>
                <a:latin typeface="ＭＳ ゴシック" panose="020B0609070205080204" pitchFamily="49" charset="-128"/>
                <a:ea typeface="ＭＳ ゴシック" panose="020B0609070205080204" pitchFamily="49" charset="-128"/>
              </a:rPr>
              <a:t>取扱規程等の策定</a:t>
            </a:r>
            <a:endParaRPr lang="ja-JP" altLang="en-US" dirty="0">
              <a:solidFill>
                <a:prstClr val="black"/>
              </a:solidFill>
              <a:latin typeface="ＭＳ ゴシック" panose="020B0609070205080204" pitchFamily="49" charset="-128"/>
              <a:ea typeface="ＭＳ ゴシック" panose="020B0609070205080204" pitchFamily="49" charset="-128"/>
            </a:endParaRPr>
          </a:p>
        </p:txBody>
      </p:sp>
      <p:cxnSp>
        <p:nvCxnSpPr>
          <p:cNvPr id="24" name="直線コネクタ 23"/>
          <p:cNvCxnSpPr>
            <a:endCxn id="64" idx="2"/>
          </p:cNvCxnSpPr>
          <p:nvPr/>
        </p:nvCxnSpPr>
        <p:spPr>
          <a:xfrm flipV="1">
            <a:off x="1280666" y="1687866"/>
            <a:ext cx="0" cy="199927"/>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スライド番号プレースホルダー 3"/>
          <p:cNvSpPr>
            <a:spLocks noGrp="1"/>
          </p:cNvSpPr>
          <p:nvPr>
            <p:ph type="sldNum" sz="quarter" idx="12"/>
          </p:nvPr>
        </p:nvSpPr>
        <p:spPr>
          <a:xfrm>
            <a:off x="6974904" y="6520259"/>
            <a:ext cx="2133600" cy="365125"/>
          </a:xfrm>
        </p:spPr>
        <p:txBody>
          <a:bodyPr/>
          <a:lstStyle/>
          <a:p>
            <a:fld id="{0CBE25CB-ED94-487D-A632-5FD48227E3F5}" type="slidenum">
              <a:rPr lang="ja-JP" altLang="en-US" sz="180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pPr/>
              <a:t>18</a:t>
            </a:fld>
            <a:endParaRPr lang="ja-JP" altLang="en-US" sz="18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角丸四角形 6"/>
          <p:cNvSpPr/>
          <p:nvPr/>
        </p:nvSpPr>
        <p:spPr>
          <a:xfrm>
            <a:off x="323528" y="3429000"/>
            <a:ext cx="2095693" cy="3024336"/>
          </a:xfrm>
          <a:prstGeom prst="roundRect">
            <a:avLst>
              <a:gd name="adj" fmla="val 9503"/>
            </a:avLst>
          </a:prstGeom>
          <a:noFill/>
          <a:ln w="38100"/>
        </p:spPr>
        <p:style>
          <a:lnRef idx="2">
            <a:schemeClr val="accent6"/>
          </a:lnRef>
          <a:fillRef idx="1">
            <a:schemeClr val="lt1"/>
          </a:fillRef>
          <a:effectRef idx="0">
            <a:schemeClr val="accent6"/>
          </a:effectRef>
          <a:fontRef idx="minor">
            <a:schemeClr val="dk1"/>
          </a:fontRef>
        </p:style>
        <p:txBody>
          <a:bodyPr rtlCol="0" anchor="t"/>
          <a:lstStyle/>
          <a:p>
            <a:r>
              <a:rPr lang="en-US" altLang="ja-JP" sz="1400"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組織体制の整備</a:t>
            </a:r>
            <a:r>
              <a:rPr lang="en-US" altLang="ja-JP" sz="1400" dirty="0" smtClean="0">
                <a:latin typeface="Meiryo UI" panose="020B0604030504040204" pitchFamily="50" charset="-128"/>
                <a:ea typeface="Meiryo UI" panose="020B0604030504040204" pitchFamily="50" charset="-128"/>
                <a:cs typeface="Meiryo UI" panose="020B0604030504040204" pitchFamily="50" charset="-128"/>
              </a:rPr>
              <a:t>】</a:t>
            </a:r>
          </a:p>
          <a:p>
            <a:r>
              <a:rPr lang="ja-JP" altLang="en-US" sz="1100" dirty="0" smtClean="0">
                <a:latin typeface="Meiryo UI" panose="020B0604030504040204" pitchFamily="50" charset="-128"/>
                <a:ea typeface="Meiryo UI" panose="020B0604030504040204" pitchFamily="50" charset="-128"/>
                <a:cs typeface="Meiryo UI" panose="020B0604030504040204" pitchFamily="50" charset="-128"/>
              </a:rPr>
              <a:t>・責任者と担当者の業務・責任・取扱情報の明確化</a:t>
            </a:r>
            <a:endParaRPr lang="en-US" altLang="ja-JP" sz="12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400" dirty="0" smtClean="0">
                <a:latin typeface="Meiryo UI" panose="020B0604030504040204" pitchFamily="50" charset="-128"/>
                <a:ea typeface="Meiryo UI" panose="020B0604030504040204" pitchFamily="50" charset="-128"/>
                <a:cs typeface="Meiryo UI" panose="020B0604030504040204" pitchFamily="50" charset="-128"/>
              </a:rPr>
              <a:t>取扱規程に基づく運用</a:t>
            </a:r>
            <a:r>
              <a:rPr kumimoji="1" lang="en-US" altLang="ja-JP" sz="1400" dirty="0" smtClean="0">
                <a:latin typeface="Meiryo UI" panose="020B0604030504040204" pitchFamily="50" charset="-128"/>
                <a:ea typeface="Meiryo UI" panose="020B0604030504040204" pitchFamily="50" charset="-128"/>
                <a:cs typeface="Meiryo UI" panose="020B0604030504040204" pitchFamily="50" charset="-128"/>
              </a:rPr>
              <a:t>】</a:t>
            </a:r>
          </a:p>
          <a:p>
            <a:r>
              <a:rPr lang="ja-JP" altLang="en-US" sz="1100" dirty="0" smtClean="0">
                <a:latin typeface="Meiryo UI" panose="020B0604030504040204" pitchFamily="50" charset="-128"/>
                <a:ea typeface="Meiryo UI" panose="020B0604030504040204" pitchFamily="50" charset="-128"/>
                <a:cs typeface="Meiryo UI" panose="020B0604030504040204" pitchFamily="50" charset="-128"/>
              </a:rPr>
              <a:t>・システムログ若しくは利用実績の記録、保管</a:t>
            </a:r>
            <a:endParaRPr kumimoji="1" lang="en-US" altLang="ja-JP" sz="1400" dirty="0" smtClean="0">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取扱状況の確認</a:t>
            </a:r>
            <a:r>
              <a:rPr lang="en-US" altLang="ja-JP" sz="1400" dirty="0" smtClean="0">
                <a:latin typeface="Meiryo UI" panose="020B0604030504040204" pitchFamily="50" charset="-128"/>
                <a:ea typeface="Meiryo UI" panose="020B0604030504040204" pitchFamily="50" charset="-128"/>
                <a:cs typeface="Meiryo UI" panose="020B0604030504040204" pitchFamily="50" charset="-128"/>
              </a:rPr>
              <a:t>】</a:t>
            </a:r>
          </a:p>
          <a:p>
            <a:r>
              <a:rPr lang="ja-JP" altLang="en-US" sz="1100" dirty="0" smtClean="0">
                <a:latin typeface="Meiryo UI" panose="020B0604030504040204" pitchFamily="50" charset="-128"/>
                <a:ea typeface="Meiryo UI" panose="020B0604030504040204" pitchFamily="50" charset="-128"/>
                <a:cs typeface="Meiryo UI" panose="020B0604030504040204" pitchFamily="50" charset="-128"/>
              </a:rPr>
              <a:t>・特定個人情報ファイルの取扱い状況を確認する手段の整備</a:t>
            </a:r>
            <a:endParaRPr lang="en-US" altLang="ja-JP" sz="14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事故対応体制の整備</a:t>
            </a:r>
            <a:r>
              <a:rPr lang="en-US" altLang="ja-JP" sz="1400" dirty="0" smtClean="0">
                <a:latin typeface="Meiryo UI" panose="020B0604030504040204" pitchFamily="50" charset="-128"/>
                <a:ea typeface="Meiryo UI" panose="020B0604030504040204" pitchFamily="50" charset="-128"/>
                <a:cs typeface="Meiryo UI" panose="020B0604030504040204" pitchFamily="50" charset="-128"/>
              </a:rPr>
              <a:t>】</a:t>
            </a:r>
          </a:p>
          <a:p>
            <a:r>
              <a:rPr lang="ja-JP" altLang="en-US" sz="1100" dirty="0" smtClean="0">
                <a:latin typeface="Meiryo UI" panose="020B0604030504040204" pitchFamily="50" charset="-128"/>
                <a:ea typeface="Meiryo UI" panose="020B0604030504040204" pitchFamily="50" charset="-128"/>
                <a:cs typeface="Meiryo UI" panose="020B0604030504040204" pitchFamily="50" charset="-128"/>
              </a:rPr>
              <a:t>・漏えい等の事案が発生した際の報告、公表、再発防止検討体制の整備</a:t>
            </a:r>
            <a:endParaRPr lang="en-US" altLang="ja-JP" sz="14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400" dirty="0" smtClean="0">
                <a:latin typeface="Meiryo UI" panose="020B0604030504040204" pitchFamily="50" charset="-128"/>
                <a:ea typeface="Meiryo UI" panose="020B0604030504040204" pitchFamily="50" charset="-128"/>
                <a:cs typeface="Meiryo UI" panose="020B0604030504040204" pitchFamily="50" charset="-128"/>
              </a:rPr>
              <a:t>安全管理措置見直し</a:t>
            </a:r>
            <a:r>
              <a:rPr kumimoji="1" lang="en-US" altLang="ja-JP" sz="1400" dirty="0" smtClean="0">
                <a:latin typeface="Meiryo UI" panose="020B0604030504040204" pitchFamily="50" charset="-128"/>
                <a:ea typeface="Meiryo UI" panose="020B0604030504040204" pitchFamily="50" charset="-128"/>
                <a:cs typeface="Meiryo UI" panose="020B0604030504040204" pitchFamily="50" charset="-128"/>
              </a:rPr>
              <a:t>】</a:t>
            </a:r>
          </a:p>
          <a:p>
            <a:r>
              <a:rPr lang="ja-JP" altLang="en-US" sz="1100" dirty="0" smtClean="0">
                <a:latin typeface="Meiryo UI" panose="020B0604030504040204" pitchFamily="50" charset="-128"/>
                <a:ea typeface="Meiryo UI" panose="020B0604030504040204" pitchFamily="50" charset="-128"/>
                <a:cs typeface="Meiryo UI" panose="020B0604030504040204" pitchFamily="50" charset="-128"/>
              </a:rPr>
              <a:t>・取扱状況に応じた体制の見直し</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3" name="角丸四角形 42"/>
          <p:cNvSpPr/>
          <p:nvPr/>
        </p:nvSpPr>
        <p:spPr>
          <a:xfrm>
            <a:off x="2483768" y="3429000"/>
            <a:ext cx="2095693" cy="3024336"/>
          </a:xfrm>
          <a:prstGeom prst="roundRect">
            <a:avLst>
              <a:gd name="adj" fmla="val 9503"/>
            </a:avLst>
          </a:prstGeom>
          <a:noFill/>
          <a:ln w="38100"/>
        </p:spPr>
        <p:style>
          <a:lnRef idx="2">
            <a:schemeClr val="accent6"/>
          </a:lnRef>
          <a:fillRef idx="1">
            <a:schemeClr val="lt1"/>
          </a:fillRef>
          <a:effectRef idx="0">
            <a:schemeClr val="accent6"/>
          </a:effectRef>
          <a:fontRef idx="minor">
            <a:schemeClr val="dk1"/>
          </a:fontRef>
        </p:style>
        <p:txBody>
          <a:bodyPr rtlCol="0" anchor="t"/>
          <a:lstStyle/>
          <a:p>
            <a:r>
              <a:rPr kumimoji="1" lang="en-US" altLang="ja-JP" sz="14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400" dirty="0" smtClean="0">
                <a:latin typeface="Meiryo UI" panose="020B0604030504040204" pitchFamily="50" charset="-128"/>
                <a:ea typeface="Meiryo UI" panose="020B0604030504040204" pitchFamily="50" charset="-128"/>
                <a:cs typeface="Meiryo UI" panose="020B0604030504040204" pitchFamily="50" charset="-128"/>
              </a:rPr>
              <a:t>事務取扱担当者の監督</a:t>
            </a: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・教育</a:t>
            </a:r>
            <a:r>
              <a:rPr lang="en-US" altLang="ja-JP" sz="1400" dirty="0" smtClean="0">
                <a:latin typeface="Meiryo UI" panose="020B0604030504040204" pitchFamily="50" charset="-128"/>
                <a:ea typeface="Meiryo UI" panose="020B0604030504040204" pitchFamily="50" charset="-128"/>
                <a:cs typeface="Meiryo UI" panose="020B0604030504040204" pitchFamily="50" charset="-128"/>
              </a:rPr>
              <a:t>】</a:t>
            </a:r>
          </a:p>
          <a:p>
            <a:r>
              <a:rPr kumimoji="1" lang="ja-JP" altLang="en-US" sz="1100" dirty="0" smtClean="0">
                <a:latin typeface="Meiryo UI" panose="020B0604030504040204" pitchFamily="50" charset="-128"/>
                <a:ea typeface="Meiryo UI" panose="020B0604030504040204" pitchFamily="50" charset="-128"/>
                <a:cs typeface="Meiryo UI" panose="020B0604030504040204" pitchFamily="50" charset="-128"/>
              </a:rPr>
              <a:t>・就業規則の整備</a:t>
            </a:r>
            <a:endParaRPr kumimoji="1" lang="en-US" altLang="ja-JP" sz="11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cs typeface="Meiryo UI" panose="020B0604030504040204" pitchFamily="50" charset="-128"/>
              </a:rPr>
              <a:t>・特定個人情報取り扱いに関する定期的な研修の実施</a:t>
            </a:r>
            <a:endParaRPr lang="en-US" altLang="ja-JP" sz="11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44" name="角丸四角形 43"/>
          <p:cNvSpPr/>
          <p:nvPr/>
        </p:nvSpPr>
        <p:spPr>
          <a:xfrm>
            <a:off x="4636547" y="3429000"/>
            <a:ext cx="2095693" cy="3024336"/>
          </a:xfrm>
          <a:prstGeom prst="roundRect">
            <a:avLst>
              <a:gd name="adj" fmla="val 9503"/>
            </a:avLst>
          </a:prstGeom>
          <a:noFill/>
          <a:ln w="38100"/>
        </p:spPr>
        <p:style>
          <a:lnRef idx="2">
            <a:schemeClr val="accent6"/>
          </a:lnRef>
          <a:fillRef idx="1">
            <a:schemeClr val="lt1"/>
          </a:fillRef>
          <a:effectRef idx="0">
            <a:schemeClr val="accent6"/>
          </a:effectRef>
          <a:fontRef idx="minor">
            <a:schemeClr val="dk1"/>
          </a:fontRef>
        </p:style>
        <p:txBody>
          <a:bodyPr rtlCol="0" anchor="t"/>
          <a:lstStyle/>
          <a:p>
            <a:r>
              <a:rPr kumimoji="1" lang="en-US" altLang="ja-JP" sz="14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400" dirty="0" smtClean="0">
                <a:latin typeface="Meiryo UI" panose="020B0604030504040204" pitchFamily="50" charset="-128"/>
                <a:ea typeface="Meiryo UI" panose="020B0604030504040204" pitchFamily="50" charset="-128"/>
                <a:cs typeface="Meiryo UI" panose="020B0604030504040204" pitchFamily="50" charset="-128"/>
              </a:rPr>
              <a:t>取扱区域の管理</a:t>
            </a:r>
            <a:r>
              <a:rPr kumimoji="1" lang="en-US" altLang="ja-JP" sz="1400" dirty="0" smtClean="0">
                <a:latin typeface="Meiryo UI" panose="020B0604030504040204" pitchFamily="50" charset="-128"/>
                <a:ea typeface="Meiryo UI" panose="020B0604030504040204" pitchFamily="50" charset="-128"/>
                <a:cs typeface="Meiryo UI" panose="020B0604030504040204" pitchFamily="50" charset="-128"/>
              </a:rPr>
              <a:t>】</a:t>
            </a:r>
          </a:p>
          <a:p>
            <a:r>
              <a:rPr lang="ja-JP" altLang="en-US" sz="1100" dirty="0" smtClean="0">
                <a:latin typeface="Meiryo UI" panose="020B0604030504040204" pitchFamily="50" charset="-128"/>
                <a:ea typeface="Meiryo UI" panose="020B0604030504040204" pitchFamily="50" charset="-128"/>
                <a:cs typeface="Meiryo UI" panose="020B0604030504040204" pitchFamily="50" charset="-128"/>
              </a:rPr>
              <a:t>・個人情報ファイルを取扱う情報システムを管理する区域（管理区域）及び特定個人情報を利用する区域（取扱区域）の区分</a:t>
            </a:r>
            <a:endParaRPr kumimoji="1" lang="en-US" altLang="ja-JP" sz="1400" dirty="0" smtClean="0">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機器・電子媒体等の盗難防止措置</a:t>
            </a:r>
            <a:r>
              <a:rPr lang="en-US" altLang="ja-JP" sz="1400" dirty="0" smtClean="0">
                <a:latin typeface="Meiryo UI" panose="020B0604030504040204" pitchFamily="50" charset="-128"/>
                <a:ea typeface="Meiryo UI" panose="020B0604030504040204" pitchFamily="50" charset="-128"/>
                <a:cs typeface="Meiryo UI" panose="020B0604030504040204" pitchFamily="50" charset="-128"/>
              </a:rPr>
              <a:t>】</a:t>
            </a:r>
          </a:p>
          <a:p>
            <a:r>
              <a:rPr lang="ja-JP" altLang="en-US" sz="1100" dirty="0" smtClean="0">
                <a:latin typeface="Meiryo UI" panose="020B0604030504040204" pitchFamily="50" charset="-128"/>
                <a:ea typeface="Meiryo UI" panose="020B0604030504040204" pitchFamily="50" charset="-128"/>
                <a:cs typeface="Meiryo UI" panose="020B0604030504040204" pitchFamily="50" charset="-128"/>
              </a:rPr>
              <a:t>・機器・媒体・書類の盗難・紛失防止のための対策</a:t>
            </a:r>
            <a:endParaRPr lang="en-US" altLang="ja-JP" sz="14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400" dirty="0" smtClean="0">
                <a:latin typeface="Meiryo UI" panose="020B0604030504040204" pitchFamily="50" charset="-128"/>
                <a:ea typeface="Meiryo UI" panose="020B0604030504040204" pitchFamily="50" charset="-128"/>
                <a:cs typeface="Meiryo UI" panose="020B0604030504040204" pitchFamily="50" charset="-128"/>
              </a:rPr>
              <a:t>電子媒体を持ち出す際の漏えい防止</a:t>
            </a:r>
            <a:r>
              <a:rPr kumimoji="1" lang="en-US" altLang="ja-JP" sz="1400" dirty="0" smtClean="0">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個人番号の削除、機器・電子媒体の廃棄</a:t>
            </a:r>
            <a:r>
              <a:rPr lang="en-US" altLang="ja-JP" sz="1400" dirty="0" smtClean="0">
                <a:latin typeface="Meiryo UI" panose="020B0604030504040204" pitchFamily="50" charset="-128"/>
                <a:ea typeface="Meiryo UI" panose="020B0604030504040204" pitchFamily="50" charset="-128"/>
                <a:cs typeface="Meiryo UI" panose="020B0604030504040204" pitchFamily="50" charset="-128"/>
              </a:rPr>
              <a:t>】</a:t>
            </a:r>
          </a:p>
        </p:txBody>
      </p:sp>
      <p:sp>
        <p:nvSpPr>
          <p:cNvPr id="45" name="角丸四角形 44"/>
          <p:cNvSpPr/>
          <p:nvPr/>
        </p:nvSpPr>
        <p:spPr>
          <a:xfrm>
            <a:off x="6796787" y="3429000"/>
            <a:ext cx="2095693" cy="3024336"/>
          </a:xfrm>
          <a:prstGeom prst="roundRect">
            <a:avLst>
              <a:gd name="adj" fmla="val 9503"/>
            </a:avLst>
          </a:prstGeom>
          <a:noFill/>
          <a:ln w="38100"/>
        </p:spPr>
        <p:style>
          <a:lnRef idx="2">
            <a:schemeClr val="accent6"/>
          </a:lnRef>
          <a:fillRef idx="1">
            <a:schemeClr val="lt1"/>
          </a:fillRef>
          <a:effectRef idx="0">
            <a:schemeClr val="accent6"/>
          </a:effectRef>
          <a:fontRef idx="minor">
            <a:schemeClr val="dk1"/>
          </a:fontRef>
        </p:style>
        <p:txBody>
          <a:bodyPr rtlCol="0" anchor="t"/>
          <a:lstStyle/>
          <a:p>
            <a:r>
              <a:rPr kumimoji="1" lang="en-US" altLang="ja-JP" sz="14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400" dirty="0" smtClean="0">
                <a:latin typeface="Meiryo UI" panose="020B0604030504040204" pitchFamily="50" charset="-128"/>
                <a:ea typeface="Meiryo UI" panose="020B0604030504040204" pitchFamily="50" charset="-128"/>
                <a:cs typeface="Meiryo UI" panose="020B0604030504040204" pitchFamily="50" charset="-128"/>
              </a:rPr>
              <a:t>アクセス制御</a:t>
            </a:r>
            <a:r>
              <a:rPr kumimoji="1" lang="en-US" altLang="ja-JP" sz="1400" dirty="0" smtClean="0">
                <a:latin typeface="Meiryo UI" panose="020B0604030504040204" pitchFamily="50" charset="-128"/>
                <a:ea typeface="Meiryo UI" panose="020B0604030504040204" pitchFamily="50" charset="-128"/>
                <a:cs typeface="Meiryo UI" panose="020B0604030504040204" pitchFamily="50" charset="-128"/>
              </a:rPr>
              <a:t>】</a:t>
            </a:r>
          </a:p>
          <a:p>
            <a:r>
              <a:rPr lang="ja-JP" altLang="en-US" sz="1100" dirty="0" smtClean="0">
                <a:latin typeface="Meiryo UI" panose="020B0604030504040204" pitchFamily="50" charset="-128"/>
                <a:ea typeface="Meiryo UI" panose="020B0604030504040204" pitchFamily="50" charset="-128"/>
                <a:cs typeface="Meiryo UI" panose="020B0604030504040204" pitchFamily="50" charset="-128"/>
              </a:rPr>
              <a:t>・ユーザー</a:t>
            </a:r>
            <a:r>
              <a:rPr lang="en-US" altLang="ja-JP" sz="1100" dirty="0" smtClean="0">
                <a:latin typeface="Meiryo UI" panose="020B0604030504040204" pitchFamily="50" charset="-128"/>
                <a:ea typeface="Meiryo UI" panose="020B0604030504040204" pitchFamily="50" charset="-128"/>
                <a:cs typeface="Meiryo UI" panose="020B0604030504040204" pitchFamily="50" charset="-128"/>
              </a:rPr>
              <a:t>ID</a:t>
            </a:r>
            <a:r>
              <a:rPr lang="ja-JP" altLang="en-US" sz="1100" dirty="0" smtClean="0">
                <a:latin typeface="Meiryo UI" panose="020B0604030504040204" pitchFamily="50" charset="-128"/>
                <a:ea typeface="Meiryo UI" panose="020B0604030504040204" pitchFamily="50" charset="-128"/>
                <a:cs typeface="Meiryo UI" panose="020B0604030504040204" pitchFamily="50" charset="-128"/>
              </a:rPr>
              <a:t>付与等による、システムへのアクセス権限を限定</a:t>
            </a:r>
            <a:endParaRPr kumimoji="1" lang="en-US" altLang="ja-JP" sz="1400" dirty="0" smtClean="0">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アクセス者の識別・認証</a:t>
            </a:r>
            <a:r>
              <a:rPr lang="en-US" altLang="ja-JP" sz="1400" dirty="0" smtClean="0">
                <a:latin typeface="Meiryo UI" panose="020B0604030504040204" pitchFamily="50" charset="-128"/>
                <a:ea typeface="Meiryo UI" panose="020B0604030504040204" pitchFamily="50" charset="-128"/>
                <a:cs typeface="Meiryo UI" panose="020B0604030504040204" pitchFamily="50" charset="-128"/>
              </a:rPr>
              <a:t>】</a:t>
            </a:r>
          </a:p>
          <a:p>
            <a:r>
              <a:rPr lang="ja-JP" altLang="en-US" sz="1100" dirty="0" smtClean="0">
                <a:latin typeface="Meiryo UI" panose="020B0604030504040204" pitchFamily="50" charset="-128"/>
                <a:ea typeface="Meiryo UI" panose="020B0604030504040204" pitchFamily="50" charset="-128"/>
                <a:cs typeface="Meiryo UI" panose="020B0604030504040204" pitchFamily="50" charset="-128"/>
              </a:rPr>
              <a:t>・アクセス権の識別</a:t>
            </a:r>
            <a:endParaRPr lang="en-US" altLang="ja-JP" sz="14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400" dirty="0" smtClean="0">
                <a:latin typeface="Meiryo UI" panose="020B0604030504040204" pitchFamily="50" charset="-128"/>
                <a:ea typeface="Meiryo UI" panose="020B0604030504040204" pitchFamily="50" charset="-128"/>
                <a:cs typeface="Meiryo UI" panose="020B0604030504040204" pitchFamily="50" charset="-128"/>
              </a:rPr>
              <a:t>外部からの不正アクセス防止</a:t>
            </a:r>
            <a:r>
              <a:rPr kumimoji="1" lang="en-US" altLang="ja-JP" sz="1400" dirty="0" smtClean="0">
                <a:latin typeface="Meiryo UI" panose="020B0604030504040204" pitchFamily="50" charset="-128"/>
                <a:ea typeface="Meiryo UI" panose="020B0604030504040204" pitchFamily="50" charset="-128"/>
                <a:cs typeface="Meiryo UI" panose="020B0604030504040204" pitchFamily="50" charset="-128"/>
              </a:rPr>
              <a:t>】</a:t>
            </a:r>
          </a:p>
          <a:p>
            <a:r>
              <a:rPr lang="ja-JP" altLang="en-US" sz="1100" dirty="0" smtClean="0">
                <a:latin typeface="Meiryo UI" panose="020B0604030504040204" pitchFamily="50" charset="-128"/>
                <a:ea typeface="Meiryo UI" panose="020B0604030504040204" pitchFamily="50" charset="-128"/>
                <a:cs typeface="Meiryo UI" panose="020B0604030504040204" pitchFamily="50" charset="-128"/>
              </a:rPr>
              <a:t>・ファイアウォール設置、セキュリティ対策ソフトの導入・最新化</a:t>
            </a:r>
            <a:endParaRPr lang="en-US" altLang="ja-JP" sz="11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100" dirty="0" smtClean="0">
                <a:latin typeface="Meiryo UI" panose="020B0604030504040204" pitchFamily="50" charset="-128"/>
                <a:ea typeface="Meiryo UI" panose="020B0604030504040204" pitchFamily="50" charset="-128"/>
                <a:cs typeface="Meiryo UI" panose="020B0604030504040204" pitchFamily="50" charset="-128"/>
              </a:rPr>
              <a:t>・アクセスログの定期解析、不正アクセスの検知</a:t>
            </a:r>
            <a:endParaRPr kumimoji="1" lang="en-US" altLang="ja-JP" sz="1400" dirty="0" smtClean="0">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情報漏えいの防止</a:t>
            </a:r>
            <a:r>
              <a:rPr lang="en-US" altLang="ja-JP" sz="1400" dirty="0" smtClean="0">
                <a:latin typeface="Meiryo UI" panose="020B0604030504040204" pitchFamily="50" charset="-128"/>
                <a:ea typeface="Meiryo UI" panose="020B0604030504040204" pitchFamily="50" charset="-128"/>
                <a:cs typeface="Meiryo UI" panose="020B0604030504040204" pitchFamily="50" charset="-128"/>
              </a:rPr>
              <a:t>】</a:t>
            </a:r>
          </a:p>
          <a:p>
            <a:r>
              <a:rPr kumimoji="1" lang="ja-JP" altLang="en-US" sz="1100" dirty="0" smtClean="0">
                <a:latin typeface="Meiryo UI" panose="020B0604030504040204" pitchFamily="50" charset="-128"/>
                <a:ea typeface="Meiryo UI" panose="020B0604030504040204" pitchFamily="50" charset="-128"/>
                <a:cs typeface="Meiryo UI" panose="020B0604030504040204" pitchFamily="50" charset="-128"/>
              </a:rPr>
              <a:t>・通信経路の暗号化</a:t>
            </a:r>
            <a:endParaRPr kumimoji="1" lang="en-US" altLang="ja-JP" sz="11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cs typeface="Meiryo UI" panose="020B0604030504040204" pitchFamily="50" charset="-128"/>
              </a:rPr>
              <a:t>・データの暗号化　など</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7806677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タイトル 1"/>
          <p:cNvSpPr txBox="1">
            <a:spLocks/>
          </p:cNvSpPr>
          <p:nvPr/>
        </p:nvSpPr>
        <p:spPr bwMode="auto">
          <a:xfrm>
            <a:off x="281405" y="188640"/>
            <a:ext cx="8323044"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r>
              <a:rPr lang="en-US" altLang="ja-JP"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(2)</a:t>
            </a:r>
            <a:r>
              <a:rPr lang="ja-JP" altLang="en-US"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安全管理措置は何のために行うのか</a:t>
            </a:r>
          </a:p>
        </p:txBody>
      </p:sp>
      <p:sp>
        <p:nvSpPr>
          <p:cNvPr id="9" name="スライド番号プレースホルダー 2"/>
          <p:cNvSpPr>
            <a:spLocks noGrp="1"/>
          </p:cNvSpPr>
          <p:nvPr>
            <p:ph type="sldNum" sz="quarter" idx="12"/>
          </p:nvPr>
        </p:nvSpPr>
        <p:spPr>
          <a:xfrm>
            <a:off x="6953235" y="6474920"/>
            <a:ext cx="2133600" cy="365125"/>
          </a:xfrm>
        </p:spPr>
        <p:txBody>
          <a:bodyPr/>
          <a:lstStyle/>
          <a:p>
            <a:pPr>
              <a:defRPr/>
            </a:pPr>
            <a:fld id="{85DC3901-B6D2-4321-92EF-C938EA32AB4B}" type="slidenum">
              <a:rPr lang="ja-JP" altLang="en-US" sz="1800" b="1"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pPr>
                <a:defRPr/>
              </a:pPr>
              <a:t>19</a:t>
            </a:fld>
            <a:endParaRPr lang="ja-JP" altLang="en-US" sz="18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タイトル 1"/>
          <p:cNvSpPr txBox="1">
            <a:spLocks/>
          </p:cNvSpPr>
          <p:nvPr/>
        </p:nvSpPr>
        <p:spPr bwMode="auto">
          <a:xfrm>
            <a:off x="281405" y="3284339"/>
            <a:ext cx="8964612"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noAutofit/>
          </a:bodyP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marL="342900" indent="-342900">
              <a:lnSpc>
                <a:spcPts val="3000"/>
              </a:lnSpc>
              <a:spcBef>
                <a:spcPct val="0"/>
              </a:spcBef>
              <a:buFont typeface="Wingdings" panose="05000000000000000000" pitchFamily="2" charset="2"/>
              <a:buChar char="Ø"/>
            </a:pPr>
            <a:r>
              <a:rPr lang="ja-JP" altLang="en-US" sz="2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自社内・組織における「祝詞」</a:t>
            </a:r>
            <a:endParaRPr lang="en-US" altLang="ja-JP" sz="2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1085850" lvl="1" indent="-342900">
              <a:lnSpc>
                <a:spcPts val="3000"/>
              </a:lnSpc>
              <a:spcBef>
                <a:spcPct val="0"/>
              </a:spcBef>
              <a:buFont typeface="Wingdings" panose="05000000000000000000" pitchFamily="2" charset="2"/>
              <a:buChar char="ü"/>
            </a:pPr>
            <a:r>
              <a:rPr lang="ja-JP" altLang="en-US" sz="20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特定個人情報を厳正な手続きに沿って取扱うという宣言</a:t>
            </a:r>
            <a:endParaRPr lang="en-US" altLang="ja-JP" sz="20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1085850" lvl="1" indent="-342900">
              <a:lnSpc>
                <a:spcPts val="3000"/>
              </a:lnSpc>
              <a:spcBef>
                <a:spcPct val="0"/>
              </a:spcBef>
              <a:buFont typeface="Wingdings" panose="05000000000000000000" pitchFamily="2" charset="2"/>
              <a:buChar char="ü"/>
            </a:pPr>
            <a:r>
              <a:rPr lang="ja-JP" altLang="en-US" sz="20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対外的な宣言、社員・従業員を羈束</a:t>
            </a:r>
            <a:endParaRPr lang="en-US" altLang="ja-JP" sz="20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342900" indent="-342900">
              <a:lnSpc>
                <a:spcPts val="3000"/>
              </a:lnSpc>
              <a:spcBef>
                <a:spcPct val="0"/>
              </a:spcBef>
              <a:buFont typeface="Wingdings" panose="05000000000000000000" pitchFamily="2" charset="2"/>
              <a:buChar char="Ø"/>
            </a:pPr>
            <a:r>
              <a:rPr lang="ja-JP" altLang="en-US" sz="2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特定個人情報取扱手続きの標準化・文書化</a:t>
            </a:r>
            <a:endParaRPr lang="en-US" altLang="ja-JP" sz="2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1085850" lvl="1" indent="-342900">
              <a:lnSpc>
                <a:spcPts val="3000"/>
              </a:lnSpc>
              <a:spcBef>
                <a:spcPct val="0"/>
              </a:spcBef>
              <a:buFont typeface="Wingdings" panose="05000000000000000000" pitchFamily="2" charset="2"/>
              <a:buChar char="ü"/>
            </a:pPr>
            <a:r>
              <a:rPr lang="ja-JP" altLang="en-US" sz="20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担当者・責任者が代わっても特定個人情報の取扱いの質を維持</a:t>
            </a:r>
            <a:endParaRPr lang="en-US" altLang="ja-JP" sz="20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1085850" lvl="1" indent="-342900">
              <a:lnSpc>
                <a:spcPts val="3000"/>
              </a:lnSpc>
              <a:spcBef>
                <a:spcPct val="0"/>
              </a:spcBef>
              <a:buFont typeface="Wingdings" panose="05000000000000000000" pitchFamily="2" charset="2"/>
              <a:buChar char="ü"/>
            </a:pPr>
            <a:r>
              <a:rPr lang="ja-JP" altLang="en-US" sz="20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誰がやって</a:t>
            </a:r>
            <a:r>
              <a:rPr lang="ja-JP" altLang="en-US" sz="20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も「個人情報は守られる」状態の維持</a:t>
            </a:r>
            <a:endParaRPr lang="en-US" altLang="ja-JP" sz="20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342900" indent="-342900">
              <a:lnSpc>
                <a:spcPts val="3000"/>
              </a:lnSpc>
              <a:spcBef>
                <a:spcPct val="0"/>
              </a:spcBef>
              <a:buFont typeface="Wingdings" panose="05000000000000000000" pitchFamily="2" charset="2"/>
              <a:buChar char="Ø"/>
            </a:pPr>
            <a:r>
              <a:rPr lang="ja-JP" altLang="en-US" sz="2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ＰＤＣＡサイクルによる（特定）個人情報取扱リスクの発見・対策</a:t>
            </a:r>
            <a:endParaRPr lang="en-US" altLang="ja-JP" sz="2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1085850" lvl="1" indent="-342900">
              <a:lnSpc>
                <a:spcPts val="3000"/>
              </a:lnSpc>
              <a:spcBef>
                <a:spcPct val="0"/>
              </a:spcBef>
              <a:buFont typeface="Wingdings" panose="05000000000000000000" pitchFamily="2" charset="2"/>
              <a:buChar char="ü"/>
            </a:pPr>
            <a:r>
              <a:rPr lang="ja-JP" altLang="en-US" sz="20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業務の流れの変化・時代の変化に伴うリスクの変容</a:t>
            </a:r>
            <a:endParaRPr lang="en-US" altLang="ja-JP" sz="20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1085850" lvl="1" indent="-342900">
              <a:lnSpc>
                <a:spcPts val="3000"/>
              </a:lnSpc>
              <a:spcBef>
                <a:spcPct val="0"/>
              </a:spcBef>
              <a:buFont typeface="Wingdings" panose="05000000000000000000" pitchFamily="2" charset="2"/>
              <a:buChar char="ü"/>
            </a:pPr>
            <a:r>
              <a:rPr lang="ja-JP" altLang="en-US" sz="20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安全管理措置＝特定個人情報に関するリスクマネジメント</a:t>
            </a:r>
            <a:endParaRPr lang="en-US" altLang="ja-JP" sz="20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1085850" lvl="1" indent="-342900">
              <a:lnSpc>
                <a:spcPts val="3000"/>
              </a:lnSpc>
              <a:spcBef>
                <a:spcPct val="0"/>
              </a:spcBef>
              <a:buFont typeface="Wingdings" panose="05000000000000000000" pitchFamily="2" charset="2"/>
              <a:buChar char="ü"/>
            </a:pPr>
            <a:r>
              <a:rPr lang="ja-JP" altLang="en-US" sz="20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ＰＩＡ（特定個人情報保護評価）：リスクの低減化がポイント</a:t>
            </a:r>
            <a:endParaRPr lang="en-US" altLang="ja-JP" sz="20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342900" indent="-342900">
              <a:lnSpc>
                <a:spcPts val="3000"/>
              </a:lnSpc>
              <a:spcBef>
                <a:spcPct val="0"/>
              </a:spcBef>
              <a:buFont typeface="Wingdings" panose="05000000000000000000" pitchFamily="2" charset="2"/>
              <a:buChar char="Ø"/>
            </a:pPr>
            <a:r>
              <a:rPr lang="ja-JP" altLang="en-US" sz="2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事故発生時の原因究明・被害拡大の防止</a:t>
            </a:r>
            <a:endParaRPr lang="en-US" altLang="ja-JP" sz="2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1085850" lvl="1" indent="-342900">
              <a:lnSpc>
                <a:spcPts val="3000"/>
              </a:lnSpc>
              <a:spcBef>
                <a:spcPct val="0"/>
              </a:spcBef>
              <a:buFont typeface="Wingdings" panose="05000000000000000000" pitchFamily="2" charset="2"/>
              <a:buChar char="ü"/>
            </a:pPr>
            <a:r>
              <a:rPr lang="ja-JP" altLang="en-US" sz="20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情報が漏えい・毀損・滅失したプロセスを追いかけることができる</a:t>
            </a:r>
            <a:endParaRPr lang="en-US" altLang="ja-JP" sz="20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1085850" lvl="1" indent="-342900">
              <a:lnSpc>
                <a:spcPts val="3000"/>
              </a:lnSpc>
              <a:spcBef>
                <a:spcPct val="0"/>
              </a:spcBef>
              <a:buFont typeface="Wingdings" panose="05000000000000000000" pitchFamily="2" charset="2"/>
              <a:buChar char="ü"/>
            </a:pPr>
            <a:r>
              <a:rPr lang="ja-JP" altLang="en-US" sz="20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同様</a:t>
            </a:r>
            <a:r>
              <a:rPr lang="ja-JP" altLang="en-US" sz="20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の事故防止の対策を立てることができる</a:t>
            </a:r>
            <a:endParaRPr lang="en-US" altLang="ja-JP" sz="20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081426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ctrTitle"/>
          </p:nvPr>
        </p:nvSpPr>
        <p:spPr>
          <a:xfrm>
            <a:off x="222920" y="404664"/>
            <a:ext cx="7772400" cy="720080"/>
          </a:xfrm>
        </p:spPr>
        <p:txBody>
          <a:bodyPr anchor="t" anchorCtr="0">
            <a:noAutofit/>
          </a:bodyPr>
          <a:lstStyle/>
          <a:p>
            <a:pPr algn="l"/>
            <a:r>
              <a:rPr lang="en-US" altLang="ja-JP" sz="3600" dirty="0" smtClean="0">
                <a:latin typeface="HGP創英角ｺﾞｼｯｸUB" panose="020B0900000000000000" pitchFamily="50" charset="-128"/>
                <a:ea typeface="HGP創英角ｺﾞｼｯｸUB" panose="020B0900000000000000" pitchFamily="50" charset="-128"/>
              </a:rPr>
              <a:t>2.</a:t>
            </a:r>
            <a:r>
              <a:rPr lang="ja-JP" altLang="en-US" sz="3600" dirty="0" smtClean="0">
                <a:latin typeface="HGP創英角ｺﾞｼｯｸUB" panose="020B0900000000000000" pitchFamily="50" charset="-128"/>
                <a:ea typeface="HGP創英角ｺﾞｼｯｸUB" panose="020B0900000000000000" pitchFamily="50" charset="-128"/>
              </a:rPr>
              <a:t>法人・事業主としての関与</a:t>
            </a:r>
            <a:endParaRPr kumimoji="1" lang="ja-JP" altLang="en-US" sz="3600" dirty="0">
              <a:latin typeface="HGP創英角ｺﾞｼｯｸUB" panose="020B0900000000000000" pitchFamily="50" charset="-128"/>
              <a:ea typeface="HGP創英角ｺﾞｼｯｸUB" panose="020B0900000000000000" pitchFamily="50" charset="-128"/>
            </a:endParaRPr>
          </a:p>
        </p:txBody>
      </p:sp>
      <p:graphicFrame>
        <p:nvGraphicFramePr>
          <p:cNvPr id="5" name="表 4"/>
          <p:cNvGraphicFramePr>
            <a:graphicFrameLocks noGrp="1"/>
          </p:cNvGraphicFramePr>
          <p:nvPr>
            <p:extLst>
              <p:ext uri="{D42A27DB-BD31-4B8C-83A1-F6EECF244321}">
                <p14:modId xmlns:p14="http://schemas.microsoft.com/office/powerpoint/2010/main" val="2917007649"/>
              </p:ext>
            </p:extLst>
          </p:nvPr>
        </p:nvGraphicFramePr>
        <p:xfrm>
          <a:off x="337942" y="1340768"/>
          <a:ext cx="8540123" cy="3190082"/>
        </p:xfrm>
        <a:graphic>
          <a:graphicData uri="http://schemas.openxmlformats.org/drawingml/2006/table">
            <a:tbl>
              <a:tblPr firstRow="1" bandRow="1"/>
              <a:tblGrid>
                <a:gridCol w="1883454"/>
                <a:gridCol w="2607859"/>
                <a:gridCol w="1883454"/>
                <a:gridCol w="2165356"/>
              </a:tblGrid>
              <a:tr h="555849">
                <a:tc>
                  <a:txBody>
                    <a:bodyPr/>
                    <a:lstStyle>
                      <a:lvl1pPr marL="0" algn="l" defTabSz="914400" rtl="0" eaLnBrk="1" latinLnBrk="0" hangingPunct="1">
                        <a:defRPr kumimoji="1" sz="1800" kern="1200">
                          <a:solidFill>
                            <a:schemeClr val="tx1"/>
                          </a:solidFill>
                          <a:latin typeface="Arial"/>
                          <a:ea typeface="ＭＳ Ｐゴシック"/>
                          <a:cs typeface="Arial"/>
                        </a:defRPr>
                      </a:lvl1pPr>
                      <a:lvl2pPr marL="457200" algn="l" defTabSz="914400" rtl="0" eaLnBrk="1" latinLnBrk="0" hangingPunct="1">
                        <a:defRPr kumimoji="1" sz="1800" kern="1200">
                          <a:solidFill>
                            <a:schemeClr val="tx1"/>
                          </a:solidFill>
                          <a:latin typeface="Arial"/>
                          <a:ea typeface="ＭＳ Ｐゴシック"/>
                          <a:cs typeface="Arial"/>
                        </a:defRPr>
                      </a:lvl2pPr>
                      <a:lvl3pPr marL="914400" algn="l" defTabSz="914400" rtl="0" eaLnBrk="1" latinLnBrk="0" hangingPunct="1">
                        <a:defRPr kumimoji="1" sz="1800" kern="1200">
                          <a:solidFill>
                            <a:schemeClr val="tx1"/>
                          </a:solidFill>
                          <a:latin typeface="Arial"/>
                          <a:ea typeface="ＭＳ Ｐゴシック"/>
                          <a:cs typeface="Arial"/>
                        </a:defRPr>
                      </a:lvl3pPr>
                      <a:lvl4pPr marL="1371600" algn="l" defTabSz="914400" rtl="0" eaLnBrk="1" latinLnBrk="0" hangingPunct="1">
                        <a:defRPr kumimoji="1" sz="1800" kern="1200">
                          <a:solidFill>
                            <a:schemeClr val="tx1"/>
                          </a:solidFill>
                          <a:latin typeface="Arial"/>
                          <a:ea typeface="ＭＳ Ｐゴシック"/>
                          <a:cs typeface="Arial"/>
                        </a:defRPr>
                      </a:lvl4pPr>
                      <a:lvl5pPr marL="1828800" algn="l" defTabSz="914400" rtl="0" eaLnBrk="1" latinLnBrk="0" hangingPunct="1">
                        <a:defRPr kumimoji="1" sz="1800" kern="1200">
                          <a:solidFill>
                            <a:schemeClr val="tx1"/>
                          </a:solidFill>
                          <a:latin typeface="Arial"/>
                          <a:ea typeface="ＭＳ Ｐゴシック"/>
                          <a:cs typeface="Arial"/>
                        </a:defRPr>
                      </a:lvl5pPr>
                      <a:lvl6pPr marL="2286000" algn="l" defTabSz="914400" rtl="0" eaLnBrk="1" latinLnBrk="0" hangingPunct="1">
                        <a:defRPr kumimoji="1" sz="1800" kern="1200">
                          <a:solidFill>
                            <a:schemeClr val="tx1"/>
                          </a:solidFill>
                          <a:latin typeface="Arial"/>
                          <a:ea typeface="ＭＳ Ｐゴシック"/>
                          <a:cs typeface="Arial"/>
                        </a:defRPr>
                      </a:lvl6pPr>
                      <a:lvl7pPr marL="2743200" algn="l" defTabSz="914400" rtl="0" eaLnBrk="1" latinLnBrk="0" hangingPunct="1">
                        <a:defRPr kumimoji="1" sz="1800" kern="1200">
                          <a:solidFill>
                            <a:schemeClr val="tx1"/>
                          </a:solidFill>
                          <a:latin typeface="Arial"/>
                          <a:ea typeface="ＭＳ Ｐゴシック"/>
                          <a:cs typeface="Arial"/>
                        </a:defRPr>
                      </a:lvl7pPr>
                      <a:lvl8pPr marL="3200400" algn="l" defTabSz="914400" rtl="0" eaLnBrk="1" latinLnBrk="0" hangingPunct="1">
                        <a:defRPr kumimoji="1" sz="1800" kern="1200">
                          <a:solidFill>
                            <a:schemeClr val="tx1"/>
                          </a:solidFill>
                          <a:latin typeface="Arial"/>
                          <a:ea typeface="ＭＳ Ｐゴシック"/>
                          <a:cs typeface="Arial"/>
                        </a:defRPr>
                      </a:lvl8pPr>
                      <a:lvl9pPr marL="3657600" algn="l" defTabSz="914400" rtl="0" eaLnBrk="1" latinLnBrk="0" hangingPunct="1">
                        <a:defRPr kumimoji="1" sz="1800" kern="1200">
                          <a:solidFill>
                            <a:schemeClr val="tx1"/>
                          </a:solidFill>
                          <a:latin typeface="Arial"/>
                          <a:ea typeface="ＭＳ Ｐゴシック"/>
                          <a:cs typeface="Arial"/>
                        </a:defRPr>
                      </a:lvl9pPr>
                    </a:lstStyle>
                    <a:p>
                      <a:pPr algn="ct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個人番号の</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
                      </a:r>
                      <a:b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b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取扱主体</a:t>
                      </a:r>
                      <a:endParaRPr kumimoji="1" lang="ja-JP" altLang="en-US" sz="18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ＭＳ Ｐゴシック"/>
                          <a:cs typeface="Arial"/>
                        </a:defRPr>
                      </a:lvl1pPr>
                      <a:lvl2pPr marL="457200" algn="l" defTabSz="914400" rtl="0" eaLnBrk="1" latinLnBrk="0" hangingPunct="1">
                        <a:defRPr kumimoji="1" sz="1800" kern="1200">
                          <a:solidFill>
                            <a:schemeClr val="tx1"/>
                          </a:solidFill>
                          <a:latin typeface="Arial"/>
                          <a:ea typeface="ＭＳ Ｐゴシック"/>
                          <a:cs typeface="Arial"/>
                        </a:defRPr>
                      </a:lvl2pPr>
                      <a:lvl3pPr marL="914400" algn="l" defTabSz="914400" rtl="0" eaLnBrk="1" latinLnBrk="0" hangingPunct="1">
                        <a:defRPr kumimoji="1" sz="1800" kern="1200">
                          <a:solidFill>
                            <a:schemeClr val="tx1"/>
                          </a:solidFill>
                          <a:latin typeface="Arial"/>
                          <a:ea typeface="ＭＳ Ｐゴシック"/>
                          <a:cs typeface="Arial"/>
                        </a:defRPr>
                      </a:lvl3pPr>
                      <a:lvl4pPr marL="1371600" algn="l" defTabSz="914400" rtl="0" eaLnBrk="1" latinLnBrk="0" hangingPunct="1">
                        <a:defRPr kumimoji="1" sz="1800" kern="1200">
                          <a:solidFill>
                            <a:schemeClr val="tx1"/>
                          </a:solidFill>
                          <a:latin typeface="Arial"/>
                          <a:ea typeface="ＭＳ Ｐゴシック"/>
                          <a:cs typeface="Arial"/>
                        </a:defRPr>
                      </a:lvl4pPr>
                      <a:lvl5pPr marL="1828800" algn="l" defTabSz="914400" rtl="0" eaLnBrk="1" latinLnBrk="0" hangingPunct="1">
                        <a:defRPr kumimoji="1" sz="1800" kern="1200">
                          <a:solidFill>
                            <a:schemeClr val="tx1"/>
                          </a:solidFill>
                          <a:latin typeface="Arial"/>
                          <a:ea typeface="ＭＳ Ｐゴシック"/>
                          <a:cs typeface="Arial"/>
                        </a:defRPr>
                      </a:lvl5pPr>
                      <a:lvl6pPr marL="2286000" algn="l" defTabSz="914400" rtl="0" eaLnBrk="1" latinLnBrk="0" hangingPunct="1">
                        <a:defRPr kumimoji="1" sz="1800" kern="1200">
                          <a:solidFill>
                            <a:schemeClr val="tx1"/>
                          </a:solidFill>
                          <a:latin typeface="Arial"/>
                          <a:ea typeface="ＭＳ Ｐゴシック"/>
                          <a:cs typeface="Arial"/>
                        </a:defRPr>
                      </a:lvl6pPr>
                      <a:lvl7pPr marL="2743200" algn="l" defTabSz="914400" rtl="0" eaLnBrk="1" latinLnBrk="0" hangingPunct="1">
                        <a:defRPr kumimoji="1" sz="1800" kern="1200">
                          <a:solidFill>
                            <a:schemeClr val="tx1"/>
                          </a:solidFill>
                          <a:latin typeface="Arial"/>
                          <a:ea typeface="ＭＳ Ｐゴシック"/>
                          <a:cs typeface="Arial"/>
                        </a:defRPr>
                      </a:lvl7pPr>
                      <a:lvl8pPr marL="3200400" algn="l" defTabSz="914400" rtl="0" eaLnBrk="1" latinLnBrk="0" hangingPunct="1">
                        <a:defRPr kumimoji="1" sz="1800" kern="1200">
                          <a:solidFill>
                            <a:schemeClr val="tx1"/>
                          </a:solidFill>
                          <a:latin typeface="Arial"/>
                          <a:ea typeface="ＭＳ Ｐゴシック"/>
                          <a:cs typeface="Arial"/>
                        </a:defRPr>
                      </a:lvl8pPr>
                      <a:lvl9pPr marL="3657600" algn="l" defTabSz="914400" rtl="0" eaLnBrk="1" latinLnBrk="0" hangingPunct="1">
                        <a:defRPr kumimoji="1" sz="1800" kern="1200">
                          <a:solidFill>
                            <a:schemeClr val="tx1"/>
                          </a:solidFill>
                          <a:latin typeface="Arial"/>
                          <a:ea typeface="ＭＳ Ｐゴシック"/>
                          <a:cs typeface="Arial"/>
                        </a:defRPr>
                      </a:lvl9pPr>
                    </a:lstStyle>
                    <a:p>
                      <a:pPr algn="ct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意味</a:t>
                      </a:r>
                      <a:endParaRPr kumimoji="1" lang="ja-JP" altLang="en-US" sz="18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ＭＳ Ｐゴシック"/>
                          <a:cs typeface="Arial"/>
                        </a:defRPr>
                      </a:lvl1pPr>
                      <a:lvl2pPr marL="457200" algn="l" defTabSz="914400" rtl="0" eaLnBrk="1" latinLnBrk="0" hangingPunct="1">
                        <a:defRPr kumimoji="1" sz="1800" kern="1200">
                          <a:solidFill>
                            <a:schemeClr val="tx1"/>
                          </a:solidFill>
                          <a:latin typeface="Arial"/>
                          <a:ea typeface="ＭＳ Ｐゴシック"/>
                          <a:cs typeface="Arial"/>
                        </a:defRPr>
                      </a:lvl2pPr>
                      <a:lvl3pPr marL="914400" algn="l" defTabSz="914400" rtl="0" eaLnBrk="1" latinLnBrk="0" hangingPunct="1">
                        <a:defRPr kumimoji="1" sz="1800" kern="1200">
                          <a:solidFill>
                            <a:schemeClr val="tx1"/>
                          </a:solidFill>
                          <a:latin typeface="Arial"/>
                          <a:ea typeface="ＭＳ Ｐゴシック"/>
                          <a:cs typeface="Arial"/>
                        </a:defRPr>
                      </a:lvl3pPr>
                      <a:lvl4pPr marL="1371600" algn="l" defTabSz="914400" rtl="0" eaLnBrk="1" latinLnBrk="0" hangingPunct="1">
                        <a:defRPr kumimoji="1" sz="1800" kern="1200">
                          <a:solidFill>
                            <a:schemeClr val="tx1"/>
                          </a:solidFill>
                          <a:latin typeface="Arial"/>
                          <a:ea typeface="ＭＳ Ｐゴシック"/>
                          <a:cs typeface="Arial"/>
                        </a:defRPr>
                      </a:lvl4pPr>
                      <a:lvl5pPr marL="1828800" algn="l" defTabSz="914400" rtl="0" eaLnBrk="1" latinLnBrk="0" hangingPunct="1">
                        <a:defRPr kumimoji="1" sz="1800" kern="1200">
                          <a:solidFill>
                            <a:schemeClr val="tx1"/>
                          </a:solidFill>
                          <a:latin typeface="Arial"/>
                          <a:ea typeface="ＭＳ Ｐゴシック"/>
                          <a:cs typeface="Arial"/>
                        </a:defRPr>
                      </a:lvl5pPr>
                      <a:lvl6pPr marL="2286000" algn="l" defTabSz="914400" rtl="0" eaLnBrk="1" latinLnBrk="0" hangingPunct="1">
                        <a:defRPr kumimoji="1" sz="1800" kern="1200">
                          <a:solidFill>
                            <a:schemeClr val="tx1"/>
                          </a:solidFill>
                          <a:latin typeface="Arial"/>
                          <a:ea typeface="ＭＳ Ｐゴシック"/>
                          <a:cs typeface="Arial"/>
                        </a:defRPr>
                      </a:lvl6pPr>
                      <a:lvl7pPr marL="2743200" algn="l" defTabSz="914400" rtl="0" eaLnBrk="1" latinLnBrk="0" hangingPunct="1">
                        <a:defRPr kumimoji="1" sz="1800" kern="1200">
                          <a:solidFill>
                            <a:schemeClr val="tx1"/>
                          </a:solidFill>
                          <a:latin typeface="Arial"/>
                          <a:ea typeface="ＭＳ Ｐゴシック"/>
                          <a:cs typeface="Arial"/>
                        </a:defRPr>
                      </a:lvl7pPr>
                      <a:lvl8pPr marL="3200400" algn="l" defTabSz="914400" rtl="0" eaLnBrk="1" latinLnBrk="0" hangingPunct="1">
                        <a:defRPr kumimoji="1" sz="1800" kern="1200">
                          <a:solidFill>
                            <a:schemeClr val="tx1"/>
                          </a:solidFill>
                          <a:latin typeface="Arial"/>
                          <a:ea typeface="ＭＳ Ｐゴシック"/>
                          <a:cs typeface="Arial"/>
                        </a:defRPr>
                      </a:lvl8pPr>
                      <a:lvl9pPr marL="3657600" algn="l" defTabSz="914400" rtl="0" eaLnBrk="1" latinLnBrk="0" hangingPunct="1">
                        <a:defRPr kumimoji="1" sz="1800" kern="1200">
                          <a:solidFill>
                            <a:schemeClr val="tx1"/>
                          </a:solidFill>
                          <a:latin typeface="Arial"/>
                          <a:ea typeface="ＭＳ Ｐゴシック"/>
                          <a:cs typeface="Arial"/>
                        </a:defRPr>
                      </a:lvl9pPr>
                    </a:lstStyle>
                    <a:p>
                      <a:pPr algn="ct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影響のある組織</a:t>
                      </a:r>
                      <a:endParaRPr kumimoji="1" lang="ja-JP" altLang="en-US" sz="18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kern="1200">
                          <a:solidFill>
                            <a:schemeClr val="tx1"/>
                          </a:solidFill>
                          <a:latin typeface="Arial"/>
                          <a:ea typeface="ＭＳ Ｐゴシック"/>
                          <a:cs typeface="Arial"/>
                        </a:defRPr>
                      </a:lvl1pPr>
                      <a:lvl2pPr marL="457200" algn="l" defTabSz="914400" rtl="0" eaLnBrk="1" latinLnBrk="0" hangingPunct="1">
                        <a:defRPr kumimoji="1" sz="1800" kern="1200">
                          <a:solidFill>
                            <a:schemeClr val="tx1"/>
                          </a:solidFill>
                          <a:latin typeface="Arial"/>
                          <a:ea typeface="ＭＳ Ｐゴシック"/>
                          <a:cs typeface="Arial"/>
                        </a:defRPr>
                      </a:lvl2pPr>
                      <a:lvl3pPr marL="914400" algn="l" defTabSz="914400" rtl="0" eaLnBrk="1" latinLnBrk="0" hangingPunct="1">
                        <a:defRPr kumimoji="1" sz="1800" kern="1200">
                          <a:solidFill>
                            <a:schemeClr val="tx1"/>
                          </a:solidFill>
                          <a:latin typeface="Arial"/>
                          <a:ea typeface="ＭＳ Ｐゴシック"/>
                          <a:cs typeface="Arial"/>
                        </a:defRPr>
                      </a:lvl3pPr>
                      <a:lvl4pPr marL="1371600" algn="l" defTabSz="914400" rtl="0" eaLnBrk="1" latinLnBrk="0" hangingPunct="1">
                        <a:defRPr kumimoji="1" sz="1800" kern="1200">
                          <a:solidFill>
                            <a:schemeClr val="tx1"/>
                          </a:solidFill>
                          <a:latin typeface="Arial"/>
                          <a:ea typeface="ＭＳ Ｐゴシック"/>
                          <a:cs typeface="Arial"/>
                        </a:defRPr>
                      </a:lvl4pPr>
                      <a:lvl5pPr marL="1828800" algn="l" defTabSz="914400" rtl="0" eaLnBrk="1" latinLnBrk="0" hangingPunct="1">
                        <a:defRPr kumimoji="1" sz="1800" kern="1200">
                          <a:solidFill>
                            <a:schemeClr val="tx1"/>
                          </a:solidFill>
                          <a:latin typeface="Arial"/>
                          <a:ea typeface="ＭＳ Ｐゴシック"/>
                          <a:cs typeface="Arial"/>
                        </a:defRPr>
                      </a:lvl5pPr>
                      <a:lvl6pPr marL="2286000" algn="l" defTabSz="914400" rtl="0" eaLnBrk="1" latinLnBrk="0" hangingPunct="1">
                        <a:defRPr kumimoji="1" sz="1800" kern="1200">
                          <a:solidFill>
                            <a:schemeClr val="tx1"/>
                          </a:solidFill>
                          <a:latin typeface="Arial"/>
                          <a:ea typeface="ＭＳ Ｐゴシック"/>
                          <a:cs typeface="Arial"/>
                        </a:defRPr>
                      </a:lvl6pPr>
                      <a:lvl7pPr marL="2743200" algn="l" defTabSz="914400" rtl="0" eaLnBrk="1" latinLnBrk="0" hangingPunct="1">
                        <a:defRPr kumimoji="1" sz="1800" kern="1200">
                          <a:solidFill>
                            <a:schemeClr val="tx1"/>
                          </a:solidFill>
                          <a:latin typeface="Arial"/>
                          <a:ea typeface="ＭＳ Ｐゴシック"/>
                          <a:cs typeface="Arial"/>
                        </a:defRPr>
                      </a:lvl7pPr>
                      <a:lvl8pPr marL="3200400" algn="l" defTabSz="914400" rtl="0" eaLnBrk="1" latinLnBrk="0" hangingPunct="1">
                        <a:defRPr kumimoji="1" sz="1800" kern="1200">
                          <a:solidFill>
                            <a:schemeClr val="tx1"/>
                          </a:solidFill>
                          <a:latin typeface="Arial"/>
                          <a:ea typeface="ＭＳ Ｐゴシック"/>
                          <a:cs typeface="Arial"/>
                        </a:defRPr>
                      </a:lvl8pPr>
                      <a:lvl9pPr marL="3657600" algn="l" defTabSz="914400" rtl="0" eaLnBrk="1" latinLnBrk="0" hangingPunct="1">
                        <a:defRPr kumimoji="1" sz="1800" kern="1200">
                          <a:solidFill>
                            <a:schemeClr val="tx1"/>
                          </a:solidFill>
                          <a:latin typeface="Arial"/>
                          <a:ea typeface="ＭＳ Ｐゴシック"/>
                          <a:cs typeface="Arial"/>
                        </a:defRPr>
                      </a:lvl9pPr>
                    </a:lstStyle>
                    <a:p>
                      <a:pPr algn="ct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影響点</a:t>
                      </a:r>
                      <a:endParaRPr kumimoji="1" lang="ja-JP" altLang="en-US" sz="18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FFFFFF"/>
                    </a:solidFill>
                  </a:tcPr>
                </a:tc>
              </a:tr>
              <a:tr h="1104436">
                <a:tc>
                  <a:txBody>
                    <a:bodyPr/>
                    <a:lstStyle>
                      <a:lvl1pPr marL="0" algn="l" defTabSz="914400" rtl="0" eaLnBrk="1" latinLnBrk="0" hangingPunct="1">
                        <a:defRPr kumimoji="1" sz="1800" kern="1200">
                          <a:solidFill>
                            <a:schemeClr val="tx1"/>
                          </a:solidFill>
                          <a:latin typeface="Arial"/>
                          <a:ea typeface="ＭＳ Ｐゴシック"/>
                          <a:cs typeface="Arial"/>
                        </a:defRPr>
                      </a:lvl1pPr>
                      <a:lvl2pPr marL="457200" algn="l" defTabSz="914400" rtl="0" eaLnBrk="1" latinLnBrk="0" hangingPunct="1">
                        <a:defRPr kumimoji="1" sz="1800" kern="1200">
                          <a:solidFill>
                            <a:schemeClr val="tx1"/>
                          </a:solidFill>
                          <a:latin typeface="Arial"/>
                          <a:ea typeface="ＭＳ Ｐゴシック"/>
                          <a:cs typeface="Arial"/>
                        </a:defRPr>
                      </a:lvl2pPr>
                      <a:lvl3pPr marL="914400" algn="l" defTabSz="914400" rtl="0" eaLnBrk="1" latinLnBrk="0" hangingPunct="1">
                        <a:defRPr kumimoji="1" sz="1800" kern="1200">
                          <a:solidFill>
                            <a:schemeClr val="tx1"/>
                          </a:solidFill>
                          <a:latin typeface="Arial"/>
                          <a:ea typeface="ＭＳ Ｐゴシック"/>
                          <a:cs typeface="Arial"/>
                        </a:defRPr>
                      </a:lvl3pPr>
                      <a:lvl4pPr marL="1371600" algn="l" defTabSz="914400" rtl="0" eaLnBrk="1" latinLnBrk="0" hangingPunct="1">
                        <a:defRPr kumimoji="1" sz="1800" kern="1200">
                          <a:solidFill>
                            <a:schemeClr val="tx1"/>
                          </a:solidFill>
                          <a:latin typeface="Arial"/>
                          <a:ea typeface="ＭＳ Ｐゴシック"/>
                          <a:cs typeface="Arial"/>
                        </a:defRPr>
                      </a:lvl4pPr>
                      <a:lvl5pPr marL="1828800" algn="l" defTabSz="914400" rtl="0" eaLnBrk="1" latinLnBrk="0" hangingPunct="1">
                        <a:defRPr kumimoji="1" sz="1800" kern="1200">
                          <a:solidFill>
                            <a:schemeClr val="tx1"/>
                          </a:solidFill>
                          <a:latin typeface="Arial"/>
                          <a:ea typeface="ＭＳ Ｐゴシック"/>
                          <a:cs typeface="Arial"/>
                        </a:defRPr>
                      </a:lvl5pPr>
                      <a:lvl6pPr marL="2286000" algn="l" defTabSz="914400" rtl="0" eaLnBrk="1" latinLnBrk="0" hangingPunct="1">
                        <a:defRPr kumimoji="1" sz="1800" kern="1200">
                          <a:solidFill>
                            <a:schemeClr val="tx1"/>
                          </a:solidFill>
                          <a:latin typeface="Arial"/>
                          <a:ea typeface="ＭＳ Ｐゴシック"/>
                          <a:cs typeface="Arial"/>
                        </a:defRPr>
                      </a:lvl6pPr>
                      <a:lvl7pPr marL="2743200" algn="l" defTabSz="914400" rtl="0" eaLnBrk="1" latinLnBrk="0" hangingPunct="1">
                        <a:defRPr kumimoji="1" sz="1800" kern="1200">
                          <a:solidFill>
                            <a:schemeClr val="tx1"/>
                          </a:solidFill>
                          <a:latin typeface="Arial"/>
                          <a:ea typeface="ＭＳ Ｐゴシック"/>
                          <a:cs typeface="Arial"/>
                        </a:defRPr>
                      </a:lvl7pPr>
                      <a:lvl8pPr marL="3200400" algn="l" defTabSz="914400" rtl="0" eaLnBrk="1" latinLnBrk="0" hangingPunct="1">
                        <a:defRPr kumimoji="1" sz="1800" kern="1200">
                          <a:solidFill>
                            <a:schemeClr val="tx1"/>
                          </a:solidFill>
                          <a:latin typeface="Arial"/>
                          <a:ea typeface="ＭＳ Ｐゴシック"/>
                          <a:cs typeface="Arial"/>
                        </a:defRPr>
                      </a:lvl8pPr>
                      <a:lvl9pPr marL="3657600" algn="l" defTabSz="914400" rtl="0" eaLnBrk="1" latinLnBrk="0" hangingPunct="1">
                        <a:defRPr kumimoji="1" sz="1800" kern="1200">
                          <a:solidFill>
                            <a:schemeClr val="tx1"/>
                          </a:solidFill>
                          <a:latin typeface="Arial"/>
                          <a:ea typeface="ＭＳ Ｐゴシック"/>
                          <a:cs typeface="Arial"/>
                        </a:defRPr>
                      </a:lvl9pPr>
                    </a:lstStyle>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個人番号</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利用事務実施者</a:t>
                      </a:r>
                      <a:endParaRPr kumimoji="1" lang="ja-JP" altLang="en-US" sz="18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txBody>
                  <a:tcPr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Arial"/>
                          <a:ea typeface="ＭＳ Ｐゴシック"/>
                          <a:cs typeface="Arial"/>
                        </a:defRPr>
                      </a:lvl1pPr>
                      <a:lvl2pPr marL="457200" algn="l" defTabSz="914400" rtl="0" eaLnBrk="1" latinLnBrk="0" hangingPunct="1">
                        <a:defRPr kumimoji="1" sz="1800" kern="1200">
                          <a:solidFill>
                            <a:schemeClr val="tx1"/>
                          </a:solidFill>
                          <a:latin typeface="Arial"/>
                          <a:ea typeface="ＭＳ Ｐゴシック"/>
                          <a:cs typeface="Arial"/>
                        </a:defRPr>
                      </a:lvl2pPr>
                      <a:lvl3pPr marL="914400" algn="l" defTabSz="914400" rtl="0" eaLnBrk="1" latinLnBrk="0" hangingPunct="1">
                        <a:defRPr kumimoji="1" sz="1800" kern="1200">
                          <a:solidFill>
                            <a:schemeClr val="tx1"/>
                          </a:solidFill>
                          <a:latin typeface="Arial"/>
                          <a:ea typeface="ＭＳ Ｐゴシック"/>
                          <a:cs typeface="Arial"/>
                        </a:defRPr>
                      </a:lvl3pPr>
                      <a:lvl4pPr marL="1371600" algn="l" defTabSz="914400" rtl="0" eaLnBrk="1" latinLnBrk="0" hangingPunct="1">
                        <a:defRPr kumimoji="1" sz="1800" kern="1200">
                          <a:solidFill>
                            <a:schemeClr val="tx1"/>
                          </a:solidFill>
                          <a:latin typeface="Arial"/>
                          <a:ea typeface="ＭＳ Ｐゴシック"/>
                          <a:cs typeface="Arial"/>
                        </a:defRPr>
                      </a:lvl4pPr>
                      <a:lvl5pPr marL="1828800" algn="l" defTabSz="914400" rtl="0" eaLnBrk="1" latinLnBrk="0" hangingPunct="1">
                        <a:defRPr kumimoji="1" sz="1800" kern="1200">
                          <a:solidFill>
                            <a:schemeClr val="tx1"/>
                          </a:solidFill>
                          <a:latin typeface="Arial"/>
                          <a:ea typeface="ＭＳ Ｐゴシック"/>
                          <a:cs typeface="Arial"/>
                        </a:defRPr>
                      </a:lvl5pPr>
                      <a:lvl6pPr marL="2286000" algn="l" defTabSz="914400" rtl="0" eaLnBrk="1" latinLnBrk="0" hangingPunct="1">
                        <a:defRPr kumimoji="1" sz="1800" kern="1200">
                          <a:solidFill>
                            <a:schemeClr val="tx1"/>
                          </a:solidFill>
                          <a:latin typeface="Arial"/>
                          <a:ea typeface="ＭＳ Ｐゴシック"/>
                          <a:cs typeface="Arial"/>
                        </a:defRPr>
                      </a:lvl6pPr>
                      <a:lvl7pPr marL="2743200" algn="l" defTabSz="914400" rtl="0" eaLnBrk="1" latinLnBrk="0" hangingPunct="1">
                        <a:defRPr kumimoji="1" sz="1800" kern="1200">
                          <a:solidFill>
                            <a:schemeClr val="tx1"/>
                          </a:solidFill>
                          <a:latin typeface="Arial"/>
                          <a:ea typeface="ＭＳ Ｐゴシック"/>
                          <a:cs typeface="Arial"/>
                        </a:defRPr>
                      </a:lvl7pPr>
                      <a:lvl8pPr marL="3200400" algn="l" defTabSz="914400" rtl="0" eaLnBrk="1" latinLnBrk="0" hangingPunct="1">
                        <a:defRPr kumimoji="1" sz="1800" kern="1200">
                          <a:solidFill>
                            <a:schemeClr val="tx1"/>
                          </a:solidFill>
                          <a:latin typeface="Arial"/>
                          <a:ea typeface="ＭＳ Ｐゴシック"/>
                          <a:cs typeface="Arial"/>
                        </a:defRPr>
                      </a:lvl8pPr>
                      <a:lvl9pPr marL="3657600" algn="l" defTabSz="914400" rtl="0" eaLnBrk="1" latinLnBrk="0" hangingPunct="1">
                        <a:defRPr kumimoji="1" sz="1800" kern="1200">
                          <a:solidFill>
                            <a:schemeClr val="tx1"/>
                          </a:solidFill>
                          <a:latin typeface="Arial"/>
                          <a:ea typeface="ＭＳ Ｐゴシック"/>
                          <a:cs typeface="Arial"/>
                        </a:defRPr>
                      </a:lvl9pPr>
                    </a:lstStyle>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国、自治体、独立行政法人など、主体的に個人番号を取り扱うことができる者</a:t>
                      </a:r>
                      <a:endParaRPr kumimoji="1" lang="ja-JP" altLang="en-US" sz="18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txBody>
                  <a:tcPr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Arial"/>
                          <a:ea typeface="ＭＳ Ｐゴシック"/>
                          <a:cs typeface="Arial"/>
                        </a:defRPr>
                      </a:lvl1pPr>
                      <a:lvl2pPr marL="457200" algn="l" defTabSz="914400" rtl="0" eaLnBrk="1" latinLnBrk="0" hangingPunct="1">
                        <a:defRPr kumimoji="1" sz="1800" kern="1200">
                          <a:solidFill>
                            <a:schemeClr val="tx1"/>
                          </a:solidFill>
                          <a:latin typeface="Arial"/>
                          <a:ea typeface="ＭＳ Ｐゴシック"/>
                          <a:cs typeface="Arial"/>
                        </a:defRPr>
                      </a:lvl2pPr>
                      <a:lvl3pPr marL="914400" algn="l" defTabSz="914400" rtl="0" eaLnBrk="1" latinLnBrk="0" hangingPunct="1">
                        <a:defRPr kumimoji="1" sz="1800" kern="1200">
                          <a:solidFill>
                            <a:schemeClr val="tx1"/>
                          </a:solidFill>
                          <a:latin typeface="Arial"/>
                          <a:ea typeface="ＭＳ Ｐゴシック"/>
                          <a:cs typeface="Arial"/>
                        </a:defRPr>
                      </a:lvl3pPr>
                      <a:lvl4pPr marL="1371600" algn="l" defTabSz="914400" rtl="0" eaLnBrk="1" latinLnBrk="0" hangingPunct="1">
                        <a:defRPr kumimoji="1" sz="1800" kern="1200">
                          <a:solidFill>
                            <a:schemeClr val="tx1"/>
                          </a:solidFill>
                          <a:latin typeface="Arial"/>
                          <a:ea typeface="ＭＳ Ｐゴシック"/>
                          <a:cs typeface="Arial"/>
                        </a:defRPr>
                      </a:lvl4pPr>
                      <a:lvl5pPr marL="1828800" algn="l" defTabSz="914400" rtl="0" eaLnBrk="1" latinLnBrk="0" hangingPunct="1">
                        <a:defRPr kumimoji="1" sz="1800" kern="1200">
                          <a:solidFill>
                            <a:schemeClr val="tx1"/>
                          </a:solidFill>
                          <a:latin typeface="Arial"/>
                          <a:ea typeface="ＭＳ Ｐゴシック"/>
                          <a:cs typeface="Arial"/>
                        </a:defRPr>
                      </a:lvl5pPr>
                      <a:lvl6pPr marL="2286000" algn="l" defTabSz="914400" rtl="0" eaLnBrk="1" latinLnBrk="0" hangingPunct="1">
                        <a:defRPr kumimoji="1" sz="1800" kern="1200">
                          <a:solidFill>
                            <a:schemeClr val="tx1"/>
                          </a:solidFill>
                          <a:latin typeface="Arial"/>
                          <a:ea typeface="ＭＳ Ｐゴシック"/>
                          <a:cs typeface="Arial"/>
                        </a:defRPr>
                      </a:lvl6pPr>
                      <a:lvl7pPr marL="2743200" algn="l" defTabSz="914400" rtl="0" eaLnBrk="1" latinLnBrk="0" hangingPunct="1">
                        <a:defRPr kumimoji="1" sz="1800" kern="1200">
                          <a:solidFill>
                            <a:schemeClr val="tx1"/>
                          </a:solidFill>
                          <a:latin typeface="Arial"/>
                          <a:ea typeface="ＭＳ Ｐゴシック"/>
                          <a:cs typeface="Arial"/>
                        </a:defRPr>
                      </a:lvl7pPr>
                      <a:lvl8pPr marL="3200400" algn="l" defTabSz="914400" rtl="0" eaLnBrk="1" latinLnBrk="0" hangingPunct="1">
                        <a:defRPr kumimoji="1" sz="1800" kern="1200">
                          <a:solidFill>
                            <a:schemeClr val="tx1"/>
                          </a:solidFill>
                          <a:latin typeface="Arial"/>
                          <a:ea typeface="ＭＳ Ｐゴシック"/>
                          <a:cs typeface="Arial"/>
                        </a:defRPr>
                      </a:lvl8pPr>
                      <a:lvl9pPr marL="3657600" algn="l" defTabSz="914400" rtl="0" eaLnBrk="1" latinLnBrk="0" hangingPunct="1">
                        <a:defRPr kumimoji="1" sz="1800" kern="1200">
                          <a:solidFill>
                            <a:schemeClr val="tx1"/>
                          </a:solidFill>
                          <a:latin typeface="Arial"/>
                          <a:ea typeface="ＭＳ Ｐゴシック"/>
                          <a:cs typeface="Arial"/>
                        </a:defRPr>
                      </a:lvl9pPr>
                    </a:lstStyle>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健康保険組合</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企業年金</a:t>
                      </a:r>
                      <a:endParaRPr kumimoji="1" lang="ja-JP" altLang="en-US" sz="18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txBody>
                  <a:tcPr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Arial"/>
                          <a:ea typeface="ＭＳ Ｐゴシック"/>
                          <a:cs typeface="Arial"/>
                        </a:defRPr>
                      </a:lvl1pPr>
                      <a:lvl2pPr marL="457200" algn="l" defTabSz="914400" rtl="0" eaLnBrk="1" latinLnBrk="0" hangingPunct="1">
                        <a:defRPr kumimoji="1" sz="1800" kern="1200">
                          <a:solidFill>
                            <a:schemeClr val="tx1"/>
                          </a:solidFill>
                          <a:latin typeface="Arial"/>
                          <a:ea typeface="ＭＳ Ｐゴシック"/>
                          <a:cs typeface="Arial"/>
                        </a:defRPr>
                      </a:lvl2pPr>
                      <a:lvl3pPr marL="914400" algn="l" defTabSz="914400" rtl="0" eaLnBrk="1" latinLnBrk="0" hangingPunct="1">
                        <a:defRPr kumimoji="1" sz="1800" kern="1200">
                          <a:solidFill>
                            <a:schemeClr val="tx1"/>
                          </a:solidFill>
                          <a:latin typeface="Arial"/>
                          <a:ea typeface="ＭＳ Ｐゴシック"/>
                          <a:cs typeface="Arial"/>
                        </a:defRPr>
                      </a:lvl3pPr>
                      <a:lvl4pPr marL="1371600" algn="l" defTabSz="914400" rtl="0" eaLnBrk="1" latinLnBrk="0" hangingPunct="1">
                        <a:defRPr kumimoji="1" sz="1800" kern="1200">
                          <a:solidFill>
                            <a:schemeClr val="tx1"/>
                          </a:solidFill>
                          <a:latin typeface="Arial"/>
                          <a:ea typeface="ＭＳ Ｐゴシック"/>
                          <a:cs typeface="Arial"/>
                        </a:defRPr>
                      </a:lvl4pPr>
                      <a:lvl5pPr marL="1828800" algn="l" defTabSz="914400" rtl="0" eaLnBrk="1" latinLnBrk="0" hangingPunct="1">
                        <a:defRPr kumimoji="1" sz="1800" kern="1200">
                          <a:solidFill>
                            <a:schemeClr val="tx1"/>
                          </a:solidFill>
                          <a:latin typeface="Arial"/>
                          <a:ea typeface="ＭＳ Ｐゴシック"/>
                          <a:cs typeface="Arial"/>
                        </a:defRPr>
                      </a:lvl5pPr>
                      <a:lvl6pPr marL="2286000" algn="l" defTabSz="914400" rtl="0" eaLnBrk="1" latinLnBrk="0" hangingPunct="1">
                        <a:defRPr kumimoji="1" sz="1800" kern="1200">
                          <a:solidFill>
                            <a:schemeClr val="tx1"/>
                          </a:solidFill>
                          <a:latin typeface="Arial"/>
                          <a:ea typeface="ＭＳ Ｐゴシック"/>
                          <a:cs typeface="Arial"/>
                        </a:defRPr>
                      </a:lvl6pPr>
                      <a:lvl7pPr marL="2743200" algn="l" defTabSz="914400" rtl="0" eaLnBrk="1" latinLnBrk="0" hangingPunct="1">
                        <a:defRPr kumimoji="1" sz="1800" kern="1200">
                          <a:solidFill>
                            <a:schemeClr val="tx1"/>
                          </a:solidFill>
                          <a:latin typeface="Arial"/>
                          <a:ea typeface="ＭＳ Ｐゴシック"/>
                          <a:cs typeface="Arial"/>
                        </a:defRPr>
                      </a:lvl7pPr>
                      <a:lvl8pPr marL="3200400" algn="l" defTabSz="914400" rtl="0" eaLnBrk="1" latinLnBrk="0" hangingPunct="1">
                        <a:defRPr kumimoji="1" sz="1800" kern="1200">
                          <a:solidFill>
                            <a:schemeClr val="tx1"/>
                          </a:solidFill>
                          <a:latin typeface="Arial"/>
                          <a:ea typeface="ＭＳ Ｐゴシック"/>
                          <a:cs typeface="Arial"/>
                        </a:defRPr>
                      </a:lvl8pPr>
                      <a:lvl9pPr marL="3657600" algn="l" defTabSz="914400" rtl="0" eaLnBrk="1" latinLnBrk="0" hangingPunct="1">
                        <a:defRPr kumimoji="1" sz="1800" kern="1200">
                          <a:solidFill>
                            <a:schemeClr val="tx1"/>
                          </a:solidFill>
                          <a:latin typeface="Arial"/>
                          <a:ea typeface="ＭＳ Ｐゴシック"/>
                          <a:cs typeface="Arial"/>
                        </a:defRPr>
                      </a:lvl9pPr>
                    </a:lstStyle>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情報提供ﾈｯﾄﾜｰｸ</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ｼｽﾃﾑとの接続</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個人番号を利用した事務の実施</a:t>
                      </a:r>
                      <a:endParaRPr kumimoji="1" lang="ja-JP" altLang="en-US" sz="18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txBody>
                  <a:tcPr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r>
              <a:tr h="1361282">
                <a:tc>
                  <a:txBody>
                    <a:bodyPr/>
                    <a:lstStyle>
                      <a:lvl1pPr marL="0" algn="l" defTabSz="914400" rtl="0" eaLnBrk="1" latinLnBrk="0" hangingPunct="1">
                        <a:defRPr kumimoji="1" sz="1800" kern="1200">
                          <a:solidFill>
                            <a:schemeClr val="tx1"/>
                          </a:solidFill>
                          <a:latin typeface="Arial"/>
                          <a:ea typeface="ＭＳ Ｐゴシック"/>
                          <a:cs typeface="Arial"/>
                        </a:defRPr>
                      </a:lvl1pPr>
                      <a:lvl2pPr marL="457200" algn="l" defTabSz="914400" rtl="0" eaLnBrk="1" latinLnBrk="0" hangingPunct="1">
                        <a:defRPr kumimoji="1" sz="1800" kern="1200">
                          <a:solidFill>
                            <a:schemeClr val="tx1"/>
                          </a:solidFill>
                          <a:latin typeface="Arial"/>
                          <a:ea typeface="ＭＳ Ｐゴシック"/>
                          <a:cs typeface="Arial"/>
                        </a:defRPr>
                      </a:lvl2pPr>
                      <a:lvl3pPr marL="914400" algn="l" defTabSz="914400" rtl="0" eaLnBrk="1" latinLnBrk="0" hangingPunct="1">
                        <a:defRPr kumimoji="1" sz="1800" kern="1200">
                          <a:solidFill>
                            <a:schemeClr val="tx1"/>
                          </a:solidFill>
                          <a:latin typeface="Arial"/>
                          <a:ea typeface="ＭＳ Ｐゴシック"/>
                          <a:cs typeface="Arial"/>
                        </a:defRPr>
                      </a:lvl3pPr>
                      <a:lvl4pPr marL="1371600" algn="l" defTabSz="914400" rtl="0" eaLnBrk="1" latinLnBrk="0" hangingPunct="1">
                        <a:defRPr kumimoji="1" sz="1800" kern="1200">
                          <a:solidFill>
                            <a:schemeClr val="tx1"/>
                          </a:solidFill>
                          <a:latin typeface="Arial"/>
                          <a:ea typeface="ＭＳ Ｐゴシック"/>
                          <a:cs typeface="Arial"/>
                        </a:defRPr>
                      </a:lvl4pPr>
                      <a:lvl5pPr marL="1828800" algn="l" defTabSz="914400" rtl="0" eaLnBrk="1" latinLnBrk="0" hangingPunct="1">
                        <a:defRPr kumimoji="1" sz="1800" kern="1200">
                          <a:solidFill>
                            <a:schemeClr val="tx1"/>
                          </a:solidFill>
                          <a:latin typeface="Arial"/>
                          <a:ea typeface="ＭＳ Ｐゴシック"/>
                          <a:cs typeface="Arial"/>
                        </a:defRPr>
                      </a:lvl5pPr>
                      <a:lvl6pPr marL="2286000" algn="l" defTabSz="914400" rtl="0" eaLnBrk="1" latinLnBrk="0" hangingPunct="1">
                        <a:defRPr kumimoji="1" sz="1800" kern="1200">
                          <a:solidFill>
                            <a:schemeClr val="tx1"/>
                          </a:solidFill>
                          <a:latin typeface="Arial"/>
                          <a:ea typeface="ＭＳ Ｐゴシック"/>
                          <a:cs typeface="Arial"/>
                        </a:defRPr>
                      </a:lvl6pPr>
                      <a:lvl7pPr marL="2743200" algn="l" defTabSz="914400" rtl="0" eaLnBrk="1" latinLnBrk="0" hangingPunct="1">
                        <a:defRPr kumimoji="1" sz="1800" kern="1200">
                          <a:solidFill>
                            <a:schemeClr val="tx1"/>
                          </a:solidFill>
                          <a:latin typeface="Arial"/>
                          <a:ea typeface="ＭＳ Ｐゴシック"/>
                          <a:cs typeface="Arial"/>
                        </a:defRPr>
                      </a:lvl7pPr>
                      <a:lvl8pPr marL="3200400" algn="l" defTabSz="914400" rtl="0" eaLnBrk="1" latinLnBrk="0" hangingPunct="1">
                        <a:defRPr kumimoji="1" sz="1800" kern="1200">
                          <a:solidFill>
                            <a:schemeClr val="tx1"/>
                          </a:solidFill>
                          <a:latin typeface="Arial"/>
                          <a:ea typeface="ＭＳ Ｐゴシック"/>
                          <a:cs typeface="Arial"/>
                        </a:defRPr>
                      </a:lvl8pPr>
                      <a:lvl9pPr marL="3657600" algn="l" defTabSz="914400" rtl="0" eaLnBrk="1" latinLnBrk="0" hangingPunct="1">
                        <a:defRPr kumimoji="1" sz="1800" kern="1200">
                          <a:solidFill>
                            <a:schemeClr val="tx1"/>
                          </a:solidFill>
                          <a:latin typeface="Arial"/>
                          <a:ea typeface="ＭＳ Ｐゴシック"/>
                          <a:cs typeface="Arial"/>
                        </a:defRPr>
                      </a:lvl9pPr>
                    </a:lstStyle>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個人番号</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関係事務実施者</a:t>
                      </a:r>
                      <a:endParaRPr kumimoji="1" lang="ja-JP" altLang="en-US" sz="18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txBody>
                  <a:tcPr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FFFF00">
                        <a:alpha val="38000"/>
                      </a:srgbClr>
                    </a:solidFill>
                  </a:tcPr>
                </a:tc>
                <a:tc>
                  <a:txBody>
                    <a:bodyPr/>
                    <a:lstStyle>
                      <a:lvl1pPr marL="0" algn="l" defTabSz="914400" rtl="0" eaLnBrk="1" latinLnBrk="0" hangingPunct="1">
                        <a:defRPr kumimoji="1" sz="1800" kern="1200">
                          <a:solidFill>
                            <a:schemeClr val="tx1"/>
                          </a:solidFill>
                          <a:latin typeface="Arial"/>
                          <a:ea typeface="ＭＳ Ｐゴシック"/>
                          <a:cs typeface="Arial"/>
                        </a:defRPr>
                      </a:lvl1pPr>
                      <a:lvl2pPr marL="457200" algn="l" defTabSz="914400" rtl="0" eaLnBrk="1" latinLnBrk="0" hangingPunct="1">
                        <a:defRPr kumimoji="1" sz="1800" kern="1200">
                          <a:solidFill>
                            <a:schemeClr val="tx1"/>
                          </a:solidFill>
                          <a:latin typeface="Arial"/>
                          <a:ea typeface="ＭＳ Ｐゴシック"/>
                          <a:cs typeface="Arial"/>
                        </a:defRPr>
                      </a:lvl2pPr>
                      <a:lvl3pPr marL="914400" algn="l" defTabSz="914400" rtl="0" eaLnBrk="1" latinLnBrk="0" hangingPunct="1">
                        <a:defRPr kumimoji="1" sz="1800" kern="1200">
                          <a:solidFill>
                            <a:schemeClr val="tx1"/>
                          </a:solidFill>
                          <a:latin typeface="Arial"/>
                          <a:ea typeface="ＭＳ Ｐゴシック"/>
                          <a:cs typeface="Arial"/>
                        </a:defRPr>
                      </a:lvl3pPr>
                      <a:lvl4pPr marL="1371600" algn="l" defTabSz="914400" rtl="0" eaLnBrk="1" latinLnBrk="0" hangingPunct="1">
                        <a:defRPr kumimoji="1" sz="1800" kern="1200">
                          <a:solidFill>
                            <a:schemeClr val="tx1"/>
                          </a:solidFill>
                          <a:latin typeface="Arial"/>
                          <a:ea typeface="ＭＳ Ｐゴシック"/>
                          <a:cs typeface="Arial"/>
                        </a:defRPr>
                      </a:lvl4pPr>
                      <a:lvl5pPr marL="1828800" algn="l" defTabSz="914400" rtl="0" eaLnBrk="1" latinLnBrk="0" hangingPunct="1">
                        <a:defRPr kumimoji="1" sz="1800" kern="1200">
                          <a:solidFill>
                            <a:schemeClr val="tx1"/>
                          </a:solidFill>
                          <a:latin typeface="Arial"/>
                          <a:ea typeface="ＭＳ Ｐゴシック"/>
                          <a:cs typeface="Arial"/>
                        </a:defRPr>
                      </a:lvl5pPr>
                      <a:lvl6pPr marL="2286000" algn="l" defTabSz="914400" rtl="0" eaLnBrk="1" latinLnBrk="0" hangingPunct="1">
                        <a:defRPr kumimoji="1" sz="1800" kern="1200">
                          <a:solidFill>
                            <a:schemeClr val="tx1"/>
                          </a:solidFill>
                          <a:latin typeface="Arial"/>
                          <a:ea typeface="ＭＳ Ｐゴシック"/>
                          <a:cs typeface="Arial"/>
                        </a:defRPr>
                      </a:lvl6pPr>
                      <a:lvl7pPr marL="2743200" algn="l" defTabSz="914400" rtl="0" eaLnBrk="1" latinLnBrk="0" hangingPunct="1">
                        <a:defRPr kumimoji="1" sz="1800" kern="1200">
                          <a:solidFill>
                            <a:schemeClr val="tx1"/>
                          </a:solidFill>
                          <a:latin typeface="Arial"/>
                          <a:ea typeface="ＭＳ Ｐゴシック"/>
                          <a:cs typeface="Arial"/>
                        </a:defRPr>
                      </a:lvl7pPr>
                      <a:lvl8pPr marL="3200400" algn="l" defTabSz="914400" rtl="0" eaLnBrk="1" latinLnBrk="0" hangingPunct="1">
                        <a:defRPr kumimoji="1" sz="1800" kern="1200">
                          <a:solidFill>
                            <a:schemeClr val="tx1"/>
                          </a:solidFill>
                          <a:latin typeface="Arial"/>
                          <a:ea typeface="ＭＳ Ｐゴシック"/>
                          <a:cs typeface="Arial"/>
                        </a:defRPr>
                      </a:lvl8pPr>
                      <a:lvl9pPr marL="3657600" algn="l" defTabSz="914400" rtl="0" eaLnBrk="1" latinLnBrk="0" hangingPunct="1">
                        <a:defRPr kumimoji="1" sz="1800" kern="1200">
                          <a:solidFill>
                            <a:schemeClr val="tx1"/>
                          </a:solidFill>
                          <a:latin typeface="Arial"/>
                          <a:ea typeface="ＭＳ Ｐゴシック"/>
                          <a:cs typeface="Arial"/>
                        </a:defRPr>
                      </a:lvl9pPr>
                    </a:lstStyle>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従業員、報酬・謝金支払先、配当先等、相手方から個人番号を取得し、各種届出を行う者</a:t>
                      </a:r>
                      <a:endParaRPr kumimoji="1" lang="ja-JP" altLang="en-US" sz="18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txBody>
                  <a:tcPr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FFFF00">
                        <a:alpha val="38000"/>
                      </a:srgbClr>
                    </a:solidFill>
                  </a:tcPr>
                </a:tc>
                <a:tc>
                  <a:txBody>
                    <a:bodyPr/>
                    <a:lstStyle>
                      <a:lvl1pPr marL="0" algn="l" defTabSz="914400" rtl="0" eaLnBrk="1" latinLnBrk="0" hangingPunct="1">
                        <a:defRPr kumimoji="1" sz="1800" kern="1200">
                          <a:solidFill>
                            <a:schemeClr val="tx1"/>
                          </a:solidFill>
                          <a:latin typeface="Arial"/>
                          <a:ea typeface="ＭＳ Ｐゴシック"/>
                          <a:cs typeface="Arial"/>
                        </a:defRPr>
                      </a:lvl1pPr>
                      <a:lvl2pPr marL="457200" algn="l" defTabSz="914400" rtl="0" eaLnBrk="1" latinLnBrk="0" hangingPunct="1">
                        <a:defRPr kumimoji="1" sz="1800" kern="1200">
                          <a:solidFill>
                            <a:schemeClr val="tx1"/>
                          </a:solidFill>
                          <a:latin typeface="Arial"/>
                          <a:ea typeface="ＭＳ Ｐゴシック"/>
                          <a:cs typeface="Arial"/>
                        </a:defRPr>
                      </a:lvl2pPr>
                      <a:lvl3pPr marL="914400" algn="l" defTabSz="914400" rtl="0" eaLnBrk="1" latinLnBrk="0" hangingPunct="1">
                        <a:defRPr kumimoji="1" sz="1800" kern="1200">
                          <a:solidFill>
                            <a:schemeClr val="tx1"/>
                          </a:solidFill>
                          <a:latin typeface="Arial"/>
                          <a:ea typeface="ＭＳ Ｐゴシック"/>
                          <a:cs typeface="Arial"/>
                        </a:defRPr>
                      </a:lvl3pPr>
                      <a:lvl4pPr marL="1371600" algn="l" defTabSz="914400" rtl="0" eaLnBrk="1" latinLnBrk="0" hangingPunct="1">
                        <a:defRPr kumimoji="1" sz="1800" kern="1200">
                          <a:solidFill>
                            <a:schemeClr val="tx1"/>
                          </a:solidFill>
                          <a:latin typeface="Arial"/>
                          <a:ea typeface="ＭＳ Ｐゴシック"/>
                          <a:cs typeface="Arial"/>
                        </a:defRPr>
                      </a:lvl4pPr>
                      <a:lvl5pPr marL="1828800" algn="l" defTabSz="914400" rtl="0" eaLnBrk="1" latinLnBrk="0" hangingPunct="1">
                        <a:defRPr kumimoji="1" sz="1800" kern="1200">
                          <a:solidFill>
                            <a:schemeClr val="tx1"/>
                          </a:solidFill>
                          <a:latin typeface="Arial"/>
                          <a:ea typeface="ＭＳ Ｐゴシック"/>
                          <a:cs typeface="Arial"/>
                        </a:defRPr>
                      </a:lvl5pPr>
                      <a:lvl6pPr marL="2286000" algn="l" defTabSz="914400" rtl="0" eaLnBrk="1" latinLnBrk="0" hangingPunct="1">
                        <a:defRPr kumimoji="1" sz="1800" kern="1200">
                          <a:solidFill>
                            <a:schemeClr val="tx1"/>
                          </a:solidFill>
                          <a:latin typeface="Arial"/>
                          <a:ea typeface="ＭＳ Ｐゴシック"/>
                          <a:cs typeface="Arial"/>
                        </a:defRPr>
                      </a:lvl6pPr>
                      <a:lvl7pPr marL="2743200" algn="l" defTabSz="914400" rtl="0" eaLnBrk="1" latinLnBrk="0" hangingPunct="1">
                        <a:defRPr kumimoji="1" sz="1800" kern="1200">
                          <a:solidFill>
                            <a:schemeClr val="tx1"/>
                          </a:solidFill>
                          <a:latin typeface="Arial"/>
                          <a:ea typeface="ＭＳ Ｐゴシック"/>
                          <a:cs typeface="Arial"/>
                        </a:defRPr>
                      </a:lvl7pPr>
                      <a:lvl8pPr marL="3200400" algn="l" defTabSz="914400" rtl="0" eaLnBrk="1" latinLnBrk="0" hangingPunct="1">
                        <a:defRPr kumimoji="1" sz="1800" kern="1200">
                          <a:solidFill>
                            <a:schemeClr val="tx1"/>
                          </a:solidFill>
                          <a:latin typeface="Arial"/>
                          <a:ea typeface="ＭＳ Ｐゴシック"/>
                          <a:cs typeface="Arial"/>
                        </a:defRPr>
                      </a:lvl8pPr>
                      <a:lvl9pPr marL="3657600" algn="l" defTabSz="914400" rtl="0" eaLnBrk="1" latinLnBrk="0" hangingPunct="1">
                        <a:defRPr kumimoji="1" sz="1800" kern="1200">
                          <a:solidFill>
                            <a:schemeClr val="tx1"/>
                          </a:solidFill>
                          <a:latin typeface="Arial"/>
                          <a:ea typeface="ＭＳ Ｐゴシック"/>
                          <a:cs typeface="Arial"/>
                        </a:defRPr>
                      </a:lvl9pPr>
                    </a:lstStyle>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人事･総務部門</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営業部門</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支店・事業所</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など</a:t>
                      </a:r>
                      <a:endParaRPr kumimoji="1" lang="ja-JP" altLang="en-US" sz="18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txBody>
                  <a:tcPr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FFFF00">
                        <a:alpha val="38000"/>
                      </a:srgbClr>
                    </a:solidFill>
                  </a:tcPr>
                </a:tc>
                <a:tc>
                  <a:txBody>
                    <a:bodyPr/>
                    <a:lstStyle>
                      <a:lvl1pPr marL="0" algn="l" defTabSz="914400" rtl="0" eaLnBrk="1" latinLnBrk="0" hangingPunct="1">
                        <a:defRPr kumimoji="1" sz="1800" kern="1200">
                          <a:solidFill>
                            <a:schemeClr val="tx1"/>
                          </a:solidFill>
                          <a:latin typeface="Arial"/>
                          <a:ea typeface="ＭＳ Ｐゴシック"/>
                          <a:cs typeface="Arial"/>
                        </a:defRPr>
                      </a:lvl1pPr>
                      <a:lvl2pPr marL="457200" algn="l" defTabSz="914400" rtl="0" eaLnBrk="1" latinLnBrk="0" hangingPunct="1">
                        <a:defRPr kumimoji="1" sz="1800" kern="1200">
                          <a:solidFill>
                            <a:schemeClr val="tx1"/>
                          </a:solidFill>
                          <a:latin typeface="Arial"/>
                          <a:ea typeface="ＭＳ Ｐゴシック"/>
                          <a:cs typeface="Arial"/>
                        </a:defRPr>
                      </a:lvl2pPr>
                      <a:lvl3pPr marL="914400" algn="l" defTabSz="914400" rtl="0" eaLnBrk="1" latinLnBrk="0" hangingPunct="1">
                        <a:defRPr kumimoji="1" sz="1800" kern="1200">
                          <a:solidFill>
                            <a:schemeClr val="tx1"/>
                          </a:solidFill>
                          <a:latin typeface="Arial"/>
                          <a:ea typeface="ＭＳ Ｐゴシック"/>
                          <a:cs typeface="Arial"/>
                        </a:defRPr>
                      </a:lvl3pPr>
                      <a:lvl4pPr marL="1371600" algn="l" defTabSz="914400" rtl="0" eaLnBrk="1" latinLnBrk="0" hangingPunct="1">
                        <a:defRPr kumimoji="1" sz="1800" kern="1200">
                          <a:solidFill>
                            <a:schemeClr val="tx1"/>
                          </a:solidFill>
                          <a:latin typeface="Arial"/>
                          <a:ea typeface="ＭＳ Ｐゴシック"/>
                          <a:cs typeface="Arial"/>
                        </a:defRPr>
                      </a:lvl4pPr>
                      <a:lvl5pPr marL="1828800" algn="l" defTabSz="914400" rtl="0" eaLnBrk="1" latinLnBrk="0" hangingPunct="1">
                        <a:defRPr kumimoji="1" sz="1800" kern="1200">
                          <a:solidFill>
                            <a:schemeClr val="tx1"/>
                          </a:solidFill>
                          <a:latin typeface="Arial"/>
                          <a:ea typeface="ＭＳ Ｐゴシック"/>
                          <a:cs typeface="Arial"/>
                        </a:defRPr>
                      </a:lvl5pPr>
                      <a:lvl6pPr marL="2286000" algn="l" defTabSz="914400" rtl="0" eaLnBrk="1" latinLnBrk="0" hangingPunct="1">
                        <a:defRPr kumimoji="1" sz="1800" kern="1200">
                          <a:solidFill>
                            <a:schemeClr val="tx1"/>
                          </a:solidFill>
                          <a:latin typeface="Arial"/>
                          <a:ea typeface="ＭＳ Ｐゴシック"/>
                          <a:cs typeface="Arial"/>
                        </a:defRPr>
                      </a:lvl6pPr>
                      <a:lvl7pPr marL="2743200" algn="l" defTabSz="914400" rtl="0" eaLnBrk="1" latinLnBrk="0" hangingPunct="1">
                        <a:defRPr kumimoji="1" sz="1800" kern="1200">
                          <a:solidFill>
                            <a:schemeClr val="tx1"/>
                          </a:solidFill>
                          <a:latin typeface="Arial"/>
                          <a:ea typeface="ＭＳ Ｐゴシック"/>
                          <a:cs typeface="Arial"/>
                        </a:defRPr>
                      </a:lvl7pPr>
                      <a:lvl8pPr marL="3200400" algn="l" defTabSz="914400" rtl="0" eaLnBrk="1" latinLnBrk="0" hangingPunct="1">
                        <a:defRPr kumimoji="1" sz="1800" kern="1200">
                          <a:solidFill>
                            <a:schemeClr val="tx1"/>
                          </a:solidFill>
                          <a:latin typeface="Arial"/>
                          <a:ea typeface="ＭＳ Ｐゴシック"/>
                          <a:cs typeface="Arial"/>
                        </a:defRPr>
                      </a:lvl8pPr>
                      <a:lvl9pPr marL="3657600" algn="l" defTabSz="914400" rtl="0" eaLnBrk="1" latinLnBrk="0" hangingPunct="1">
                        <a:defRPr kumimoji="1" sz="1800" kern="1200">
                          <a:solidFill>
                            <a:schemeClr val="tx1"/>
                          </a:solidFill>
                          <a:latin typeface="Arial"/>
                          <a:ea typeface="ＭＳ Ｐゴシック"/>
                          <a:cs typeface="Arial"/>
                        </a:defRPr>
                      </a:lvl9pPr>
                    </a:lstStyle>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法定調書に記載するなどの目的のため、従業員等相手方の個人番号を収集･管理</a:t>
                      </a:r>
                      <a:endParaRPr kumimoji="1" lang="ja-JP" altLang="en-US" sz="18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txBody>
                  <a:tcPr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FFFF00">
                        <a:alpha val="38000"/>
                      </a:srgbClr>
                    </a:solidFill>
                  </a:tcPr>
                </a:tc>
              </a:tr>
            </a:tbl>
          </a:graphicData>
        </a:graphic>
      </p:graphicFrame>
      <p:sp>
        <p:nvSpPr>
          <p:cNvPr id="9" name="テキスト ボックス 8"/>
          <p:cNvSpPr txBox="1"/>
          <p:nvPr/>
        </p:nvSpPr>
        <p:spPr>
          <a:xfrm>
            <a:off x="251520" y="4725144"/>
            <a:ext cx="8712968" cy="1323439"/>
          </a:xfrm>
          <a:prstGeom prst="rect">
            <a:avLst/>
          </a:prstGeom>
          <a:noFill/>
        </p:spPr>
        <p:txBody>
          <a:bodyPr wrap="square" rtlCol="0">
            <a:spAutoFit/>
          </a:bodyPr>
          <a:lstStyle/>
          <a:p>
            <a:pPr marL="342900" indent="-342900">
              <a:buFont typeface="Wingdings" panose="05000000000000000000" pitchFamily="2" charset="2"/>
              <a:buChar char="Ø"/>
            </a:pPr>
            <a:r>
              <a:rPr lang="ja-JP" altLang="en-US" sz="20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個人番号関係事務実施者としての対応が中心</a:t>
            </a:r>
            <a:endParaRPr lang="en-US" altLang="ja-JP" sz="20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342900" indent="-342900">
              <a:buFont typeface="Wingdings" panose="05000000000000000000" pitchFamily="2" charset="2"/>
              <a:buChar char="Ø"/>
            </a:pPr>
            <a:r>
              <a:rPr lang="ja-JP" altLang="en-US" sz="20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総務部門が中心　→　営業部門、支店・事業所のスタッフも関係</a:t>
            </a:r>
            <a:endParaRPr lang="en-US" altLang="ja-JP" sz="20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342900" indent="-342900">
              <a:buFont typeface="Wingdings" panose="05000000000000000000" pitchFamily="2" charset="2"/>
              <a:buChar char="Ø"/>
            </a:pPr>
            <a:r>
              <a:rPr lang="ja-JP" altLang="en-US" sz="20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神戸市も、事業主としての対応が必要</a:t>
            </a:r>
            <a:endParaRPr lang="en-US" altLang="ja-JP" sz="20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342900" indent="-342900">
              <a:buFont typeface="Wingdings" panose="05000000000000000000" pitchFamily="2" charset="2"/>
              <a:buChar char="Ø"/>
            </a:pPr>
            <a:r>
              <a:rPr lang="ja-JP" altLang="en-US" sz="20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マイナンバーを含む個人情報（特定個人情報）の取り扱いの留意点（後述）</a:t>
            </a:r>
          </a:p>
        </p:txBody>
      </p:sp>
      <p:sp>
        <p:nvSpPr>
          <p:cNvPr id="3" name="スライド番号プレースホルダー 2"/>
          <p:cNvSpPr>
            <a:spLocks noGrp="1"/>
          </p:cNvSpPr>
          <p:nvPr>
            <p:ph type="sldNum" sz="quarter" idx="12"/>
          </p:nvPr>
        </p:nvSpPr>
        <p:spPr>
          <a:xfrm>
            <a:off x="7007791" y="6492875"/>
            <a:ext cx="2133600" cy="365125"/>
          </a:xfrm>
        </p:spPr>
        <p:txBody>
          <a:bodyPr/>
          <a:lstStyle/>
          <a:p>
            <a:fld id="{744608FD-8B7A-4E97-96FE-3E693A86A602}" type="slidenum">
              <a:rPr lang="ja-JP" altLang="en-US" sz="1800" b="1"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pPr/>
              <a:t>2</a:t>
            </a:fld>
            <a:endParaRPr lang="ja-JP" altLang="en-US" sz="18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613362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txBox="1">
            <a:spLocks/>
          </p:cNvSpPr>
          <p:nvPr/>
        </p:nvSpPr>
        <p:spPr bwMode="auto">
          <a:xfrm>
            <a:off x="226417" y="836712"/>
            <a:ext cx="8498366" cy="1224136"/>
          </a:xfrm>
          <a:prstGeom prst="rect">
            <a:avLst/>
          </a:prstGeom>
          <a:noFill/>
          <a:ln w="25400">
            <a:solidFill>
              <a:srgbClr val="FF0000"/>
            </a:solidFill>
          </a:ln>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kern="1200">
                <a:solidFill>
                  <a:schemeClr val="tx1"/>
                </a:solidFill>
                <a:latin typeface="+mj-lt"/>
                <a:ea typeface="+mj-ea"/>
                <a:cs typeface="+mj-cs"/>
              </a:defRPr>
            </a:lvl1pPr>
            <a:lvl2pPr algn="ctr" rtl="0" fontAlgn="base">
              <a:spcBef>
                <a:spcPct val="0"/>
              </a:spcBef>
              <a:spcAft>
                <a:spcPct val="0"/>
              </a:spcAft>
              <a:defRPr kumimoji="1" sz="4400">
                <a:solidFill>
                  <a:schemeClr val="tx1"/>
                </a:solidFill>
                <a:latin typeface="Calibri" pitchFamily="34" charset="0"/>
                <a:ea typeface="ＭＳ Ｐゴシック" charset="-128"/>
              </a:defRPr>
            </a:lvl2pPr>
            <a:lvl3pPr algn="ctr" rtl="0" fontAlgn="base">
              <a:spcBef>
                <a:spcPct val="0"/>
              </a:spcBef>
              <a:spcAft>
                <a:spcPct val="0"/>
              </a:spcAft>
              <a:defRPr kumimoji="1" sz="4400">
                <a:solidFill>
                  <a:schemeClr val="tx1"/>
                </a:solidFill>
                <a:latin typeface="Calibri" pitchFamily="34" charset="0"/>
                <a:ea typeface="ＭＳ Ｐゴシック" charset="-128"/>
              </a:defRPr>
            </a:lvl3pPr>
            <a:lvl4pPr algn="ctr" rtl="0" fontAlgn="base">
              <a:spcBef>
                <a:spcPct val="0"/>
              </a:spcBef>
              <a:spcAft>
                <a:spcPct val="0"/>
              </a:spcAft>
              <a:defRPr kumimoji="1" sz="4400">
                <a:solidFill>
                  <a:schemeClr val="tx1"/>
                </a:solidFill>
                <a:latin typeface="Calibri" pitchFamily="34" charset="0"/>
                <a:ea typeface="ＭＳ Ｐゴシック" charset="-128"/>
              </a:defRPr>
            </a:lvl4pPr>
            <a:lvl5pPr algn="ctr" rtl="0" fontAlgn="base">
              <a:spcBef>
                <a:spcPct val="0"/>
              </a:spcBef>
              <a:spcAft>
                <a:spcPct val="0"/>
              </a:spcAft>
              <a:defRPr kumimoji="1" sz="4400">
                <a:solidFill>
                  <a:schemeClr val="tx1"/>
                </a:solidFill>
                <a:latin typeface="Calibri" pitchFamily="34"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a:lstStyle>
          <a:p>
            <a:pPr algn="l"/>
            <a:r>
              <a:rPr lang="ja-JP" altLang="en-US" sz="16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① 個人番号を取扱う事務の範囲</a:t>
            </a:r>
            <a:endParaRPr lang="en-US" altLang="ja-JP" sz="16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a:p>
            <a:pPr algn="l"/>
            <a:r>
              <a:rPr lang="ja-JP" altLang="en-US" sz="16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② 特定個人情報等の範囲</a:t>
            </a:r>
            <a:endParaRPr lang="en-US" altLang="ja-JP" sz="16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a:p>
            <a:pPr algn="l"/>
            <a:r>
              <a:rPr lang="ja-JP" altLang="en-US" sz="16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③ 特定個人情報を取扱う事務に従事する従業者（取扱事務担当者）</a:t>
            </a:r>
            <a:endParaRPr lang="en-US" altLang="ja-JP" sz="16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a:p>
            <a:pPr algn="l"/>
            <a:r>
              <a:rPr lang="ja-JP" altLang="en-US" sz="1600" dirty="0">
                <a:solidFill>
                  <a:srgbClr val="00206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6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を明らかにする</a:t>
            </a:r>
          </a:p>
        </p:txBody>
      </p:sp>
      <p:sp>
        <p:nvSpPr>
          <p:cNvPr id="2" name="角丸四角形 1"/>
          <p:cNvSpPr/>
          <p:nvPr/>
        </p:nvSpPr>
        <p:spPr>
          <a:xfrm>
            <a:off x="226417" y="2132856"/>
            <a:ext cx="8593733" cy="1070599"/>
          </a:xfrm>
          <a:prstGeom prst="roundRect">
            <a:avLst>
              <a:gd name="adj" fmla="val 11929"/>
            </a:avLst>
          </a:prstGeom>
          <a:solidFill>
            <a:schemeClr val="accent4">
              <a:lumMod val="20000"/>
              <a:lumOff val="80000"/>
              <a:alpha val="65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altLang="ja-JP" sz="16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6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収集の目的</a:t>
            </a:r>
            <a:r>
              <a:rPr lang="en-US" altLang="ja-JP" sz="16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a:t>
            </a:r>
          </a:p>
          <a:p>
            <a:pPr fontAlgn="auto">
              <a:spcBef>
                <a:spcPts val="0"/>
              </a:spcBef>
              <a:spcAft>
                <a:spcPts val="0"/>
              </a:spcAft>
            </a:pPr>
            <a:r>
              <a:rPr lang="ja-JP" altLang="en-US" sz="16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（なぜ集める）</a:t>
            </a:r>
            <a:endParaRPr lang="ja-JP" altLang="en-US" sz="1600" b="1" dirty="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正方形/長方形 4"/>
          <p:cNvSpPr/>
          <p:nvPr/>
        </p:nvSpPr>
        <p:spPr>
          <a:xfrm>
            <a:off x="1643654" y="2343320"/>
            <a:ext cx="2000236" cy="7668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ja-JP" altLang="en-US" sz="14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特定個人情報関連事務</a:t>
            </a:r>
            <a:endParaRPr lang="en-US" altLang="ja-JP" sz="14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a:p>
            <a:pPr algn="ctr" fontAlgn="auto">
              <a:spcBef>
                <a:spcPts val="0"/>
              </a:spcBef>
              <a:spcAft>
                <a:spcPts val="0"/>
              </a:spcAft>
            </a:pPr>
            <a:r>
              <a:rPr lang="ja-JP" altLang="en-US" sz="14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の実施</a:t>
            </a:r>
            <a:endParaRPr lang="ja-JP" altLang="en-US" sz="1400" b="1" dirty="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禁止 5"/>
          <p:cNvSpPr/>
          <p:nvPr/>
        </p:nvSpPr>
        <p:spPr>
          <a:xfrm>
            <a:off x="2211724" y="2276872"/>
            <a:ext cx="864096" cy="792088"/>
          </a:xfrm>
          <a:prstGeom prst="noSmoking">
            <a:avLst>
              <a:gd name="adj" fmla="val 12892"/>
            </a:avLst>
          </a:prstGeom>
          <a:solidFill>
            <a:srgbClr val="FF0000">
              <a:alpha val="42000"/>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black"/>
              </a:solidFill>
            </a:endParaRPr>
          </a:p>
        </p:txBody>
      </p:sp>
      <p:sp>
        <p:nvSpPr>
          <p:cNvPr id="8" name="正方形/長方形 7"/>
          <p:cNvSpPr/>
          <p:nvPr/>
        </p:nvSpPr>
        <p:spPr>
          <a:xfrm>
            <a:off x="3791446" y="2343321"/>
            <a:ext cx="2808312" cy="7668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ja-JP" altLang="en-US" sz="14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・源泉徴収票作成</a:t>
            </a:r>
            <a:endParaRPr lang="en-US" altLang="ja-JP" sz="14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pPr>
            <a:r>
              <a:rPr lang="ja-JP" altLang="en-US" sz="14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・健康保険・厚生年金手続</a:t>
            </a:r>
            <a:endParaRPr lang="en-US" altLang="ja-JP" sz="14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pPr>
            <a:r>
              <a:rPr lang="ja-JP" altLang="en-US" sz="14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・雇用保険手続</a:t>
            </a:r>
            <a:endParaRPr lang="ja-JP" altLang="en-US" sz="1400" b="1" dirty="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ドーナツ 6"/>
          <p:cNvSpPr/>
          <p:nvPr/>
        </p:nvSpPr>
        <p:spPr>
          <a:xfrm>
            <a:off x="4727550" y="2204864"/>
            <a:ext cx="1008112" cy="905331"/>
          </a:xfrm>
          <a:prstGeom prst="donut">
            <a:avLst>
              <a:gd name="adj" fmla="val 13571"/>
            </a:avLst>
          </a:prstGeom>
          <a:solidFill>
            <a:srgbClr val="FF0000">
              <a:alpha val="41000"/>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black"/>
              </a:solidFill>
            </a:endParaRPr>
          </a:p>
        </p:txBody>
      </p:sp>
      <p:sp>
        <p:nvSpPr>
          <p:cNvPr id="9" name="テキスト ボックス 8"/>
          <p:cNvSpPr txBox="1"/>
          <p:nvPr/>
        </p:nvSpPr>
        <p:spPr>
          <a:xfrm>
            <a:off x="6611583" y="2237963"/>
            <a:ext cx="2208567" cy="830997"/>
          </a:xfrm>
          <a:prstGeom prst="rect">
            <a:avLst/>
          </a:prstGeom>
          <a:noFill/>
        </p:spPr>
        <p:txBody>
          <a:bodyPr wrap="square" rtlCol="0">
            <a:spAutoFit/>
          </a:bodyPr>
          <a:lstStyle/>
          <a:p>
            <a:pPr fontAlgn="auto">
              <a:spcBef>
                <a:spcPts val="0"/>
              </a:spcBef>
              <a:spcAft>
                <a:spcPts val="0"/>
              </a:spcAft>
            </a:pPr>
            <a:r>
              <a:rPr lang="ja-JP" altLang="en-US" sz="16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・個人番号を添付して</a:t>
            </a:r>
            <a:endParaRPr lang="en-US" altLang="ja-JP" sz="16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pPr>
            <a:r>
              <a:rPr lang="ja-JP" altLang="en-US" sz="16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　手続きを行う事務を</a:t>
            </a:r>
            <a:endParaRPr lang="en-US" altLang="ja-JP" sz="16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pPr>
            <a:r>
              <a:rPr lang="ja-JP" altLang="en-US" sz="1600" dirty="0">
                <a:solidFill>
                  <a:srgbClr val="00206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6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洗い出す</a:t>
            </a:r>
            <a:endParaRPr lang="ja-JP" altLang="en-US" sz="1600" dirty="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角丸四角形 10"/>
          <p:cNvSpPr/>
          <p:nvPr/>
        </p:nvSpPr>
        <p:spPr>
          <a:xfrm>
            <a:off x="226417" y="3284984"/>
            <a:ext cx="8593733" cy="1103157"/>
          </a:xfrm>
          <a:prstGeom prst="roundRect">
            <a:avLst>
              <a:gd name="adj" fmla="val 11929"/>
            </a:avLst>
          </a:prstGeom>
          <a:solidFill>
            <a:schemeClr val="accent4">
              <a:lumMod val="20000"/>
              <a:lumOff val="80000"/>
              <a:alpha val="67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altLang="ja-JP" sz="16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6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収集の範囲</a:t>
            </a:r>
            <a:r>
              <a:rPr lang="en-US" altLang="ja-JP" sz="16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a:t>
            </a:r>
          </a:p>
          <a:p>
            <a:pPr fontAlgn="auto">
              <a:spcBef>
                <a:spcPts val="0"/>
              </a:spcBef>
              <a:spcAft>
                <a:spcPts val="0"/>
              </a:spcAft>
            </a:pPr>
            <a:r>
              <a:rPr lang="ja-JP" altLang="en-US" sz="16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（何を集める）</a:t>
            </a:r>
            <a:endParaRPr lang="ja-JP" altLang="en-US" sz="1600" b="1" dirty="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6" name="角丸四角形 25"/>
          <p:cNvSpPr/>
          <p:nvPr/>
        </p:nvSpPr>
        <p:spPr>
          <a:xfrm>
            <a:off x="251520" y="4476233"/>
            <a:ext cx="8593733" cy="1136527"/>
          </a:xfrm>
          <a:prstGeom prst="roundRect">
            <a:avLst>
              <a:gd name="adj" fmla="val 11929"/>
            </a:avLst>
          </a:prstGeom>
          <a:solidFill>
            <a:schemeClr val="accent4">
              <a:lumMod val="20000"/>
              <a:lumOff val="80000"/>
              <a:alpha val="64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altLang="ja-JP" sz="16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6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従事者</a:t>
            </a:r>
            <a:r>
              <a:rPr lang="en-US" altLang="ja-JP" sz="16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a:t>
            </a:r>
          </a:p>
          <a:p>
            <a:pPr fontAlgn="auto">
              <a:spcBef>
                <a:spcPts val="0"/>
              </a:spcBef>
              <a:spcAft>
                <a:spcPts val="0"/>
              </a:spcAft>
            </a:pPr>
            <a:r>
              <a:rPr lang="ja-JP" altLang="en-US" sz="16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（誰が取り扱い</a:t>
            </a:r>
            <a:endParaRPr lang="en-US" altLang="ja-JP" sz="16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pPr>
            <a:r>
              <a:rPr lang="ja-JP" altLang="en-US" sz="1600" b="1" dirty="0">
                <a:solidFill>
                  <a:srgbClr val="002060"/>
                </a:solidFill>
                <a:latin typeface="Meiryo UI" panose="020B0604030504040204" pitchFamily="50" charset="-128"/>
                <a:ea typeface="Meiryo UI" panose="020B0604030504040204" pitchFamily="50" charset="-128"/>
                <a:cs typeface="Meiryo UI" panose="020B0604030504040204" pitchFamily="50" charset="-128"/>
              </a:rPr>
              <a:t>管理する</a:t>
            </a:r>
            <a:r>
              <a:rPr lang="ja-JP" altLang="en-US" sz="16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1600" b="1" dirty="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17" name="グループ化 16"/>
          <p:cNvGrpSpPr/>
          <p:nvPr/>
        </p:nvGrpSpPr>
        <p:grpSpPr>
          <a:xfrm>
            <a:off x="1878014" y="3426651"/>
            <a:ext cx="699277" cy="819822"/>
            <a:chOff x="836613" y="2285975"/>
            <a:chExt cx="287337" cy="515937"/>
          </a:xfrm>
        </p:grpSpPr>
        <p:sp>
          <p:nvSpPr>
            <p:cNvPr id="27" name="フローチャート : 論理積ゲート 26"/>
            <p:cNvSpPr/>
            <p:nvPr/>
          </p:nvSpPr>
          <p:spPr>
            <a:xfrm rot="16200000">
              <a:off x="850901" y="2528862"/>
              <a:ext cx="258762" cy="287337"/>
            </a:xfrm>
            <a:prstGeom prst="flowChartDelay">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prstClr val="white"/>
                </a:solidFill>
              </a:endParaRPr>
            </a:p>
          </p:txBody>
        </p:sp>
        <p:sp>
          <p:nvSpPr>
            <p:cNvPr id="28" name="スマイル 27"/>
            <p:cNvSpPr/>
            <p:nvPr/>
          </p:nvSpPr>
          <p:spPr>
            <a:xfrm>
              <a:off x="836613" y="2285975"/>
              <a:ext cx="287337" cy="287337"/>
            </a:xfrm>
            <a:prstGeom prst="smileyFace">
              <a:avLst>
                <a:gd name="adj" fmla="val 4653"/>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grpSp>
      <p:sp>
        <p:nvSpPr>
          <p:cNvPr id="30" name="テキスト ボックス 29"/>
          <p:cNvSpPr txBox="1"/>
          <p:nvPr/>
        </p:nvSpPr>
        <p:spPr>
          <a:xfrm>
            <a:off x="1622281" y="3938696"/>
            <a:ext cx="1236765" cy="307777"/>
          </a:xfrm>
          <a:prstGeom prst="rect">
            <a:avLst/>
          </a:prstGeom>
          <a:noFill/>
        </p:spPr>
        <p:txBody>
          <a:bodyPr wrap="square" rtlCol="0">
            <a:spAutoFit/>
          </a:bodyPr>
          <a:lstStyle/>
          <a:p>
            <a:pPr algn="ctr" fontAlgn="auto">
              <a:spcBef>
                <a:spcPts val="0"/>
              </a:spcBef>
              <a:spcAft>
                <a:spcPts val="0"/>
              </a:spcAft>
            </a:pPr>
            <a:r>
              <a:rPr lang="ja-JP" altLang="en-US" sz="14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rPr>
              <a:t>従業員</a:t>
            </a:r>
            <a:endParaRPr lang="ja-JP" altLang="en-US" sz="1400" b="1" dirty="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1" name="テキスト ボックス 50"/>
          <p:cNvSpPr txBox="1"/>
          <p:nvPr/>
        </p:nvSpPr>
        <p:spPr>
          <a:xfrm>
            <a:off x="6588224" y="4614227"/>
            <a:ext cx="2208567" cy="830997"/>
          </a:xfrm>
          <a:prstGeom prst="rect">
            <a:avLst/>
          </a:prstGeom>
          <a:noFill/>
        </p:spPr>
        <p:txBody>
          <a:bodyPr wrap="square" rtlCol="0">
            <a:spAutoFit/>
          </a:bodyPr>
          <a:lstStyle/>
          <a:p>
            <a:pPr fontAlgn="auto">
              <a:spcBef>
                <a:spcPts val="0"/>
              </a:spcBef>
              <a:spcAft>
                <a:spcPts val="0"/>
              </a:spcAft>
            </a:pPr>
            <a:r>
              <a:rPr lang="ja-JP" altLang="en-US" sz="16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・個人名まで特定できな</a:t>
            </a:r>
            <a:endParaRPr lang="en-US" altLang="ja-JP" sz="16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pPr>
            <a:r>
              <a:rPr lang="ja-JP" altLang="en-US" sz="1600" dirty="0">
                <a:solidFill>
                  <a:srgbClr val="00206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6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くても、部署名・役職名</a:t>
            </a:r>
            <a:endParaRPr lang="en-US" altLang="ja-JP" sz="16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pPr>
            <a:r>
              <a:rPr lang="ja-JP" altLang="en-US" sz="1600" dirty="0">
                <a:solidFill>
                  <a:srgbClr val="00206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6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を特定</a:t>
            </a:r>
            <a:endParaRPr lang="ja-JP" altLang="en-US" sz="1600" dirty="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7" name="スライド番号プレースホルダー 2"/>
          <p:cNvSpPr>
            <a:spLocks noGrp="1"/>
          </p:cNvSpPr>
          <p:nvPr>
            <p:ph type="sldNum" sz="quarter" idx="12"/>
          </p:nvPr>
        </p:nvSpPr>
        <p:spPr>
          <a:xfrm>
            <a:off x="6953235" y="6474920"/>
            <a:ext cx="2133600" cy="365125"/>
          </a:xfrm>
        </p:spPr>
        <p:txBody>
          <a:bodyPr/>
          <a:lstStyle/>
          <a:p>
            <a:pPr>
              <a:defRPr/>
            </a:pPr>
            <a:fld id="{85DC3901-B6D2-4321-92EF-C938EA32AB4B}" type="slidenum">
              <a:rPr lang="ja-JP" altLang="en-US" sz="1800" b="1"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pPr>
                <a:defRPr/>
              </a:pPr>
              <a:t>20</a:t>
            </a:fld>
            <a:endParaRPr lang="ja-JP" altLang="en-US" sz="18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6" name="タイトル 1"/>
          <p:cNvSpPr txBox="1">
            <a:spLocks/>
          </p:cNvSpPr>
          <p:nvPr/>
        </p:nvSpPr>
        <p:spPr bwMode="auto">
          <a:xfrm>
            <a:off x="107949" y="116632"/>
            <a:ext cx="873730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eaLnBrk="0" hangingPunct="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eaLnBrk="0" hangingPunct="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eaLnBrk="0" hangingPunct="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eaLnBrk="0" hangingPunct="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eaLnBrk="1" hangingPunct="1">
              <a:spcBef>
                <a:spcPct val="0"/>
              </a:spcBef>
              <a:buFontTx/>
              <a:buNone/>
            </a:pPr>
            <a:r>
              <a:rPr lang="en-US" altLang="ja-JP" sz="3600" dirty="0" smtClean="0">
                <a:solidFill>
                  <a:srgbClr val="000000"/>
                </a:solidFill>
                <a:latin typeface="HGP創英角ｺﾞｼｯｸUB" pitchFamily="50" charset="-128"/>
                <a:ea typeface="HGP創英角ｺﾞｼｯｸUB" pitchFamily="50" charset="-128"/>
              </a:rPr>
              <a:t>(2)</a:t>
            </a:r>
            <a:r>
              <a:rPr lang="ja-JP" altLang="en-US" sz="3600" dirty="0" smtClean="0">
                <a:solidFill>
                  <a:srgbClr val="000000"/>
                </a:solidFill>
                <a:latin typeface="HGP創英角ｺﾞｼｯｸUB" pitchFamily="50" charset="-128"/>
                <a:ea typeface="HGP創英角ｺﾞｼｯｸUB" pitchFamily="50" charset="-128"/>
              </a:rPr>
              <a:t>安全管理措置として何をするのか</a:t>
            </a:r>
          </a:p>
        </p:txBody>
      </p:sp>
      <p:grpSp>
        <p:nvGrpSpPr>
          <p:cNvPr id="70" name="グループ化 69"/>
          <p:cNvGrpSpPr/>
          <p:nvPr/>
        </p:nvGrpSpPr>
        <p:grpSpPr>
          <a:xfrm>
            <a:off x="2911322" y="3654939"/>
            <a:ext cx="569323" cy="593896"/>
            <a:chOff x="836613" y="2285975"/>
            <a:chExt cx="287337" cy="515937"/>
          </a:xfrm>
        </p:grpSpPr>
        <p:sp>
          <p:nvSpPr>
            <p:cNvPr id="72" name="フローチャート : 論理積ゲート 71"/>
            <p:cNvSpPr/>
            <p:nvPr/>
          </p:nvSpPr>
          <p:spPr>
            <a:xfrm rot="16200000">
              <a:off x="850901" y="2528862"/>
              <a:ext cx="258762" cy="287337"/>
            </a:xfrm>
            <a:prstGeom prst="flowChartDelay">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prstClr val="white"/>
                </a:solidFill>
              </a:endParaRPr>
            </a:p>
          </p:txBody>
        </p:sp>
        <p:sp>
          <p:nvSpPr>
            <p:cNvPr id="78" name="スマイル 77"/>
            <p:cNvSpPr/>
            <p:nvPr/>
          </p:nvSpPr>
          <p:spPr>
            <a:xfrm>
              <a:off x="836613" y="2285975"/>
              <a:ext cx="287337" cy="287337"/>
            </a:xfrm>
            <a:prstGeom prst="smileyFace">
              <a:avLst>
                <a:gd name="adj" fmla="val 4653"/>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grpSp>
      <p:grpSp>
        <p:nvGrpSpPr>
          <p:cNvPr id="82" name="グループ化 81"/>
          <p:cNvGrpSpPr/>
          <p:nvPr/>
        </p:nvGrpSpPr>
        <p:grpSpPr>
          <a:xfrm>
            <a:off x="3491911" y="3656097"/>
            <a:ext cx="569323" cy="593896"/>
            <a:chOff x="836613" y="2285975"/>
            <a:chExt cx="287337" cy="515937"/>
          </a:xfrm>
        </p:grpSpPr>
        <p:sp>
          <p:nvSpPr>
            <p:cNvPr id="85" name="フローチャート : 論理積ゲート 84"/>
            <p:cNvSpPr/>
            <p:nvPr/>
          </p:nvSpPr>
          <p:spPr>
            <a:xfrm rot="16200000">
              <a:off x="850901" y="2528862"/>
              <a:ext cx="258762" cy="287337"/>
            </a:xfrm>
            <a:prstGeom prst="flowChartDelay">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prstClr val="white"/>
                </a:solidFill>
              </a:endParaRPr>
            </a:p>
          </p:txBody>
        </p:sp>
        <p:sp>
          <p:nvSpPr>
            <p:cNvPr id="86" name="スマイル 85"/>
            <p:cNvSpPr/>
            <p:nvPr/>
          </p:nvSpPr>
          <p:spPr>
            <a:xfrm>
              <a:off x="836613" y="2285975"/>
              <a:ext cx="287337" cy="287337"/>
            </a:xfrm>
            <a:prstGeom prst="smileyFace">
              <a:avLst>
                <a:gd name="adj" fmla="val 4653"/>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grpSp>
      <p:sp>
        <p:nvSpPr>
          <p:cNvPr id="87" name="テキスト ボックス 86"/>
          <p:cNvSpPr txBox="1"/>
          <p:nvPr/>
        </p:nvSpPr>
        <p:spPr>
          <a:xfrm>
            <a:off x="2873528" y="3372383"/>
            <a:ext cx="1236765" cy="307777"/>
          </a:xfrm>
          <a:prstGeom prst="rect">
            <a:avLst/>
          </a:prstGeom>
          <a:noFill/>
        </p:spPr>
        <p:txBody>
          <a:bodyPr wrap="square" rtlCol="0">
            <a:spAutoFit/>
          </a:bodyPr>
          <a:lstStyle/>
          <a:p>
            <a:pPr algn="ctr" fontAlgn="auto">
              <a:spcBef>
                <a:spcPts val="0"/>
              </a:spcBef>
              <a:spcAft>
                <a:spcPts val="0"/>
              </a:spcAft>
            </a:pPr>
            <a:r>
              <a:rPr lang="ja-JP" altLang="en-US" sz="14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rPr>
              <a:t>扶養家族</a:t>
            </a:r>
            <a:endParaRPr lang="ja-JP" altLang="en-US" sz="1400" b="1" dirty="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1" name="正方形/長方形 90"/>
          <p:cNvSpPr/>
          <p:nvPr/>
        </p:nvSpPr>
        <p:spPr>
          <a:xfrm>
            <a:off x="4515757" y="3479598"/>
            <a:ext cx="1404970" cy="7668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ja-JP" altLang="en-US" sz="14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・誰の情報？</a:t>
            </a:r>
            <a:endParaRPr lang="en-US" altLang="ja-JP" sz="14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pPr>
            <a:r>
              <a:rPr lang="ja-JP" altLang="en-US" sz="14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・何の情報？</a:t>
            </a:r>
            <a:endParaRPr lang="en-US" altLang="ja-JP" sz="14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pPr>
            <a:r>
              <a:rPr lang="ja-JP" altLang="en-US" sz="14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・何歳までの？</a:t>
            </a:r>
            <a:endParaRPr lang="ja-JP" altLang="en-US" sz="1400" b="1" dirty="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2" name="テキスト ボックス 91"/>
          <p:cNvSpPr txBox="1"/>
          <p:nvPr/>
        </p:nvSpPr>
        <p:spPr>
          <a:xfrm>
            <a:off x="6610403" y="3564305"/>
            <a:ext cx="2208567" cy="584775"/>
          </a:xfrm>
          <a:prstGeom prst="rect">
            <a:avLst/>
          </a:prstGeom>
          <a:noFill/>
        </p:spPr>
        <p:txBody>
          <a:bodyPr wrap="square" rtlCol="0">
            <a:spAutoFit/>
          </a:bodyPr>
          <a:lstStyle/>
          <a:p>
            <a:pPr fontAlgn="auto">
              <a:spcBef>
                <a:spcPts val="0"/>
              </a:spcBef>
              <a:spcAft>
                <a:spcPts val="0"/>
              </a:spcAft>
            </a:pPr>
            <a:r>
              <a:rPr lang="ja-JP" altLang="en-US" sz="16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・集めなければいけない</a:t>
            </a:r>
            <a:endParaRPr lang="en-US" altLang="ja-JP" sz="16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pPr>
            <a:r>
              <a:rPr lang="ja-JP" altLang="en-US" sz="1600" dirty="0">
                <a:solidFill>
                  <a:srgbClr val="00206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6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情報を明らかにする</a:t>
            </a:r>
            <a:endParaRPr lang="ja-JP" altLang="en-US" sz="1600" dirty="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93" name="Picture 38" descr="http://ddl.design.css.fujitsu.com/ddl/ja/contents/02_%E3%82%A4%E3%83%A9%E3%82%B9%E3%83%88/05_%E5%BB%BA%E7%89%A9/99_%E3%81%9D%E3%81%AE%E4%BB%96%EF%BC%88%E5%A4%96%E8%A6%B3%E3%83%BB%E5%AE%A4%E5%86%85%EF%BC%89/9954_0039.gif"/>
          <p:cNvPicPr>
            <a:picLocks noChangeAspect="1" noChangeArrowheads="1"/>
          </p:cNvPicPr>
          <p:nvPr/>
        </p:nvPicPr>
        <p:blipFill>
          <a:blip r:embed="rId2" cstate="print"/>
          <a:srcRect/>
          <a:stretch>
            <a:fillRect/>
          </a:stretch>
        </p:blipFill>
        <p:spPr bwMode="auto">
          <a:xfrm>
            <a:off x="2974692" y="4532373"/>
            <a:ext cx="593343" cy="697794"/>
          </a:xfrm>
          <a:prstGeom prst="rect">
            <a:avLst/>
          </a:prstGeom>
          <a:noFill/>
          <a:ln w="9525">
            <a:noFill/>
            <a:miter lim="800000"/>
            <a:headEnd/>
            <a:tailEnd/>
          </a:ln>
        </p:spPr>
      </p:pic>
      <p:grpSp>
        <p:nvGrpSpPr>
          <p:cNvPr id="94" name="グループ化 93"/>
          <p:cNvGrpSpPr/>
          <p:nvPr/>
        </p:nvGrpSpPr>
        <p:grpSpPr>
          <a:xfrm>
            <a:off x="2222126" y="4634585"/>
            <a:ext cx="699277" cy="819822"/>
            <a:chOff x="836613" y="2285975"/>
            <a:chExt cx="287337" cy="515937"/>
          </a:xfrm>
        </p:grpSpPr>
        <p:sp>
          <p:nvSpPr>
            <p:cNvPr id="95" name="フローチャート : 論理積ゲート 94"/>
            <p:cNvSpPr/>
            <p:nvPr/>
          </p:nvSpPr>
          <p:spPr>
            <a:xfrm rot="16200000">
              <a:off x="850901" y="2528862"/>
              <a:ext cx="258762" cy="287337"/>
            </a:xfrm>
            <a:prstGeom prst="flowChartDelay">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prstClr val="white"/>
                </a:solidFill>
              </a:endParaRPr>
            </a:p>
          </p:txBody>
        </p:sp>
        <p:sp>
          <p:nvSpPr>
            <p:cNvPr id="96" name="スマイル 95"/>
            <p:cNvSpPr/>
            <p:nvPr/>
          </p:nvSpPr>
          <p:spPr>
            <a:xfrm>
              <a:off x="836613" y="2285975"/>
              <a:ext cx="287337" cy="287337"/>
            </a:xfrm>
            <a:prstGeom prst="smileyFace">
              <a:avLst>
                <a:gd name="adj" fmla="val 4653"/>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grpSp>
      <p:sp>
        <p:nvSpPr>
          <p:cNvPr id="97" name="テキスト ボックス 96"/>
          <p:cNvSpPr txBox="1"/>
          <p:nvPr/>
        </p:nvSpPr>
        <p:spPr>
          <a:xfrm>
            <a:off x="1966393" y="5146630"/>
            <a:ext cx="1236765" cy="307777"/>
          </a:xfrm>
          <a:prstGeom prst="rect">
            <a:avLst/>
          </a:prstGeom>
          <a:noFill/>
        </p:spPr>
        <p:txBody>
          <a:bodyPr wrap="square" rtlCol="0">
            <a:spAutoFit/>
          </a:bodyPr>
          <a:lstStyle/>
          <a:p>
            <a:pPr algn="ctr" fontAlgn="auto">
              <a:spcBef>
                <a:spcPts val="0"/>
              </a:spcBef>
              <a:spcAft>
                <a:spcPts val="0"/>
              </a:spcAft>
            </a:pPr>
            <a:r>
              <a:rPr lang="ja-JP" altLang="en-US" sz="14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rPr>
              <a:t>従業員</a:t>
            </a:r>
            <a:endParaRPr lang="ja-JP" altLang="en-US" sz="1400" b="1" dirty="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8" name="テキスト ボックス 97"/>
          <p:cNvSpPr txBox="1"/>
          <p:nvPr/>
        </p:nvSpPr>
        <p:spPr bwMode="auto">
          <a:xfrm>
            <a:off x="2989125" y="5186004"/>
            <a:ext cx="614184" cy="261610"/>
          </a:xfrm>
          <a:prstGeom prst="rect">
            <a:avLst/>
          </a:prstGeom>
          <a:noFill/>
        </p:spPr>
        <p:txBody>
          <a:bodyPr wrap="square">
            <a:spAutoFit/>
          </a:bodyPr>
          <a:lstStyle/>
          <a:p>
            <a:pPr>
              <a:defRPr/>
            </a:pPr>
            <a:r>
              <a:rPr lang="ja-JP" altLang="en-US" sz="11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本社？</a:t>
            </a:r>
            <a:endParaRPr lang="ja-JP" altLang="en-US"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99" name="Picture 4"/>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0" b="100000" l="0" r="9000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4697055" y="4581343"/>
            <a:ext cx="781071" cy="7245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00" name="グループ化 99"/>
          <p:cNvGrpSpPr/>
          <p:nvPr/>
        </p:nvGrpSpPr>
        <p:grpSpPr>
          <a:xfrm>
            <a:off x="3846530" y="4634585"/>
            <a:ext cx="722176" cy="829725"/>
            <a:chOff x="836613" y="2285975"/>
            <a:chExt cx="287337" cy="515937"/>
          </a:xfrm>
        </p:grpSpPr>
        <p:sp>
          <p:nvSpPr>
            <p:cNvPr id="101" name="フローチャート : 論理積ゲート 100"/>
            <p:cNvSpPr/>
            <p:nvPr/>
          </p:nvSpPr>
          <p:spPr>
            <a:xfrm rot="16200000">
              <a:off x="850901" y="2528862"/>
              <a:ext cx="258762" cy="287337"/>
            </a:xfrm>
            <a:prstGeom prst="flowChartDelay">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prstClr val="white"/>
                </a:solidFill>
              </a:endParaRPr>
            </a:p>
          </p:txBody>
        </p:sp>
        <p:sp>
          <p:nvSpPr>
            <p:cNvPr id="102" name="スマイル 101"/>
            <p:cNvSpPr/>
            <p:nvPr/>
          </p:nvSpPr>
          <p:spPr>
            <a:xfrm>
              <a:off x="836613" y="2285975"/>
              <a:ext cx="287337" cy="287337"/>
            </a:xfrm>
            <a:prstGeom prst="smileyFace">
              <a:avLst>
                <a:gd name="adj" fmla="val 4653"/>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grpSp>
      <p:sp>
        <p:nvSpPr>
          <p:cNvPr id="103" name="テキスト ボックス 102"/>
          <p:cNvSpPr txBox="1"/>
          <p:nvPr/>
        </p:nvSpPr>
        <p:spPr bwMode="auto">
          <a:xfrm>
            <a:off x="4772973" y="5271700"/>
            <a:ext cx="614184" cy="261610"/>
          </a:xfrm>
          <a:prstGeom prst="rect">
            <a:avLst/>
          </a:prstGeom>
          <a:noFill/>
        </p:spPr>
        <p:txBody>
          <a:bodyPr wrap="square">
            <a:spAutoFit/>
          </a:bodyPr>
          <a:lstStyle/>
          <a:p>
            <a:pPr>
              <a:defRPr/>
            </a:pPr>
            <a:r>
              <a:rPr lang="ja-JP" altLang="en-US" sz="11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支店？</a:t>
            </a:r>
            <a:endParaRPr lang="ja-JP" altLang="en-US"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4" name="テキスト ボックス 103"/>
          <p:cNvSpPr txBox="1"/>
          <p:nvPr/>
        </p:nvSpPr>
        <p:spPr>
          <a:xfrm>
            <a:off x="3575951" y="5139837"/>
            <a:ext cx="1236765" cy="307777"/>
          </a:xfrm>
          <a:prstGeom prst="rect">
            <a:avLst/>
          </a:prstGeom>
          <a:noFill/>
        </p:spPr>
        <p:txBody>
          <a:bodyPr wrap="square" rtlCol="0">
            <a:spAutoFit/>
          </a:bodyPr>
          <a:lstStyle/>
          <a:p>
            <a:pPr algn="ctr" fontAlgn="auto">
              <a:spcBef>
                <a:spcPts val="0"/>
              </a:spcBef>
              <a:spcAft>
                <a:spcPts val="0"/>
              </a:spcAft>
            </a:pPr>
            <a:r>
              <a:rPr lang="ja-JP" altLang="en-US" sz="14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rPr>
              <a:t>担当者</a:t>
            </a:r>
            <a:endParaRPr lang="ja-JP" altLang="en-US" sz="1400" b="1" dirty="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105" name="Picture 16" descr="http://ddl.design.css.fujitsu.com/ddl/ja/contents/02_%E3%82%A4%E3%83%A9%E3%82%B9%E3%83%88/04_%E5%BB%BA%E7%89%A9/8695_002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44878" y="4593837"/>
            <a:ext cx="50165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 name="テキスト ボックス 105"/>
          <p:cNvSpPr txBox="1"/>
          <p:nvPr/>
        </p:nvSpPr>
        <p:spPr bwMode="auto">
          <a:xfrm>
            <a:off x="5844877" y="5291287"/>
            <a:ext cx="743347" cy="261610"/>
          </a:xfrm>
          <a:prstGeom prst="rect">
            <a:avLst/>
          </a:prstGeom>
          <a:noFill/>
        </p:spPr>
        <p:txBody>
          <a:bodyPr wrap="square">
            <a:spAutoFit/>
          </a:bodyPr>
          <a:lstStyle/>
          <a:p>
            <a:pPr>
              <a:defRPr/>
            </a:pPr>
            <a:r>
              <a:rPr lang="ja-JP" altLang="en-US" sz="11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委託先？</a:t>
            </a:r>
            <a:endParaRPr lang="ja-JP" altLang="en-US"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7" name="正方形/長方形 106"/>
          <p:cNvSpPr/>
          <p:nvPr/>
        </p:nvSpPr>
        <p:spPr>
          <a:xfrm>
            <a:off x="375297" y="5877272"/>
            <a:ext cx="8421494" cy="648072"/>
          </a:xfrm>
          <a:prstGeom prst="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①どの部門が、②どういう方針とスケジュールで、③具体的に何を</a:t>
            </a:r>
            <a:endParaRPr lang="en-US" altLang="ja-JP" sz="20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2000"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作業計画</a:t>
            </a:r>
            <a:r>
              <a:rPr lang="ja-JP" altLang="en-US" sz="20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を立てたうえで、自社内への周知を行う</a:t>
            </a:r>
            <a:endParaRPr lang="en-US" altLang="ja-JP" sz="20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2051075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a:xfrm>
            <a:off x="6953235" y="6474920"/>
            <a:ext cx="2133600" cy="365125"/>
          </a:xfrm>
        </p:spPr>
        <p:txBody>
          <a:bodyPr/>
          <a:lstStyle/>
          <a:p>
            <a:pPr>
              <a:defRPr/>
            </a:pPr>
            <a:fld id="{85DC3901-B6D2-4321-92EF-C938EA32AB4B}" type="slidenum">
              <a:rPr lang="ja-JP" altLang="en-US" sz="1800" b="1"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pPr>
                <a:defRPr/>
              </a:pPr>
              <a:t>21</a:t>
            </a:fld>
            <a:endParaRPr lang="ja-JP" altLang="en-US" sz="18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タイトル 1"/>
          <p:cNvSpPr txBox="1">
            <a:spLocks/>
          </p:cNvSpPr>
          <p:nvPr/>
        </p:nvSpPr>
        <p:spPr bwMode="auto">
          <a:xfrm>
            <a:off x="179512" y="157969"/>
            <a:ext cx="8640762" cy="534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r>
              <a:rPr lang="en-US" altLang="ja-JP"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(3)</a:t>
            </a:r>
            <a:r>
              <a:rPr lang="ja-JP" altLang="en-US"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安全管理措置の肝</a:t>
            </a:r>
          </a:p>
        </p:txBody>
      </p:sp>
      <p:sp>
        <p:nvSpPr>
          <p:cNvPr id="5" name="タイトル 1"/>
          <p:cNvSpPr txBox="1">
            <a:spLocks/>
          </p:cNvSpPr>
          <p:nvPr/>
        </p:nvSpPr>
        <p:spPr bwMode="auto">
          <a:xfrm>
            <a:off x="322106" y="980728"/>
            <a:ext cx="8498366" cy="1440160"/>
          </a:xfrm>
          <a:prstGeom prst="rect">
            <a:avLst/>
          </a:prstGeom>
          <a:noFill/>
          <a:ln w="25400">
            <a:solidFill>
              <a:srgbClr val="FF0000"/>
            </a:solidFill>
          </a:ln>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kern="1200">
                <a:solidFill>
                  <a:schemeClr val="tx1"/>
                </a:solidFill>
                <a:latin typeface="+mj-lt"/>
                <a:ea typeface="+mj-ea"/>
                <a:cs typeface="+mj-cs"/>
              </a:defRPr>
            </a:lvl1pPr>
            <a:lvl2pPr algn="ctr" rtl="0" fontAlgn="base">
              <a:spcBef>
                <a:spcPct val="0"/>
              </a:spcBef>
              <a:spcAft>
                <a:spcPct val="0"/>
              </a:spcAft>
              <a:defRPr kumimoji="1" sz="4400">
                <a:solidFill>
                  <a:schemeClr val="tx1"/>
                </a:solidFill>
                <a:latin typeface="Calibri" pitchFamily="34" charset="0"/>
                <a:ea typeface="ＭＳ Ｐゴシック" charset="-128"/>
              </a:defRPr>
            </a:lvl2pPr>
            <a:lvl3pPr algn="ctr" rtl="0" fontAlgn="base">
              <a:spcBef>
                <a:spcPct val="0"/>
              </a:spcBef>
              <a:spcAft>
                <a:spcPct val="0"/>
              </a:spcAft>
              <a:defRPr kumimoji="1" sz="4400">
                <a:solidFill>
                  <a:schemeClr val="tx1"/>
                </a:solidFill>
                <a:latin typeface="Calibri" pitchFamily="34" charset="0"/>
                <a:ea typeface="ＭＳ Ｐゴシック" charset="-128"/>
              </a:defRPr>
            </a:lvl3pPr>
            <a:lvl4pPr algn="ctr" rtl="0" fontAlgn="base">
              <a:spcBef>
                <a:spcPct val="0"/>
              </a:spcBef>
              <a:spcAft>
                <a:spcPct val="0"/>
              </a:spcAft>
              <a:defRPr kumimoji="1" sz="4400">
                <a:solidFill>
                  <a:schemeClr val="tx1"/>
                </a:solidFill>
                <a:latin typeface="Calibri" pitchFamily="34" charset="0"/>
                <a:ea typeface="ＭＳ Ｐゴシック" charset="-128"/>
              </a:defRPr>
            </a:lvl4pPr>
            <a:lvl5pPr algn="ctr" rtl="0" fontAlgn="base">
              <a:spcBef>
                <a:spcPct val="0"/>
              </a:spcBef>
              <a:spcAft>
                <a:spcPct val="0"/>
              </a:spcAft>
              <a:defRPr kumimoji="1" sz="4400">
                <a:solidFill>
                  <a:schemeClr val="tx1"/>
                </a:solidFill>
                <a:latin typeface="Calibri" pitchFamily="34"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a:lstStyle>
          <a:p>
            <a:pPr marL="457200" indent="-457200" algn="l">
              <a:buFont typeface="+mj-lt"/>
              <a:buAutoNum type="arabicPeriod"/>
            </a:pPr>
            <a:r>
              <a:rPr lang="ja-JP" altLang="en-US" sz="20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社長・経営者の方が理解されていますか？ ⇒ </a:t>
            </a:r>
            <a:r>
              <a:rPr lang="ja-JP" altLang="en-US" sz="20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組織的な対応</a:t>
            </a:r>
            <a:endParaRPr lang="en-US" altLang="ja-JP" sz="20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a:p>
            <a:pPr marL="457200" indent="-457200" algn="l">
              <a:buFont typeface="+mj-lt"/>
              <a:buAutoNum type="arabicPeriod"/>
            </a:pPr>
            <a:r>
              <a:rPr lang="ja-JP" altLang="en-US" sz="20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個人番号取扱いのルールを決めていますか？ ⇒ </a:t>
            </a:r>
            <a:r>
              <a:rPr lang="ja-JP" altLang="en-US" sz="20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文書の整備</a:t>
            </a:r>
            <a:endParaRPr lang="en-US" altLang="ja-JP" sz="20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a:p>
            <a:pPr marL="457200" indent="-457200" algn="l">
              <a:buFont typeface="+mj-lt"/>
              <a:buAutoNum type="arabicPeriod"/>
            </a:pPr>
            <a:r>
              <a:rPr lang="ja-JP" altLang="en-US" sz="20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社長や社員はルールを知っていますか？ ⇒ </a:t>
            </a:r>
            <a:r>
              <a:rPr lang="ja-JP" altLang="en-US" sz="20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研修・教育</a:t>
            </a:r>
            <a:endParaRPr lang="en-US" altLang="ja-JP" sz="20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a:p>
            <a:pPr marL="457200" indent="-457200" algn="l">
              <a:buFont typeface="+mj-lt"/>
              <a:buAutoNum type="arabicPeriod"/>
            </a:pPr>
            <a:r>
              <a:rPr lang="ja-JP" altLang="en-US" sz="20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漏洩やなりすましが起きた時の対応ルールを決めていますか？ ⇒ </a:t>
            </a:r>
            <a:r>
              <a:rPr lang="ja-JP" altLang="en-US" sz="20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危機管理</a:t>
            </a:r>
          </a:p>
        </p:txBody>
      </p:sp>
      <p:sp>
        <p:nvSpPr>
          <p:cNvPr id="6" name="タイトル 1"/>
          <p:cNvSpPr txBox="1">
            <a:spLocks/>
          </p:cNvSpPr>
          <p:nvPr/>
        </p:nvSpPr>
        <p:spPr bwMode="auto">
          <a:xfrm>
            <a:off x="337058" y="2561689"/>
            <a:ext cx="8531378"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marL="342900" indent="-342900">
              <a:lnSpc>
                <a:spcPts val="2600"/>
              </a:lnSpc>
              <a:spcBef>
                <a:spcPct val="0"/>
              </a:spcBef>
              <a:buFont typeface="Wingdings" panose="05000000000000000000" pitchFamily="2" charset="2"/>
              <a:buChar char="ü"/>
            </a:pPr>
            <a:r>
              <a:rPr lang="ja-JP" altLang="en-US" sz="18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企業規模・雇用形態に応じた個人番号の収集・管理に軸足</a:t>
            </a:r>
            <a:endParaRPr lang="en-US" altLang="ja-JP" sz="18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a:lnSpc>
                <a:spcPts val="2300"/>
              </a:lnSpc>
              <a:spcBef>
                <a:spcPct val="0"/>
              </a:spcBef>
              <a:buFont typeface="Arial" charset="0"/>
              <a:buNone/>
            </a:pPr>
            <a:r>
              <a:rPr lang="ja-JP" altLang="en-US" sz="16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 従業員の数、アルバイト・パート・マネキンの割合、社内</a:t>
            </a:r>
            <a:r>
              <a:rPr lang="en-US" altLang="ja-JP" sz="1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ICT</a:t>
            </a:r>
            <a:r>
              <a:rPr lang="ja-JP" altLang="en-US" sz="1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の状況・・・</a:t>
            </a:r>
            <a:endParaRPr lang="en-US" altLang="ja-JP" sz="1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a:lnSpc>
                <a:spcPts val="2300"/>
              </a:lnSpc>
              <a:spcBef>
                <a:spcPct val="0"/>
              </a:spcBef>
              <a:buFont typeface="Arial" charset="0"/>
              <a:buNone/>
            </a:pPr>
            <a:r>
              <a:rPr lang="ja-JP" altLang="en-US" sz="16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　　例）アパレル業界、コンビニ、建設業界・・・</a:t>
            </a:r>
            <a:endParaRPr lang="en-US" altLang="ja-JP" sz="1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a:lnSpc>
                <a:spcPts val="2300"/>
              </a:lnSpc>
              <a:spcBef>
                <a:spcPct val="0"/>
              </a:spcBef>
              <a:buFont typeface="Arial" charset="0"/>
              <a:buNone/>
            </a:pPr>
            <a:r>
              <a:rPr lang="ja-JP" altLang="en-US" sz="16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 番号の収集のプライオリティをつける</a:t>
            </a:r>
            <a:endParaRPr lang="en-US" altLang="ja-JP" sz="1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a:lnSpc>
                <a:spcPts val="2300"/>
              </a:lnSpc>
              <a:spcBef>
                <a:spcPct val="0"/>
              </a:spcBef>
              <a:buFont typeface="Arial" charset="0"/>
              <a:buNone/>
            </a:pPr>
            <a:r>
              <a:rPr lang="ja-JP" altLang="en-US" sz="16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　　例）</a:t>
            </a:r>
            <a:r>
              <a:rPr lang="en-US" altLang="ja-JP" sz="1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H28.1</a:t>
            </a:r>
            <a:r>
              <a:rPr lang="ja-JP" altLang="en-US" sz="1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中に契約満了が見込まれるアルバイトから、常勤職員は</a:t>
            </a:r>
            <a:r>
              <a:rPr lang="en-US" altLang="ja-JP" sz="1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28</a:t>
            </a:r>
            <a:r>
              <a:rPr lang="ja-JP" altLang="en-US" sz="1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年に収集</a:t>
            </a:r>
            <a:endParaRPr lang="en-US" altLang="ja-JP" sz="1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a:lnSpc>
                <a:spcPts val="2300"/>
              </a:lnSpc>
              <a:spcBef>
                <a:spcPct val="0"/>
              </a:spcBef>
              <a:buFont typeface="Arial" charset="0"/>
              <a:buNone/>
            </a:pPr>
            <a:r>
              <a:rPr lang="ja-JP" altLang="en-US" sz="16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　極力手間を省いて、正確に集めることを考える</a:t>
            </a:r>
            <a:endParaRPr lang="en-US" altLang="ja-JP" sz="1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a:lnSpc>
                <a:spcPts val="2300"/>
              </a:lnSpc>
              <a:spcBef>
                <a:spcPct val="0"/>
              </a:spcBef>
              <a:buFont typeface="Arial" charset="0"/>
              <a:buNone/>
            </a:pPr>
            <a:r>
              <a:rPr lang="ja-JP" altLang="en-US" sz="16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　　例）マイナンバーカードのＩＣチップ・ＱＲコードの読取り</a:t>
            </a:r>
            <a:endParaRPr lang="en-US" altLang="ja-JP" sz="1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a:lnSpc>
                <a:spcPts val="2300"/>
              </a:lnSpc>
              <a:spcBef>
                <a:spcPct val="0"/>
              </a:spcBef>
              <a:buFont typeface="Arial" charset="0"/>
              <a:buNone/>
            </a:pPr>
            <a:r>
              <a:rPr lang="ja-JP" altLang="en-US" sz="16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 後々の管理まで見越して収集方法を考える</a:t>
            </a:r>
            <a:endParaRPr lang="en-US" altLang="ja-JP" sz="1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a:lnSpc>
                <a:spcPts val="2300"/>
              </a:lnSpc>
              <a:spcBef>
                <a:spcPct val="0"/>
              </a:spcBef>
              <a:buFont typeface="Arial" charset="0"/>
              <a:buNone/>
            </a:pPr>
            <a:r>
              <a:rPr lang="ja-JP" altLang="en-US" sz="16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　　例）</a:t>
            </a:r>
            <a:r>
              <a:rPr lang="en-US" altLang="ja-JP" sz="1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H28.1</a:t>
            </a:r>
            <a:r>
              <a:rPr lang="ja-JP" altLang="en-US" sz="1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～の一括収集がピーク、今後の番号収集・変更等を考えてシステム構築</a:t>
            </a:r>
            <a:endParaRPr lang="en-US" altLang="ja-JP" sz="1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a:lnSpc>
                <a:spcPts val="2300"/>
              </a:lnSpc>
              <a:spcBef>
                <a:spcPct val="0"/>
              </a:spcBef>
              <a:buFont typeface="Arial" charset="0"/>
              <a:buNone/>
            </a:pPr>
            <a:r>
              <a:rPr lang="ja-JP" altLang="en-US" sz="16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　　　　　この際、人事管理の</a:t>
            </a:r>
            <a:r>
              <a:rPr lang="en-US" altLang="ja-JP" sz="1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DB</a:t>
            </a:r>
            <a:r>
              <a:rPr lang="ja-JP" altLang="en-US" sz="1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を構築、販管費の改善に</a:t>
            </a:r>
            <a:endParaRPr lang="en-US" altLang="ja-JP" sz="1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marL="342900" indent="-342900">
              <a:lnSpc>
                <a:spcPts val="2600"/>
              </a:lnSpc>
              <a:spcBef>
                <a:spcPct val="0"/>
              </a:spcBef>
              <a:buFont typeface="Wingdings" panose="05000000000000000000" pitchFamily="2" charset="2"/>
              <a:buChar char="ü"/>
            </a:pPr>
            <a:r>
              <a:rPr lang="ja-JP" altLang="en-US" sz="18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技術的な対策は今までの延長線、管理を外注する選択肢</a:t>
            </a:r>
            <a:endParaRPr lang="en-US" altLang="ja-JP" sz="18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a:lnSpc>
                <a:spcPts val="2300"/>
              </a:lnSpc>
              <a:spcBef>
                <a:spcPct val="0"/>
              </a:spcBef>
              <a:buFont typeface="Arial" charset="0"/>
              <a:buNone/>
            </a:pPr>
            <a:r>
              <a:rPr lang="ja-JP" altLang="en-US" sz="16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 必要十分な対策、過大な投資は避ける</a:t>
            </a:r>
            <a:endParaRPr lang="en-US" altLang="ja-JP" sz="1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a:lnSpc>
                <a:spcPts val="2300"/>
              </a:lnSpc>
              <a:spcBef>
                <a:spcPct val="0"/>
              </a:spcBef>
              <a:buFont typeface="Arial" charset="0"/>
              <a:buNone/>
            </a:pPr>
            <a:r>
              <a:rPr lang="ja-JP" altLang="en-US" sz="16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　　例）零細企業は今まで通りの紙媒体での管理 → 管理方法に注意を集中 </a:t>
            </a:r>
            <a:endParaRPr lang="en-US" altLang="ja-JP" sz="1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994479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グループ化 9"/>
          <p:cNvGrpSpPr/>
          <p:nvPr/>
        </p:nvGrpSpPr>
        <p:grpSpPr>
          <a:xfrm>
            <a:off x="270696" y="2269253"/>
            <a:ext cx="8621784" cy="1467719"/>
            <a:chOff x="790568" y="890296"/>
            <a:chExt cx="8621784" cy="1467719"/>
          </a:xfrm>
        </p:grpSpPr>
        <p:pic>
          <p:nvPicPr>
            <p:cNvPr id="11" name="Picture 4"/>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0" b="100000" l="0" r="90000"/>
                      </a14:imgEffect>
                      <a14:imgEffect>
                        <a14:colorTemperature colorTemp="47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3368199" y="1258221"/>
              <a:ext cx="692433" cy="642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4"/>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0" b="100000" l="0" r="90000"/>
                      </a14:imgEffect>
                    </a14:imgLayer>
                  </a14:imgProps>
                </a:ext>
                <a:ext uri="{28A0092B-C50C-407E-A947-70E740481C1C}">
                  <a14:useLocalDpi xmlns:a14="http://schemas.microsoft.com/office/drawing/2010/main" val="0"/>
                </a:ext>
              </a:extLst>
            </a:blip>
            <a:srcRect/>
            <a:stretch>
              <a:fillRect/>
            </a:stretch>
          </p:blipFill>
          <p:spPr bwMode="auto">
            <a:xfrm>
              <a:off x="6019023" y="1258221"/>
              <a:ext cx="698719" cy="6481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4"/>
            <p:cNvPicPr>
              <a:picLocks noChangeAspect="1" noChangeArrowheads="1"/>
            </p:cNvPicPr>
            <p:nvPr/>
          </p:nvPicPr>
          <p:blipFill>
            <a:blip r:embed="rId7" cstate="print">
              <a:extLst>
                <a:ext uri="{BEBA8EAE-BF5A-486C-A8C5-ECC9F3942E4B}">
                  <a14:imgProps xmlns:a14="http://schemas.microsoft.com/office/drawing/2010/main">
                    <a14:imgLayer r:embed="rId6">
                      <a14:imgEffect>
                        <a14:backgroundRemoval t="0" b="100000" l="0" r="9000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8713633" y="1258221"/>
              <a:ext cx="698719" cy="6481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4" name="グループ化 13"/>
            <p:cNvGrpSpPr/>
            <p:nvPr/>
          </p:nvGrpSpPr>
          <p:grpSpPr>
            <a:xfrm>
              <a:off x="790568" y="890296"/>
              <a:ext cx="870727" cy="1161252"/>
              <a:chOff x="1205560" y="1085624"/>
              <a:chExt cx="870727" cy="1161252"/>
            </a:xfrm>
          </p:grpSpPr>
          <p:pic>
            <p:nvPicPr>
              <p:cNvPr id="33" name="Picture 3" descr="C:\Users\CS733492\AppData\Local\Microsoft\Windows\Temporary Internet Files\Content.IE5\5CO7EA8B\MC900434847[1].png"/>
              <p:cNvPicPr>
                <a:picLocks noChangeAspect="1" noChangeArrowheads="1"/>
              </p:cNvPicPr>
              <p:nvPr/>
            </p:nvPicPr>
            <p:blipFill>
              <a:blip r:embed="rId8"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205560" y="1085624"/>
                <a:ext cx="870727" cy="1144823"/>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9" descr="C:\Users\CS784324\AppData\Local\Microsoft\Windows\Temporary Internet Files\Content.IE5\2V8RJ5ZS\MC900446380[1].wmf"/>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269046" y="1601728"/>
                <a:ext cx="662516" cy="6451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グループ化 14"/>
            <p:cNvGrpSpPr/>
            <p:nvPr/>
          </p:nvGrpSpPr>
          <p:grpSpPr>
            <a:xfrm>
              <a:off x="1111137" y="1904741"/>
              <a:ext cx="7951152" cy="453274"/>
              <a:chOff x="1111137" y="1904741"/>
              <a:chExt cx="7951152" cy="453274"/>
            </a:xfrm>
          </p:grpSpPr>
          <p:grpSp>
            <p:nvGrpSpPr>
              <p:cNvPr id="29" name="グループ化 28"/>
              <p:cNvGrpSpPr/>
              <p:nvPr/>
            </p:nvGrpSpPr>
            <p:grpSpPr>
              <a:xfrm>
                <a:off x="1111137" y="1904741"/>
                <a:ext cx="7951152" cy="396168"/>
                <a:chOff x="1111137" y="1904741"/>
                <a:chExt cx="7951152" cy="396168"/>
              </a:xfrm>
            </p:grpSpPr>
            <p:sp>
              <p:nvSpPr>
                <p:cNvPr id="31" name="U ターン矢印 30"/>
                <p:cNvSpPr/>
                <p:nvPr/>
              </p:nvSpPr>
              <p:spPr>
                <a:xfrm flipV="1">
                  <a:off x="1111137" y="1908151"/>
                  <a:ext cx="7951152" cy="392758"/>
                </a:xfrm>
                <a:prstGeom prst="uturnArrow">
                  <a:avLst>
                    <a:gd name="adj1" fmla="val 25000"/>
                    <a:gd name="adj2" fmla="val 25000"/>
                    <a:gd name="adj3" fmla="val 34190"/>
                    <a:gd name="adj4" fmla="val 50493"/>
                    <a:gd name="adj5" fmla="val 84683"/>
                  </a:avLst>
                </a:prstGeom>
                <a:gradFill>
                  <a:gsLst>
                    <a:gs pos="0">
                      <a:srgbClr val="002060"/>
                    </a:gs>
                    <a:gs pos="71000">
                      <a:schemeClr val="accent1">
                        <a:tint val="44500"/>
                        <a:satMod val="160000"/>
                      </a:schemeClr>
                    </a:gs>
                    <a:gs pos="100000">
                      <a:schemeClr val="accent1">
                        <a:tint val="23500"/>
                        <a:satMod val="160000"/>
                      </a:schemeClr>
                    </a:gs>
                  </a:gsLst>
                  <a:lin ang="10800000" scaled="1"/>
                </a:gra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black"/>
                    </a:solidFill>
                  </a:endParaRPr>
                </a:p>
              </p:txBody>
            </p:sp>
            <p:sp>
              <p:nvSpPr>
                <p:cNvPr id="32" name="U ターン矢印 31"/>
                <p:cNvSpPr/>
                <p:nvPr/>
              </p:nvSpPr>
              <p:spPr>
                <a:xfrm flipV="1">
                  <a:off x="1111840" y="1904741"/>
                  <a:ext cx="5256542" cy="392758"/>
                </a:xfrm>
                <a:prstGeom prst="uturnArrow">
                  <a:avLst>
                    <a:gd name="adj1" fmla="val 25000"/>
                    <a:gd name="adj2" fmla="val 25000"/>
                    <a:gd name="adj3" fmla="val 34190"/>
                    <a:gd name="adj4" fmla="val 50493"/>
                    <a:gd name="adj5" fmla="val 87747"/>
                  </a:avLst>
                </a:prstGeom>
                <a:gradFill>
                  <a:gsLst>
                    <a:gs pos="0">
                      <a:srgbClr val="002060"/>
                    </a:gs>
                    <a:gs pos="71000">
                      <a:schemeClr val="accent1">
                        <a:tint val="44500"/>
                        <a:satMod val="160000"/>
                      </a:schemeClr>
                    </a:gs>
                    <a:gs pos="100000">
                      <a:schemeClr val="accent1">
                        <a:tint val="23500"/>
                        <a:satMod val="160000"/>
                      </a:schemeClr>
                    </a:gs>
                  </a:gsLst>
                  <a:lin ang="10800000" scaled="1"/>
                </a:gra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black"/>
                    </a:solidFill>
                  </a:endParaRPr>
                </a:p>
              </p:txBody>
            </p:sp>
          </p:grpSp>
          <p:sp>
            <p:nvSpPr>
              <p:cNvPr id="30" name="テキスト ボックス 20"/>
              <p:cNvSpPr>
                <a:spLocks noChangeArrowheads="1"/>
              </p:cNvSpPr>
              <p:nvPr/>
            </p:nvSpPr>
            <p:spPr bwMode="auto">
              <a:xfrm>
                <a:off x="4166005" y="2051548"/>
                <a:ext cx="1502772" cy="306467"/>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ctr" fontAlgn="auto">
                  <a:spcBef>
                    <a:spcPts val="0"/>
                  </a:spcBef>
                  <a:spcAft>
                    <a:spcPts val="0"/>
                  </a:spcAft>
                </a:pPr>
                <a:r>
                  <a:rPr lang="ja-JP" altLang="en-US" sz="1200" b="1" dirty="0">
                    <a:solidFill>
                      <a:prstClr val="black"/>
                    </a:solidFill>
                    <a:latin typeface="ＭＳ ゴシック" panose="020B0609070205080204" pitchFamily="49" charset="-128"/>
                    <a:ea typeface="ＭＳ ゴシック" panose="020B0609070205080204" pitchFamily="49" charset="-128"/>
                    <a:cs typeface="ＤＦ平成ゴシック体W5"/>
                  </a:rPr>
                  <a:t>間接的</a:t>
                </a:r>
                <a:r>
                  <a:rPr lang="ja-JP" altLang="en-US" sz="1200" b="1" dirty="0" smtClean="0">
                    <a:solidFill>
                      <a:prstClr val="black"/>
                    </a:solidFill>
                    <a:latin typeface="ＭＳ ゴシック" panose="020B0609070205080204" pitchFamily="49" charset="-128"/>
                    <a:ea typeface="ＭＳ ゴシック" panose="020B0609070205080204" pitchFamily="49" charset="-128"/>
                    <a:cs typeface="ＤＦ平成ゴシック体W5"/>
                  </a:rPr>
                  <a:t>な監督義務</a:t>
                </a:r>
                <a:endParaRPr lang="en-US" altLang="ja-JP" sz="1200" b="1" dirty="0" smtClean="0">
                  <a:solidFill>
                    <a:prstClr val="black"/>
                  </a:solidFill>
                  <a:latin typeface="ＭＳ ゴシック" panose="020B0609070205080204" pitchFamily="49" charset="-128"/>
                  <a:ea typeface="ＭＳ ゴシック" panose="020B0609070205080204" pitchFamily="49" charset="-128"/>
                  <a:cs typeface="ＤＦ平成ゴシック体W5"/>
                </a:endParaRPr>
              </a:p>
            </p:txBody>
          </p:sp>
        </p:grpSp>
        <p:grpSp>
          <p:nvGrpSpPr>
            <p:cNvPr id="16" name="グループ化 15"/>
            <p:cNvGrpSpPr/>
            <p:nvPr/>
          </p:nvGrpSpPr>
          <p:grpSpPr>
            <a:xfrm>
              <a:off x="1731738" y="1375521"/>
              <a:ext cx="1488700" cy="630187"/>
              <a:chOff x="1731738" y="1375521"/>
              <a:chExt cx="1488700" cy="630187"/>
            </a:xfrm>
          </p:grpSpPr>
          <p:sp>
            <p:nvSpPr>
              <p:cNvPr id="27" name="右矢印 26"/>
              <p:cNvSpPr/>
              <p:nvPr/>
            </p:nvSpPr>
            <p:spPr>
              <a:xfrm>
                <a:off x="1731738" y="1375521"/>
                <a:ext cx="1488700" cy="331036"/>
              </a:xfrm>
              <a:prstGeom prst="rightArrow">
                <a:avLst/>
              </a:prstGeom>
              <a:gradFill flip="none" rotWithShape="1">
                <a:gsLst>
                  <a:gs pos="0">
                    <a:srgbClr val="002060"/>
                  </a:gs>
                  <a:gs pos="71000">
                    <a:schemeClr val="accent1">
                      <a:tint val="44500"/>
                      <a:satMod val="160000"/>
                    </a:schemeClr>
                  </a:gs>
                  <a:gs pos="100000">
                    <a:schemeClr val="accent1">
                      <a:tint val="23500"/>
                      <a:satMod val="160000"/>
                    </a:schemeClr>
                  </a:gs>
                </a:gsLst>
                <a:lin ang="10800000" scaled="1"/>
                <a:tileRect/>
              </a:gradFill>
              <a:ln w="95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endParaRPr lang="ja-JP" altLang="en-US" sz="1100" dirty="0" smtClean="0">
                  <a:solidFill>
                    <a:prstClr val="black"/>
                  </a:solidFill>
                </a:endParaRPr>
              </a:p>
            </p:txBody>
          </p:sp>
          <p:sp>
            <p:nvSpPr>
              <p:cNvPr id="28" name="テキスト ボックス 20"/>
              <p:cNvSpPr>
                <a:spLocks noChangeArrowheads="1"/>
              </p:cNvSpPr>
              <p:nvPr/>
            </p:nvSpPr>
            <p:spPr bwMode="auto">
              <a:xfrm>
                <a:off x="2019496" y="1716267"/>
                <a:ext cx="811041" cy="289441"/>
              </a:xfrm>
              <a:prstGeom prst="roundRect">
                <a:avLst>
                  <a:gd name="adj" fmla="val 16667"/>
                </a:avLst>
              </a:prstGeom>
              <a:solidFill>
                <a:schemeClr val="bg1"/>
              </a:solidFill>
              <a:ln w="9525">
                <a:solidFill>
                  <a:srgbClr val="002060"/>
                </a:solidFill>
                <a:round/>
                <a:headEnd/>
                <a:tailEnd/>
              </a:ln>
            </p:spPr>
            <p:txBody>
              <a:bodyPr wrap="square">
                <a:spAutoFit/>
              </a:bodyPr>
              <a:lstStyle/>
              <a:p>
                <a:pPr algn="ctr" fontAlgn="auto">
                  <a:spcBef>
                    <a:spcPts val="0"/>
                  </a:spcBef>
                  <a:spcAft>
                    <a:spcPts val="0"/>
                  </a:spcAft>
                </a:pPr>
                <a:r>
                  <a:rPr lang="ja-JP" altLang="en-US" sz="1100" dirty="0" smtClean="0">
                    <a:solidFill>
                      <a:prstClr val="black"/>
                    </a:solidFill>
                    <a:latin typeface="ＭＳ ゴシック" panose="020B0609070205080204" pitchFamily="49" charset="-128"/>
                    <a:ea typeface="ＭＳ ゴシック" panose="020B0609070205080204" pitchFamily="49" charset="-128"/>
                    <a:cs typeface="ＤＦ平成ゴシック体W5"/>
                  </a:rPr>
                  <a:t>委託</a:t>
                </a:r>
                <a:endParaRPr lang="en-US" altLang="ja-JP" sz="1100" dirty="0" smtClean="0">
                  <a:solidFill>
                    <a:prstClr val="black"/>
                  </a:solidFill>
                  <a:latin typeface="ＭＳ ゴシック" panose="020B0609070205080204" pitchFamily="49" charset="-128"/>
                  <a:ea typeface="ＭＳ ゴシック" panose="020B0609070205080204" pitchFamily="49" charset="-128"/>
                  <a:cs typeface="ＤＦ平成ゴシック体W5"/>
                </a:endParaRPr>
              </a:p>
            </p:txBody>
          </p:sp>
        </p:grpSp>
        <p:grpSp>
          <p:nvGrpSpPr>
            <p:cNvPr id="17" name="グループ化 16"/>
            <p:cNvGrpSpPr/>
            <p:nvPr/>
          </p:nvGrpSpPr>
          <p:grpSpPr>
            <a:xfrm>
              <a:off x="4261885" y="1375521"/>
              <a:ext cx="1488700" cy="621039"/>
              <a:chOff x="4261885" y="1375521"/>
              <a:chExt cx="1488700" cy="621039"/>
            </a:xfrm>
          </p:grpSpPr>
          <p:sp>
            <p:nvSpPr>
              <p:cNvPr id="24" name="右矢印 23"/>
              <p:cNvSpPr/>
              <p:nvPr/>
            </p:nvSpPr>
            <p:spPr>
              <a:xfrm>
                <a:off x="4261885" y="1375521"/>
                <a:ext cx="1488700" cy="331036"/>
              </a:xfrm>
              <a:prstGeom prst="rightArrow">
                <a:avLst/>
              </a:prstGeom>
              <a:gradFill flip="none" rotWithShape="1">
                <a:gsLst>
                  <a:gs pos="0">
                    <a:srgbClr val="002060"/>
                  </a:gs>
                  <a:gs pos="71000">
                    <a:schemeClr val="accent1">
                      <a:tint val="44500"/>
                      <a:satMod val="160000"/>
                    </a:schemeClr>
                  </a:gs>
                  <a:gs pos="100000">
                    <a:schemeClr val="accent1">
                      <a:tint val="23500"/>
                      <a:satMod val="160000"/>
                    </a:schemeClr>
                  </a:gs>
                </a:gsLst>
                <a:lin ang="10800000" scaled="1"/>
                <a:tileRect/>
              </a:gradFill>
              <a:ln w="95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endParaRPr lang="ja-JP" altLang="en-US" sz="1100" dirty="0" smtClean="0">
                  <a:solidFill>
                    <a:prstClr val="black"/>
                  </a:solidFill>
                </a:endParaRPr>
              </a:p>
            </p:txBody>
          </p:sp>
          <p:sp>
            <p:nvSpPr>
              <p:cNvPr id="25" name="テキスト ボックス 20"/>
              <p:cNvSpPr>
                <a:spLocks noChangeArrowheads="1"/>
              </p:cNvSpPr>
              <p:nvPr/>
            </p:nvSpPr>
            <p:spPr bwMode="auto">
              <a:xfrm>
                <a:off x="4571368" y="1707119"/>
                <a:ext cx="811041" cy="289441"/>
              </a:xfrm>
              <a:prstGeom prst="roundRect">
                <a:avLst>
                  <a:gd name="adj" fmla="val 16667"/>
                </a:avLst>
              </a:prstGeom>
              <a:solidFill>
                <a:schemeClr val="bg1"/>
              </a:solidFill>
              <a:ln w="9525">
                <a:solidFill>
                  <a:srgbClr val="002060"/>
                </a:solidFill>
                <a:round/>
                <a:headEnd/>
                <a:tailEnd/>
              </a:ln>
            </p:spPr>
            <p:txBody>
              <a:bodyPr wrap="square">
                <a:spAutoFit/>
              </a:bodyPr>
              <a:lstStyle/>
              <a:p>
                <a:pPr algn="ctr" fontAlgn="auto">
                  <a:spcBef>
                    <a:spcPts val="0"/>
                  </a:spcBef>
                  <a:spcAft>
                    <a:spcPts val="0"/>
                  </a:spcAft>
                </a:pPr>
                <a:r>
                  <a:rPr lang="ja-JP" altLang="en-US" sz="1100" dirty="0" smtClean="0">
                    <a:solidFill>
                      <a:prstClr val="black"/>
                    </a:solidFill>
                    <a:latin typeface="ＭＳ ゴシック" panose="020B0609070205080204" pitchFamily="49" charset="-128"/>
                    <a:ea typeface="ＭＳ ゴシック" panose="020B0609070205080204" pitchFamily="49" charset="-128"/>
                    <a:cs typeface="ＤＦ平成ゴシック体W5"/>
                  </a:rPr>
                  <a:t>再委託</a:t>
                </a:r>
                <a:endParaRPr lang="en-US" altLang="ja-JP" sz="1100" dirty="0" smtClean="0">
                  <a:solidFill>
                    <a:prstClr val="black"/>
                  </a:solidFill>
                  <a:latin typeface="ＭＳ ゴシック" panose="020B0609070205080204" pitchFamily="49" charset="-128"/>
                  <a:ea typeface="ＭＳ ゴシック" panose="020B0609070205080204" pitchFamily="49" charset="-128"/>
                  <a:cs typeface="ＤＦ平成ゴシック体W5"/>
                </a:endParaRPr>
              </a:p>
            </p:txBody>
          </p:sp>
        </p:grpSp>
        <p:grpSp>
          <p:nvGrpSpPr>
            <p:cNvPr id="18" name="グループ化 17"/>
            <p:cNvGrpSpPr/>
            <p:nvPr/>
          </p:nvGrpSpPr>
          <p:grpSpPr>
            <a:xfrm>
              <a:off x="6901015" y="1375521"/>
              <a:ext cx="1488700" cy="621039"/>
              <a:chOff x="6901015" y="1375521"/>
              <a:chExt cx="1488700" cy="621039"/>
            </a:xfrm>
          </p:grpSpPr>
          <p:sp>
            <p:nvSpPr>
              <p:cNvPr id="21" name="右矢印 20"/>
              <p:cNvSpPr/>
              <p:nvPr/>
            </p:nvSpPr>
            <p:spPr>
              <a:xfrm>
                <a:off x="6901015" y="1375521"/>
                <a:ext cx="1488700" cy="331036"/>
              </a:xfrm>
              <a:prstGeom prst="rightArrow">
                <a:avLst/>
              </a:prstGeom>
              <a:gradFill flip="none" rotWithShape="1">
                <a:gsLst>
                  <a:gs pos="0">
                    <a:srgbClr val="002060"/>
                  </a:gs>
                  <a:gs pos="71000">
                    <a:schemeClr val="accent1">
                      <a:tint val="44500"/>
                      <a:satMod val="160000"/>
                    </a:schemeClr>
                  </a:gs>
                  <a:gs pos="100000">
                    <a:schemeClr val="accent1">
                      <a:tint val="23500"/>
                      <a:satMod val="160000"/>
                    </a:schemeClr>
                  </a:gs>
                </a:gsLst>
                <a:lin ang="10800000" scaled="1"/>
                <a:tileRect/>
              </a:gradFill>
              <a:ln w="95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endParaRPr lang="ja-JP" altLang="en-US" sz="1100" dirty="0" smtClean="0">
                  <a:solidFill>
                    <a:prstClr val="black"/>
                  </a:solidFill>
                </a:endParaRPr>
              </a:p>
            </p:txBody>
          </p:sp>
          <p:sp>
            <p:nvSpPr>
              <p:cNvPr id="22" name="テキスト ボックス 20"/>
              <p:cNvSpPr>
                <a:spLocks noChangeArrowheads="1"/>
              </p:cNvSpPr>
              <p:nvPr/>
            </p:nvSpPr>
            <p:spPr bwMode="auto">
              <a:xfrm>
                <a:off x="7210298" y="1707119"/>
                <a:ext cx="811041" cy="289441"/>
              </a:xfrm>
              <a:prstGeom prst="roundRect">
                <a:avLst>
                  <a:gd name="adj" fmla="val 16667"/>
                </a:avLst>
              </a:prstGeom>
              <a:solidFill>
                <a:schemeClr val="bg1"/>
              </a:solidFill>
              <a:ln w="9525">
                <a:solidFill>
                  <a:srgbClr val="002060"/>
                </a:solidFill>
                <a:round/>
                <a:headEnd/>
                <a:tailEnd/>
              </a:ln>
            </p:spPr>
            <p:txBody>
              <a:bodyPr wrap="square">
                <a:spAutoFit/>
              </a:bodyPr>
              <a:lstStyle/>
              <a:p>
                <a:pPr algn="ctr" fontAlgn="auto">
                  <a:spcBef>
                    <a:spcPts val="0"/>
                  </a:spcBef>
                  <a:spcAft>
                    <a:spcPts val="0"/>
                  </a:spcAft>
                </a:pPr>
                <a:r>
                  <a:rPr lang="ja-JP" altLang="en-US" sz="1100" dirty="0" smtClean="0">
                    <a:solidFill>
                      <a:prstClr val="black"/>
                    </a:solidFill>
                    <a:latin typeface="ＭＳ ゴシック" panose="020B0609070205080204" pitchFamily="49" charset="-128"/>
                    <a:ea typeface="ＭＳ ゴシック" panose="020B0609070205080204" pitchFamily="49" charset="-128"/>
                    <a:cs typeface="ＤＦ平成ゴシック体W5"/>
                  </a:rPr>
                  <a:t>再々委託</a:t>
                </a:r>
                <a:endParaRPr lang="en-US" altLang="ja-JP" sz="1100" dirty="0" smtClean="0">
                  <a:solidFill>
                    <a:prstClr val="black"/>
                  </a:solidFill>
                  <a:latin typeface="ＭＳ ゴシック" panose="020B0609070205080204" pitchFamily="49" charset="-128"/>
                  <a:ea typeface="ＭＳ ゴシック" panose="020B0609070205080204" pitchFamily="49" charset="-128"/>
                  <a:cs typeface="ＤＦ平成ゴシック体W5"/>
                </a:endParaRPr>
              </a:p>
            </p:txBody>
          </p:sp>
        </p:grpSp>
        <p:sp>
          <p:nvSpPr>
            <p:cNvPr id="19" name="テキスト ボックス 20"/>
            <p:cNvSpPr>
              <a:spLocks noChangeArrowheads="1"/>
            </p:cNvSpPr>
            <p:nvPr/>
          </p:nvSpPr>
          <p:spPr bwMode="auto">
            <a:xfrm>
              <a:off x="919865" y="1065414"/>
              <a:ext cx="521109" cy="272415"/>
            </a:xfrm>
            <a:prstGeom prst="roundRect">
              <a:avLst>
                <a:gd name="adj" fmla="val 16667"/>
              </a:avLst>
            </a:prstGeom>
            <a:noFill/>
            <a:ln w="9525">
              <a:solidFill>
                <a:schemeClr val="tx1"/>
              </a:solidFill>
              <a:round/>
              <a:headEnd/>
              <a:tailEnd/>
            </a:ln>
          </p:spPr>
          <p:txBody>
            <a:bodyPr wrap="square">
              <a:spAutoFit/>
            </a:bodyPr>
            <a:lstStyle/>
            <a:p>
              <a:pPr algn="ctr" fontAlgn="auto">
                <a:spcBef>
                  <a:spcPts val="0"/>
                </a:spcBef>
                <a:spcAft>
                  <a:spcPts val="0"/>
                </a:spcAft>
              </a:pPr>
              <a:r>
                <a:rPr lang="ja-JP" altLang="en-US" sz="1000" dirty="0" smtClean="0">
                  <a:solidFill>
                    <a:prstClr val="black"/>
                  </a:solidFill>
                  <a:latin typeface="ＭＳ ゴシック" panose="020B0609070205080204" pitchFamily="49" charset="-128"/>
                  <a:ea typeface="ＭＳ ゴシック" panose="020B0609070205080204" pitchFamily="49" charset="-128"/>
                  <a:cs typeface="ＤＦ平成ゴシック体W5"/>
                </a:rPr>
                <a:t>会社</a:t>
              </a:r>
              <a:endParaRPr lang="en-US" altLang="ja-JP" sz="1000" dirty="0" smtClean="0">
                <a:solidFill>
                  <a:prstClr val="black"/>
                </a:solidFill>
                <a:latin typeface="ＭＳ ゴシック" panose="020B0609070205080204" pitchFamily="49" charset="-128"/>
                <a:ea typeface="ＭＳ ゴシック" panose="020B0609070205080204" pitchFamily="49" charset="-128"/>
                <a:cs typeface="ＤＦ平成ゴシック体W5"/>
              </a:endParaRPr>
            </a:p>
          </p:txBody>
        </p:sp>
      </p:grpSp>
      <p:sp>
        <p:nvSpPr>
          <p:cNvPr id="38" name="正方形/長方形 37"/>
          <p:cNvSpPr/>
          <p:nvPr/>
        </p:nvSpPr>
        <p:spPr>
          <a:xfrm>
            <a:off x="219589" y="1022065"/>
            <a:ext cx="8672408" cy="1038783"/>
          </a:xfrm>
          <a:prstGeom prst="rect">
            <a:avLst/>
          </a:prstGeom>
          <a:ln w="28575">
            <a:solidFill>
              <a:srgbClr val="FF0000"/>
            </a:solidFill>
          </a:ln>
        </p:spPr>
        <p:style>
          <a:lnRef idx="2">
            <a:schemeClr val="accent2"/>
          </a:lnRef>
          <a:fillRef idx="1">
            <a:schemeClr val="lt1"/>
          </a:fillRef>
          <a:effectRef idx="0">
            <a:schemeClr val="accent2"/>
          </a:effectRef>
          <a:fontRef idx="minor">
            <a:schemeClr val="dk1"/>
          </a:fontRef>
        </p:style>
        <p:txBody>
          <a:bodyPr lIns="72000" rIns="72000" rtlCol="0" anchor="ctr"/>
          <a:lstStyle/>
          <a:p>
            <a:pPr fontAlgn="auto">
              <a:spcBef>
                <a:spcPts val="0"/>
              </a:spcBef>
              <a:spcAft>
                <a:spcPts val="0"/>
              </a:spcAft>
            </a:pPr>
            <a:r>
              <a:rPr lang="ja-JP" altLang="ja-JP" b="1" dirty="0" smtClean="0">
                <a:solidFill>
                  <a:prstClr val="black"/>
                </a:solidFill>
                <a:latin typeface="ＭＳ Ｐゴシック"/>
                <a:cs typeface="メイリオ" panose="020B0604030504040204" pitchFamily="50" charset="-128"/>
              </a:rPr>
              <a:t>個人</a:t>
            </a:r>
            <a:r>
              <a:rPr lang="ja-JP" altLang="ja-JP" b="1" dirty="0">
                <a:solidFill>
                  <a:prstClr val="black"/>
                </a:solidFill>
                <a:latin typeface="ＭＳ Ｐゴシック"/>
                <a:cs typeface="メイリオ" panose="020B0604030504040204" pitchFamily="50" charset="-128"/>
              </a:rPr>
              <a:t>番号関係事務の</a:t>
            </a:r>
            <a:r>
              <a:rPr lang="ja-JP" altLang="ja-JP" b="1" dirty="0" smtClean="0">
                <a:solidFill>
                  <a:prstClr val="black"/>
                </a:solidFill>
                <a:latin typeface="ＭＳ Ｐゴシック"/>
                <a:cs typeface="メイリオ" panose="020B0604030504040204" pitchFamily="50" charset="-128"/>
              </a:rPr>
              <a:t>全部</a:t>
            </a:r>
            <a:r>
              <a:rPr lang="ja-JP" altLang="en-US" b="1" dirty="0" smtClean="0">
                <a:solidFill>
                  <a:prstClr val="black"/>
                </a:solidFill>
                <a:latin typeface="ＭＳ Ｐゴシック"/>
                <a:cs typeface="メイリオ" panose="020B0604030504040204" pitchFamily="50" charset="-128"/>
              </a:rPr>
              <a:t>又</a:t>
            </a:r>
            <a:r>
              <a:rPr lang="ja-JP" altLang="ja-JP" b="1" dirty="0" smtClean="0">
                <a:solidFill>
                  <a:prstClr val="black"/>
                </a:solidFill>
                <a:latin typeface="ＭＳ Ｐゴシック"/>
                <a:cs typeface="メイリオ" panose="020B0604030504040204" pitchFamily="50" charset="-128"/>
              </a:rPr>
              <a:t>は</a:t>
            </a:r>
            <a:r>
              <a:rPr lang="ja-JP" altLang="ja-JP" b="1" dirty="0">
                <a:solidFill>
                  <a:prstClr val="black"/>
                </a:solidFill>
                <a:latin typeface="ＭＳ Ｐゴシック"/>
                <a:cs typeface="メイリオ" panose="020B0604030504040204" pitchFamily="50" charset="-128"/>
              </a:rPr>
              <a:t>一部の委託をする者は、</a:t>
            </a:r>
            <a:r>
              <a:rPr lang="ja-JP" altLang="ja-JP" b="1" dirty="0">
                <a:solidFill>
                  <a:schemeClr val="tx1"/>
                </a:solidFill>
                <a:latin typeface="+mj-ea"/>
                <a:ea typeface="+mj-ea"/>
                <a:cs typeface="Meiryo UI" panose="020B0604030504040204" pitchFamily="50" charset="-128"/>
              </a:rPr>
              <a:t>委託先において</a:t>
            </a:r>
            <a:r>
              <a:rPr lang="ja-JP" altLang="ja-JP" b="1" dirty="0" smtClean="0">
                <a:solidFill>
                  <a:schemeClr val="tx1"/>
                </a:solidFill>
                <a:latin typeface="+mj-ea"/>
                <a:ea typeface="+mj-ea"/>
                <a:cs typeface="メイリオ" panose="020B0604030504040204" pitchFamily="50" charset="-128"/>
              </a:rPr>
              <a:t>、</a:t>
            </a:r>
            <a:r>
              <a:rPr lang="ja-JP" altLang="en-US" b="1" dirty="0" smtClean="0">
                <a:solidFill>
                  <a:prstClr val="black"/>
                </a:solidFill>
                <a:latin typeface="ＭＳ Ｐゴシック"/>
                <a:cs typeface="メイリオ" panose="020B0604030504040204" pitchFamily="50" charset="-128"/>
              </a:rPr>
              <a:t>法律</a:t>
            </a:r>
            <a:r>
              <a:rPr lang="ja-JP" altLang="ja-JP" b="1" dirty="0" smtClean="0">
                <a:solidFill>
                  <a:prstClr val="black"/>
                </a:solidFill>
                <a:latin typeface="ＭＳ Ｐゴシック"/>
                <a:cs typeface="メイリオ" panose="020B0604030504040204" pitchFamily="50" charset="-128"/>
              </a:rPr>
              <a:t>に</a:t>
            </a:r>
            <a:r>
              <a:rPr lang="ja-JP" altLang="en-US" b="1" dirty="0" smtClean="0">
                <a:solidFill>
                  <a:prstClr val="black"/>
                </a:solidFill>
                <a:latin typeface="ＭＳ Ｐゴシック"/>
                <a:cs typeface="メイリオ" panose="020B0604030504040204" pitchFamily="50" charset="-128"/>
              </a:rPr>
              <a:t>基づき</a:t>
            </a:r>
            <a:endParaRPr lang="en-US" altLang="ja-JP" b="1" dirty="0" smtClean="0">
              <a:solidFill>
                <a:prstClr val="black"/>
              </a:solidFill>
              <a:latin typeface="ＭＳ Ｐゴシック"/>
              <a:cs typeface="メイリオ" panose="020B0604030504040204" pitchFamily="50" charset="-128"/>
            </a:endParaRPr>
          </a:p>
          <a:p>
            <a:pPr fontAlgn="auto">
              <a:spcBef>
                <a:spcPts val="0"/>
              </a:spcBef>
              <a:spcAft>
                <a:spcPts val="0"/>
              </a:spcAft>
            </a:pPr>
            <a:r>
              <a:rPr lang="ja-JP" altLang="ja-JP" b="1" dirty="0" smtClean="0">
                <a:solidFill>
                  <a:prstClr val="black"/>
                </a:solidFill>
                <a:latin typeface="ＭＳ Ｐゴシック"/>
                <a:cs typeface="メイリオ" panose="020B0604030504040204" pitchFamily="50" charset="-128"/>
              </a:rPr>
              <a:t>委託者</a:t>
            </a:r>
            <a:r>
              <a:rPr lang="ja-JP" altLang="ja-JP"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自らが果たすべき安全管理措置と同等の措置が講じられる</a:t>
            </a:r>
            <a:r>
              <a:rPr lang="ja-JP" altLang="ja-JP"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よう</a:t>
            </a:r>
            <a:r>
              <a:rPr lang="ja-JP" altLang="ja-JP" b="1" u="sng"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必要</a:t>
            </a:r>
            <a:r>
              <a:rPr lang="ja-JP" altLang="ja-JP" b="1" u="sng"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かつ適切な監督</a:t>
            </a:r>
            <a:r>
              <a:rPr lang="ja-JP" altLang="ja-JP" b="1" dirty="0">
                <a:solidFill>
                  <a:prstClr val="black"/>
                </a:solidFill>
                <a:latin typeface="ＭＳ Ｐゴシック"/>
                <a:cs typeface="メイリオ" panose="020B0604030504040204" pitchFamily="50" charset="-128"/>
              </a:rPr>
              <a:t>を</a:t>
            </a:r>
            <a:r>
              <a:rPr lang="ja-JP" altLang="ja-JP" b="1" dirty="0" smtClean="0">
                <a:solidFill>
                  <a:prstClr val="black"/>
                </a:solidFill>
                <a:latin typeface="ＭＳ Ｐゴシック"/>
                <a:cs typeface="メイリオ" panose="020B0604030504040204" pitchFamily="50" charset="-128"/>
              </a:rPr>
              <a:t>行</a:t>
            </a:r>
            <a:r>
              <a:rPr lang="ja-JP" altLang="en-US" b="1" dirty="0">
                <a:solidFill>
                  <a:prstClr val="black"/>
                </a:solidFill>
                <a:latin typeface="ＭＳ Ｐゴシック"/>
                <a:cs typeface="メイリオ" panose="020B0604030504040204" pitchFamily="50" charset="-128"/>
              </a:rPr>
              <a:t>わなければならない</a:t>
            </a:r>
            <a:endParaRPr lang="ja-JP" altLang="ja-JP" b="1" dirty="0">
              <a:solidFill>
                <a:prstClr val="black"/>
              </a:solidFill>
              <a:latin typeface="ＭＳ Ｐゴシック"/>
              <a:cs typeface="メイリオ" panose="020B0604030504040204" pitchFamily="50" charset="-128"/>
            </a:endParaRPr>
          </a:p>
        </p:txBody>
      </p:sp>
      <p:sp>
        <p:nvSpPr>
          <p:cNvPr id="42" name="テキスト ボックス 41"/>
          <p:cNvSpPr txBox="1"/>
          <p:nvPr/>
        </p:nvSpPr>
        <p:spPr>
          <a:xfrm>
            <a:off x="1211866" y="2326359"/>
            <a:ext cx="1343860" cy="461665"/>
          </a:xfrm>
          <a:prstGeom prst="rect">
            <a:avLst/>
          </a:prstGeom>
          <a:noFill/>
          <a:ln w="19050">
            <a:solidFill>
              <a:srgbClr val="FF0000"/>
            </a:solidFill>
          </a:ln>
        </p:spPr>
        <p:txBody>
          <a:bodyPr wrap="square" rtlCol="0">
            <a:spAutoFit/>
          </a:bodyPr>
          <a:lstStyle/>
          <a:p>
            <a:pPr algn="ctr" fontAlgn="auto">
              <a:spcBef>
                <a:spcPts val="0"/>
              </a:spcBef>
              <a:spcAft>
                <a:spcPts val="0"/>
              </a:spcAft>
            </a:pPr>
            <a:r>
              <a:rPr lang="ja-JP" altLang="en-US" sz="1200" b="1" dirty="0">
                <a:solidFill>
                  <a:prstClr val="black"/>
                </a:solidFill>
                <a:latin typeface="ＭＳ ゴシック" panose="020B0609070205080204" pitchFamily="49" charset="-128"/>
                <a:ea typeface="ＭＳ ゴシック" panose="020B0609070205080204" pitchFamily="49" charset="-128"/>
                <a:cs typeface="ＤＦ平成ゴシック体W5"/>
              </a:rPr>
              <a:t>必要かつ適切な監督</a:t>
            </a:r>
            <a:endParaRPr lang="en-US" altLang="ja-JP" sz="1200" b="1" dirty="0">
              <a:solidFill>
                <a:prstClr val="black"/>
              </a:solidFill>
              <a:latin typeface="ＭＳ ゴシック" panose="020B0609070205080204" pitchFamily="49" charset="-128"/>
              <a:ea typeface="ＭＳ ゴシック" panose="020B0609070205080204" pitchFamily="49" charset="-128"/>
              <a:cs typeface="ＤＦ平成ゴシック体W5"/>
            </a:endParaRPr>
          </a:p>
        </p:txBody>
      </p:sp>
      <p:sp>
        <p:nvSpPr>
          <p:cNvPr id="43" name="テキスト ボックス 42"/>
          <p:cNvSpPr txBox="1"/>
          <p:nvPr/>
        </p:nvSpPr>
        <p:spPr>
          <a:xfrm>
            <a:off x="3695430" y="2326359"/>
            <a:ext cx="1343860" cy="461665"/>
          </a:xfrm>
          <a:prstGeom prst="rect">
            <a:avLst/>
          </a:prstGeom>
          <a:noFill/>
          <a:ln w="19050">
            <a:solidFill>
              <a:srgbClr val="FF0000"/>
            </a:solidFill>
          </a:ln>
        </p:spPr>
        <p:txBody>
          <a:bodyPr wrap="square" rtlCol="0">
            <a:spAutoFit/>
          </a:bodyPr>
          <a:lstStyle/>
          <a:p>
            <a:pPr algn="ctr" fontAlgn="auto">
              <a:spcBef>
                <a:spcPts val="0"/>
              </a:spcBef>
              <a:spcAft>
                <a:spcPts val="0"/>
              </a:spcAft>
            </a:pPr>
            <a:r>
              <a:rPr lang="ja-JP" altLang="en-US" sz="1200" b="1" dirty="0">
                <a:solidFill>
                  <a:prstClr val="black"/>
                </a:solidFill>
                <a:latin typeface="ＭＳ ゴシック" panose="020B0609070205080204" pitchFamily="49" charset="-128"/>
                <a:ea typeface="ＭＳ ゴシック" panose="020B0609070205080204" pitchFamily="49" charset="-128"/>
                <a:cs typeface="ＤＦ平成ゴシック体W5"/>
              </a:rPr>
              <a:t>必要かつ適切な監督</a:t>
            </a:r>
            <a:endParaRPr lang="en-US" altLang="ja-JP" sz="1200" b="1" dirty="0">
              <a:solidFill>
                <a:prstClr val="black"/>
              </a:solidFill>
              <a:latin typeface="ＭＳ ゴシック" panose="020B0609070205080204" pitchFamily="49" charset="-128"/>
              <a:ea typeface="ＭＳ ゴシック" panose="020B0609070205080204" pitchFamily="49" charset="-128"/>
              <a:cs typeface="ＤＦ平成ゴシック体W5"/>
            </a:endParaRPr>
          </a:p>
        </p:txBody>
      </p:sp>
      <p:sp>
        <p:nvSpPr>
          <p:cNvPr id="45" name="テキスト ボックス 44"/>
          <p:cNvSpPr txBox="1"/>
          <p:nvPr/>
        </p:nvSpPr>
        <p:spPr>
          <a:xfrm>
            <a:off x="6341918" y="2326359"/>
            <a:ext cx="1343860" cy="461665"/>
          </a:xfrm>
          <a:prstGeom prst="rect">
            <a:avLst/>
          </a:prstGeom>
          <a:noFill/>
          <a:ln w="19050">
            <a:solidFill>
              <a:srgbClr val="FF0000"/>
            </a:solidFill>
          </a:ln>
        </p:spPr>
        <p:txBody>
          <a:bodyPr wrap="square" rtlCol="0">
            <a:spAutoFit/>
          </a:bodyPr>
          <a:lstStyle/>
          <a:p>
            <a:pPr algn="ctr" fontAlgn="auto">
              <a:spcBef>
                <a:spcPts val="0"/>
              </a:spcBef>
              <a:spcAft>
                <a:spcPts val="0"/>
              </a:spcAft>
            </a:pPr>
            <a:r>
              <a:rPr lang="ja-JP" altLang="en-US" sz="1200" b="1" dirty="0">
                <a:solidFill>
                  <a:prstClr val="black"/>
                </a:solidFill>
                <a:latin typeface="ＭＳ ゴシック" panose="020B0609070205080204" pitchFamily="49" charset="-128"/>
                <a:ea typeface="ＭＳ ゴシック" panose="020B0609070205080204" pitchFamily="49" charset="-128"/>
                <a:cs typeface="ＤＦ平成ゴシック体W5"/>
              </a:rPr>
              <a:t>必要かつ適切な監督</a:t>
            </a:r>
            <a:endParaRPr lang="en-US" altLang="ja-JP" sz="1200" b="1" dirty="0">
              <a:solidFill>
                <a:prstClr val="black"/>
              </a:solidFill>
              <a:latin typeface="ＭＳ ゴシック" panose="020B0609070205080204" pitchFamily="49" charset="-128"/>
              <a:ea typeface="ＭＳ ゴシック" panose="020B0609070205080204" pitchFamily="49" charset="-128"/>
              <a:cs typeface="ＤＦ平成ゴシック体W5"/>
            </a:endParaRPr>
          </a:p>
        </p:txBody>
      </p:sp>
      <p:sp>
        <p:nvSpPr>
          <p:cNvPr id="65" name="タイトル 1"/>
          <p:cNvSpPr txBox="1">
            <a:spLocks/>
          </p:cNvSpPr>
          <p:nvPr/>
        </p:nvSpPr>
        <p:spPr bwMode="auto">
          <a:xfrm>
            <a:off x="38945" y="188640"/>
            <a:ext cx="8640762" cy="534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r>
              <a:rPr lang="en-US" altLang="ja-JP"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(4)</a:t>
            </a:r>
            <a:r>
              <a:rPr lang="ja-JP" altLang="en-US"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安全管理措置（委託）</a:t>
            </a:r>
          </a:p>
        </p:txBody>
      </p:sp>
      <p:sp>
        <p:nvSpPr>
          <p:cNvPr id="66" name="タイトル 1"/>
          <p:cNvSpPr txBox="1">
            <a:spLocks/>
          </p:cNvSpPr>
          <p:nvPr/>
        </p:nvSpPr>
        <p:spPr bwMode="auto">
          <a:xfrm>
            <a:off x="251520" y="3816599"/>
            <a:ext cx="8640960" cy="620513"/>
          </a:xfrm>
          <a:prstGeom prst="rect">
            <a:avLst/>
          </a:prstGeom>
          <a:noFill/>
          <a:ln w="25400">
            <a:noFill/>
          </a:ln>
          <a:extLst/>
        </p:spPr>
        <p:txBody>
          <a:bodyPr vert="horz" wrap="square" lIns="91440" tIns="45720" rIns="91440" bIns="45720" numCol="1" anchor="t" anchorCtr="0" compatLnSpc="1">
            <a:prstTxWarp prst="textNoShape">
              <a:avLst/>
            </a:prstTxWarp>
          </a:bodyPr>
          <a:lstStyle>
            <a:lvl1pPr algn="ctr" rtl="0" fontAlgn="base">
              <a:spcBef>
                <a:spcPct val="0"/>
              </a:spcBef>
              <a:spcAft>
                <a:spcPct val="0"/>
              </a:spcAft>
              <a:defRPr kumimoji="1" sz="4400" kern="1200">
                <a:solidFill>
                  <a:schemeClr val="tx1"/>
                </a:solidFill>
                <a:latin typeface="+mj-lt"/>
                <a:ea typeface="+mj-ea"/>
                <a:cs typeface="+mj-cs"/>
              </a:defRPr>
            </a:lvl1pPr>
            <a:lvl2pPr algn="ctr" rtl="0" fontAlgn="base">
              <a:spcBef>
                <a:spcPct val="0"/>
              </a:spcBef>
              <a:spcAft>
                <a:spcPct val="0"/>
              </a:spcAft>
              <a:defRPr kumimoji="1" sz="4400">
                <a:solidFill>
                  <a:schemeClr val="tx1"/>
                </a:solidFill>
                <a:latin typeface="Calibri" pitchFamily="34" charset="0"/>
                <a:ea typeface="ＭＳ Ｐゴシック" charset="-128"/>
              </a:defRPr>
            </a:lvl2pPr>
            <a:lvl3pPr algn="ctr" rtl="0" fontAlgn="base">
              <a:spcBef>
                <a:spcPct val="0"/>
              </a:spcBef>
              <a:spcAft>
                <a:spcPct val="0"/>
              </a:spcAft>
              <a:defRPr kumimoji="1" sz="4400">
                <a:solidFill>
                  <a:schemeClr val="tx1"/>
                </a:solidFill>
                <a:latin typeface="Calibri" pitchFamily="34" charset="0"/>
                <a:ea typeface="ＭＳ Ｐゴシック" charset="-128"/>
              </a:defRPr>
            </a:lvl3pPr>
            <a:lvl4pPr algn="ctr" rtl="0" fontAlgn="base">
              <a:spcBef>
                <a:spcPct val="0"/>
              </a:spcBef>
              <a:spcAft>
                <a:spcPct val="0"/>
              </a:spcAft>
              <a:defRPr kumimoji="1" sz="4400">
                <a:solidFill>
                  <a:schemeClr val="tx1"/>
                </a:solidFill>
                <a:latin typeface="Calibri" pitchFamily="34" charset="0"/>
                <a:ea typeface="ＭＳ Ｐゴシック" charset="-128"/>
              </a:defRPr>
            </a:lvl4pPr>
            <a:lvl5pPr algn="ctr" rtl="0" fontAlgn="base">
              <a:spcBef>
                <a:spcPct val="0"/>
              </a:spcBef>
              <a:spcAft>
                <a:spcPct val="0"/>
              </a:spcAft>
              <a:defRPr kumimoji="1" sz="4400">
                <a:solidFill>
                  <a:schemeClr val="tx1"/>
                </a:solidFill>
                <a:latin typeface="Calibri" pitchFamily="34"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a:lstStyle>
          <a:p>
            <a:pPr algn="l">
              <a:lnSpc>
                <a:spcPts val="1900"/>
              </a:lnSpc>
            </a:pPr>
            <a:r>
              <a:rPr lang="en-US" altLang="ja-JP" sz="1400" dirty="0" smtClean="0">
                <a:solidFill>
                  <a:prstClr val="black"/>
                </a:solidFill>
                <a:latin typeface="ＭＳ Ｐゴシック"/>
              </a:rPr>
              <a:t>※</a:t>
            </a:r>
            <a:r>
              <a:rPr lang="ja-JP" altLang="en-US" sz="1400" dirty="0" smtClean="0">
                <a:solidFill>
                  <a:prstClr val="black"/>
                </a:solidFill>
                <a:latin typeface="ＭＳ Ｐゴシック"/>
              </a:rPr>
              <a:t>委託契約の中に、秘密保持義務や漏えい事案発生の際の委託先の責任、従業者の監督・教育などの条項及び</a:t>
            </a:r>
            <a:endParaRPr lang="en-US" altLang="ja-JP" sz="1400" dirty="0" smtClean="0">
              <a:solidFill>
                <a:prstClr val="black"/>
              </a:solidFill>
              <a:latin typeface="ＭＳ Ｐゴシック"/>
            </a:endParaRPr>
          </a:p>
          <a:p>
            <a:pPr algn="l">
              <a:lnSpc>
                <a:spcPts val="1900"/>
              </a:lnSpc>
            </a:pPr>
            <a:r>
              <a:rPr lang="ja-JP" altLang="en-US" sz="1400" dirty="0">
                <a:solidFill>
                  <a:prstClr val="black"/>
                </a:solidFill>
                <a:latin typeface="ＭＳ Ｐゴシック"/>
              </a:rPr>
              <a:t>　</a:t>
            </a:r>
            <a:r>
              <a:rPr lang="ja-JP" altLang="en-US" sz="1400" dirty="0" smtClean="0">
                <a:solidFill>
                  <a:prstClr val="black"/>
                </a:solidFill>
                <a:latin typeface="ＭＳ Ｐゴシック"/>
              </a:rPr>
              <a:t>契約内容の遵守について報告を求める規定等を盛り込まなければなりません。</a:t>
            </a:r>
          </a:p>
        </p:txBody>
      </p:sp>
      <p:sp>
        <p:nvSpPr>
          <p:cNvPr id="2" name="スライド番号プレースホルダー 1"/>
          <p:cNvSpPr>
            <a:spLocks noGrp="1"/>
          </p:cNvSpPr>
          <p:nvPr>
            <p:ph type="sldNum" sz="quarter" idx="12"/>
          </p:nvPr>
        </p:nvSpPr>
        <p:spPr/>
        <p:txBody>
          <a:bodyPr/>
          <a:lstStyle/>
          <a:p>
            <a:fld id="{0CBE25CB-ED94-487D-A632-5FD48227E3F5}" type="slidenum">
              <a:rPr lang="ja-JP" altLang="en-US" sz="180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pPr/>
              <a:t>22</a:t>
            </a:fld>
            <a:endParaRPr lang="ja-JP" altLang="en-US" sz="18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角丸四角形 2"/>
          <p:cNvSpPr/>
          <p:nvPr/>
        </p:nvSpPr>
        <p:spPr>
          <a:xfrm>
            <a:off x="534032" y="4797152"/>
            <a:ext cx="8142424" cy="1512168"/>
          </a:xfrm>
          <a:prstGeom prst="roundRect">
            <a:avLst/>
          </a:prstGeom>
          <a:solidFill>
            <a:schemeClr val="accent6">
              <a:lumMod val="20000"/>
              <a:lumOff val="80000"/>
            </a:schemeClr>
          </a:solidFill>
          <a:ln w="38100"/>
        </p:spPr>
        <p:style>
          <a:lnRef idx="2">
            <a:schemeClr val="accent6"/>
          </a:lnRef>
          <a:fillRef idx="1">
            <a:schemeClr val="lt1"/>
          </a:fillRef>
          <a:effectRef idx="0">
            <a:schemeClr val="accent6"/>
          </a:effectRef>
          <a:fontRef idx="minor">
            <a:schemeClr val="dk1"/>
          </a:fontRef>
        </p:style>
        <p:txBody>
          <a:bodyPr rtlCol="0" anchor="t"/>
          <a:lstStyle/>
          <a:p>
            <a:r>
              <a:rPr kumimoji="1" lang="en-US" altLang="ja-JP" b="1" dirty="0" smtClean="0">
                <a:latin typeface="Meiryo UI" panose="020B0604030504040204" pitchFamily="50" charset="-128"/>
                <a:ea typeface="Meiryo UI" panose="020B0604030504040204" pitchFamily="50" charset="-128"/>
                <a:cs typeface="Meiryo UI" panose="020B0604030504040204" pitchFamily="50" charset="-128"/>
              </a:rPr>
              <a:t> </a:t>
            </a:r>
          </a:p>
          <a:p>
            <a:r>
              <a:rPr lang="en-US" altLang="ja-JP" b="1" dirty="0">
                <a:latin typeface="Meiryo UI" panose="020B0604030504040204" pitchFamily="50" charset="-128"/>
                <a:ea typeface="Meiryo UI" panose="020B0604030504040204" pitchFamily="50" charset="-128"/>
                <a:cs typeface="Meiryo UI" panose="020B0604030504040204" pitchFamily="50" charset="-128"/>
              </a:rPr>
              <a:t> </a:t>
            </a:r>
            <a:r>
              <a:rPr lang="en-US" altLang="ja-JP" b="1" dirty="0" smtClean="0">
                <a:latin typeface="Meiryo UI" panose="020B0604030504040204" pitchFamily="50" charset="-128"/>
                <a:ea typeface="Meiryo UI" panose="020B0604030504040204" pitchFamily="50" charset="-128"/>
                <a:cs typeface="Meiryo UI" panose="020B0604030504040204" pitchFamily="50" charset="-128"/>
              </a:rPr>
              <a:t>(1)</a:t>
            </a:r>
            <a:r>
              <a:rPr lang="ja-JP" altLang="en-US" b="1" dirty="0" smtClean="0">
                <a:latin typeface="Meiryo UI" panose="020B0604030504040204" pitchFamily="50" charset="-128"/>
                <a:ea typeface="Meiryo UI" panose="020B0604030504040204" pitchFamily="50" charset="-128"/>
                <a:cs typeface="Meiryo UI" panose="020B0604030504040204" pitchFamily="50" charset="-128"/>
              </a:rPr>
              <a:t>委託先の適切な</a:t>
            </a:r>
            <a:r>
              <a:rPr lang="ja-JP" altLang="en-US" b="1" u="sng"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選定</a:t>
            </a:r>
            <a:endParaRPr lang="en-US" altLang="ja-JP" b="1" u="sng"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b="1" dirty="0">
                <a:latin typeface="Meiryo UI" panose="020B0604030504040204" pitchFamily="50" charset="-128"/>
                <a:ea typeface="Meiryo UI" panose="020B0604030504040204" pitchFamily="50" charset="-128"/>
                <a:cs typeface="Meiryo UI" panose="020B0604030504040204" pitchFamily="50" charset="-128"/>
              </a:rPr>
              <a:t> </a:t>
            </a:r>
            <a:r>
              <a:rPr lang="en-US" altLang="ja-JP" b="1" dirty="0" smtClean="0">
                <a:latin typeface="Meiryo UI" panose="020B0604030504040204" pitchFamily="50" charset="-128"/>
                <a:ea typeface="Meiryo UI" panose="020B0604030504040204" pitchFamily="50" charset="-128"/>
                <a:cs typeface="Meiryo UI" panose="020B0604030504040204" pitchFamily="50" charset="-128"/>
              </a:rPr>
              <a:t>(2)</a:t>
            </a:r>
            <a:r>
              <a:rPr lang="ja-JP" altLang="en-US" b="1" dirty="0" smtClean="0">
                <a:latin typeface="Meiryo UI" panose="020B0604030504040204" pitchFamily="50" charset="-128"/>
                <a:ea typeface="Meiryo UI" panose="020B0604030504040204" pitchFamily="50" charset="-128"/>
                <a:cs typeface="Meiryo UI" panose="020B0604030504040204" pitchFamily="50" charset="-128"/>
              </a:rPr>
              <a:t>安全管理措置に関する</a:t>
            </a:r>
            <a:r>
              <a:rPr lang="ja-JP" altLang="en-US" b="1" u="sng"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委託契約の締結</a:t>
            </a:r>
            <a:endParaRPr lang="en-US" altLang="ja-JP" b="1" u="sng"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b="1" dirty="0">
                <a:latin typeface="Meiryo UI" panose="020B0604030504040204" pitchFamily="50" charset="-128"/>
                <a:ea typeface="Meiryo UI" panose="020B0604030504040204" pitchFamily="50" charset="-128"/>
                <a:cs typeface="Meiryo UI" panose="020B0604030504040204" pitchFamily="50" charset="-128"/>
              </a:rPr>
              <a:t> </a:t>
            </a:r>
            <a:r>
              <a:rPr kumimoji="1" lang="en-US" altLang="ja-JP" b="1" dirty="0" smtClean="0">
                <a:latin typeface="Meiryo UI" panose="020B0604030504040204" pitchFamily="50" charset="-128"/>
                <a:ea typeface="Meiryo UI" panose="020B0604030504040204" pitchFamily="50" charset="-128"/>
                <a:cs typeface="Meiryo UI" panose="020B0604030504040204" pitchFamily="50" charset="-128"/>
              </a:rPr>
              <a:t>(3)</a:t>
            </a:r>
            <a:r>
              <a:rPr kumimoji="1" lang="ja-JP" altLang="en-US" b="1" dirty="0" smtClean="0">
                <a:latin typeface="Meiryo UI" panose="020B0604030504040204" pitchFamily="50" charset="-128"/>
                <a:ea typeface="Meiryo UI" panose="020B0604030504040204" pitchFamily="50" charset="-128"/>
                <a:cs typeface="Meiryo UI" panose="020B0604030504040204" pitchFamily="50" charset="-128"/>
              </a:rPr>
              <a:t>委託先における特定個人情報の</a:t>
            </a:r>
            <a:r>
              <a:rPr kumimoji="1" lang="ja-JP" altLang="en-US" b="1" u="sng"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取扱い状況の把握</a:t>
            </a:r>
            <a:endParaRPr kumimoji="1" lang="ja-JP" altLang="en-US" b="1" u="sng"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961623" y="4581128"/>
            <a:ext cx="3024336" cy="432048"/>
          </a:xfrm>
          <a:prstGeom prst="roundRect">
            <a:avLst/>
          </a:prstGeom>
          <a:solidFill>
            <a:schemeClr val="accent6">
              <a:lumMod val="20000"/>
              <a:lumOff val="80000"/>
            </a:schemeClr>
          </a:solidFill>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b="1" dirty="0">
                <a:latin typeface="Meiryo UI" panose="020B0604030504040204" pitchFamily="50" charset="-128"/>
                <a:ea typeface="Meiryo UI" panose="020B0604030504040204" pitchFamily="50" charset="-128"/>
                <a:cs typeface="Meiryo UI" panose="020B0604030504040204" pitchFamily="50" charset="-128"/>
              </a:rPr>
              <a:t>必要</a:t>
            </a:r>
            <a:r>
              <a:rPr lang="ja-JP" altLang="en-US" b="1" dirty="0" smtClean="0">
                <a:latin typeface="Meiryo UI" panose="020B0604030504040204" pitchFamily="50" charset="-128"/>
                <a:ea typeface="Meiryo UI" panose="020B0604030504040204" pitchFamily="50" charset="-128"/>
                <a:cs typeface="Meiryo UI" panose="020B0604030504040204" pitchFamily="50" charset="-128"/>
              </a:rPr>
              <a:t>かつ適切な監督</a:t>
            </a:r>
            <a:endParaRPr kumimoji="1" lang="ja-JP" altLang="en-US" b="1"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4978039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角丸四角形 52"/>
          <p:cNvSpPr/>
          <p:nvPr/>
        </p:nvSpPr>
        <p:spPr>
          <a:xfrm>
            <a:off x="35496" y="1700808"/>
            <a:ext cx="3024336" cy="2405881"/>
          </a:xfrm>
          <a:prstGeom prst="roundRect">
            <a:avLst>
              <a:gd name="adj" fmla="val 6889"/>
            </a:avLst>
          </a:prstGeom>
          <a:solidFill>
            <a:schemeClr val="accent6">
              <a:lumMod val="40000"/>
              <a:lumOff val="60000"/>
            </a:schemeClr>
          </a:solidFill>
          <a:ln w="38100">
            <a:noFill/>
          </a:ln>
          <a:scene3d>
            <a:camera prst="orthographicFront"/>
            <a:lightRig rig="threePt" dir="t"/>
          </a:scene3d>
          <a:sp3d>
            <a:bevelT w="165100" prst="coolSlant"/>
          </a:sp3d>
        </p:spPr>
        <p:style>
          <a:lnRef idx="2">
            <a:schemeClr val="accent6"/>
          </a:lnRef>
          <a:fillRef idx="1">
            <a:schemeClr val="lt1"/>
          </a:fillRef>
          <a:effectRef idx="0">
            <a:schemeClr val="accent6"/>
          </a:effectRef>
          <a:fontRef idx="minor">
            <a:schemeClr val="dk1"/>
          </a:fontRef>
        </p:style>
        <p:txBody>
          <a:bodyPr rtlCol="0" anchor="t"/>
          <a:lstStyle/>
          <a:p>
            <a:pPr algn="ctr"/>
            <a:r>
              <a:rPr kumimoji="1" lang="ja-JP" altLang="en-US"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rPr>
              <a:t>委託先の設備</a:t>
            </a:r>
            <a:endParaRPr kumimoji="1" lang="ja-JP" altLang="en-US" b="1" dirty="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スライド番号プレースホルダー 1"/>
          <p:cNvSpPr>
            <a:spLocks noGrp="1"/>
          </p:cNvSpPr>
          <p:nvPr>
            <p:ph type="sldNum" sz="quarter" idx="12"/>
          </p:nvPr>
        </p:nvSpPr>
        <p:spPr>
          <a:xfrm>
            <a:off x="6974904" y="6381328"/>
            <a:ext cx="2133600" cy="365125"/>
          </a:xfrm>
        </p:spPr>
        <p:txBody>
          <a:bodyPr/>
          <a:lstStyle/>
          <a:p>
            <a:fld id="{0CBE25CB-ED94-487D-A632-5FD48227E3F5}" type="slidenum">
              <a:rPr lang="ja-JP" altLang="en-US" sz="180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pPr/>
              <a:t>23</a:t>
            </a:fld>
            <a:endParaRPr lang="ja-JP" altLang="en-US" sz="18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タイトル 1"/>
          <p:cNvSpPr txBox="1">
            <a:spLocks/>
          </p:cNvSpPr>
          <p:nvPr/>
        </p:nvSpPr>
        <p:spPr bwMode="auto">
          <a:xfrm>
            <a:off x="179512" y="229977"/>
            <a:ext cx="8640762" cy="534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r>
              <a:rPr lang="ja-JP" altLang="en-US" sz="28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①委託先の適切な選定</a:t>
            </a:r>
          </a:p>
        </p:txBody>
      </p:sp>
      <p:sp>
        <p:nvSpPr>
          <p:cNvPr id="7" name="テキスト ボックス 6"/>
          <p:cNvSpPr txBox="1"/>
          <p:nvPr/>
        </p:nvSpPr>
        <p:spPr>
          <a:xfrm>
            <a:off x="572723" y="836712"/>
            <a:ext cx="7992888" cy="646331"/>
          </a:xfrm>
          <a:prstGeom prst="rect">
            <a:avLst/>
          </a:prstGeom>
          <a:noFill/>
        </p:spPr>
        <p:txBody>
          <a:bodyPr wrap="square" rtlCol="0">
            <a:spAutoFit/>
          </a:bodyPr>
          <a:lstStyle/>
          <a:p>
            <a:pPr marL="342900" indent="-342900">
              <a:buFont typeface="Wingdings" panose="05000000000000000000" pitchFamily="2" charset="2"/>
              <a:buChar char="ü"/>
            </a:pPr>
            <a:r>
              <a:rPr kumimoji="1" lang="ja-JP" altLang="en-US" dirty="0" smtClean="0">
                <a:latin typeface="Meiryo UI" panose="020B0604030504040204" pitchFamily="50" charset="-128"/>
                <a:ea typeface="Meiryo UI" panose="020B0604030504040204" pitchFamily="50" charset="-128"/>
                <a:cs typeface="Meiryo UI" panose="020B0604030504040204" pitchFamily="50" charset="-128"/>
              </a:rPr>
              <a:t>委託先において、番号法に基づき委託者自らが果たすべき安全管理措置と同等の措置が講じられているか否かについて、あらかじめ確認しなければならない。</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38" name="グループ化 37"/>
          <p:cNvGrpSpPr/>
          <p:nvPr/>
        </p:nvGrpSpPr>
        <p:grpSpPr>
          <a:xfrm>
            <a:off x="249248" y="2053297"/>
            <a:ext cx="1234172" cy="1172807"/>
            <a:chOff x="1083303" y="3245084"/>
            <a:chExt cx="1472473" cy="1480060"/>
          </a:xfrm>
        </p:grpSpPr>
        <p:pic>
          <p:nvPicPr>
            <p:cNvPr id="28" name="Picture 3" descr="C:\Users\CS832991\Desktop\素材\SV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29023" y="3487786"/>
              <a:ext cx="1208258" cy="1086706"/>
            </a:xfrm>
            <a:prstGeom prst="rect">
              <a:avLst/>
            </a:prstGeom>
            <a:noFill/>
            <a:extLst>
              <a:ext uri="{909E8E84-426E-40DD-AFC4-6F175D3DCCD1}">
                <a14:hiddenFill xmlns:a14="http://schemas.microsoft.com/office/drawing/2010/main">
                  <a:solidFill>
                    <a:srgbClr val="FFFFFF"/>
                  </a:solidFill>
                </a14:hiddenFill>
              </a:ext>
            </a:extLst>
          </p:spPr>
        </p:pic>
        <p:grpSp>
          <p:nvGrpSpPr>
            <p:cNvPr id="30" name="グループ化 29"/>
            <p:cNvGrpSpPr/>
            <p:nvPr/>
          </p:nvGrpSpPr>
          <p:grpSpPr>
            <a:xfrm>
              <a:off x="1083303" y="3245084"/>
              <a:ext cx="1472473" cy="1480060"/>
              <a:chOff x="1083303" y="3245084"/>
              <a:chExt cx="991299" cy="1026324"/>
            </a:xfrm>
          </p:grpSpPr>
          <p:grpSp>
            <p:nvGrpSpPr>
              <p:cNvPr id="8" name="グループ化 7"/>
              <p:cNvGrpSpPr/>
              <p:nvPr/>
            </p:nvGrpSpPr>
            <p:grpSpPr>
              <a:xfrm>
                <a:off x="1115616" y="3284984"/>
                <a:ext cx="958986" cy="986424"/>
                <a:chOff x="2652117" y="3908903"/>
                <a:chExt cx="1676297" cy="1680337"/>
              </a:xfrm>
            </p:grpSpPr>
            <p:sp>
              <p:nvSpPr>
                <p:cNvPr id="10" name="角丸四角形 9"/>
                <p:cNvSpPr/>
                <p:nvPr/>
              </p:nvSpPr>
              <p:spPr>
                <a:xfrm rot="5400000">
                  <a:off x="1915571" y="4728686"/>
                  <a:ext cx="1676297" cy="37204"/>
                </a:xfrm>
                <a:prstGeom prst="roundRect">
                  <a:avLst/>
                </a:prstGeom>
                <a:solidFill>
                  <a:schemeClr val="tx1"/>
                </a:solidFill>
                <a:ln w="6350" cap="rnd">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1" name="角丸四角形 10"/>
                <p:cNvSpPr/>
                <p:nvPr/>
              </p:nvSpPr>
              <p:spPr>
                <a:xfrm rot="5400000">
                  <a:off x="2161825" y="4732489"/>
                  <a:ext cx="1676297" cy="37204"/>
                </a:xfrm>
                <a:prstGeom prst="roundRect">
                  <a:avLst/>
                </a:prstGeom>
                <a:solidFill>
                  <a:schemeClr val="tx1"/>
                </a:solidFill>
                <a:ln w="6350" cap="rnd">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2" name="角丸四角形 11"/>
                <p:cNvSpPr/>
                <p:nvPr/>
              </p:nvSpPr>
              <p:spPr>
                <a:xfrm rot="5400000">
                  <a:off x="2417580" y="4728452"/>
                  <a:ext cx="1676297" cy="37204"/>
                </a:xfrm>
                <a:prstGeom prst="roundRect">
                  <a:avLst/>
                </a:prstGeom>
                <a:solidFill>
                  <a:schemeClr val="tx1"/>
                </a:solidFill>
                <a:ln w="6350" cap="rnd">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3" name="角丸四角形 12"/>
                <p:cNvSpPr/>
                <p:nvPr/>
              </p:nvSpPr>
              <p:spPr>
                <a:xfrm rot="5400000">
                  <a:off x="2662993" y="4728451"/>
                  <a:ext cx="1676297" cy="37204"/>
                </a:xfrm>
                <a:prstGeom prst="roundRect">
                  <a:avLst/>
                </a:prstGeom>
                <a:solidFill>
                  <a:schemeClr val="tx1"/>
                </a:solidFill>
                <a:ln w="6350" cap="rnd">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4" name="角丸四角形 13"/>
                <p:cNvSpPr/>
                <p:nvPr/>
              </p:nvSpPr>
              <p:spPr>
                <a:xfrm rot="5400000">
                  <a:off x="2879741" y="4732489"/>
                  <a:ext cx="1676297" cy="37204"/>
                </a:xfrm>
                <a:prstGeom prst="roundRect">
                  <a:avLst/>
                </a:prstGeom>
                <a:solidFill>
                  <a:schemeClr val="tx1"/>
                </a:solidFill>
                <a:ln w="6350" cap="rnd">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5" name="角丸四角形 14"/>
                <p:cNvSpPr/>
                <p:nvPr/>
              </p:nvSpPr>
              <p:spPr>
                <a:xfrm rot="5400000">
                  <a:off x="3096005" y="4732489"/>
                  <a:ext cx="1676297" cy="37204"/>
                </a:xfrm>
                <a:prstGeom prst="roundRect">
                  <a:avLst/>
                </a:prstGeom>
                <a:solidFill>
                  <a:schemeClr val="tx1"/>
                </a:solidFill>
                <a:ln w="6350" cap="rnd">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6" name="角丸四角形 15"/>
                <p:cNvSpPr/>
                <p:nvPr/>
              </p:nvSpPr>
              <p:spPr>
                <a:xfrm rot="5400000">
                  <a:off x="3314681" y="4728450"/>
                  <a:ext cx="1676297" cy="37204"/>
                </a:xfrm>
                <a:prstGeom prst="roundRect">
                  <a:avLst/>
                </a:prstGeom>
                <a:solidFill>
                  <a:schemeClr val="tx1"/>
                </a:solidFill>
                <a:ln w="6350" cap="rnd">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9" name="角丸四角形 18"/>
                <p:cNvSpPr/>
                <p:nvPr/>
              </p:nvSpPr>
              <p:spPr>
                <a:xfrm>
                  <a:off x="2652117" y="5517232"/>
                  <a:ext cx="1676297" cy="7200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sp>
            <p:nvSpPr>
              <p:cNvPr id="29" name="角丸四角形 28"/>
              <p:cNvSpPr/>
              <p:nvPr/>
            </p:nvSpPr>
            <p:spPr>
              <a:xfrm>
                <a:off x="1083303" y="3245084"/>
                <a:ext cx="958986" cy="42272"/>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grpSp>
          <p:nvGrpSpPr>
            <p:cNvPr id="37" name="グループ化 36"/>
            <p:cNvGrpSpPr/>
            <p:nvPr/>
          </p:nvGrpSpPr>
          <p:grpSpPr>
            <a:xfrm>
              <a:off x="2124011" y="3828642"/>
              <a:ext cx="193464" cy="304007"/>
              <a:chOff x="2591556" y="3269632"/>
              <a:chExt cx="432048" cy="590867"/>
            </a:xfrm>
          </p:grpSpPr>
          <p:grpSp>
            <p:nvGrpSpPr>
              <p:cNvPr id="36" name="グループ化 35"/>
              <p:cNvGrpSpPr/>
              <p:nvPr/>
            </p:nvGrpSpPr>
            <p:grpSpPr>
              <a:xfrm>
                <a:off x="2591556" y="3269632"/>
                <a:ext cx="432048" cy="590867"/>
                <a:chOff x="2591556" y="3269632"/>
                <a:chExt cx="432048" cy="590867"/>
              </a:xfrm>
              <a:solidFill>
                <a:schemeClr val="tx1"/>
              </a:solidFill>
            </p:grpSpPr>
            <p:sp>
              <p:nvSpPr>
                <p:cNvPr id="31" name="アーチ 30"/>
                <p:cNvSpPr/>
                <p:nvPr/>
              </p:nvSpPr>
              <p:spPr>
                <a:xfrm>
                  <a:off x="2632206" y="3269632"/>
                  <a:ext cx="360040" cy="375392"/>
                </a:xfrm>
                <a:prstGeom prst="blockArc">
                  <a:avLst>
                    <a:gd name="adj1" fmla="val 10800000"/>
                    <a:gd name="adj2" fmla="val 93126"/>
                    <a:gd name="adj3" fmla="val 12940"/>
                  </a:avLst>
                </a:prstGeom>
                <a:grpFill/>
                <a:ln w="38100">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solidFill>
                      <a:schemeClr val="tx1"/>
                    </a:solidFill>
                  </a:endParaRPr>
                </a:p>
              </p:txBody>
            </p:sp>
            <p:sp>
              <p:nvSpPr>
                <p:cNvPr id="32" name="直方体 31"/>
                <p:cNvSpPr/>
                <p:nvPr/>
              </p:nvSpPr>
              <p:spPr>
                <a:xfrm>
                  <a:off x="2591556" y="3428451"/>
                  <a:ext cx="432048" cy="432048"/>
                </a:xfrm>
                <a:prstGeom prst="cube">
                  <a:avLst>
                    <a:gd name="adj" fmla="val 12117"/>
                  </a:avLst>
                </a:prstGeom>
                <a:grpFill/>
                <a:ln w="38100">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grpSp>
          <p:grpSp>
            <p:nvGrpSpPr>
              <p:cNvPr id="35" name="グループ化 34"/>
              <p:cNvGrpSpPr/>
              <p:nvPr/>
            </p:nvGrpSpPr>
            <p:grpSpPr>
              <a:xfrm>
                <a:off x="2707297" y="3565511"/>
                <a:ext cx="107465" cy="211359"/>
                <a:chOff x="2707297" y="3565511"/>
                <a:chExt cx="107465" cy="211359"/>
              </a:xfrm>
              <a:solidFill>
                <a:schemeClr val="bg1"/>
              </a:solidFill>
            </p:grpSpPr>
            <p:sp>
              <p:nvSpPr>
                <p:cNvPr id="33" name="円/楕円 32"/>
                <p:cNvSpPr/>
                <p:nvPr/>
              </p:nvSpPr>
              <p:spPr>
                <a:xfrm>
                  <a:off x="2707297" y="3565511"/>
                  <a:ext cx="107465" cy="107992"/>
                </a:xfrm>
                <a:prstGeom prst="ellipse">
                  <a:avLst/>
                </a:prstGeom>
                <a:grpFill/>
                <a:ln w="38100">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4" name="二等辺三角形 33"/>
                <p:cNvSpPr/>
                <p:nvPr/>
              </p:nvSpPr>
              <p:spPr>
                <a:xfrm>
                  <a:off x="2715371" y="3619507"/>
                  <a:ext cx="93366" cy="157363"/>
                </a:xfrm>
                <a:prstGeom prst="triangle">
                  <a:avLst/>
                </a:prstGeom>
                <a:grpFill/>
                <a:ln w="38100">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grpSp>
        </p:grpSp>
      </p:grpSp>
      <p:pic>
        <p:nvPicPr>
          <p:cNvPr id="40" name="Picture 3" descr="C:\Users\CS832991\Desktop\素材\SV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5655" y="2582335"/>
            <a:ext cx="1019023" cy="916508"/>
          </a:xfrm>
          <a:prstGeom prst="rect">
            <a:avLst/>
          </a:prstGeom>
          <a:noFill/>
          <a:extLst>
            <a:ext uri="{909E8E84-426E-40DD-AFC4-6F175D3DCCD1}">
              <a14:hiddenFill xmlns:a14="http://schemas.microsoft.com/office/drawing/2010/main">
                <a:solidFill>
                  <a:srgbClr val="FFFFFF"/>
                </a:solidFill>
              </a14:hiddenFill>
            </a:ext>
          </a:extLst>
        </p:spPr>
      </p:pic>
      <p:grpSp>
        <p:nvGrpSpPr>
          <p:cNvPr id="43" name="グループ化 42"/>
          <p:cNvGrpSpPr/>
          <p:nvPr/>
        </p:nvGrpSpPr>
        <p:grpSpPr>
          <a:xfrm>
            <a:off x="2410757" y="2857837"/>
            <a:ext cx="493454" cy="621104"/>
            <a:chOff x="2909825" y="3536435"/>
            <a:chExt cx="493454" cy="621104"/>
          </a:xfrm>
        </p:grpSpPr>
        <p:pic>
          <p:nvPicPr>
            <p:cNvPr id="41" name="Picture 2" descr="クリックすると新しいウィンドウで開きます"/>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9406" r="43496" b="25224"/>
            <a:stretch/>
          </p:blipFill>
          <p:spPr bwMode="auto">
            <a:xfrm>
              <a:off x="2909825" y="3538415"/>
              <a:ext cx="269803" cy="619124"/>
            </a:xfrm>
            <a:prstGeom prst="rect">
              <a:avLst/>
            </a:prstGeom>
            <a:noFill/>
            <a:effectLst>
              <a:glow rad="101600">
                <a:schemeClr val="accent2">
                  <a:satMod val="175000"/>
                  <a:alpha val="40000"/>
                </a:schemeClr>
              </a:glow>
            </a:effectLst>
            <a:extLst>
              <a:ext uri="{909E8E84-426E-40DD-AFC4-6F175D3DCCD1}">
                <a14:hiddenFill xmlns:a14="http://schemas.microsoft.com/office/drawing/2010/main">
                  <a:solidFill>
                    <a:srgbClr val="FFFFFF"/>
                  </a:solidFill>
                </a14:hiddenFill>
              </a:ext>
            </a:extLst>
          </p:spPr>
        </p:pic>
        <p:pic>
          <p:nvPicPr>
            <p:cNvPr id="42" name="Picture 2" descr="クリックすると新しいウィンドウで開きます"/>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9406" r="43496" b="25224"/>
            <a:stretch/>
          </p:blipFill>
          <p:spPr bwMode="auto">
            <a:xfrm>
              <a:off x="3133476" y="3536435"/>
              <a:ext cx="269803" cy="619124"/>
            </a:xfrm>
            <a:prstGeom prst="rect">
              <a:avLst/>
            </a:prstGeom>
            <a:noFill/>
            <a:effectLst>
              <a:glow rad="101600">
                <a:schemeClr val="accent2">
                  <a:satMod val="175000"/>
                  <a:alpha val="40000"/>
                </a:schemeClr>
              </a:glow>
            </a:effectLst>
            <a:extLst>
              <a:ext uri="{909E8E84-426E-40DD-AFC4-6F175D3DCCD1}">
                <a14:hiddenFill xmlns:a14="http://schemas.microsoft.com/office/drawing/2010/main">
                  <a:solidFill>
                    <a:srgbClr val="FFFFFF"/>
                  </a:solidFill>
                </a14:hiddenFill>
              </a:ext>
            </a:extLst>
          </p:spPr>
        </p:pic>
      </p:grpSp>
      <p:grpSp>
        <p:nvGrpSpPr>
          <p:cNvPr id="54" name="グループ化 53"/>
          <p:cNvGrpSpPr/>
          <p:nvPr/>
        </p:nvGrpSpPr>
        <p:grpSpPr>
          <a:xfrm>
            <a:off x="1575634" y="2060848"/>
            <a:ext cx="891389" cy="656619"/>
            <a:chOff x="2125683" y="2490342"/>
            <a:chExt cx="891389" cy="656619"/>
          </a:xfrm>
        </p:grpSpPr>
        <p:sp>
          <p:nvSpPr>
            <p:cNvPr id="44" name="雲 43"/>
            <p:cNvSpPr/>
            <p:nvPr/>
          </p:nvSpPr>
          <p:spPr>
            <a:xfrm>
              <a:off x="2191158" y="2490342"/>
              <a:ext cx="825914" cy="414109"/>
            </a:xfrm>
            <a:prstGeom prst="cloud">
              <a:avLst/>
            </a:prstGeom>
            <a:solidFill>
              <a:schemeClr val="bg1">
                <a:lumMod val="75000"/>
              </a:schemeClr>
            </a:solidFill>
            <a:ln w="6350">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46" name="直線コネクタ 45"/>
            <p:cNvCxnSpPr/>
            <p:nvPr/>
          </p:nvCxnSpPr>
          <p:spPr>
            <a:xfrm flipH="1">
              <a:off x="2125683" y="2852936"/>
              <a:ext cx="214069" cy="29402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a:xfrm flipH="1">
              <a:off x="2341707" y="2852936"/>
              <a:ext cx="214069" cy="29402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p:nvCxnSpPr>
          <p:spPr>
            <a:xfrm flipH="1">
              <a:off x="2557731" y="2852936"/>
              <a:ext cx="214069" cy="29402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a:xfrm flipH="1">
              <a:off x="2773755" y="2780928"/>
              <a:ext cx="214069" cy="294025"/>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51" name="乗算記号 50"/>
          <p:cNvSpPr/>
          <p:nvPr/>
        </p:nvSpPr>
        <p:spPr>
          <a:xfrm>
            <a:off x="2193017" y="2743120"/>
            <a:ext cx="892830" cy="909946"/>
          </a:xfrm>
          <a:prstGeom prst="mathMultiply">
            <a:avLst>
              <a:gd name="adj1" fmla="val 12426"/>
            </a:avLst>
          </a:prstGeom>
          <a:solidFill>
            <a:srgbClr val="0070C0">
              <a:alpha val="52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52" name="乗算記号 51"/>
          <p:cNvSpPr/>
          <p:nvPr/>
        </p:nvSpPr>
        <p:spPr>
          <a:xfrm>
            <a:off x="1763688" y="2101087"/>
            <a:ext cx="667701" cy="714041"/>
          </a:xfrm>
          <a:prstGeom prst="mathMultiply">
            <a:avLst>
              <a:gd name="adj1" fmla="val 12426"/>
            </a:avLst>
          </a:prstGeom>
          <a:solidFill>
            <a:srgbClr val="FF0000">
              <a:alpha val="5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55" name="テキスト ボックス 54"/>
          <p:cNvSpPr txBox="1"/>
          <p:nvPr/>
        </p:nvSpPr>
        <p:spPr>
          <a:xfrm>
            <a:off x="249248" y="3573016"/>
            <a:ext cx="2738575" cy="461665"/>
          </a:xfrm>
          <a:prstGeom prst="rect">
            <a:avLst/>
          </a:prstGeom>
          <a:noFill/>
        </p:spPr>
        <p:txBody>
          <a:bodyPr wrap="square" rtlCol="0">
            <a:spAutoFit/>
          </a:bodyPr>
          <a:lstStyle/>
          <a:p>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・建物への入退室管理</a:t>
            </a:r>
            <a:r>
              <a:rPr lang="ja-JP" altLang="en-US" sz="1200" dirty="0" smtClean="0">
                <a:latin typeface="Meiryo UI" panose="020B0604030504040204" pitchFamily="50" charset="-128"/>
                <a:ea typeface="Meiryo UI" panose="020B0604030504040204" pitchFamily="50" charset="-128"/>
                <a:cs typeface="Meiryo UI" panose="020B0604030504040204" pitchFamily="50" charset="-128"/>
              </a:rPr>
              <a:t>、盗難防止</a:t>
            </a:r>
            <a:endParaRPr lang="en-US" altLang="ja-JP" sz="12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・サーバー等機器の保護設備</a:t>
            </a:r>
            <a:endPar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56" name="角丸四角形 55"/>
          <p:cNvSpPr/>
          <p:nvPr/>
        </p:nvSpPr>
        <p:spPr>
          <a:xfrm>
            <a:off x="3059832" y="1700808"/>
            <a:ext cx="3024336" cy="2405882"/>
          </a:xfrm>
          <a:prstGeom prst="roundRect">
            <a:avLst>
              <a:gd name="adj" fmla="val 6889"/>
            </a:avLst>
          </a:prstGeom>
          <a:solidFill>
            <a:schemeClr val="accent6">
              <a:lumMod val="40000"/>
              <a:lumOff val="60000"/>
            </a:schemeClr>
          </a:solidFill>
          <a:ln w="38100">
            <a:noFill/>
          </a:ln>
          <a:scene3d>
            <a:camera prst="orthographicFront"/>
            <a:lightRig rig="threePt" dir="t"/>
          </a:scene3d>
          <a:sp3d>
            <a:bevelT w="165100" prst="coolSlant"/>
          </a:sp3d>
        </p:spPr>
        <p:style>
          <a:lnRef idx="2">
            <a:schemeClr val="accent6"/>
          </a:lnRef>
          <a:fillRef idx="1">
            <a:schemeClr val="lt1"/>
          </a:fillRef>
          <a:effectRef idx="0">
            <a:schemeClr val="accent6"/>
          </a:effectRef>
          <a:fontRef idx="minor">
            <a:schemeClr val="dk1"/>
          </a:fontRef>
        </p:style>
        <p:txBody>
          <a:bodyPr rtlCol="0" anchor="t"/>
          <a:lstStyle/>
          <a:p>
            <a:pPr algn="ctr"/>
            <a:r>
              <a:rPr kumimoji="1" lang="ja-JP" altLang="en-US"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rPr>
              <a:t>技術水準</a:t>
            </a:r>
            <a:endParaRPr kumimoji="1" lang="ja-JP" altLang="en-US" b="1" dirty="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7" name="角丸四角形 56"/>
          <p:cNvSpPr/>
          <p:nvPr/>
        </p:nvSpPr>
        <p:spPr>
          <a:xfrm>
            <a:off x="6084168" y="1698644"/>
            <a:ext cx="3024336" cy="2376264"/>
          </a:xfrm>
          <a:prstGeom prst="roundRect">
            <a:avLst>
              <a:gd name="adj" fmla="val 6889"/>
            </a:avLst>
          </a:prstGeom>
          <a:solidFill>
            <a:schemeClr val="accent6">
              <a:lumMod val="40000"/>
              <a:lumOff val="60000"/>
            </a:schemeClr>
          </a:solidFill>
          <a:ln w="38100">
            <a:noFill/>
          </a:ln>
          <a:scene3d>
            <a:camera prst="orthographicFront"/>
            <a:lightRig rig="threePt" dir="t"/>
          </a:scene3d>
          <a:sp3d>
            <a:bevelT w="165100" prst="coolSlant"/>
          </a:sp3d>
        </p:spPr>
        <p:style>
          <a:lnRef idx="2">
            <a:schemeClr val="accent6"/>
          </a:lnRef>
          <a:fillRef idx="1">
            <a:schemeClr val="lt1"/>
          </a:fillRef>
          <a:effectRef idx="0">
            <a:schemeClr val="accent6"/>
          </a:effectRef>
          <a:fontRef idx="minor">
            <a:schemeClr val="dk1"/>
          </a:fontRef>
        </p:style>
        <p:txBody>
          <a:bodyPr rtlCol="0" anchor="t"/>
          <a:lstStyle/>
          <a:p>
            <a:pPr algn="ctr"/>
            <a:r>
              <a:rPr kumimoji="1" lang="ja-JP" altLang="en-US"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rPr>
              <a:t>従事者に対する監督・教育</a:t>
            </a:r>
            <a:endParaRPr kumimoji="1" lang="ja-JP" altLang="en-US" b="1" dirty="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8" name="角丸四角形 57"/>
          <p:cNvSpPr/>
          <p:nvPr/>
        </p:nvSpPr>
        <p:spPr>
          <a:xfrm>
            <a:off x="35496" y="4221088"/>
            <a:ext cx="3024336" cy="2376264"/>
          </a:xfrm>
          <a:prstGeom prst="roundRect">
            <a:avLst>
              <a:gd name="adj" fmla="val 6889"/>
            </a:avLst>
          </a:prstGeom>
          <a:solidFill>
            <a:schemeClr val="accent6">
              <a:lumMod val="40000"/>
              <a:lumOff val="60000"/>
            </a:schemeClr>
          </a:solidFill>
          <a:ln w="38100">
            <a:noFill/>
          </a:ln>
          <a:scene3d>
            <a:camera prst="orthographicFront"/>
            <a:lightRig rig="threePt" dir="t"/>
          </a:scene3d>
          <a:sp3d>
            <a:bevelT w="165100" prst="coolSlant"/>
          </a:sp3d>
        </p:spPr>
        <p:style>
          <a:lnRef idx="2">
            <a:schemeClr val="accent6"/>
          </a:lnRef>
          <a:fillRef idx="1">
            <a:schemeClr val="lt1"/>
          </a:fillRef>
          <a:effectRef idx="0">
            <a:schemeClr val="accent6"/>
          </a:effectRef>
          <a:fontRef idx="minor">
            <a:schemeClr val="dk1"/>
          </a:fontRef>
        </p:style>
        <p:txBody>
          <a:bodyPr rtlCol="0" anchor="t"/>
          <a:lstStyle/>
          <a:p>
            <a:pPr algn="ctr"/>
            <a:r>
              <a:rPr kumimoji="1" lang="ja-JP" altLang="en-US"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rPr>
              <a:t>委託先の経営環境</a:t>
            </a:r>
            <a:endParaRPr kumimoji="1" lang="ja-JP" altLang="en-US" b="1" dirty="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9" name="角丸四角形 58"/>
          <p:cNvSpPr/>
          <p:nvPr/>
        </p:nvSpPr>
        <p:spPr>
          <a:xfrm>
            <a:off x="3324490" y="5424367"/>
            <a:ext cx="5291008" cy="999062"/>
          </a:xfrm>
          <a:prstGeom prst="roundRect">
            <a:avLst>
              <a:gd name="adj" fmla="val 6889"/>
            </a:avLst>
          </a:prstGeom>
          <a:noFill/>
          <a:ln w="38100">
            <a:solidFill>
              <a:srgbClr val="FFC000"/>
            </a:solidFill>
          </a:ln>
        </p:spPr>
        <p:style>
          <a:lnRef idx="2">
            <a:schemeClr val="accent6"/>
          </a:lnRef>
          <a:fillRef idx="1">
            <a:schemeClr val="lt1"/>
          </a:fillRef>
          <a:effectRef idx="0">
            <a:schemeClr val="accent6"/>
          </a:effectRef>
          <a:fontRef idx="minor">
            <a:schemeClr val="dk1"/>
          </a:fontRef>
        </p:style>
        <p:txBody>
          <a:bodyPr rtlCol="0" anchor="t"/>
          <a:lstStyle/>
          <a:p>
            <a:r>
              <a:rPr kumimoji="1" lang="en-US" altLang="ja-JP" sz="16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6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従事者とは？</a:t>
            </a:r>
            <a:endParaRPr kumimoji="1" lang="en-US" altLang="ja-JP" sz="16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a:p>
            <a:pPr marL="171450" indent="-171450">
              <a:lnSpc>
                <a:spcPts val="1600"/>
              </a:lnSpc>
              <a:buFont typeface="Wingdings" panose="05000000000000000000" pitchFamily="2" charset="2"/>
              <a:buChar char="ü"/>
            </a:pPr>
            <a:r>
              <a:rPr lang="ja-JP" altLang="en-US" sz="1200" dirty="0">
                <a:solidFill>
                  <a:srgbClr val="002060"/>
                </a:solidFill>
                <a:latin typeface="Meiryo UI" panose="020B0604030504040204" pitchFamily="50" charset="-128"/>
                <a:ea typeface="Meiryo UI" panose="020B0604030504040204" pitchFamily="50" charset="-128"/>
                <a:cs typeface="Meiryo UI" panose="020B0604030504040204" pitchFamily="50" charset="-128"/>
              </a:rPr>
              <a:t>事業者</a:t>
            </a:r>
            <a:r>
              <a:rPr lang="ja-JP" altLang="en-US" sz="12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の組織内にあって、直接間接に事業者の指揮監督を受けて事業者の業務に従事している者を指す。</a:t>
            </a:r>
            <a:endParaRPr lang="en-US" altLang="ja-JP" sz="12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a:p>
            <a:pPr marL="171450" indent="-171450">
              <a:lnSpc>
                <a:spcPts val="1600"/>
              </a:lnSpc>
              <a:buFont typeface="Wingdings" panose="05000000000000000000" pitchFamily="2" charset="2"/>
              <a:buChar char="ü"/>
            </a:pPr>
            <a:r>
              <a:rPr kumimoji="1" lang="ja-JP" altLang="en-US" sz="1200" dirty="0">
                <a:solidFill>
                  <a:srgbClr val="002060"/>
                </a:solidFill>
                <a:latin typeface="Meiryo UI" panose="020B0604030504040204" pitchFamily="50" charset="-128"/>
                <a:ea typeface="Meiryo UI" panose="020B0604030504040204" pitchFamily="50" charset="-128"/>
                <a:cs typeface="Meiryo UI" panose="020B0604030504040204" pitchFamily="50" charset="-128"/>
              </a:rPr>
              <a:t>具体的に</a:t>
            </a:r>
            <a:r>
              <a:rPr kumimoji="1" lang="ja-JP" altLang="en-US" sz="12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は、従業員のほか、取締役、監査役、理事、監事、</a:t>
            </a:r>
            <a:r>
              <a:rPr kumimoji="1" lang="ja-JP" altLang="en-US" sz="1200" b="1" u="sng"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派遣社員</a:t>
            </a:r>
            <a:r>
              <a:rPr kumimoji="1" lang="ja-JP" altLang="en-US" sz="12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等を含む</a:t>
            </a:r>
            <a:endParaRPr kumimoji="1" lang="ja-JP" altLang="en-US" sz="1200" dirty="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65" name="グループ化 64"/>
          <p:cNvGrpSpPr/>
          <p:nvPr/>
        </p:nvGrpSpPr>
        <p:grpSpPr>
          <a:xfrm>
            <a:off x="3923928" y="2126245"/>
            <a:ext cx="1008112" cy="327631"/>
            <a:chOff x="6084168" y="2130476"/>
            <a:chExt cx="1008112" cy="327631"/>
          </a:xfrm>
        </p:grpSpPr>
        <p:sp>
          <p:nvSpPr>
            <p:cNvPr id="61" name="正方形/長方形 60"/>
            <p:cNvSpPr/>
            <p:nvPr/>
          </p:nvSpPr>
          <p:spPr>
            <a:xfrm>
              <a:off x="6300192" y="2130476"/>
              <a:ext cx="792088" cy="327631"/>
            </a:xfrm>
            <a:prstGeom prst="rect">
              <a:avLst/>
            </a:prstGeom>
            <a:solidFill>
              <a:schemeClr val="bg1"/>
            </a:solidFill>
            <a:ln w="19050"/>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lnSpc>
                  <a:spcPts val="1000"/>
                </a:lnSpc>
              </a:pPr>
              <a:r>
                <a:rPr kumimoji="1" lang="ja-JP" altLang="en-US" sz="1000" dirty="0" smtClean="0">
                  <a:latin typeface="Meiryo UI" panose="020B0604030504040204" pitchFamily="50" charset="-128"/>
                  <a:ea typeface="Meiryo UI" panose="020B0604030504040204" pitchFamily="50" charset="-128"/>
                  <a:cs typeface="Meiryo UI" panose="020B0604030504040204" pitchFamily="50" charset="-128"/>
                </a:rPr>
                <a:t>ＩＤ</a:t>
              </a:r>
              <a:endParaRPr kumimoji="1" lang="en-US" altLang="ja-JP" sz="1000" dirty="0" smtClean="0">
                <a:latin typeface="Meiryo UI" panose="020B0604030504040204" pitchFamily="50" charset="-128"/>
                <a:ea typeface="Meiryo UI" panose="020B0604030504040204" pitchFamily="50" charset="-128"/>
                <a:cs typeface="Meiryo UI" panose="020B0604030504040204" pitchFamily="50" charset="-128"/>
              </a:endParaRPr>
            </a:p>
            <a:p>
              <a:pPr algn="ctr">
                <a:lnSpc>
                  <a:spcPts val="1000"/>
                </a:lnSpc>
              </a:pPr>
              <a:r>
                <a:rPr lang="ja-JP" altLang="en-US" sz="1000" dirty="0">
                  <a:latin typeface="Meiryo UI" panose="020B0604030504040204" pitchFamily="50" charset="-128"/>
                  <a:ea typeface="Meiryo UI" panose="020B0604030504040204" pitchFamily="50" charset="-128"/>
                  <a:cs typeface="Meiryo UI" panose="020B0604030504040204" pitchFamily="50" charset="-128"/>
                </a:rPr>
                <a:t>パスワード</a:t>
              </a:r>
              <a:endParaRPr kumimoji="1"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63" name="直線コネクタ 62"/>
            <p:cNvCxnSpPr>
              <a:stCxn id="61" idx="1"/>
            </p:cNvCxnSpPr>
            <p:nvPr/>
          </p:nvCxnSpPr>
          <p:spPr>
            <a:xfrm flipH="1">
              <a:off x="6084168" y="2294292"/>
              <a:ext cx="216024" cy="129150"/>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grpSp>
      <p:pic>
        <p:nvPicPr>
          <p:cNvPr id="60" name="図 81"/>
          <p:cNvPicPr>
            <a:picLocks noChangeAspect="1" noChangeArrowheads="1"/>
          </p:cNvPicPr>
          <p:nvPr/>
        </p:nvPicPr>
        <p:blipFill>
          <a:blip r:embed="rId4" cstate="print"/>
          <a:srcRect/>
          <a:stretch>
            <a:fillRect/>
          </a:stretch>
        </p:blipFill>
        <p:spPr bwMode="auto">
          <a:xfrm>
            <a:off x="3203848" y="2134482"/>
            <a:ext cx="864096" cy="790462"/>
          </a:xfrm>
          <a:prstGeom prst="rect">
            <a:avLst/>
          </a:prstGeom>
          <a:noFill/>
          <a:ln w="9525">
            <a:noFill/>
            <a:miter lim="800000"/>
            <a:headEnd/>
            <a:tailEnd/>
          </a:ln>
        </p:spPr>
      </p:pic>
      <p:grpSp>
        <p:nvGrpSpPr>
          <p:cNvPr id="72" name="グループ化 71"/>
          <p:cNvGrpSpPr/>
          <p:nvPr/>
        </p:nvGrpSpPr>
        <p:grpSpPr>
          <a:xfrm>
            <a:off x="4860032" y="2178882"/>
            <a:ext cx="1004142" cy="1017935"/>
            <a:chOff x="6859342" y="2122787"/>
            <a:chExt cx="1106008" cy="1219854"/>
          </a:xfrm>
        </p:grpSpPr>
        <p:grpSp>
          <p:nvGrpSpPr>
            <p:cNvPr id="71" name="グループ化 70"/>
            <p:cNvGrpSpPr/>
            <p:nvPr/>
          </p:nvGrpSpPr>
          <p:grpSpPr>
            <a:xfrm>
              <a:off x="6859342" y="2515764"/>
              <a:ext cx="936104" cy="826877"/>
              <a:chOff x="6876256" y="2458106"/>
              <a:chExt cx="936104" cy="826877"/>
            </a:xfrm>
          </p:grpSpPr>
          <p:sp>
            <p:nvSpPr>
              <p:cNvPr id="64" name="星 16 63"/>
              <p:cNvSpPr/>
              <p:nvPr/>
            </p:nvSpPr>
            <p:spPr>
              <a:xfrm>
                <a:off x="6876256" y="2458106"/>
                <a:ext cx="936104" cy="826877"/>
              </a:xfrm>
              <a:prstGeom prst="star16">
                <a:avLst>
                  <a:gd name="adj" fmla="val 36568"/>
                </a:avLst>
              </a:prstGeom>
              <a:solidFill>
                <a:srgbClr val="FFFF00"/>
              </a:solidFill>
              <a:ln w="19050" cap="rnd">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7" name="直線コネクタ 66"/>
              <p:cNvCxnSpPr/>
              <p:nvPr/>
            </p:nvCxnSpPr>
            <p:spPr>
              <a:xfrm flipH="1">
                <a:off x="7166793" y="2785840"/>
                <a:ext cx="72008" cy="585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線コネクタ 68"/>
              <p:cNvCxnSpPr/>
              <p:nvPr/>
            </p:nvCxnSpPr>
            <p:spPr>
              <a:xfrm>
                <a:off x="7418657" y="2781004"/>
                <a:ext cx="72008" cy="63356"/>
              </a:xfrm>
              <a:prstGeom prst="line">
                <a:avLst/>
              </a:prstGeom>
            </p:spPr>
            <p:style>
              <a:lnRef idx="1">
                <a:schemeClr val="accent1"/>
              </a:lnRef>
              <a:fillRef idx="0">
                <a:schemeClr val="accent1"/>
              </a:fillRef>
              <a:effectRef idx="0">
                <a:schemeClr val="accent1"/>
              </a:effectRef>
              <a:fontRef idx="minor">
                <a:schemeClr val="tx1"/>
              </a:fontRef>
            </p:style>
          </p:cxnSp>
          <p:sp>
            <p:nvSpPr>
              <p:cNvPr id="70" name="円弧 69"/>
              <p:cNvSpPr/>
              <p:nvPr/>
            </p:nvSpPr>
            <p:spPr>
              <a:xfrm>
                <a:off x="7236132" y="2984950"/>
                <a:ext cx="182525" cy="196229"/>
              </a:xfrm>
              <a:prstGeom prst="arc">
                <a:avLst>
                  <a:gd name="adj1" fmla="val 1076333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pic>
          <p:nvPicPr>
            <p:cNvPr id="1026" name="Picture 2" descr="クリックすると新しいウィンドウで開きます"/>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13547" y="2122787"/>
              <a:ext cx="651803" cy="651803"/>
            </a:xfrm>
            <a:prstGeom prst="rect">
              <a:avLst/>
            </a:prstGeom>
            <a:noFill/>
            <a:extLst>
              <a:ext uri="{909E8E84-426E-40DD-AFC4-6F175D3DCCD1}">
                <a14:hiddenFill xmlns:a14="http://schemas.microsoft.com/office/drawing/2010/main">
                  <a:solidFill>
                    <a:srgbClr val="FFFFFF"/>
                  </a:solidFill>
                </a14:hiddenFill>
              </a:ext>
            </a:extLst>
          </p:spPr>
        </p:pic>
      </p:grpSp>
      <p:pic>
        <p:nvPicPr>
          <p:cNvPr id="74" name="Picture 3" descr="C:\Users\CS832991\Desktop\素材\SV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50698" y="2487834"/>
            <a:ext cx="826580" cy="743425"/>
          </a:xfrm>
          <a:prstGeom prst="rect">
            <a:avLst/>
          </a:prstGeom>
          <a:noFill/>
          <a:extLst>
            <a:ext uri="{909E8E84-426E-40DD-AFC4-6F175D3DCCD1}">
              <a14:hiddenFill xmlns:a14="http://schemas.microsoft.com/office/drawing/2010/main">
                <a:solidFill>
                  <a:srgbClr val="FFFFFF"/>
                </a:solidFill>
              </a14:hiddenFill>
            </a:ext>
          </a:extLst>
        </p:spPr>
      </p:pic>
      <p:grpSp>
        <p:nvGrpSpPr>
          <p:cNvPr id="76" name="グループ化 75"/>
          <p:cNvGrpSpPr/>
          <p:nvPr/>
        </p:nvGrpSpPr>
        <p:grpSpPr>
          <a:xfrm>
            <a:off x="4324226" y="2743120"/>
            <a:ext cx="495547" cy="489303"/>
            <a:chOff x="3707904" y="2255297"/>
            <a:chExt cx="648072" cy="570307"/>
          </a:xfrm>
        </p:grpSpPr>
        <p:sp>
          <p:nvSpPr>
            <p:cNvPr id="75" name="二等辺三角形 74"/>
            <p:cNvSpPr/>
            <p:nvPr/>
          </p:nvSpPr>
          <p:spPr>
            <a:xfrm>
              <a:off x="3707904" y="2255297"/>
              <a:ext cx="648072" cy="570307"/>
            </a:xfrm>
            <a:prstGeom prst="triangle">
              <a:avLst/>
            </a:prstGeom>
            <a:solidFill>
              <a:srgbClr val="FFFF00"/>
            </a:solidFill>
            <a:ln w="50800" cap="rnd"/>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73" name="テキスト ボックス 72"/>
            <p:cNvSpPr txBox="1"/>
            <p:nvPr/>
          </p:nvSpPr>
          <p:spPr>
            <a:xfrm>
              <a:off x="3778455" y="2668535"/>
              <a:ext cx="506968" cy="125555"/>
            </a:xfrm>
            <a:prstGeom prst="rect">
              <a:avLst/>
            </a:prstGeom>
            <a:noFill/>
          </p:spPr>
          <p:txBody>
            <a:bodyPr wrap="square" lIns="0" tIns="0" rIns="0" bIns="0" rtlCol="0">
              <a:spAutoFit/>
            </a:bodyPr>
            <a:lstStyle/>
            <a:p>
              <a:pPr algn="ctr"/>
              <a:r>
                <a:rPr kumimoji="1" lang="en-US" altLang="ja-JP" sz="7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NO</a:t>
              </a:r>
              <a:r>
                <a:rPr kumimoji="1" lang="ja-JP" altLang="en-US" sz="7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7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8" name="テキスト ボックス 77"/>
            <p:cNvSpPr txBox="1"/>
            <p:nvPr/>
          </p:nvSpPr>
          <p:spPr>
            <a:xfrm>
              <a:off x="3778456" y="2373091"/>
              <a:ext cx="506968" cy="307777"/>
            </a:xfrm>
            <a:prstGeom prst="rect">
              <a:avLst/>
            </a:prstGeom>
            <a:noFill/>
          </p:spPr>
          <p:txBody>
            <a:bodyPr wrap="square" lIns="0" tIns="0" rIns="0" bIns="0" rtlCol="0">
              <a:spAutoFit/>
            </a:bodyPr>
            <a:lstStyle/>
            <a:p>
              <a:pPr algn="ctr"/>
              <a:r>
                <a:rPr kumimoji="1" lang="ja-JP" altLang="en-US" sz="2000" b="1" dirty="0" smtClean="0">
                  <a:latin typeface="HGS創英角ﾎﾟｯﾌﾟ体" panose="040B0A00000000000000" pitchFamily="50" charset="-128"/>
                  <a:ea typeface="HGS創英角ﾎﾟｯﾌﾟ体" panose="040B0A00000000000000" pitchFamily="50" charset="-128"/>
                  <a:cs typeface="Meiryo UI" panose="020B0604030504040204" pitchFamily="50" charset="-128"/>
                </a:rPr>
                <a:t>！</a:t>
              </a:r>
              <a:endParaRPr kumimoji="1" lang="ja-JP" altLang="en-US" sz="700" b="1" dirty="0">
                <a:latin typeface="HGS創英角ﾎﾟｯﾌﾟ体" panose="040B0A00000000000000" pitchFamily="50" charset="-128"/>
                <a:ea typeface="HGS創英角ﾎﾟｯﾌﾟ体" panose="040B0A00000000000000" pitchFamily="50" charset="-128"/>
                <a:cs typeface="Meiryo UI" panose="020B0604030504040204" pitchFamily="50" charset="-128"/>
              </a:endParaRPr>
            </a:p>
          </p:txBody>
        </p:sp>
      </p:grpSp>
      <p:sp>
        <p:nvSpPr>
          <p:cNvPr id="80" name="テキスト ボックス 79"/>
          <p:cNvSpPr txBox="1"/>
          <p:nvPr/>
        </p:nvSpPr>
        <p:spPr>
          <a:xfrm>
            <a:off x="3242970" y="3319193"/>
            <a:ext cx="2738575" cy="646331"/>
          </a:xfrm>
          <a:prstGeom prst="rect">
            <a:avLst/>
          </a:prstGeom>
          <a:noFill/>
        </p:spPr>
        <p:txBody>
          <a:bodyPr wrap="square" rtlCol="0">
            <a:spAutoFit/>
          </a:bodyPr>
          <a:lstStyle/>
          <a:p>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・適切なＩＤ・パスワード管理</a:t>
            </a:r>
            <a:endParaRPr lang="en-US" altLang="ja-JP" sz="12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・最新のウイルスソフトのインストール</a:t>
            </a:r>
            <a:endPar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sz="1200" dirty="0" smtClean="0">
                <a:latin typeface="Meiryo UI" panose="020B0604030504040204" pitchFamily="50" charset="-128"/>
                <a:ea typeface="Meiryo UI" panose="020B0604030504040204" pitchFamily="50" charset="-128"/>
                <a:cs typeface="Meiryo UI" panose="020B0604030504040204" pitchFamily="50" charset="-128"/>
              </a:rPr>
              <a:t>・データへのアクセス制御</a:t>
            </a:r>
            <a:endPar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81" name="正方形/長方形 80"/>
          <p:cNvSpPr/>
          <p:nvPr/>
        </p:nvSpPr>
        <p:spPr>
          <a:xfrm>
            <a:off x="6744211" y="2255758"/>
            <a:ext cx="979703" cy="552432"/>
          </a:xfrm>
          <a:prstGeom prst="rect">
            <a:avLst/>
          </a:prstGeom>
          <a:solidFill>
            <a:schemeClr val="bg1"/>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900" dirty="0">
                <a:solidFill>
                  <a:prstClr val="black"/>
                </a:solidFill>
                <a:latin typeface="HG丸ｺﾞｼｯｸM-PRO" panose="020F0600000000000000" pitchFamily="50" charset="-128"/>
                <a:ea typeface="HG丸ｺﾞｼｯｸM-PRO" panose="020F0600000000000000" pitchFamily="50" charset="-128"/>
              </a:rPr>
              <a:t>～ ･･･ ～ ･･･</a:t>
            </a:r>
          </a:p>
        </p:txBody>
      </p:sp>
      <p:grpSp>
        <p:nvGrpSpPr>
          <p:cNvPr id="82" name="グループ化 81"/>
          <p:cNvGrpSpPr/>
          <p:nvPr/>
        </p:nvGrpSpPr>
        <p:grpSpPr>
          <a:xfrm>
            <a:off x="6228184" y="2224023"/>
            <a:ext cx="655901" cy="914780"/>
            <a:chOff x="2826001" y="4526616"/>
            <a:chExt cx="593060" cy="795672"/>
          </a:xfrm>
        </p:grpSpPr>
        <p:sp>
          <p:nvSpPr>
            <p:cNvPr id="83" name="フローチャート : 論理積ゲート 82"/>
            <p:cNvSpPr/>
            <p:nvPr/>
          </p:nvSpPr>
          <p:spPr>
            <a:xfrm rot="16200000">
              <a:off x="2879912" y="4854335"/>
              <a:ext cx="414042" cy="521863"/>
            </a:xfrm>
            <a:prstGeom prst="flowChartDelay">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a:solidFill>
                  <a:prstClr val="white"/>
                </a:solidFill>
              </a:endParaRPr>
            </a:p>
          </p:txBody>
        </p:sp>
        <p:grpSp>
          <p:nvGrpSpPr>
            <p:cNvPr id="84" name="グループ化 83"/>
            <p:cNvGrpSpPr/>
            <p:nvPr/>
          </p:nvGrpSpPr>
          <p:grpSpPr>
            <a:xfrm>
              <a:off x="2826001" y="4526616"/>
              <a:ext cx="521863" cy="463523"/>
              <a:chOff x="2826001" y="4526616"/>
              <a:chExt cx="521863" cy="463523"/>
            </a:xfrm>
          </p:grpSpPr>
          <p:grpSp>
            <p:nvGrpSpPr>
              <p:cNvPr id="86" name="グループ化 85"/>
              <p:cNvGrpSpPr/>
              <p:nvPr/>
            </p:nvGrpSpPr>
            <p:grpSpPr>
              <a:xfrm>
                <a:off x="2826001" y="4526616"/>
                <a:ext cx="521863" cy="463523"/>
                <a:chOff x="3573581" y="4528668"/>
                <a:chExt cx="521863" cy="463523"/>
              </a:xfrm>
            </p:grpSpPr>
            <p:sp>
              <p:nvSpPr>
                <p:cNvPr id="88" name="円/楕円 87"/>
                <p:cNvSpPr/>
                <p:nvPr/>
              </p:nvSpPr>
              <p:spPr>
                <a:xfrm>
                  <a:off x="3573581" y="4528668"/>
                  <a:ext cx="521863" cy="463523"/>
                </a:xfrm>
                <a:prstGeom prst="ellips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89" name="円/楕円 88"/>
                <p:cNvSpPr/>
                <p:nvPr/>
              </p:nvSpPr>
              <p:spPr>
                <a:xfrm>
                  <a:off x="3774761" y="4864431"/>
                  <a:ext cx="129027" cy="74554"/>
                </a:xfrm>
                <a:prstGeom prst="ellipse">
                  <a:avLst/>
                </a:prstGeom>
                <a:solidFill>
                  <a:schemeClr val="accent2">
                    <a:lumMod val="40000"/>
                    <a:lumOff val="60000"/>
                  </a:schemeClr>
                </a:solidFill>
                <a:ln w="158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90" name="円/楕円 89"/>
                <p:cNvSpPr/>
                <p:nvPr/>
              </p:nvSpPr>
              <p:spPr>
                <a:xfrm>
                  <a:off x="3727986" y="4688441"/>
                  <a:ext cx="45719" cy="45719"/>
                </a:xfrm>
                <a:prstGeom prst="ellipse">
                  <a:avLst/>
                </a:prstGeom>
                <a:solidFill>
                  <a:schemeClr val="bg1">
                    <a:lumMod val="75000"/>
                  </a:schemeClr>
                </a:solidFill>
                <a:ln w="158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sp>
            <p:nvSpPr>
              <p:cNvPr id="87" name="円/楕円 86"/>
              <p:cNvSpPr/>
              <p:nvPr/>
            </p:nvSpPr>
            <p:spPr>
              <a:xfrm>
                <a:off x="3148083" y="4684572"/>
                <a:ext cx="45719" cy="45719"/>
              </a:xfrm>
              <a:prstGeom prst="ellipse">
                <a:avLst/>
              </a:prstGeom>
              <a:solidFill>
                <a:schemeClr val="bg1">
                  <a:lumMod val="75000"/>
                </a:schemeClr>
              </a:solidFill>
              <a:ln w="158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cxnSp>
          <p:nvCxnSpPr>
            <p:cNvPr id="85" name="直線コネクタ 84"/>
            <p:cNvCxnSpPr/>
            <p:nvPr/>
          </p:nvCxnSpPr>
          <p:spPr>
            <a:xfrm flipV="1">
              <a:off x="3236181" y="4882101"/>
              <a:ext cx="182880" cy="190832"/>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1" name="グループ化 90"/>
          <p:cNvGrpSpPr/>
          <p:nvPr/>
        </p:nvGrpSpPr>
        <p:grpSpPr>
          <a:xfrm>
            <a:off x="6935650" y="2632722"/>
            <a:ext cx="797736" cy="493147"/>
            <a:chOff x="3159097" y="4552813"/>
            <a:chExt cx="721306" cy="428937"/>
          </a:xfrm>
        </p:grpSpPr>
        <p:grpSp>
          <p:nvGrpSpPr>
            <p:cNvPr id="92" name="グループ化 91"/>
            <p:cNvGrpSpPr/>
            <p:nvPr/>
          </p:nvGrpSpPr>
          <p:grpSpPr>
            <a:xfrm>
              <a:off x="3159097" y="4556594"/>
              <a:ext cx="172499" cy="256606"/>
              <a:chOff x="3159097" y="4556594"/>
              <a:chExt cx="237771" cy="256606"/>
            </a:xfrm>
            <a:solidFill>
              <a:schemeClr val="tx1"/>
            </a:solidFill>
          </p:grpSpPr>
          <p:sp>
            <p:nvSpPr>
              <p:cNvPr id="108" name="フローチャート : 論理積ゲート 107"/>
              <p:cNvSpPr/>
              <p:nvPr/>
            </p:nvSpPr>
            <p:spPr>
              <a:xfrm rot="16200000">
                <a:off x="3227912" y="4644244"/>
                <a:ext cx="100142" cy="237770"/>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a:solidFill>
                    <a:prstClr val="white"/>
                  </a:solidFill>
                </a:endParaRPr>
              </a:p>
            </p:txBody>
          </p:sp>
          <p:sp>
            <p:nvSpPr>
              <p:cNvPr id="109" name="スマイル 108"/>
              <p:cNvSpPr/>
              <p:nvPr/>
            </p:nvSpPr>
            <p:spPr>
              <a:xfrm>
                <a:off x="3159097" y="4556594"/>
                <a:ext cx="237770" cy="168550"/>
              </a:xfrm>
              <a:prstGeom prst="smileyFace">
                <a:avLst>
                  <a:gd name="adj" fmla="val 465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a:solidFill>
                    <a:prstClr val="white"/>
                  </a:solidFill>
                </a:endParaRPr>
              </a:p>
            </p:txBody>
          </p:sp>
        </p:grpSp>
        <p:grpSp>
          <p:nvGrpSpPr>
            <p:cNvPr id="93" name="グループ化 92"/>
            <p:cNvGrpSpPr/>
            <p:nvPr/>
          </p:nvGrpSpPr>
          <p:grpSpPr>
            <a:xfrm>
              <a:off x="3377148" y="4552813"/>
              <a:ext cx="172499" cy="256606"/>
              <a:chOff x="3159097" y="4556594"/>
              <a:chExt cx="237771" cy="256606"/>
            </a:xfrm>
            <a:solidFill>
              <a:schemeClr val="tx1"/>
            </a:solidFill>
          </p:grpSpPr>
          <p:sp>
            <p:nvSpPr>
              <p:cNvPr id="106" name="フローチャート : 論理積ゲート 105"/>
              <p:cNvSpPr/>
              <p:nvPr/>
            </p:nvSpPr>
            <p:spPr>
              <a:xfrm rot="16200000">
                <a:off x="3227912" y="4644244"/>
                <a:ext cx="100142" cy="237770"/>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a:solidFill>
                    <a:prstClr val="white"/>
                  </a:solidFill>
                </a:endParaRPr>
              </a:p>
            </p:txBody>
          </p:sp>
          <p:sp>
            <p:nvSpPr>
              <p:cNvPr id="107" name="スマイル 106"/>
              <p:cNvSpPr/>
              <p:nvPr/>
            </p:nvSpPr>
            <p:spPr>
              <a:xfrm>
                <a:off x="3159097" y="4556594"/>
                <a:ext cx="237770" cy="168550"/>
              </a:xfrm>
              <a:prstGeom prst="smileyFace">
                <a:avLst>
                  <a:gd name="adj" fmla="val 465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a:solidFill>
                    <a:prstClr val="white"/>
                  </a:solidFill>
                </a:endParaRPr>
              </a:p>
            </p:txBody>
          </p:sp>
        </p:grpSp>
        <p:grpSp>
          <p:nvGrpSpPr>
            <p:cNvPr id="94" name="グループ化 93"/>
            <p:cNvGrpSpPr/>
            <p:nvPr/>
          </p:nvGrpSpPr>
          <p:grpSpPr>
            <a:xfrm>
              <a:off x="3590766" y="4556594"/>
              <a:ext cx="172499" cy="256606"/>
              <a:chOff x="3159097" y="4556594"/>
              <a:chExt cx="237771" cy="256606"/>
            </a:xfrm>
            <a:solidFill>
              <a:schemeClr val="tx1"/>
            </a:solidFill>
          </p:grpSpPr>
          <p:sp>
            <p:nvSpPr>
              <p:cNvPr id="104" name="フローチャート : 論理積ゲート 103"/>
              <p:cNvSpPr/>
              <p:nvPr/>
            </p:nvSpPr>
            <p:spPr>
              <a:xfrm rot="16200000">
                <a:off x="3227912" y="4644244"/>
                <a:ext cx="100142" cy="237770"/>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a:solidFill>
                    <a:prstClr val="white"/>
                  </a:solidFill>
                </a:endParaRPr>
              </a:p>
            </p:txBody>
          </p:sp>
          <p:sp>
            <p:nvSpPr>
              <p:cNvPr id="105" name="スマイル 104"/>
              <p:cNvSpPr/>
              <p:nvPr/>
            </p:nvSpPr>
            <p:spPr>
              <a:xfrm>
                <a:off x="3159097" y="4556594"/>
                <a:ext cx="237770" cy="168550"/>
              </a:xfrm>
              <a:prstGeom prst="smileyFace">
                <a:avLst>
                  <a:gd name="adj" fmla="val 465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a:solidFill>
                    <a:prstClr val="white"/>
                  </a:solidFill>
                </a:endParaRPr>
              </a:p>
            </p:txBody>
          </p:sp>
        </p:grpSp>
        <p:grpSp>
          <p:nvGrpSpPr>
            <p:cNvPr id="95" name="グループ化 94"/>
            <p:cNvGrpSpPr/>
            <p:nvPr/>
          </p:nvGrpSpPr>
          <p:grpSpPr>
            <a:xfrm>
              <a:off x="3247373" y="4725144"/>
              <a:ext cx="172499" cy="256606"/>
              <a:chOff x="3159097" y="4556594"/>
              <a:chExt cx="237771" cy="256606"/>
            </a:xfrm>
            <a:solidFill>
              <a:schemeClr val="tx1"/>
            </a:solidFill>
          </p:grpSpPr>
          <p:sp>
            <p:nvSpPr>
              <p:cNvPr id="102" name="フローチャート : 論理積ゲート 101"/>
              <p:cNvSpPr/>
              <p:nvPr/>
            </p:nvSpPr>
            <p:spPr>
              <a:xfrm rot="16200000">
                <a:off x="3227912" y="4644244"/>
                <a:ext cx="100142" cy="237770"/>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a:solidFill>
                    <a:prstClr val="white"/>
                  </a:solidFill>
                </a:endParaRPr>
              </a:p>
            </p:txBody>
          </p:sp>
          <p:sp>
            <p:nvSpPr>
              <p:cNvPr id="103" name="スマイル 102"/>
              <p:cNvSpPr/>
              <p:nvPr/>
            </p:nvSpPr>
            <p:spPr>
              <a:xfrm>
                <a:off x="3159097" y="4556594"/>
                <a:ext cx="237770" cy="168550"/>
              </a:xfrm>
              <a:prstGeom prst="smileyFace">
                <a:avLst>
                  <a:gd name="adj" fmla="val 465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a:solidFill>
                    <a:prstClr val="white"/>
                  </a:solidFill>
                </a:endParaRPr>
              </a:p>
            </p:txBody>
          </p:sp>
        </p:grpSp>
        <p:grpSp>
          <p:nvGrpSpPr>
            <p:cNvPr id="96" name="グループ化 95"/>
            <p:cNvGrpSpPr/>
            <p:nvPr/>
          </p:nvGrpSpPr>
          <p:grpSpPr>
            <a:xfrm>
              <a:off x="3463397" y="4725144"/>
              <a:ext cx="172499" cy="256606"/>
              <a:chOff x="3159097" y="4556594"/>
              <a:chExt cx="237771" cy="256606"/>
            </a:xfrm>
            <a:solidFill>
              <a:schemeClr val="tx1"/>
            </a:solidFill>
          </p:grpSpPr>
          <p:sp>
            <p:nvSpPr>
              <p:cNvPr id="100" name="フローチャート : 論理積ゲート 99"/>
              <p:cNvSpPr/>
              <p:nvPr/>
            </p:nvSpPr>
            <p:spPr>
              <a:xfrm rot="16200000">
                <a:off x="3227912" y="4644244"/>
                <a:ext cx="100142" cy="237770"/>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a:solidFill>
                    <a:prstClr val="white"/>
                  </a:solidFill>
                </a:endParaRPr>
              </a:p>
            </p:txBody>
          </p:sp>
          <p:sp>
            <p:nvSpPr>
              <p:cNvPr id="101" name="スマイル 100"/>
              <p:cNvSpPr/>
              <p:nvPr/>
            </p:nvSpPr>
            <p:spPr>
              <a:xfrm>
                <a:off x="3159097" y="4556594"/>
                <a:ext cx="237770" cy="168550"/>
              </a:xfrm>
              <a:prstGeom prst="smileyFace">
                <a:avLst>
                  <a:gd name="adj" fmla="val 465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a:solidFill>
                    <a:prstClr val="white"/>
                  </a:solidFill>
                </a:endParaRPr>
              </a:p>
            </p:txBody>
          </p:sp>
        </p:grpSp>
        <p:grpSp>
          <p:nvGrpSpPr>
            <p:cNvPr id="97" name="グループ化 96"/>
            <p:cNvGrpSpPr/>
            <p:nvPr/>
          </p:nvGrpSpPr>
          <p:grpSpPr>
            <a:xfrm>
              <a:off x="3707904" y="4725144"/>
              <a:ext cx="172499" cy="256606"/>
              <a:chOff x="3159097" y="4556594"/>
              <a:chExt cx="237771" cy="256606"/>
            </a:xfrm>
            <a:solidFill>
              <a:schemeClr val="tx1"/>
            </a:solidFill>
          </p:grpSpPr>
          <p:sp>
            <p:nvSpPr>
              <p:cNvPr id="98" name="フローチャート : 論理積ゲート 97"/>
              <p:cNvSpPr/>
              <p:nvPr/>
            </p:nvSpPr>
            <p:spPr>
              <a:xfrm rot="16200000">
                <a:off x="3227912" y="4644244"/>
                <a:ext cx="100142" cy="237770"/>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a:solidFill>
                    <a:prstClr val="white"/>
                  </a:solidFill>
                </a:endParaRPr>
              </a:p>
            </p:txBody>
          </p:sp>
          <p:sp>
            <p:nvSpPr>
              <p:cNvPr id="99" name="スマイル 98"/>
              <p:cNvSpPr/>
              <p:nvPr/>
            </p:nvSpPr>
            <p:spPr>
              <a:xfrm>
                <a:off x="3159097" y="4556594"/>
                <a:ext cx="237770" cy="168550"/>
              </a:xfrm>
              <a:prstGeom prst="smileyFace">
                <a:avLst>
                  <a:gd name="adj" fmla="val 465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a:solidFill>
                    <a:prstClr val="white"/>
                  </a:solidFill>
                </a:endParaRPr>
              </a:p>
            </p:txBody>
          </p:sp>
        </p:grpSp>
      </p:grpSp>
      <p:pic>
        <p:nvPicPr>
          <p:cNvPr id="110" name="Picture 5" descr="D:\Userfile\book_png[1]\book_png\book016.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41308" y="2575713"/>
            <a:ext cx="1153613" cy="851122"/>
          </a:xfrm>
          <a:prstGeom prst="rect">
            <a:avLst/>
          </a:prstGeom>
          <a:noFill/>
          <a:extLst>
            <a:ext uri="{909E8E84-426E-40DD-AFC4-6F175D3DCCD1}">
              <a14:hiddenFill xmlns:a14="http://schemas.microsoft.com/office/drawing/2010/main">
                <a:solidFill>
                  <a:srgbClr val="FFFFFF"/>
                </a:solidFill>
              </a14:hiddenFill>
            </a:ext>
          </a:extLst>
        </p:spPr>
      </p:pic>
      <p:sp>
        <p:nvSpPr>
          <p:cNvPr id="111" name="テキスト ボックス 110"/>
          <p:cNvSpPr txBox="1"/>
          <p:nvPr/>
        </p:nvSpPr>
        <p:spPr>
          <a:xfrm>
            <a:off x="7799731" y="2638763"/>
            <a:ext cx="1236765" cy="584775"/>
          </a:xfrm>
          <a:prstGeom prst="rect">
            <a:avLst/>
          </a:prstGeom>
          <a:noFill/>
        </p:spPr>
        <p:txBody>
          <a:bodyPr wrap="square" rtlCol="0">
            <a:spAutoFit/>
          </a:bodyPr>
          <a:lstStyle/>
          <a:p>
            <a:pPr algn="ctr" fontAlgn="auto">
              <a:spcBef>
                <a:spcPts val="0"/>
              </a:spcBef>
              <a:spcAft>
                <a:spcPts val="0"/>
              </a:spcAft>
            </a:pPr>
            <a:r>
              <a:rPr lang="ja-JP" altLang="en-US" sz="1600" b="1" dirty="0" smtClean="0">
                <a:solidFill>
                  <a:srgbClr val="4F81BD">
                    <a:lumMod val="75000"/>
                  </a:srgbClr>
                </a:solidFill>
                <a:latin typeface="Meiryo UI" panose="020B0604030504040204" pitchFamily="50" charset="-128"/>
                <a:ea typeface="Meiryo UI" panose="020B0604030504040204" pitchFamily="50" charset="-128"/>
                <a:cs typeface="Meiryo UI" panose="020B0604030504040204" pitchFamily="50" charset="-128"/>
              </a:rPr>
              <a:t>社内</a:t>
            </a:r>
            <a:endParaRPr lang="en-US" altLang="ja-JP" sz="1600" b="1" dirty="0" smtClean="0">
              <a:solidFill>
                <a:srgbClr val="4F81BD">
                  <a:lumMod val="75000"/>
                </a:srgbClr>
              </a:solidFill>
              <a:latin typeface="Meiryo UI" panose="020B0604030504040204" pitchFamily="50" charset="-128"/>
              <a:ea typeface="Meiryo UI" panose="020B0604030504040204" pitchFamily="50" charset="-128"/>
              <a:cs typeface="Meiryo UI" panose="020B0604030504040204" pitchFamily="50" charset="-128"/>
            </a:endParaRPr>
          </a:p>
          <a:p>
            <a:pPr algn="ctr" fontAlgn="auto">
              <a:spcBef>
                <a:spcPts val="0"/>
              </a:spcBef>
              <a:spcAft>
                <a:spcPts val="0"/>
              </a:spcAft>
            </a:pPr>
            <a:r>
              <a:rPr lang="ja-JP" altLang="en-US" sz="1600" b="1" dirty="0" smtClean="0">
                <a:solidFill>
                  <a:srgbClr val="4F81BD">
                    <a:lumMod val="75000"/>
                  </a:srgbClr>
                </a:solidFill>
                <a:latin typeface="Meiryo UI" panose="020B0604030504040204" pitchFamily="50" charset="-128"/>
                <a:ea typeface="Meiryo UI" panose="020B0604030504040204" pitchFamily="50" charset="-128"/>
                <a:cs typeface="Meiryo UI" panose="020B0604030504040204" pitchFamily="50" charset="-128"/>
              </a:rPr>
              <a:t>規定</a:t>
            </a:r>
            <a:endParaRPr lang="ja-JP" altLang="en-US" sz="1600" b="1" dirty="0">
              <a:solidFill>
                <a:srgbClr val="4F81BD">
                  <a:lumMod val="75000"/>
                </a:srgb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2" name="テキスト ボックス 111"/>
          <p:cNvSpPr txBox="1"/>
          <p:nvPr/>
        </p:nvSpPr>
        <p:spPr>
          <a:xfrm>
            <a:off x="6173321" y="3498843"/>
            <a:ext cx="2738575" cy="461665"/>
          </a:xfrm>
          <a:prstGeom prst="rect">
            <a:avLst/>
          </a:prstGeom>
          <a:noFill/>
        </p:spPr>
        <p:txBody>
          <a:bodyPr wrap="square" rtlCol="0">
            <a:spAutoFit/>
          </a:bodyPr>
          <a:lstStyle/>
          <a:p>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・従事者</a:t>
            </a:r>
            <a:r>
              <a:rPr kumimoji="1" lang="en-US" altLang="ja-JP" sz="5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に対する研修の実施</a:t>
            </a:r>
            <a:endPar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・社内規定の整備・周知・徹底</a:t>
            </a:r>
            <a:endPar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endParaRPr>
          </a:p>
        </p:txBody>
      </p:sp>
      <p:pic>
        <p:nvPicPr>
          <p:cNvPr id="113" name="Picture 4"/>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000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1077954" y="5108849"/>
            <a:ext cx="867409" cy="8046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descr="クリックすると新しいウィンドウで開きます"/>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59173" y="4622146"/>
            <a:ext cx="1226926" cy="897940"/>
          </a:xfrm>
          <a:prstGeom prst="rect">
            <a:avLst/>
          </a:prstGeom>
          <a:noFill/>
          <a:extLst>
            <a:ext uri="{909E8E84-426E-40DD-AFC4-6F175D3DCCD1}">
              <a14:hiddenFill xmlns:a14="http://schemas.microsoft.com/office/drawing/2010/main">
                <a:solidFill>
                  <a:srgbClr val="FFFFFF"/>
                </a:solidFill>
              </a14:hiddenFill>
            </a:ext>
          </a:extLst>
        </p:spPr>
      </p:pic>
      <p:sp>
        <p:nvSpPr>
          <p:cNvPr id="77" name="スマイル 76"/>
          <p:cNvSpPr/>
          <p:nvPr/>
        </p:nvSpPr>
        <p:spPr>
          <a:xfrm>
            <a:off x="1854010" y="4652309"/>
            <a:ext cx="432048" cy="419839"/>
          </a:xfrm>
          <a:prstGeom prst="smileyFace">
            <a:avLst/>
          </a:prstGeom>
          <a:solidFill>
            <a:srgbClr val="FFFFCC"/>
          </a:solidFill>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16" name="スマイル 115"/>
          <p:cNvSpPr/>
          <p:nvPr/>
        </p:nvSpPr>
        <p:spPr>
          <a:xfrm>
            <a:off x="1793273" y="4972780"/>
            <a:ext cx="432048" cy="419839"/>
          </a:xfrm>
          <a:prstGeom prst="smileyFace">
            <a:avLst/>
          </a:prstGeom>
          <a:solidFill>
            <a:srgbClr val="FFFFCC"/>
          </a:solidFill>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14" name="正方形/長方形 113"/>
          <p:cNvSpPr/>
          <p:nvPr/>
        </p:nvSpPr>
        <p:spPr>
          <a:xfrm>
            <a:off x="2070034" y="5442030"/>
            <a:ext cx="504913" cy="303953"/>
          </a:xfrm>
          <a:prstGeom prst="rect">
            <a:avLst/>
          </a:prstGeom>
          <a:solidFill>
            <a:schemeClr val="bg1"/>
          </a:solidFill>
          <a:ln w="19050">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b="1" dirty="0" smtClean="0"/>
              <a:t>￥</a:t>
            </a:r>
            <a:endParaRPr kumimoji="1" lang="ja-JP" altLang="en-US" sz="2400" b="1" dirty="0"/>
          </a:p>
        </p:txBody>
      </p:sp>
      <p:sp>
        <p:nvSpPr>
          <p:cNvPr id="79" name="円/楕円 78"/>
          <p:cNvSpPr/>
          <p:nvPr/>
        </p:nvSpPr>
        <p:spPr>
          <a:xfrm>
            <a:off x="2410590" y="5264867"/>
            <a:ext cx="361209" cy="316024"/>
          </a:xfrm>
          <a:prstGeom prst="ellipse">
            <a:avLst/>
          </a:prstGeom>
          <a:solidFill>
            <a:schemeClr val="bg1"/>
          </a:solidFill>
          <a:ln w="19050">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b="1" dirty="0" smtClean="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19" name="テキスト ボックス 118"/>
          <p:cNvSpPr txBox="1"/>
          <p:nvPr/>
        </p:nvSpPr>
        <p:spPr>
          <a:xfrm>
            <a:off x="249249" y="6176337"/>
            <a:ext cx="2738575" cy="276999"/>
          </a:xfrm>
          <a:prstGeom prst="rect">
            <a:avLst/>
          </a:prstGeom>
          <a:noFill/>
        </p:spPr>
        <p:txBody>
          <a:bodyPr wrap="square" rtlCol="0">
            <a:spAutoFit/>
          </a:bodyPr>
          <a:lstStyle/>
          <a:p>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・委託先の経営状況・環境の把握</a:t>
            </a:r>
            <a:endPar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120" name="角丸四角形 119"/>
          <p:cNvSpPr/>
          <p:nvPr/>
        </p:nvSpPr>
        <p:spPr>
          <a:xfrm>
            <a:off x="3347589" y="4365104"/>
            <a:ext cx="5267909" cy="1025615"/>
          </a:xfrm>
          <a:prstGeom prst="roundRect">
            <a:avLst>
              <a:gd name="adj" fmla="val 6889"/>
            </a:avLst>
          </a:prstGeom>
          <a:noFill/>
          <a:ln w="38100">
            <a:solidFill>
              <a:srgbClr val="FFC000"/>
            </a:solidFill>
          </a:ln>
        </p:spPr>
        <p:style>
          <a:lnRef idx="2">
            <a:schemeClr val="accent6"/>
          </a:lnRef>
          <a:fillRef idx="1">
            <a:schemeClr val="lt1"/>
          </a:fillRef>
          <a:effectRef idx="0">
            <a:schemeClr val="accent6"/>
          </a:effectRef>
          <a:fontRef idx="minor">
            <a:schemeClr val="dk1"/>
          </a:fontRef>
        </p:style>
        <p:txBody>
          <a:bodyPr rtlCol="0" anchor="t"/>
          <a:lstStyle/>
          <a:p>
            <a:r>
              <a:rPr kumimoji="1" lang="en-US" altLang="ja-JP" sz="16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6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委託者自らが果たすべき安全管理措置とは？</a:t>
            </a:r>
            <a:endParaRPr kumimoji="1" lang="en-US" altLang="ja-JP" sz="16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a:p>
            <a:pPr marL="171450" indent="-171450">
              <a:lnSpc>
                <a:spcPts val="1600"/>
              </a:lnSpc>
              <a:buFont typeface="Wingdings" panose="05000000000000000000" pitchFamily="2" charset="2"/>
              <a:buChar char="ü"/>
            </a:pPr>
            <a:r>
              <a:rPr lang="ja-JP" altLang="en-US" sz="12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委託先は、番号法が求める水準の安全管理措置を講ずる。</a:t>
            </a:r>
            <a:endParaRPr lang="en-US" altLang="ja-JP" sz="12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a:p>
            <a:pPr marL="171450" indent="-171450">
              <a:lnSpc>
                <a:spcPts val="1600"/>
              </a:lnSpc>
              <a:buFont typeface="Wingdings" panose="05000000000000000000" pitchFamily="2" charset="2"/>
              <a:buChar char="ü"/>
            </a:pPr>
            <a:r>
              <a:rPr kumimoji="1" lang="ja-JP" altLang="en-US" sz="12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委託者が高度な措置を取っている場合、それと同等の措置を求めているわけではない。</a:t>
            </a:r>
            <a:endParaRPr kumimoji="1" lang="ja-JP" altLang="en-US" sz="1200" dirty="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右矢印 2"/>
          <p:cNvSpPr/>
          <p:nvPr/>
        </p:nvSpPr>
        <p:spPr>
          <a:xfrm rot="21053551">
            <a:off x="3639091" y="2856825"/>
            <a:ext cx="720080" cy="453697"/>
          </a:xfrm>
          <a:prstGeom prst="rightArrow">
            <a:avLst>
              <a:gd name="adj1" fmla="val 57260"/>
              <a:gd name="adj2" fmla="val 42729"/>
            </a:avLst>
          </a:prstGeom>
          <a:solidFill>
            <a:srgbClr val="FFFF99"/>
          </a:solidFill>
          <a:ln w="38100"/>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pPr algn="ctr"/>
            <a:r>
              <a:rPr kumimoji="1" lang="ja-JP" altLang="en-US" sz="1050" b="1" dirty="0" smtClean="0">
                <a:latin typeface="Meiryo UI" panose="020B0604030504040204" pitchFamily="50" charset="-128"/>
                <a:ea typeface="Meiryo UI" panose="020B0604030504040204" pitchFamily="50" charset="-128"/>
                <a:cs typeface="Meiryo UI" panose="020B0604030504040204" pitchFamily="50" charset="-128"/>
              </a:rPr>
              <a:t>不正ｱｸｾｽ</a:t>
            </a:r>
            <a:endParaRPr kumimoji="1" lang="ja-JP" altLang="en-US" sz="1050" b="1"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3547132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a:xfrm>
            <a:off x="6974904" y="6381328"/>
            <a:ext cx="2133600" cy="365125"/>
          </a:xfrm>
        </p:spPr>
        <p:txBody>
          <a:bodyPr/>
          <a:lstStyle/>
          <a:p>
            <a:fld id="{0CBE25CB-ED94-487D-A632-5FD48227E3F5}" type="slidenum">
              <a:rPr lang="ja-JP" altLang="en-US" sz="180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pPr/>
              <a:t>24</a:t>
            </a:fld>
            <a:endParaRPr lang="ja-JP" altLang="en-US" sz="18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タイトル 1"/>
          <p:cNvSpPr txBox="1">
            <a:spLocks/>
          </p:cNvSpPr>
          <p:nvPr/>
        </p:nvSpPr>
        <p:spPr bwMode="auto">
          <a:xfrm>
            <a:off x="107504" y="44624"/>
            <a:ext cx="8640762" cy="534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r>
              <a:rPr lang="ja-JP" altLang="en-US" sz="28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②安全管理措置に関する委託契約の締結</a:t>
            </a:r>
            <a:endParaRPr lang="en-US" altLang="ja-JP" sz="28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a:spcBef>
                <a:spcPct val="0"/>
              </a:spcBef>
              <a:buFontTx/>
              <a:buNone/>
            </a:pPr>
            <a:r>
              <a:rPr lang="ja-JP" altLang="en-US" sz="28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③委託先における特定個人情報の取扱い状況の把握</a:t>
            </a:r>
          </a:p>
        </p:txBody>
      </p:sp>
      <p:sp>
        <p:nvSpPr>
          <p:cNvPr id="4" name="角丸四角形 3"/>
          <p:cNvSpPr/>
          <p:nvPr/>
        </p:nvSpPr>
        <p:spPr>
          <a:xfrm>
            <a:off x="323528" y="980728"/>
            <a:ext cx="8496746" cy="2520280"/>
          </a:xfrm>
          <a:prstGeom prst="roundRect">
            <a:avLst>
              <a:gd name="adj" fmla="val 8983"/>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r>
              <a:rPr kumimoji="1" lang="ja-JP" altLang="en-US" dirty="0" smtClean="0">
                <a:latin typeface="Meiryo UI" panose="020B0604030504040204" pitchFamily="50" charset="-128"/>
                <a:ea typeface="Meiryo UI" panose="020B0604030504040204" pitchFamily="50" charset="-128"/>
                <a:cs typeface="Meiryo UI" panose="020B0604030504040204" pitchFamily="50" charset="-128"/>
              </a:rPr>
              <a:t>契約内容として</a:t>
            </a:r>
            <a:r>
              <a:rPr kumimoji="1" lang="ja-JP" altLang="en-US"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盛り込まなければならない</a:t>
            </a:r>
            <a:r>
              <a:rPr kumimoji="1" lang="ja-JP" altLang="en-US" dirty="0" smtClean="0">
                <a:latin typeface="Meiryo UI" panose="020B0604030504040204" pitchFamily="50" charset="-128"/>
                <a:ea typeface="Meiryo UI" panose="020B0604030504040204" pitchFamily="50" charset="-128"/>
                <a:cs typeface="Meiryo UI" panose="020B0604030504040204" pitchFamily="50" charset="-128"/>
              </a:rPr>
              <a:t>項目</a:t>
            </a:r>
            <a:endParaRPr kumimoji="1" lang="en-US" altLang="ja-JP" dirty="0" smtClean="0">
              <a:latin typeface="Meiryo UI" panose="020B0604030504040204" pitchFamily="50" charset="-128"/>
              <a:ea typeface="Meiryo UI" panose="020B0604030504040204" pitchFamily="50" charset="-128"/>
              <a:cs typeface="Meiryo UI" panose="020B0604030504040204" pitchFamily="50" charset="-128"/>
            </a:endParaRPr>
          </a:p>
          <a:p>
            <a:pPr marL="342900" indent="-342900">
              <a:buFont typeface="+mj-ea"/>
              <a:buAutoNum type="circleNumDbPlain"/>
            </a:pPr>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秘密保持義務</a:t>
            </a:r>
            <a:endParaRPr kumimoji="1" lang="en-US" altLang="ja-JP" sz="1600" dirty="0" smtClean="0">
              <a:latin typeface="Meiryo UI" panose="020B0604030504040204" pitchFamily="50" charset="-128"/>
              <a:ea typeface="Meiryo UI" panose="020B0604030504040204" pitchFamily="50" charset="-128"/>
              <a:cs typeface="Meiryo UI" panose="020B0604030504040204" pitchFamily="50" charset="-128"/>
            </a:endParaRPr>
          </a:p>
          <a:p>
            <a:pPr marL="342900" indent="-342900">
              <a:buFont typeface="+mj-ea"/>
              <a:buAutoNum type="circleNumDbPlain"/>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事業</a:t>
            </a: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所内からの特定個人情報持ち出しの禁止</a:t>
            </a:r>
            <a:endParaRPr lang="en-US" altLang="ja-JP" sz="1600" dirty="0" smtClean="0">
              <a:latin typeface="Meiryo UI" panose="020B0604030504040204" pitchFamily="50" charset="-128"/>
              <a:ea typeface="Meiryo UI" panose="020B0604030504040204" pitchFamily="50" charset="-128"/>
              <a:cs typeface="Meiryo UI" panose="020B0604030504040204" pitchFamily="50" charset="-128"/>
            </a:endParaRPr>
          </a:p>
          <a:p>
            <a:pPr marL="342900" indent="-342900">
              <a:buFont typeface="+mj-ea"/>
              <a:buAutoNum type="circleNumDbPlain"/>
            </a:pPr>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特定個人</a:t>
            </a:r>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情報の目的外利用の禁止</a:t>
            </a:r>
            <a:endParaRPr kumimoji="1" lang="en-US" altLang="ja-JP" sz="1600" dirty="0" smtClean="0">
              <a:latin typeface="Meiryo UI" panose="020B0604030504040204" pitchFamily="50" charset="-128"/>
              <a:ea typeface="Meiryo UI" panose="020B0604030504040204" pitchFamily="50" charset="-128"/>
              <a:cs typeface="Meiryo UI" panose="020B0604030504040204" pitchFamily="50" charset="-128"/>
            </a:endParaRPr>
          </a:p>
          <a:p>
            <a:pPr marL="342900" indent="-342900">
              <a:buFont typeface="+mj-ea"/>
              <a:buAutoNum type="circleNumDbPlain"/>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再委託に</a:t>
            </a: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おける条件</a:t>
            </a:r>
            <a:endParaRPr lang="en-US" altLang="ja-JP" sz="1600" dirty="0" smtClean="0">
              <a:latin typeface="Meiryo UI" panose="020B0604030504040204" pitchFamily="50" charset="-128"/>
              <a:ea typeface="Meiryo UI" panose="020B0604030504040204" pitchFamily="50" charset="-128"/>
              <a:cs typeface="Meiryo UI" panose="020B0604030504040204" pitchFamily="50" charset="-128"/>
            </a:endParaRPr>
          </a:p>
          <a:p>
            <a:pPr marL="342900" indent="-342900">
              <a:buFont typeface="+mj-ea"/>
              <a:buAutoNum type="circleNumDbPlain"/>
            </a:pP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漏洩事案等が発生した場合の委託先の責任</a:t>
            </a:r>
            <a:endParaRPr lang="en-US" altLang="ja-JP" sz="1600" dirty="0" smtClean="0">
              <a:latin typeface="Meiryo UI" panose="020B0604030504040204" pitchFamily="50" charset="-128"/>
              <a:ea typeface="Meiryo UI" panose="020B0604030504040204" pitchFamily="50" charset="-128"/>
              <a:cs typeface="Meiryo UI" panose="020B0604030504040204" pitchFamily="50" charset="-128"/>
            </a:endParaRPr>
          </a:p>
          <a:p>
            <a:pPr marL="342900" indent="-342900">
              <a:buFont typeface="+mj-ea"/>
              <a:buAutoNum type="circleNumDbPlain"/>
            </a:pPr>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委託</a:t>
            </a:r>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契約終了後の特定個人情報の返却又は廃棄</a:t>
            </a:r>
            <a:endParaRPr kumimoji="1" lang="en-US" altLang="ja-JP" sz="1600" dirty="0" smtClean="0">
              <a:latin typeface="Meiryo UI" panose="020B0604030504040204" pitchFamily="50" charset="-128"/>
              <a:ea typeface="Meiryo UI" panose="020B0604030504040204" pitchFamily="50" charset="-128"/>
              <a:cs typeface="Meiryo UI" panose="020B0604030504040204" pitchFamily="50" charset="-128"/>
            </a:endParaRPr>
          </a:p>
          <a:p>
            <a:pPr marL="342900" indent="-342900">
              <a:buFont typeface="+mj-ea"/>
              <a:buAutoNum type="circleNumDbPlain"/>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従業者に</a:t>
            </a: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対する監督・教育</a:t>
            </a:r>
            <a:endParaRPr lang="en-US" altLang="ja-JP" sz="1600" dirty="0" smtClean="0">
              <a:latin typeface="Meiryo UI" panose="020B0604030504040204" pitchFamily="50" charset="-128"/>
              <a:ea typeface="Meiryo UI" panose="020B0604030504040204" pitchFamily="50" charset="-128"/>
              <a:cs typeface="Meiryo UI" panose="020B0604030504040204" pitchFamily="50" charset="-128"/>
            </a:endParaRPr>
          </a:p>
          <a:p>
            <a:pPr marL="342900" indent="-342900">
              <a:buFont typeface="+mj-ea"/>
              <a:buAutoNum type="circleNumDbPlain"/>
            </a:pPr>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契約内容</a:t>
            </a:r>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の遵守状況について報告を求める規定　　　等</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角丸四角形 4"/>
          <p:cNvSpPr/>
          <p:nvPr/>
        </p:nvSpPr>
        <p:spPr>
          <a:xfrm>
            <a:off x="323528" y="3653408"/>
            <a:ext cx="8496746" cy="999728"/>
          </a:xfrm>
          <a:prstGeom prst="roundRect">
            <a:avLst>
              <a:gd name="adj" fmla="val 14444"/>
            </a:avLst>
          </a:prstGeom>
          <a:noFill/>
          <a:ln w="38100">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r>
              <a:rPr kumimoji="1" lang="ja-JP" altLang="en-US" dirty="0" smtClean="0">
                <a:latin typeface="Meiryo UI" panose="020B0604030504040204" pitchFamily="50" charset="-128"/>
                <a:ea typeface="Meiryo UI" panose="020B0604030504040204" pitchFamily="50" charset="-128"/>
                <a:cs typeface="Meiryo UI" panose="020B0604030504040204" pitchFamily="50" charset="-128"/>
              </a:rPr>
              <a:t>契約内容として</a:t>
            </a:r>
            <a:r>
              <a:rPr kumimoji="1" lang="ja-JP" altLang="en-US"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盛り込むことが望ましい</a:t>
            </a:r>
            <a:r>
              <a:rPr kumimoji="1" lang="ja-JP" altLang="en-US" dirty="0" smtClean="0">
                <a:latin typeface="Meiryo UI" panose="020B0604030504040204" pitchFamily="50" charset="-128"/>
                <a:ea typeface="Meiryo UI" panose="020B0604030504040204" pitchFamily="50" charset="-128"/>
                <a:cs typeface="Meiryo UI" panose="020B0604030504040204" pitchFamily="50" charset="-128"/>
              </a:rPr>
              <a:t>項目</a:t>
            </a:r>
            <a:endParaRPr kumimoji="1" lang="en-US" altLang="ja-JP" dirty="0" smtClean="0">
              <a:latin typeface="Meiryo UI" panose="020B0604030504040204" pitchFamily="50" charset="-128"/>
              <a:ea typeface="Meiryo UI" panose="020B0604030504040204" pitchFamily="50" charset="-128"/>
              <a:cs typeface="Meiryo UI" panose="020B0604030504040204" pitchFamily="50" charset="-128"/>
            </a:endParaRPr>
          </a:p>
          <a:p>
            <a:pPr marL="342900" indent="-342900">
              <a:buFont typeface="+mj-ea"/>
              <a:buAutoNum type="circleNumDbPlain"/>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特定個人</a:t>
            </a: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情報を取扱う従業者の明確化</a:t>
            </a:r>
            <a:endParaRPr kumimoji="1" lang="en-US" altLang="ja-JP" sz="1600" dirty="0" smtClean="0">
              <a:latin typeface="Meiryo UI" panose="020B0604030504040204" pitchFamily="50" charset="-128"/>
              <a:ea typeface="Meiryo UI" panose="020B0604030504040204" pitchFamily="50" charset="-128"/>
              <a:cs typeface="Meiryo UI" panose="020B0604030504040204" pitchFamily="50" charset="-128"/>
            </a:endParaRPr>
          </a:p>
          <a:p>
            <a:pPr marL="342900" indent="-342900">
              <a:buFont typeface="+mj-ea"/>
              <a:buAutoNum type="circleNumDbPlain"/>
            </a:pP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委託者が委託先に対して実地の調査を行うことができる規定</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等</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正方形/長方形 5"/>
          <p:cNvSpPr/>
          <p:nvPr/>
        </p:nvSpPr>
        <p:spPr>
          <a:xfrm>
            <a:off x="255499" y="4797152"/>
            <a:ext cx="8633001" cy="432048"/>
          </a:xfrm>
          <a:prstGeom prst="rect">
            <a:avLst/>
          </a:prstGeom>
          <a:solidFill>
            <a:schemeClr val="accent6">
              <a:lumMod val="20000"/>
              <a:lumOff val="80000"/>
            </a:schemeClr>
          </a:solidFill>
          <a:ln w="28575">
            <a:solidFill>
              <a:schemeClr val="accent6"/>
            </a:solidFill>
          </a:ln>
        </p:spPr>
        <p:style>
          <a:lnRef idx="2">
            <a:schemeClr val="accent6"/>
          </a:lnRef>
          <a:fillRef idx="1">
            <a:schemeClr val="lt1"/>
          </a:fillRef>
          <a:effectRef idx="0">
            <a:schemeClr val="accent6"/>
          </a:effectRef>
          <a:fontRef idx="minor">
            <a:schemeClr val="dk1"/>
          </a:fontRef>
        </p:style>
        <p:txBody>
          <a:bodyPr lIns="72000" tIns="0" rIns="72000" bIns="0" rtlCol="0" anchor="ctr">
            <a:normAutofit/>
          </a:bodyPr>
          <a:lstStyle/>
          <a:p>
            <a:pPr algn="ctr" fontAlgn="auto">
              <a:spcBef>
                <a:spcPts val="0"/>
              </a:spcBef>
              <a:spcAft>
                <a:spcPts val="0"/>
              </a:spcAft>
            </a:pPr>
            <a:r>
              <a:rPr lang="ja-JP" altLang="ja-JP" sz="1400" b="1" dirty="0" smtClean="0">
                <a:solidFill>
                  <a:prstClr val="black"/>
                </a:solidFill>
                <a:latin typeface="ＭＳ Ｐゴシック"/>
                <a:cs typeface="Meiryo UI" panose="020B0604030504040204" pitchFamily="50" charset="-128"/>
              </a:rPr>
              <a:t>個人</a:t>
            </a:r>
            <a:r>
              <a:rPr lang="ja-JP" altLang="ja-JP" sz="1400" b="1" dirty="0">
                <a:solidFill>
                  <a:prstClr val="black"/>
                </a:solidFill>
                <a:latin typeface="ＭＳ Ｐゴシック"/>
                <a:cs typeface="Meiryo UI" panose="020B0604030504040204" pitchFamily="50" charset="-128"/>
              </a:rPr>
              <a:t>番号関係事務の</a:t>
            </a:r>
            <a:r>
              <a:rPr lang="ja-JP" altLang="ja-JP" sz="1400" b="1" dirty="0" smtClean="0">
                <a:solidFill>
                  <a:prstClr val="black"/>
                </a:solidFill>
                <a:latin typeface="ＭＳ Ｐゴシック"/>
                <a:cs typeface="Meiryo UI" panose="020B0604030504040204" pitchFamily="50" charset="-128"/>
              </a:rPr>
              <a:t>全部</a:t>
            </a:r>
            <a:r>
              <a:rPr lang="ja-JP" altLang="en-US" sz="1400" b="1" dirty="0" smtClean="0">
                <a:solidFill>
                  <a:prstClr val="black"/>
                </a:solidFill>
                <a:latin typeface="ＭＳ Ｐゴシック"/>
                <a:cs typeface="Meiryo UI" panose="020B0604030504040204" pitchFamily="50" charset="-128"/>
              </a:rPr>
              <a:t>又</a:t>
            </a:r>
            <a:r>
              <a:rPr lang="ja-JP" altLang="ja-JP" sz="1400" b="1" dirty="0" smtClean="0">
                <a:solidFill>
                  <a:prstClr val="black"/>
                </a:solidFill>
                <a:latin typeface="ＭＳ Ｐゴシック"/>
                <a:cs typeface="Meiryo UI" panose="020B0604030504040204" pitchFamily="50" charset="-128"/>
              </a:rPr>
              <a:t>は</a:t>
            </a:r>
            <a:r>
              <a:rPr lang="ja-JP" altLang="ja-JP" sz="1400" b="1" dirty="0">
                <a:solidFill>
                  <a:prstClr val="black"/>
                </a:solidFill>
                <a:latin typeface="ＭＳ Ｐゴシック"/>
                <a:cs typeface="Meiryo UI" panose="020B0604030504040204" pitchFamily="50" charset="-128"/>
              </a:rPr>
              <a:t>一部の委託を受けた者は、</a:t>
            </a:r>
            <a:r>
              <a:rPr lang="ja-JP" altLang="ja-JP" sz="14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委託者の許諾を</a:t>
            </a:r>
            <a:r>
              <a:rPr lang="ja-JP" altLang="ja-JP" sz="14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得た場合に限り</a:t>
            </a:r>
            <a:r>
              <a:rPr lang="ja-JP" altLang="ja-JP" sz="14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ja-JP" altLang="ja-JP" sz="14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再委託が</a:t>
            </a:r>
            <a:r>
              <a:rPr lang="ja-JP" altLang="en-US" sz="14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可能</a:t>
            </a:r>
            <a:endParaRPr lang="en-US" altLang="ja-JP" sz="14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7" name="グループ化 6"/>
          <p:cNvGrpSpPr/>
          <p:nvPr/>
        </p:nvGrpSpPr>
        <p:grpSpPr>
          <a:xfrm>
            <a:off x="219589" y="5285436"/>
            <a:ext cx="8590674" cy="1342519"/>
            <a:chOff x="791377" y="4637424"/>
            <a:chExt cx="8590674" cy="1342519"/>
          </a:xfrm>
        </p:grpSpPr>
        <p:pic>
          <p:nvPicPr>
            <p:cNvPr id="8" name="Picture 4"/>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0" b="100000" l="0" r="90000"/>
                      </a14:imgEffect>
                    </a14:imgLayer>
                  </a14:imgProps>
                </a:ext>
                <a:ext uri="{28A0092B-C50C-407E-A947-70E740481C1C}">
                  <a14:useLocalDpi xmlns:a14="http://schemas.microsoft.com/office/drawing/2010/main" val="0"/>
                </a:ext>
              </a:extLst>
            </a:blip>
            <a:srcRect/>
            <a:stretch>
              <a:fillRect/>
            </a:stretch>
          </p:blipFill>
          <p:spPr bwMode="auto">
            <a:xfrm>
              <a:off x="6003062" y="5045931"/>
              <a:ext cx="698719" cy="6481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4"/>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0" b="100000" l="0" r="90000"/>
                      </a14:imgEffect>
                      <a14:imgEffect>
                        <a14:colorTemperature colorTemp="47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3320480" y="5051761"/>
              <a:ext cx="692433" cy="642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4"/>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000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8697672" y="5059232"/>
              <a:ext cx="684379" cy="63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1" name="グループ化 10"/>
            <p:cNvGrpSpPr/>
            <p:nvPr/>
          </p:nvGrpSpPr>
          <p:grpSpPr>
            <a:xfrm>
              <a:off x="1095176" y="5507706"/>
              <a:ext cx="6515772" cy="472237"/>
              <a:chOff x="1095176" y="5380106"/>
              <a:chExt cx="6515772" cy="472237"/>
            </a:xfrm>
          </p:grpSpPr>
          <p:sp>
            <p:nvSpPr>
              <p:cNvPr id="25" name="上カーブ矢印 24"/>
              <p:cNvSpPr/>
              <p:nvPr/>
            </p:nvSpPr>
            <p:spPr>
              <a:xfrm>
                <a:off x="1095176" y="5489809"/>
                <a:ext cx="6515772" cy="362534"/>
              </a:xfrm>
              <a:prstGeom prst="curvedUpArrow">
                <a:avLst>
                  <a:gd name="adj1" fmla="val 44513"/>
                  <a:gd name="adj2" fmla="val 110262"/>
                  <a:gd name="adj3" fmla="val 28319"/>
                </a:avLst>
              </a:prstGeom>
              <a:gradFill flip="none" rotWithShape="1">
                <a:gsLst>
                  <a:gs pos="0">
                    <a:srgbClr val="002060"/>
                  </a:gs>
                  <a:gs pos="71000">
                    <a:schemeClr val="accent1">
                      <a:tint val="44500"/>
                      <a:satMod val="160000"/>
                    </a:schemeClr>
                  </a:gs>
                  <a:gs pos="100000">
                    <a:schemeClr val="accent1">
                      <a:tint val="23500"/>
                      <a:satMod val="160000"/>
                    </a:schemeClr>
                  </a:gs>
                </a:gsLst>
                <a:lin ang="10800000" scaled="1"/>
                <a:tileRect/>
              </a:gradFill>
              <a:ln w="95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endParaRPr lang="ja-JP" altLang="en-US" sz="1100" dirty="0" smtClean="0">
                  <a:solidFill>
                    <a:prstClr val="black"/>
                  </a:solidFill>
                </a:endParaRPr>
              </a:p>
            </p:txBody>
          </p:sp>
          <p:sp>
            <p:nvSpPr>
              <p:cNvPr id="26" name="上カーブ矢印 25"/>
              <p:cNvSpPr/>
              <p:nvPr/>
            </p:nvSpPr>
            <p:spPr>
              <a:xfrm>
                <a:off x="1095177" y="5380106"/>
                <a:ext cx="3975576" cy="445769"/>
              </a:xfrm>
              <a:prstGeom prst="curvedUpArrow">
                <a:avLst>
                  <a:gd name="adj1" fmla="val 40884"/>
                  <a:gd name="adj2" fmla="val 79621"/>
                  <a:gd name="adj3" fmla="val 27699"/>
                </a:avLst>
              </a:prstGeom>
              <a:gradFill flip="none" rotWithShape="1">
                <a:gsLst>
                  <a:gs pos="0">
                    <a:srgbClr val="002060"/>
                  </a:gs>
                  <a:gs pos="71000">
                    <a:schemeClr val="accent1">
                      <a:tint val="44500"/>
                      <a:satMod val="160000"/>
                    </a:schemeClr>
                  </a:gs>
                  <a:gs pos="100000">
                    <a:schemeClr val="accent1">
                      <a:tint val="23500"/>
                      <a:satMod val="160000"/>
                    </a:schemeClr>
                  </a:gs>
                </a:gsLst>
                <a:lin ang="10800000" scaled="1"/>
                <a:tileRect/>
              </a:gradFill>
              <a:ln w="95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endParaRPr lang="ja-JP" altLang="en-US" sz="1100" dirty="0" smtClean="0">
                  <a:solidFill>
                    <a:prstClr val="black"/>
                  </a:solidFill>
                </a:endParaRPr>
              </a:p>
            </p:txBody>
          </p:sp>
        </p:grpSp>
        <p:grpSp>
          <p:nvGrpSpPr>
            <p:cNvPr id="12" name="グループ化 11"/>
            <p:cNvGrpSpPr/>
            <p:nvPr/>
          </p:nvGrpSpPr>
          <p:grpSpPr>
            <a:xfrm>
              <a:off x="791377" y="4637424"/>
              <a:ext cx="870727" cy="1161252"/>
              <a:chOff x="1205560" y="1085624"/>
              <a:chExt cx="870727" cy="1161252"/>
            </a:xfrm>
          </p:grpSpPr>
          <p:pic>
            <p:nvPicPr>
              <p:cNvPr id="23" name="Picture 3" descr="C:\Users\CS733492\AppData\Local\Microsoft\Windows\Temporary Internet Files\Content.IE5\5CO7EA8B\MC900434847[1].png"/>
              <p:cNvPicPr>
                <a:picLocks noChangeAspect="1" noChangeArrowheads="1"/>
              </p:cNvPicPr>
              <p:nvPr/>
            </p:nvPicPr>
            <p:blipFill>
              <a:blip r:embed="rId8"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205560" y="1085624"/>
                <a:ext cx="870727" cy="1144823"/>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9" descr="C:\Users\CS784324\AppData\Local\Microsoft\Windows\Temporary Internet Files\Content.IE5\2V8RJ5ZS\MC900446380[1].wmf"/>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269046" y="1601728"/>
                <a:ext cx="662516" cy="6451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グループ化 12"/>
            <p:cNvGrpSpPr/>
            <p:nvPr/>
          </p:nvGrpSpPr>
          <p:grpSpPr>
            <a:xfrm>
              <a:off x="6866598" y="4851729"/>
              <a:ext cx="1488700" cy="655977"/>
              <a:chOff x="6882559" y="4463522"/>
              <a:chExt cx="1488700" cy="655977"/>
            </a:xfrm>
          </p:grpSpPr>
          <p:sp>
            <p:nvSpPr>
              <p:cNvPr id="21" name="右矢印 20"/>
              <p:cNvSpPr/>
              <p:nvPr/>
            </p:nvSpPr>
            <p:spPr>
              <a:xfrm>
                <a:off x="6882559" y="4788463"/>
                <a:ext cx="1488700" cy="331036"/>
              </a:xfrm>
              <a:prstGeom prst="rightArrow">
                <a:avLst/>
              </a:prstGeom>
              <a:gradFill flip="none" rotWithShape="1">
                <a:gsLst>
                  <a:gs pos="0">
                    <a:srgbClr val="002060"/>
                  </a:gs>
                  <a:gs pos="71000">
                    <a:schemeClr val="accent1">
                      <a:tint val="44500"/>
                      <a:satMod val="160000"/>
                    </a:schemeClr>
                  </a:gs>
                  <a:gs pos="100000">
                    <a:schemeClr val="accent1">
                      <a:tint val="23500"/>
                      <a:satMod val="160000"/>
                    </a:schemeClr>
                  </a:gs>
                </a:gsLst>
                <a:lin ang="10800000" scaled="1"/>
                <a:tileRect/>
              </a:gradFill>
              <a:ln w="95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endParaRPr lang="ja-JP" altLang="en-US" sz="1100" dirty="0" smtClean="0">
                  <a:solidFill>
                    <a:prstClr val="black"/>
                  </a:solidFill>
                </a:endParaRPr>
              </a:p>
            </p:txBody>
          </p:sp>
          <p:sp>
            <p:nvSpPr>
              <p:cNvPr id="22" name="テキスト ボックス 20"/>
              <p:cNvSpPr>
                <a:spLocks noChangeArrowheads="1"/>
              </p:cNvSpPr>
              <p:nvPr/>
            </p:nvSpPr>
            <p:spPr bwMode="auto">
              <a:xfrm>
                <a:off x="7221387" y="4463522"/>
                <a:ext cx="811041" cy="289441"/>
              </a:xfrm>
              <a:prstGeom prst="roundRect">
                <a:avLst>
                  <a:gd name="adj" fmla="val 16667"/>
                </a:avLst>
              </a:prstGeom>
              <a:solidFill>
                <a:schemeClr val="bg1"/>
              </a:solidFill>
              <a:ln w="9525">
                <a:solidFill>
                  <a:srgbClr val="002060"/>
                </a:solidFill>
                <a:round/>
                <a:headEnd/>
                <a:tailEnd/>
              </a:ln>
            </p:spPr>
            <p:txBody>
              <a:bodyPr wrap="square">
                <a:spAutoFit/>
              </a:bodyPr>
              <a:lstStyle/>
              <a:p>
                <a:pPr algn="ctr" fontAlgn="auto">
                  <a:spcBef>
                    <a:spcPts val="0"/>
                  </a:spcBef>
                  <a:spcAft>
                    <a:spcPts val="0"/>
                  </a:spcAft>
                </a:pPr>
                <a:r>
                  <a:rPr lang="ja-JP" altLang="en-US" sz="1100" dirty="0" smtClean="0">
                    <a:solidFill>
                      <a:prstClr val="black"/>
                    </a:solidFill>
                    <a:latin typeface="ＭＳ ゴシック" panose="020B0609070205080204" pitchFamily="49" charset="-128"/>
                    <a:ea typeface="ＭＳ ゴシック" panose="020B0609070205080204" pitchFamily="49" charset="-128"/>
                    <a:cs typeface="ＤＦ平成ゴシック体W5"/>
                  </a:rPr>
                  <a:t>再々委託</a:t>
                </a:r>
                <a:endParaRPr lang="en-US" altLang="ja-JP" sz="1100" dirty="0" smtClean="0">
                  <a:solidFill>
                    <a:prstClr val="black"/>
                  </a:solidFill>
                  <a:latin typeface="ＭＳ ゴシック" panose="020B0609070205080204" pitchFamily="49" charset="-128"/>
                  <a:ea typeface="ＭＳ ゴシック" panose="020B0609070205080204" pitchFamily="49" charset="-128"/>
                  <a:cs typeface="ＤＦ平成ゴシック体W5"/>
                </a:endParaRPr>
              </a:p>
            </p:txBody>
          </p:sp>
        </p:grpSp>
        <p:grpSp>
          <p:nvGrpSpPr>
            <p:cNvPr id="14" name="グループ化 13"/>
            <p:cNvGrpSpPr/>
            <p:nvPr/>
          </p:nvGrpSpPr>
          <p:grpSpPr>
            <a:xfrm>
              <a:off x="4245924" y="4851729"/>
              <a:ext cx="1488700" cy="655977"/>
              <a:chOff x="4261885" y="4463522"/>
              <a:chExt cx="1488700" cy="655977"/>
            </a:xfrm>
          </p:grpSpPr>
          <p:sp>
            <p:nvSpPr>
              <p:cNvPr id="19" name="テキスト ボックス 20"/>
              <p:cNvSpPr>
                <a:spLocks noChangeArrowheads="1"/>
              </p:cNvSpPr>
              <p:nvPr/>
            </p:nvSpPr>
            <p:spPr bwMode="auto">
              <a:xfrm>
                <a:off x="4571370" y="4463522"/>
                <a:ext cx="811041" cy="289441"/>
              </a:xfrm>
              <a:prstGeom prst="roundRect">
                <a:avLst>
                  <a:gd name="adj" fmla="val 16667"/>
                </a:avLst>
              </a:prstGeom>
              <a:solidFill>
                <a:schemeClr val="bg1"/>
              </a:solidFill>
              <a:ln w="9525">
                <a:solidFill>
                  <a:srgbClr val="002060"/>
                </a:solidFill>
                <a:round/>
                <a:headEnd/>
                <a:tailEnd/>
              </a:ln>
            </p:spPr>
            <p:txBody>
              <a:bodyPr wrap="square">
                <a:spAutoFit/>
              </a:bodyPr>
              <a:lstStyle/>
              <a:p>
                <a:pPr algn="ctr" fontAlgn="auto">
                  <a:spcBef>
                    <a:spcPts val="0"/>
                  </a:spcBef>
                  <a:spcAft>
                    <a:spcPts val="0"/>
                  </a:spcAft>
                </a:pPr>
                <a:r>
                  <a:rPr lang="ja-JP" altLang="en-US" sz="1100" dirty="0" smtClean="0">
                    <a:solidFill>
                      <a:prstClr val="black"/>
                    </a:solidFill>
                    <a:latin typeface="ＭＳ ゴシック" panose="020B0609070205080204" pitchFamily="49" charset="-128"/>
                    <a:ea typeface="ＭＳ ゴシック" panose="020B0609070205080204" pitchFamily="49" charset="-128"/>
                    <a:cs typeface="ＤＦ平成ゴシック体W5"/>
                  </a:rPr>
                  <a:t>再委託</a:t>
                </a:r>
                <a:endParaRPr lang="en-US" altLang="ja-JP" sz="1100" dirty="0" smtClean="0">
                  <a:solidFill>
                    <a:prstClr val="black"/>
                  </a:solidFill>
                  <a:latin typeface="ＭＳ ゴシック" panose="020B0609070205080204" pitchFamily="49" charset="-128"/>
                  <a:ea typeface="ＭＳ ゴシック" panose="020B0609070205080204" pitchFamily="49" charset="-128"/>
                  <a:cs typeface="ＤＦ平成ゴシック体W5"/>
                </a:endParaRPr>
              </a:p>
            </p:txBody>
          </p:sp>
          <p:sp>
            <p:nvSpPr>
              <p:cNvPr id="20" name="右矢印 19"/>
              <p:cNvSpPr/>
              <p:nvPr/>
            </p:nvSpPr>
            <p:spPr>
              <a:xfrm>
                <a:off x="4261885" y="4788463"/>
                <a:ext cx="1488700" cy="331036"/>
              </a:xfrm>
              <a:prstGeom prst="rightArrow">
                <a:avLst/>
              </a:prstGeom>
              <a:gradFill flip="none" rotWithShape="1">
                <a:gsLst>
                  <a:gs pos="0">
                    <a:srgbClr val="002060"/>
                  </a:gs>
                  <a:gs pos="71000">
                    <a:schemeClr val="accent1">
                      <a:tint val="44500"/>
                      <a:satMod val="160000"/>
                    </a:schemeClr>
                  </a:gs>
                  <a:gs pos="100000">
                    <a:schemeClr val="accent1">
                      <a:tint val="23500"/>
                      <a:satMod val="160000"/>
                    </a:schemeClr>
                  </a:gs>
                </a:gsLst>
                <a:lin ang="10800000" scaled="1"/>
                <a:tileRect/>
              </a:gradFill>
              <a:ln w="95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endParaRPr lang="ja-JP" altLang="en-US" sz="1100" dirty="0" smtClean="0">
                  <a:solidFill>
                    <a:prstClr val="black"/>
                  </a:solidFill>
                </a:endParaRPr>
              </a:p>
            </p:txBody>
          </p:sp>
        </p:grpSp>
        <p:grpSp>
          <p:nvGrpSpPr>
            <p:cNvPr id="15" name="グループ化 14"/>
            <p:cNvGrpSpPr/>
            <p:nvPr/>
          </p:nvGrpSpPr>
          <p:grpSpPr>
            <a:xfrm>
              <a:off x="1697321" y="4851729"/>
              <a:ext cx="1488700" cy="655977"/>
              <a:chOff x="1713282" y="4463522"/>
              <a:chExt cx="1488700" cy="655977"/>
            </a:xfrm>
          </p:grpSpPr>
          <p:sp>
            <p:nvSpPr>
              <p:cNvPr id="17" name="テキスト ボックス 20"/>
              <p:cNvSpPr>
                <a:spLocks noChangeArrowheads="1"/>
              </p:cNvSpPr>
              <p:nvPr/>
            </p:nvSpPr>
            <p:spPr bwMode="auto">
              <a:xfrm>
                <a:off x="2019497" y="4463522"/>
                <a:ext cx="811041" cy="289441"/>
              </a:xfrm>
              <a:prstGeom prst="roundRect">
                <a:avLst>
                  <a:gd name="adj" fmla="val 16667"/>
                </a:avLst>
              </a:prstGeom>
              <a:solidFill>
                <a:schemeClr val="bg1"/>
              </a:solidFill>
              <a:ln w="9525">
                <a:solidFill>
                  <a:srgbClr val="002060"/>
                </a:solidFill>
                <a:round/>
                <a:headEnd/>
                <a:tailEnd/>
              </a:ln>
            </p:spPr>
            <p:txBody>
              <a:bodyPr wrap="square">
                <a:spAutoFit/>
              </a:bodyPr>
              <a:lstStyle/>
              <a:p>
                <a:pPr algn="ctr" fontAlgn="auto">
                  <a:spcBef>
                    <a:spcPts val="0"/>
                  </a:spcBef>
                  <a:spcAft>
                    <a:spcPts val="0"/>
                  </a:spcAft>
                </a:pPr>
                <a:r>
                  <a:rPr lang="ja-JP" altLang="en-US" sz="1100" dirty="0" smtClean="0">
                    <a:solidFill>
                      <a:prstClr val="black"/>
                    </a:solidFill>
                    <a:latin typeface="ＭＳ ゴシック" panose="020B0609070205080204" pitchFamily="49" charset="-128"/>
                    <a:ea typeface="ＭＳ ゴシック" panose="020B0609070205080204" pitchFamily="49" charset="-128"/>
                    <a:cs typeface="ＤＦ平成ゴシック体W5"/>
                  </a:rPr>
                  <a:t>委託</a:t>
                </a:r>
                <a:endParaRPr lang="en-US" altLang="ja-JP" sz="1100" dirty="0" smtClean="0">
                  <a:solidFill>
                    <a:prstClr val="black"/>
                  </a:solidFill>
                  <a:latin typeface="ＭＳ ゴシック" panose="020B0609070205080204" pitchFamily="49" charset="-128"/>
                  <a:ea typeface="ＭＳ ゴシック" panose="020B0609070205080204" pitchFamily="49" charset="-128"/>
                  <a:cs typeface="ＤＦ平成ゴシック体W5"/>
                </a:endParaRPr>
              </a:p>
            </p:txBody>
          </p:sp>
          <p:sp>
            <p:nvSpPr>
              <p:cNvPr id="18" name="右矢印 17"/>
              <p:cNvSpPr/>
              <p:nvPr/>
            </p:nvSpPr>
            <p:spPr>
              <a:xfrm>
                <a:off x="1713282" y="4788463"/>
                <a:ext cx="1488700" cy="331036"/>
              </a:xfrm>
              <a:prstGeom prst="rightArrow">
                <a:avLst/>
              </a:prstGeom>
              <a:gradFill flip="none" rotWithShape="1">
                <a:gsLst>
                  <a:gs pos="0">
                    <a:srgbClr val="002060"/>
                  </a:gs>
                  <a:gs pos="71000">
                    <a:schemeClr val="accent1">
                      <a:tint val="44500"/>
                      <a:satMod val="160000"/>
                    </a:schemeClr>
                  </a:gs>
                  <a:gs pos="100000">
                    <a:schemeClr val="accent1">
                      <a:tint val="23500"/>
                      <a:satMod val="160000"/>
                    </a:schemeClr>
                  </a:gs>
                </a:gsLst>
                <a:lin ang="10800000" scaled="1"/>
                <a:tileRect/>
              </a:gradFill>
              <a:ln w="95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endParaRPr lang="ja-JP" altLang="en-US" sz="1100" dirty="0" smtClean="0">
                  <a:solidFill>
                    <a:prstClr val="black"/>
                  </a:solidFill>
                </a:endParaRPr>
              </a:p>
            </p:txBody>
          </p:sp>
        </p:grpSp>
        <p:sp>
          <p:nvSpPr>
            <p:cNvPr id="16" name="テキスト ボックス 20"/>
            <p:cNvSpPr>
              <a:spLocks noChangeArrowheads="1"/>
            </p:cNvSpPr>
            <p:nvPr/>
          </p:nvSpPr>
          <p:spPr bwMode="auto">
            <a:xfrm>
              <a:off x="924757" y="4851729"/>
              <a:ext cx="521109" cy="272415"/>
            </a:xfrm>
            <a:prstGeom prst="roundRect">
              <a:avLst>
                <a:gd name="adj" fmla="val 16667"/>
              </a:avLst>
            </a:prstGeom>
            <a:noFill/>
            <a:ln w="9525">
              <a:solidFill>
                <a:schemeClr val="tx1"/>
              </a:solidFill>
              <a:round/>
              <a:headEnd/>
              <a:tailEnd/>
            </a:ln>
          </p:spPr>
          <p:txBody>
            <a:bodyPr wrap="square">
              <a:spAutoFit/>
            </a:bodyPr>
            <a:lstStyle/>
            <a:p>
              <a:pPr algn="ctr" fontAlgn="auto">
                <a:spcBef>
                  <a:spcPts val="0"/>
                </a:spcBef>
                <a:spcAft>
                  <a:spcPts val="0"/>
                </a:spcAft>
              </a:pPr>
              <a:r>
                <a:rPr lang="ja-JP" altLang="en-US" sz="1000" dirty="0" smtClean="0">
                  <a:solidFill>
                    <a:prstClr val="black"/>
                  </a:solidFill>
                  <a:latin typeface="ＭＳ ゴシック" panose="020B0609070205080204" pitchFamily="49" charset="-128"/>
                  <a:ea typeface="ＭＳ ゴシック" panose="020B0609070205080204" pitchFamily="49" charset="-128"/>
                  <a:cs typeface="ＤＦ平成ゴシック体W5"/>
                </a:rPr>
                <a:t>会社</a:t>
              </a:r>
              <a:endParaRPr lang="en-US" altLang="ja-JP" sz="1000" dirty="0" smtClean="0">
                <a:solidFill>
                  <a:prstClr val="black"/>
                </a:solidFill>
                <a:latin typeface="ＭＳ ゴシック" panose="020B0609070205080204" pitchFamily="49" charset="-128"/>
                <a:ea typeface="ＭＳ ゴシック" panose="020B0609070205080204" pitchFamily="49" charset="-128"/>
                <a:cs typeface="ＤＦ平成ゴシック体W5"/>
              </a:endParaRPr>
            </a:p>
          </p:txBody>
        </p:sp>
      </p:grpSp>
      <p:sp>
        <p:nvSpPr>
          <p:cNvPr id="27" name="テキスト ボックス 26"/>
          <p:cNvSpPr txBox="1"/>
          <p:nvPr/>
        </p:nvSpPr>
        <p:spPr>
          <a:xfrm>
            <a:off x="1431748" y="6464369"/>
            <a:ext cx="776964" cy="276999"/>
          </a:xfrm>
          <a:prstGeom prst="rect">
            <a:avLst/>
          </a:prstGeom>
          <a:solidFill>
            <a:schemeClr val="bg1"/>
          </a:solidFill>
          <a:ln w="19050">
            <a:solidFill>
              <a:schemeClr val="accent6"/>
            </a:solidFill>
          </a:ln>
        </p:spPr>
        <p:txBody>
          <a:bodyPr wrap="square" rtlCol="0">
            <a:spAutoFit/>
          </a:bodyPr>
          <a:lstStyle/>
          <a:p>
            <a:pPr algn="ctr" fontAlgn="auto">
              <a:spcBef>
                <a:spcPts val="0"/>
              </a:spcBef>
              <a:spcAft>
                <a:spcPts val="0"/>
              </a:spcAft>
            </a:pPr>
            <a:r>
              <a:rPr lang="ja-JP" altLang="en-US" sz="1200" b="1" dirty="0" smtClean="0">
                <a:solidFill>
                  <a:prstClr val="black"/>
                </a:solidFill>
                <a:latin typeface="ＭＳ ゴシック" panose="020B0609070205080204" pitchFamily="49" charset="-128"/>
                <a:ea typeface="ＭＳ ゴシック" panose="020B0609070205080204" pitchFamily="49" charset="-128"/>
                <a:cs typeface="ＤＦ平成ゴシック体W5"/>
              </a:rPr>
              <a:t>許諾</a:t>
            </a:r>
            <a:endParaRPr lang="en-US" altLang="ja-JP" sz="1200" b="1" dirty="0">
              <a:solidFill>
                <a:prstClr val="black"/>
              </a:solidFill>
              <a:latin typeface="ＭＳ ゴシック" panose="020B0609070205080204" pitchFamily="49" charset="-128"/>
              <a:ea typeface="ＭＳ ゴシック" panose="020B0609070205080204" pitchFamily="49" charset="-128"/>
              <a:cs typeface="ＤＦ平成ゴシック体W5"/>
            </a:endParaRPr>
          </a:p>
        </p:txBody>
      </p:sp>
    </p:spTree>
    <p:extLst>
      <p:ext uri="{BB962C8B-B14F-4D97-AF65-F5344CB8AC3E}">
        <p14:creationId xmlns:p14="http://schemas.microsoft.com/office/powerpoint/2010/main" val="3325986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1"/>
          <p:cNvSpPr>
            <a:spLocks noGrp="1"/>
          </p:cNvSpPr>
          <p:nvPr>
            <p:ph type="sldNum" sz="quarter" idx="12"/>
          </p:nvPr>
        </p:nvSpPr>
        <p:spPr>
          <a:xfrm>
            <a:off x="6974904" y="6381328"/>
            <a:ext cx="2133600" cy="365125"/>
          </a:xfrm>
        </p:spPr>
        <p:txBody>
          <a:bodyPr/>
          <a:lstStyle/>
          <a:p>
            <a:fld id="{0CBE25CB-ED94-487D-A632-5FD48227E3F5}" type="slidenum">
              <a:rPr lang="ja-JP" altLang="en-US" sz="180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pPr/>
              <a:t>25</a:t>
            </a:fld>
            <a:endParaRPr lang="ja-JP" altLang="en-US" sz="18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タイトル 1"/>
          <p:cNvSpPr txBox="1">
            <a:spLocks/>
          </p:cNvSpPr>
          <p:nvPr/>
        </p:nvSpPr>
        <p:spPr bwMode="auto">
          <a:xfrm>
            <a:off x="251718" y="332656"/>
            <a:ext cx="8640762" cy="534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r>
              <a:rPr lang="ja-JP" altLang="en-US" sz="28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④＜</a:t>
            </a:r>
            <a:r>
              <a:rPr lang="ja-JP" altLang="en-US" sz="28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参考＞　ＩＴサービスの利用と安全管理措置</a:t>
            </a:r>
          </a:p>
        </p:txBody>
      </p:sp>
      <p:graphicFrame>
        <p:nvGraphicFramePr>
          <p:cNvPr id="7" name="表 6"/>
          <p:cNvGraphicFramePr>
            <a:graphicFrameLocks noGrp="1"/>
          </p:cNvGraphicFramePr>
          <p:nvPr>
            <p:extLst>
              <p:ext uri="{D42A27DB-BD31-4B8C-83A1-F6EECF244321}">
                <p14:modId xmlns:p14="http://schemas.microsoft.com/office/powerpoint/2010/main" val="2671274457"/>
              </p:ext>
            </p:extLst>
          </p:nvPr>
        </p:nvGraphicFramePr>
        <p:xfrm>
          <a:off x="719671" y="1124744"/>
          <a:ext cx="7704855" cy="4980960"/>
        </p:xfrm>
        <a:graphic>
          <a:graphicData uri="http://schemas.openxmlformats.org/drawingml/2006/table">
            <a:tbl>
              <a:tblPr firstRow="1" bandRow="1">
                <a:tableStyleId>{5C22544A-7EE6-4342-B048-85BDC9FD1C3A}</a:tableStyleId>
              </a:tblPr>
              <a:tblGrid>
                <a:gridCol w="1728193"/>
                <a:gridCol w="2988331"/>
                <a:gridCol w="2988331"/>
              </a:tblGrid>
              <a:tr h="591840">
                <a:tc>
                  <a:txBody>
                    <a:bodyPr/>
                    <a:lstStyle/>
                    <a:p>
                      <a:endParaRPr kumimoji="1" lang="ja-JP" altLang="en-US" dirty="0"/>
                    </a:p>
                  </a:txBody>
                  <a:tcPr/>
                </a:tc>
                <a:tc>
                  <a:txBody>
                    <a:bodyPr/>
                    <a:lstStyle/>
                    <a:p>
                      <a:pPr algn="ctr"/>
                      <a:r>
                        <a:rPr kumimoji="1" lang="ja-JP" altLang="en-US" dirty="0" smtClean="0"/>
                        <a:t>委託に該当</a:t>
                      </a:r>
                      <a:endParaRPr kumimoji="1" lang="ja-JP" altLang="en-US" dirty="0"/>
                    </a:p>
                  </a:txBody>
                  <a:tcPr anchor="ctr"/>
                </a:tc>
                <a:tc>
                  <a:txBody>
                    <a:bodyPr/>
                    <a:lstStyle/>
                    <a:p>
                      <a:pPr algn="ctr"/>
                      <a:r>
                        <a:rPr kumimoji="1" lang="ja-JP" altLang="en-US" dirty="0" smtClean="0"/>
                        <a:t>委託に該当しない</a:t>
                      </a:r>
                      <a:endParaRPr kumimoji="1" lang="ja-JP" altLang="en-US" dirty="0"/>
                    </a:p>
                  </a:txBody>
                  <a:tcPr anchor="ctr"/>
                </a:tc>
              </a:tr>
              <a:tr h="370840">
                <a:tc>
                  <a:txBody>
                    <a:bodyPr/>
                    <a:lstStyle/>
                    <a:p>
                      <a:pPr algn="ctr"/>
                      <a:r>
                        <a:rPr kumimoji="1" lang="ja-JP" altLang="en-US" b="1" dirty="0" smtClean="0"/>
                        <a:t>基準</a:t>
                      </a:r>
                      <a:endParaRPr kumimoji="1" lang="ja-JP" altLang="en-US" b="1" dirty="0"/>
                    </a:p>
                  </a:txBody>
                  <a:tcPr anchor="ctr"/>
                </a:tc>
                <a:tc>
                  <a:txBody>
                    <a:bodyPr/>
                    <a:lstStyle/>
                    <a:p>
                      <a:r>
                        <a:rPr kumimoji="1" lang="ja-JP" altLang="en-US" dirty="0" smtClean="0"/>
                        <a:t>ＩＴサービス事業者が、個人番号を含む電子データ（機械的に暗号化したデータも含む）を取扱う</a:t>
                      </a:r>
                      <a:endParaRPr kumimoji="1" lang="ja-JP" altLang="en-US" dirty="0"/>
                    </a:p>
                  </a:txBody>
                  <a:tcPr/>
                </a:tc>
                <a:tc>
                  <a:txBody>
                    <a:bodyPr/>
                    <a:lstStyle/>
                    <a:p>
                      <a:r>
                        <a:rPr kumimoji="1" lang="ja-JP" altLang="en-US" dirty="0" smtClean="0"/>
                        <a:t>ＩＴサービス事業者が個人番号を含むデータを取扱わない</a:t>
                      </a:r>
                      <a:endParaRPr kumimoji="1" lang="ja-JP" altLang="en-US" dirty="0"/>
                    </a:p>
                  </a:txBody>
                  <a:tcPr/>
                </a:tc>
              </a:tr>
              <a:tr h="370840">
                <a:tc>
                  <a:txBody>
                    <a:bodyPr/>
                    <a:lstStyle/>
                    <a:p>
                      <a:pPr algn="ctr"/>
                      <a:r>
                        <a:rPr kumimoji="1" lang="ja-JP" altLang="en-US" b="1" dirty="0" smtClean="0"/>
                        <a:t>例</a:t>
                      </a:r>
                      <a:endParaRPr kumimoji="1" lang="ja-JP" altLang="en-US" b="1" dirty="0"/>
                    </a:p>
                  </a:txBody>
                  <a:tcPr anchor="ctr"/>
                </a:tc>
                <a:tc>
                  <a:txBody>
                    <a:bodyPr/>
                    <a:lstStyle/>
                    <a:p>
                      <a:r>
                        <a:rPr kumimoji="1" lang="ja-JP" altLang="en-US" dirty="0" smtClean="0"/>
                        <a:t>アプリケーションの運用・保守をＩＴサービス事業者が行う場合</a:t>
                      </a:r>
                      <a:endParaRPr kumimoji="1" lang="ja-JP" altLang="en-US" dirty="0"/>
                    </a:p>
                  </a:txBody>
                  <a:tcPr/>
                </a:tc>
                <a:tc>
                  <a:txBody>
                    <a:bodyPr/>
                    <a:lstStyle/>
                    <a:p>
                      <a:r>
                        <a:rPr kumimoji="1" lang="ja-JP" altLang="en-US" dirty="0" smtClean="0"/>
                        <a:t>ハウジング・サービスを利用し、アプリケーションの運用・保守は自らが行っている場合</a:t>
                      </a:r>
                      <a:endParaRPr kumimoji="1" lang="en-US" altLang="ja-JP" dirty="0" smtClean="0"/>
                    </a:p>
                    <a:p>
                      <a:r>
                        <a:rPr kumimoji="1" lang="ja-JP" altLang="en-US" dirty="0" smtClean="0"/>
                        <a:t>クラウドサービス提供者がプラットフォームのみを提供している場合</a:t>
                      </a:r>
                      <a:endParaRPr kumimoji="1" lang="ja-JP" altLang="en-US" dirty="0"/>
                    </a:p>
                  </a:txBody>
                  <a:tcPr/>
                </a:tc>
              </a:tr>
              <a:tr h="370840">
                <a:tc>
                  <a:txBody>
                    <a:bodyPr/>
                    <a:lstStyle/>
                    <a:p>
                      <a:pPr algn="ctr"/>
                      <a:r>
                        <a:rPr kumimoji="1" lang="ja-JP" altLang="en-US" b="1" dirty="0" smtClean="0"/>
                        <a:t>安全管理措置</a:t>
                      </a:r>
                      <a:endParaRPr kumimoji="1" lang="ja-JP" altLang="en-US" b="1" dirty="0"/>
                    </a:p>
                  </a:txBody>
                  <a:tcPr anchor="ctr"/>
                </a:tc>
                <a:tc>
                  <a:txBody>
                    <a:bodyPr/>
                    <a:lstStyle/>
                    <a:p>
                      <a:r>
                        <a:rPr kumimoji="1" lang="ja-JP" altLang="en-US" dirty="0" smtClean="0"/>
                        <a:t>委託者としての「必要かつ適切な監督」が必要</a:t>
                      </a:r>
                      <a:endParaRPr kumimoji="1" lang="ja-JP" altLang="en-US" dirty="0"/>
                    </a:p>
                  </a:txBody>
                  <a:tcPr/>
                </a:tc>
                <a:tc>
                  <a:txBody>
                    <a:bodyPr/>
                    <a:lstStyle/>
                    <a:p>
                      <a:r>
                        <a:rPr kumimoji="1" lang="ja-JP" altLang="en-US" dirty="0" smtClean="0"/>
                        <a:t>自らが果たすべき安全管理措置として、サービス提供社内にあるデータについて適切に講じる必要あり</a:t>
                      </a:r>
                      <a:endParaRPr kumimoji="1" lang="ja-JP" altLang="en-US" dirty="0"/>
                    </a:p>
                  </a:txBody>
                  <a:tcPr/>
                </a:tc>
              </a:tr>
            </a:tbl>
          </a:graphicData>
        </a:graphic>
      </p:graphicFrame>
    </p:spTree>
    <p:extLst>
      <p:ext uri="{BB962C8B-B14F-4D97-AF65-F5344CB8AC3E}">
        <p14:creationId xmlns:p14="http://schemas.microsoft.com/office/powerpoint/2010/main" val="15699885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直線コネクタ 25"/>
          <p:cNvCxnSpPr/>
          <p:nvPr/>
        </p:nvCxnSpPr>
        <p:spPr>
          <a:xfrm>
            <a:off x="1115616" y="6093296"/>
            <a:ext cx="8028384" cy="8384"/>
          </a:xfrm>
          <a:prstGeom prst="line">
            <a:avLst/>
          </a:prstGeom>
          <a:ln w="50800">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a:off x="1081176" y="5112804"/>
            <a:ext cx="8028384" cy="8384"/>
          </a:xfrm>
          <a:prstGeom prst="line">
            <a:avLst/>
          </a:prstGeom>
          <a:ln w="50800">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4" name="スライド番号プレースホルダー 3"/>
          <p:cNvSpPr>
            <a:spLocks noGrp="1"/>
          </p:cNvSpPr>
          <p:nvPr>
            <p:ph type="sldNum" sz="quarter" idx="12"/>
          </p:nvPr>
        </p:nvSpPr>
        <p:spPr>
          <a:xfrm>
            <a:off x="7010400" y="6492875"/>
            <a:ext cx="2133600" cy="365125"/>
          </a:xfrm>
        </p:spPr>
        <p:txBody>
          <a:bodyPr/>
          <a:lstStyle/>
          <a:p>
            <a:pPr>
              <a:defRPr/>
            </a:pPr>
            <a:fld id="{C3C04727-8AF5-4794-A05C-2C4886A14F80}" type="slidenum">
              <a:rPr lang="ja-JP" altLang="en-US" sz="1800" b="1" smtClean="0">
                <a:solidFill>
                  <a:prstClr val="black"/>
                </a:solidFill>
              </a:rPr>
              <a:pPr>
                <a:defRPr/>
              </a:pPr>
              <a:t>26</a:t>
            </a:fld>
            <a:endParaRPr lang="ja-JP" altLang="en-US" sz="1800" b="1" dirty="0">
              <a:solidFill>
                <a:prstClr val="black"/>
              </a:solidFill>
            </a:endParaRPr>
          </a:p>
        </p:txBody>
      </p:sp>
      <p:sp>
        <p:nvSpPr>
          <p:cNvPr id="5" name="タイトル 1"/>
          <p:cNvSpPr txBox="1">
            <a:spLocks/>
          </p:cNvSpPr>
          <p:nvPr/>
        </p:nvSpPr>
        <p:spPr bwMode="auto">
          <a:xfrm>
            <a:off x="179512" y="115987"/>
            <a:ext cx="77724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fontAlgn="base">
              <a:spcBef>
                <a:spcPct val="0"/>
              </a:spcBef>
              <a:spcAft>
                <a:spcPct val="0"/>
              </a:spcAft>
              <a:defRPr kumimoji="1" sz="4400" kern="1200">
                <a:solidFill>
                  <a:schemeClr val="tx1"/>
                </a:solidFill>
                <a:latin typeface="+mj-lt"/>
                <a:ea typeface="+mj-ea"/>
                <a:cs typeface="+mj-cs"/>
              </a:defRPr>
            </a:lvl1pPr>
            <a:lvl2pPr algn="ctr" rtl="0" fontAlgn="base">
              <a:spcBef>
                <a:spcPct val="0"/>
              </a:spcBef>
              <a:spcAft>
                <a:spcPct val="0"/>
              </a:spcAft>
              <a:defRPr kumimoji="1" sz="4400">
                <a:solidFill>
                  <a:schemeClr val="tx1"/>
                </a:solidFill>
                <a:latin typeface="Calibri" pitchFamily="34" charset="0"/>
                <a:ea typeface="ＭＳ Ｐゴシック" charset="-128"/>
              </a:defRPr>
            </a:lvl2pPr>
            <a:lvl3pPr algn="ctr" rtl="0" fontAlgn="base">
              <a:spcBef>
                <a:spcPct val="0"/>
              </a:spcBef>
              <a:spcAft>
                <a:spcPct val="0"/>
              </a:spcAft>
              <a:defRPr kumimoji="1" sz="4400">
                <a:solidFill>
                  <a:schemeClr val="tx1"/>
                </a:solidFill>
                <a:latin typeface="Calibri" pitchFamily="34" charset="0"/>
                <a:ea typeface="ＭＳ Ｐゴシック" charset="-128"/>
              </a:defRPr>
            </a:lvl3pPr>
            <a:lvl4pPr algn="ctr" rtl="0" fontAlgn="base">
              <a:spcBef>
                <a:spcPct val="0"/>
              </a:spcBef>
              <a:spcAft>
                <a:spcPct val="0"/>
              </a:spcAft>
              <a:defRPr kumimoji="1" sz="4400">
                <a:solidFill>
                  <a:schemeClr val="tx1"/>
                </a:solidFill>
                <a:latin typeface="Calibri" pitchFamily="34" charset="0"/>
                <a:ea typeface="ＭＳ Ｐゴシック" charset="-128"/>
              </a:defRPr>
            </a:lvl4pPr>
            <a:lvl5pPr algn="ctr" rtl="0" fontAlgn="base">
              <a:spcBef>
                <a:spcPct val="0"/>
              </a:spcBef>
              <a:spcAft>
                <a:spcPct val="0"/>
              </a:spcAft>
              <a:defRPr kumimoji="1" sz="4400">
                <a:solidFill>
                  <a:schemeClr val="tx1"/>
                </a:solidFill>
                <a:latin typeface="Calibri" pitchFamily="34"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a:lstStyle>
          <a:p>
            <a:pPr algn="l"/>
            <a:r>
              <a:rPr lang="en-US" altLang="ja-JP" sz="3600" dirty="0">
                <a:solidFill>
                  <a:prstClr val="black"/>
                </a:solidFill>
                <a:latin typeface="HGP創英角ｺﾞｼｯｸUB" pitchFamily="50" charset="-128"/>
                <a:ea typeface="HGP創英角ｺﾞｼｯｸUB" pitchFamily="50" charset="-128"/>
              </a:rPr>
              <a:t>5</a:t>
            </a:r>
            <a:r>
              <a:rPr lang="ja-JP" altLang="en-US" sz="3600" dirty="0" err="1" smtClean="0">
                <a:solidFill>
                  <a:prstClr val="black"/>
                </a:solidFill>
                <a:latin typeface="HGP創英角ｺﾞｼｯｸUB" pitchFamily="50" charset="-128"/>
                <a:ea typeface="HGP創英角ｺﾞｼｯｸUB" pitchFamily="50" charset="-128"/>
              </a:rPr>
              <a:t>．</a:t>
            </a:r>
            <a:r>
              <a:rPr lang="en-US" altLang="ja-JP" sz="3600" dirty="0" smtClean="0">
                <a:solidFill>
                  <a:prstClr val="black"/>
                </a:solidFill>
                <a:latin typeface="HGP創英角ｺﾞｼｯｸUB" pitchFamily="50" charset="-128"/>
                <a:ea typeface="HGP創英角ｺﾞｼｯｸUB" pitchFamily="50" charset="-128"/>
              </a:rPr>
              <a:t>What to do</a:t>
            </a:r>
            <a:r>
              <a:rPr lang="ja-JP" altLang="en-US" sz="3600" dirty="0">
                <a:solidFill>
                  <a:prstClr val="black"/>
                </a:solidFill>
                <a:latin typeface="HGP創英角ｺﾞｼｯｸUB" pitchFamily="50" charset="-128"/>
                <a:ea typeface="HGP創英角ｺﾞｼｯｸUB" pitchFamily="50" charset="-128"/>
              </a:rPr>
              <a:t> </a:t>
            </a:r>
            <a:r>
              <a:rPr lang="en-US" altLang="ja-JP" sz="3600" dirty="0" smtClean="0">
                <a:solidFill>
                  <a:prstClr val="black"/>
                </a:solidFill>
                <a:latin typeface="HGP創英角ｺﾞｼｯｸUB" pitchFamily="50" charset="-128"/>
                <a:ea typeface="HGP創英角ｺﾞｼｯｸUB" pitchFamily="50" charset="-128"/>
              </a:rPr>
              <a:t>?</a:t>
            </a:r>
            <a:r>
              <a:rPr lang="en-US" altLang="ja-JP" sz="3600" dirty="0">
                <a:solidFill>
                  <a:prstClr val="black"/>
                </a:solidFill>
                <a:latin typeface="HGP創英角ｺﾞｼｯｸUB" pitchFamily="50" charset="-128"/>
                <a:ea typeface="HGP創英角ｺﾞｼｯｸUB" pitchFamily="50" charset="-128"/>
              </a:rPr>
              <a:t> </a:t>
            </a:r>
            <a:r>
              <a:rPr lang="en-US" altLang="ja-JP" sz="3600" dirty="0" smtClean="0">
                <a:solidFill>
                  <a:prstClr val="black"/>
                </a:solidFill>
                <a:latin typeface="HGP創英角ｺﾞｼｯｸUB" pitchFamily="50" charset="-128"/>
                <a:ea typeface="HGP創英角ｺﾞｼｯｸUB" pitchFamily="50" charset="-128"/>
              </a:rPr>
              <a:t> How to do?</a:t>
            </a:r>
          </a:p>
          <a:p>
            <a:pPr algn="l"/>
            <a:endParaRPr lang="en-US" altLang="ja-JP" sz="3600" dirty="0" smtClean="0">
              <a:solidFill>
                <a:prstClr val="black"/>
              </a:solidFill>
              <a:latin typeface="HGP創英角ｺﾞｼｯｸUB" pitchFamily="50" charset="-128"/>
              <a:ea typeface="HGP創英角ｺﾞｼｯｸUB" pitchFamily="50" charset="-128"/>
            </a:endParaRPr>
          </a:p>
        </p:txBody>
      </p:sp>
      <p:sp>
        <p:nvSpPr>
          <p:cNvPr id="6" name="Rectangle 13"/>
          <p:cNvSpPr>
            <a:spLocks noChangeArrowheads="1"/>
          </p:cNvSpPr>
          <p:nvPr/>
        </p:nvSpPr>
        <p:spPr bwMode="gray">
          <a:xfrm>
            <a:off x="179512" y="908521"/>
            <a:ext cx="8784976" cy="576263"/>
          </a:xfrm>
          <a:prstGeom prst="rect">
            <a:avLst/>
          </a:prstGeom>
          <a:solidFill>
            <a:schemeClr val="accent6">
              <a:lumMod val="20000"/>
              <a:lumOff val="80000"/>
            </a:schemeClr>
          </a:solidFill>
          <a:ln w="9525" algn="ctr">
            <a:solidFill>
              <a:schemeClr val="accent6"/>
            </a:solidFill>
            <a:round/>
            <a:headEnd/>
            <a:tailEnd/>
          </a:ln>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eiryo UI" pitchFamily="50" charset="-128"/>
                <a:ea typeface="Meiryo UI" pitchFamily="50" charset="-128"/>
                <a:cs typeface="Meiryo UI" pitchFamily="50" charset="-128"/>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eiryo UI" pitchFamily="50" charset="-128"/>
                <a:ea typeface="Meiryo UI" pitchFamily="50" charset="-128"/>
                <a:cs typeface="Meiryo UI" pitchFamily="50" charset="-128"/>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Meiryo UI" pitchFamily="50" charset="-128"/>
                <a:ea typeface="Meiryo UI" pitchFamily="50" charset="-128"/>
                <a:cs typeface="Meiryo UI" pitchFamily="50" charset="-128"/>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eiryo UI" pitchFamily="50" charset="-128"/>
                <a:ea typeface="Meiryo UI" pitchFamily="50" charset="-128"/>
                <a:cs typeface="Meiryo UI" pitchFamily="50" charset="-128"/>
              </a:defRPr>
            </a:lvl4pPr>
            <a:lvl5pPr marL="2057400" indent="-228600" algn="l" eaLnBrk="0" fontAlgn="base" hangingPunct="0">
              <a:buBlip>
                <a:blip r:embed="rId2"/>
              </a:buBlip>
              <a:defRPr kumimoji="1" sz="2000">
                <a:solidFill>
                  <a:srgbClr val="000000"/>
                </a:solidFill>
                <a:latin typeface="Arial" charset="0"/>
                <a:ea typeface="ＭＳ Ｐゴシック" charset="-128"/>
                <a:cs typeface="Arial" charset="0"/>
              </a:defRPr>
            </a:lvl5pPr>
            <a:lvl6pPr marL="2514600" indent="-228600" eaLnBrk="0" fontAlgn="base" hangingPunct="0">
              <a:spcBef>
                <a:spcPct val="0"/>
              </a:spcBef>
              <a:spcAft>
                <a:spcPct val="0"/>
              </a:spcAft>
              <a:buBlip>
                <a:blip r:embed="rId2"/>
              </a:buBlip>
              <a:defRPr kumimoji="1" sz="2000">
                <a:solidFill>
                  <a:srgbClr val="000000"/>
                </a:solidFill>
                <a:latin typeface="Arial" charset="0"/>
                <a:ea typeface="ＭＳ Ｐゴシック" charset="-128"/>
                <a:cs typeface="Arial" charset="0"/>
              </a:defRPr>
            </a:lvl6pPr>
            <a:lvl7pPr marL="2971800" indent="-228600" eaLnBrk="0" fontAlgn="base" hangingPunct="0">
              <a:spcBef>
                <a:spcPct val="0"/>
              </a:spcBef>
              <a:spcAft>
                <a:spcPct val="0"/>
              </a:spcAft>
              <a:buBlip>
                <a:blip r:embed="rId2"/>
              </a:buBlip>
              <a:defRPr kumimoji="1" sz="2000">
                <a:solidFill>
                  <a:srgbClr val="000000"/>
                </a:solidFill>
                <a:latin typeface="Arial" charset="0"/>
                <a:ea typeface="ＭＳ Ｐゴシック" charset="-128"/>
                <a:cs typeface="Arial" charset="0"/>
              </a:defRPr>
            </a:lvl7pPr>
            <a:lvl8pPr marL="3429000" indent="-228600" eaLnBrk="0" fontAlgn="base" hangingPunct="0">
              <a:spcBef>
                <a:spcPct val="0"/>
              </a:spcBef>
              <a:spcAft>
                <a:spcPct val="0"/>
              </a:spcAft>
              <a:buBlip>
                <a:blip r:embed="rId2"/>
              </a:buBlip>
              <a:defRPr kumimoji="1" sz="2000">
                <a:solidFill>
                  <a:srgbClr val="000000"/>
                </a:solidFill>
                <a:latin typeface="Arial" charset="0"/>
                <a:ea typeface="ＭＳ Ｐゴシック" charset="-128"/>
                <a:cs typeface="Arial" charset="0"/>
              </a:defRPr>
            </a:lvl8pPr>
            <a:lvl9pPr marL="3886200" indent="-228600" eaLnBrk="0" fontAlgn="base" hangingPunct="0">
              <a:spcBef>
                <a:spcPct val="0"/>
              </a:spcBef>
              <a:spcAft>
                <a:spcPct val="0"/>
              </a:spcAft>
              <a:buBlip>
                <a:blip r:embed="rId2"/>
              </a:buBlip>
              <a:defRPr kumimoji="1" sz="2000">
                <a:solidFill>
                  <a:srgbClr val="000000"/>
                </a:solidFill>
                <a:latin typeface="Arial" charset="0"/>
                <a:ea typeface="ＭＳ Ｐゴシック" charset="-128"/>
                <a:cs typeface="Arial" charset="0"/>
              </a:defRPr>
            </a:lvl9pPr>
          </a:lstStyle>
          <a:p>
            <a:pPr algn="ctr" eaLnBrk="1" fontAlgn="ctr" hangingPunct="1">
              <a:lnSpc>
                <a:spcPct val="90000"/>
              </a:lnSpc>
              <a:spcBef>
                <a:spcPct val="0"/>
              </a:spcBef>
              <a:spcAft>
                <a:spcPct val="0"/>
              </a:spcAft>
              <a:buClrTx/>
              <a:buNone/>
            </a:pPr>
            <a:r>
              <a:rPr lang="en-US" altLang="ja-JP" b="1" dirty="0" smtClean="0">
                <a:solidFill>
                  <a:srgbClr val="0070C0"/>
                </a:solidFill>
              </a:rPr>
              <a:t>(1)</a:t>
            </a:r>
            <a:r>
              <a:rPr lang="ja-JP" altLang="en-US" b="1" dirty="0" smtClean="0">
                <a:solidFill>
                  <a:srgbClr val="0070C0"/>
                </a:solidFill>
              </a:rPr>
              <a:t>相手（客体）毎に、時間の流れに沿って考えてみてはどうでしょう？</a:t>
            </a:r>
            <a:endParaRPr lang="ja-JP" altLang="en-US" b="1" dirty="0">
              <a:solidFill>
                <a:srgbClr val="0070C0"/>
              </a:solidFill>
            </a:endParaRPr>
          </a:p>
        </p:txBody>
      </p:sp>
      <p:sp>
        <p:nvSpPr>
          <p:cNvPr id="2" name="角丸四角形 1"/>
          <p:cNvSpPr/>
          <p:nvPr/>
        </p:nvSpPr>
        <p:spPr>
          <a:xfrm>
            <a:off x="1395264" y="1700808"/>
            <a:ext cx="2304256" cy="648072"/>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solidFill>
                  <a:prstClr val="white"/>
                </a:solidFill>
                <a:latin typeface="Meiryo UI" panose="020B0604030504040204" pitchFamily="50" charset="-128"/>
                <a:ea typeface="Meiryo UI" panose="020B0604030504040204" pitchFamily="50" charset="-128"/>
                <a:cs typeface="Meiryo UI" panose="020B0604030504040204" pitchFamily="50" charset="-128"/>
              </a:rPr>
              <a:t>申請先</a:t>
            </a:r>
            <a:endParaRPr lang="ja-JP" altLang="en-US" b="1" dirty="0">
              <a:solidFill>
                <a:prstClr val="white"/>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角丸四角形 8"/>
          <p:cNvSpPr/>
          <p:nvPr/>
        </p:nvSpPr>
        <p:spPr>
          <a:xfrm>
            <a:off x="4059560" y="1700808"/>
            <a:ext cx="2304256" cy="648072"/>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solidFill>
                  <a:prstClr val="white"/>
                </a:solidFill>
                <a:latin typeface="Meiryo UI" panose="020B0604030504040204" pitchFamily="50" charset="-128"/>
                <a:ea typeface="Meiryo UI" panose="020B0604030504040204" pitchFamily="50" charset="-128"/>
                <a:cs typeface="Meiryo UI" panose="020B0604030504040204" pitchFamily="50" charset="-128"/>
              </a:rPr>
              <a:t>収集先</a:t>
            </a:r>
            <a:endParaRPr lang="ja-JP" altLang="en-US" b="1" dirty="0">
              <a:solidFill>
                <a:prstClr val="white"/>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角丸四角形 9"/>
          <p:cNvSpPr/>
          <p:nvPr/>
        </p:nvSpPr>
        <p:spPr>
          <a:xfrm>
            <a:off x="6660232" y="1700808"/>
            <a:ext cx="2304256" cy="648072"/>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solidFill>
                  <a:prstClr val="white"/>
                </a:solidFill>
                <a:latin typeface="Meiryo UI" panose="020B0604030504040204" pitchFamily="50" charset="-128"/>
                <a:ea typeface="Meiryo UI" panose="020B0604030504040204" pitchFamily="50" charset="-128"/>
                <a:cs typeface="Meiryo UI" panose="020B0604030504040204" pitchFamily="50" charset="-128"/>
              </a:rPr>
              <a:t>管理スタッフ・媒体</a:t>
            </a:r>
            <a:endParaRPr lang="ja-JP" altLang="en-US" b="1" dirty="0">
              <a:solidFill>
                <a:prstClr val="white"/>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下矢印吹き出し 2"/>
          <p:cNvSpPr/>
          <p:nvPr/>
        </p:nvSpPr>
        <p:spPr>
          <a:xfrm>
            <a:off x="1403648" y="3356992"/>
            <a:ext cx="2304256" cy="936104"/>
          </a:xfrm>
          <a:prstGeom prst="downArrowCallout">
            <a:avLst>
              <a:gd name="adj1" fmla="val 65822"/>
              <a:gd name="adj2" fmla="val 49007"/>
              <a:gd name="adj3" fmla="val 21113"/>
              <a:gd name="adj4" fmla="val 6507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・変更後の申請書確認</a:t>
            </a:r>
            <a:endParaRPr lang="en-US" altLang="ja-JP" sz="14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・番号が必要な時期の確認</a:t>
            </a:r>
            <a:endParaRPr lang="ja-JP" altLang="en-US" sz="14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下矢印吹き出し 11"/>
          <p:cNvSpPr/>
          <p:nvPr/>
        </p:nvSpPr>
        <p:spPr>
          <a:xfrm>
            <a:off x="1395264" y="4293096"/>
            <a:ext cx="2304256" cy="828092"/>
          </a:xfrm>
          <a:prstGeom prst="downArrowCallout">
            <a:avLst>
              <a:gd name="adj1" fmla="val 80401"/>
              <a:gd name="adj2" fmla="val 62129"/>
              <a:gd name="adj3" fmla="val 15281"/>
              <a:gd name="adj4" fmla="val 7236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・申請件数に基づくシステム改修の検討</a:t>
            </a:r>
            <a:endParaRPr lang="ja-JP" altLang="en-US" sz="14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下矢印吹き出し 12"/>
          <p:cNvSpPr/>
          <p:nvPr/>
        </p:nvSpPr>
        <p:spPr>
          <a:xfrm>
            <a:off x="4059560" y="3536330"/>
            <a:ext cx="2304256" cy="828774"/>
          </a:xfrm>
          <a:prstGeom prst="downArrowCallout">
            <a:avLst>
              <a:gd name="adj1" fmla="val 54159"/>
              <a:gd name="adj2" fmla="val 43175"/>
              <a:gd name="adj3" fmla="val 15281"/>
              <a:gd name="adj4" fmla="val 7236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・ｶﾞｲﾄﾞﾗｲﾝの研究</a:t>
            </a:r>
            <a:endParaRPr lang="en-US" altLang="ja-JP" sz="14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・収集方法・時期の検討</a:t>
            </a:r>
            <a:endParaRPr lang="ja-JP" altLang="en-US" sz="14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下矢印吹き出し 14"/>
          <p:cNvSpPr/>
          <p:nvPr/>
        </p:nvSpPr>
        <p:spPr>
          <a:xfrm>
            <a:off x="4059560" y="4365104"/>
            <a:ext cx="2304256" cy="756084"/>
          </a:xfrm>
          <a:prstGeom prst="downArrowCallout">
            <a:avLst>
              <a:gd name="adj1" fmla="val 54159"/>
              <a:gd name="adj2" fmla="val 49007"/>
              <a:gd name="adj3" fmla="val 16739"/>
              <a:gd name="adj4" fmla="val 7090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・収集ルール策定、周知</a:t>
            </a:r>
            <a:endParaRPr lang="en-US" altLang="ja-JP" sz="14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・社内での研修</a:t>
            </a:r>
            <a:endParaRPr lang="ja-JP" altLang="en-US" sz="14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正方形/長方形 15"/>
          <p:cNvSpPr/>
          <p:nvPr/>
        </p:nvSpPr>
        <p:spPr>
          <a:xfrm>
            <a:off x="4067944" y="5121188"/>
            <a:ext cx="2304256" cy="7920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・収集開始</a:t>
            </a:r>
            <a:endParaRPr lang="en-US" altLang="ja-JP" sz="14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・番号変更・扶養家族増の届出義務等運用</a:t>
            </a:r>
            <a:endParaRPr lang="ja-JP" altLang="en-US" sz="14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正方形/長方形 16"/>
          <p:cNvSpPr/>
          <p:nvPr/>
        </p:nvSpPr>
        <p:spPr>
          <a:xfrm>
            <a:off x="1395264" y="6093295"/>
            <a:ext cx="2304256" cy="4916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・各種申請の実施</a:t>
            </a:r>
            <a:endParaRPr lang="ja-JP" altLang="en-US" sz="14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下矢印吹き出し 17"/>
          <p:cNvSpPr/>
          <p:nvPr/>
        </p:nvSpPr>
        <p:spPr>
          <a:xfrm>
            <a:off x="6668616" y="3717032"/>
            <a:ext cx="2304256" cy="792088"/>
          </a:xfrm>
          <a:prstGeom prst="downArrowCallout">
            <a:avLst>
              <a:gd name="adj1" fmla="val 65822"/>
              <a:gd name="adj2" fmla="val 49007"/>
              <a:gd name="adj3" fmla="val 21113"/>
              <a:gd name="adj4" fmla="val 7090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・関係事務の運用状況から見た新たな管理ルールの検討</a:t>
            </a:r>
            <a:endParaRPr lang="en-US" altLang="ja-JP" sz="14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0" name="下矢印吹き出し 19"/>
          <p:cNvSpPr/>
          <p:nvPr/>
        </p:nvSpPr>
        <p:spPr>
          <a:xfrm>
            <a:off x="6660232" y="4509120"/>
            <a:ext cx="2304256" cy="624379"/>
          </a:xfrm>
          <a:prstGeom prst="downArrowCallout">
            <a:avLst>
              <a:gd name="adj1" fmla="val 88566"/>
              <a:gd name="adj2" fmla="val 60379"/>
              <a:gd name="adj3" fmla="val 21113"/>
              <a:gd name="adj4" fmla="val 5370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・社内の新ルール策定</a:t>
            </a:r>
            <a:endParaRPr lang="ja-JP" altLang="en-US" sz="14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正方形/長方形 20"/>
          <p:cNvSpPr/>
          <p:nvPr/>
        </p:nvSpPr>
        <p:spPr>
          <a:xfrm>
            <a:off x="6668616" y="5133499"/>
            <a:ext cx="2304256"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・システム改修</a:t>
            </a:r>
            <a:endParaRPr lang="en-US" altLang="ja-JP" sz="14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・新ルールの運用、見直し</a:t>
            </a:r>
            <a:endParaRPr lang="ja-JP" altLang="en-US" sz="14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下矢印吹き出し 21"/>
          <p:cNvSpPr/>
          <p:nvPr/>
        </p:nvSpPr>
        <p:spPr>
          <a:xfrm>
            <a:off x="1403648" y="5133499"/>
            <a:ext cx="2304256" cy="959795"/>
          </a:xfrm>
          <a:prstGeom prst="downArrowCallout">
            <a:avLst>
              <a:gd name="adj1" fmla="val 72453"/>
              <a:gd name="adj2" fmla="val 54691"/>
              <a:gd name="adj3" fmla="val 21113"/>
              <a:gd name="adj4" fmla="val 5369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・システム改修、サービス利用</a:t>
            </a:r>
            <a:endParaRPr lang="ja-JP" altLang="en-US" sz="14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24" name="直線コネクタ 23"/>
          <p:cNvCxnSpPr/>
          <p:nvPr/>
        </p:nvCxnSpPr>
        <p:spPr>
          <a:xfrm>
            <a:off x="1081176" y="2556520"/>
            <a:ext cx="8028384" cy="8384"/>
          </a:xfrm>
          <a:prstGeom prst="line">
            <a:avLst/>
          </a:prstGeom>
          <a:ln w="50800">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1" name="下矢印吹き出し 10"/>
          <p:cNvSpPr/>
          <p:nvPr/>
        </p:nvSpPr>
        <p:spPr>
          <a:xfrm>
            <a:off x="1403648" y="2573288"/>
            <a:ext cx="2304256" cy="783704"/>
          </a:xfrm>
          <a:prstGeom prst="downArrowCallout">
            <a:avLst>
              <a:gd name="adj1" fmla="val 79754"/>
              <a:gd name="adj2" fmla="val 59456"/>
              <a:gd name="adj3" fmla="val 13823"/>
              <a:gd name="adj4" fmla="val 7236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・関係（提出）書類</a:t>
            </a:r>
            <a:endParaRPr lang="en-US" altLang="ja-JP" sz="14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・個人番号関係事務　抽出</a:t>
            </a:r>
            <a:endParaRPr lang="ja-JP" altLang="en-US" sz="14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下矢印吹き出し 13"/>
          <p:cNvSpPr/>
          <p:nvPr/>
        </p:nvSpPr>
        <p:spPr>
          <a:xfrm>
            <a:off x="4067944" y="2564904"/>
            <a:ext cx="2304256" cy="971426"/>
          </a:xfrm>
          <a:prstGeom prst="downArrowCallout">
            <a:avLst>
              <a:gd name="adj1" fmla="val 48975"/>
              <a:gd name="adj2" fmla="val 35318"/>
              <a:gd name="adj3" fmla="val 13347"/>
              <a:gd name="adj4" fmla="val 7942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・誰の番号の収集が必要か</a:t>
            </a:r>
            <a:endParaRPr lang="en-US" altLang="ja-JP" sz="14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・対象者への制度周知</a:t>
            </a:r>
            <a:endParaRPr lang="en-US" altLang="ja-JP" sz="14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・対象者の人数把握</a:t>
            </a:r>
            <a:endParaRPr lang="ja-JP" altLang="en-US" sz="14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下矢印吹き出し 18"/>
          <p:cNvSpPr/>
          <p:nvPr/>
        </p:nvSpPr>
        <p:spPr>
          <a:xfrm>
            <a:off x="6668616" y="2564904"/>
            <a:ext cx="2304256" cy="1152128"/>
          </a:xfrm>
          <a:prstGeom prst="downArrowCallout">
            <a:avLst>
              <a:gd name="adj1" fmla="val 58714"/>
              <a:gd name="adj2" fmla="val 41900"/>
              <a:gd name="adj3" fmla="val 11637"/>
              <a:gd name="adj4" fmla="val 8047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・現在の個人情報管理体制の確認</a:t>
            </a:r>
            <a:endParaRPr lang="en-US" altLang="ja-JP" sz="14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・ｶﾞｲﾄﾞﾗｲﾝに照らした不整合部分の把握</a:t>
            </a:r>
            <a:endParaRPr lang="ja-JP" altLang="en-US" sz="14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7" name="テキスト ボックス 26"/>
          <p:cNvSpPr txBox="1"/>
          <p:nvPr/>
        </p:nvSpPr>
        <p:spPr>
          <a:xfrm>
            <a:off x="213952" y="2402631"/>
            <a:ext cx="901664" cy="307777"/>
          </a:xfrm>
          <a:prstGeom prst="rect">
            <a:avLst/>
          </a:prstGeom>
          <a:noFill/>
        </p:spPr>
        <p:txBody>
          <a:bodyPr wrap="square" rtlCol="0">
            <a:spAutoFit/>
          </a:bodyPr>
          <a:lstStyle/>
          <a:p>
            <a:r>
              <a:rPr lang="ja-JP" altLang="en-US" sz="14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Ｈ</a:t>
            </a:r>
            <a:r>
              <a:rPr lang="en-US" altLang="ja-JP" sz="14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27.3</a:t>
            </a:r>
            <a:endParaRPr lang="ja-JP" altLang="en-US" sz="14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8" name="テキスト ボックス 27"/>
          <p:cNvSpPr txBox="1"/>
          <p:nvPr/>
        </p:nvSpPr>
        <p:spPr>
          <a:xfrm>
            <a:off x="285960" y="4725144"/>
            <a:ext cx="901664" cy="738664"/>
          </a:xfrm>
          <a:prstGeom prst="rect">
            <a:avLst/>
          </a:prstGeom>
          <a:noFill/>
        </p:spPr>
        <p:txBody>
          <a:bodyPr wrap="square" rtlCol="0">
            <a:spAutoFit/>
          </a:bodyPr>
          <a:lstStyle/>
          <a:p>
            <a:pPr algn="ctr"/>
            <a:r>
              <a:rPr lang="ja-JP" altLang="en-US" sz="14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Ｈ</a:t>
            </a:r>
            <a:r>
              <a:rPr lang="en-US" altLang="ja-JP" sz="14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27.10</a:t>
            </a:r>
          </a:p>
          <a:p>
            <a:pPr algn="ctr"/>
            <a:r>
              <a:rPr lang="en-US" altLang="ja-JP" sz="14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or</a:t>
            </a:r>
          </a:p>
          <a:p>
            <a:pPr algn="ctr"/>
            <a:r>
              <a:rPr lang="en-US" altLang="ja-JP" sz="14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H28.1</a:t>
            </a:r>
            <a:endParaRPr lang="ja-JP" altLang="en-US" sz="14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9" name="テキスト ボックス 28"/>
          <p:cNvSpPr txBox="1"/>
          <p:nvPr/>
        </p:nvSpPr>
        <p:spPr>
          <a:xfrm>
            <a:off x="177948" y="5913276"/>
            <a:ext cx="973672" cy="307777"/>
          </a:xfrm>
          <a:prstGeom prst="rect">
            <a:avLst/>
          </a:prstGeom>
          <a:noFill/>
        </p:spPr>
        <p:txBody>
          <a:bodyPr wrap="square" rtlCol="0">
            <a:spAutoFit/>
          </a:bodyPr>
          <a:lstStyle/>
          <a:p>
            <a:pPr algn="ctr"/>
            <a:r>
              <a:rPr lang="ja-JP" altLang="en-US" sz="14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Ｈ</a:t>
            </a:r>
            <a:r>
              <a:rPr lang="en-US" altLang="ja-JP" sz="14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28.1</a:t>
            </a:r>
            <a:r>
              <a:rPr lang="ja-JP" altLang="en-US" sz="14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14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1236593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円/楕円 164"/>
          <p:cNvSpPr/>
          <p:nvPr/>
        </p:nvSpPr>
        <p:spPr>
          <a:xfrm>
            <a:off x="3851920" y="1906308"/>
            <a:ext cx="4680520" cy="151216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6" name="円/楕円 5"/>
          <p:cNvSpPr/>
          <p:nvPr/>
        </p:nvSpPr>
        <p:spPr>
          <a:xfrm>
            <a:off x="539552" y="1919726"/>
            <a:ext cx="4680520" cy="151216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57" name="スライド番号プレースホルダー 2"/>
          <p:cNvSpPr>
            <a:spLocks noGrp="1"/>
          </p:cNvSpPr>
          <p:nvPr>
            <p:ph type="sldNum" sz="quarter" idx="12"/>
          </p:nvPr>
        </p:nvSpPr>
        <p:spPr>
          <a:xfrm>
            <a:off x="6953235" y="6474920"/>
            <a:ext cx="2133600" cy="365125"/>
          </a:xfrm>
        </p:spPr>
        <p:txBody>
          <a:bodyPr/>
          <a:lstStyle/>
          <a:p>
            <a:pPr>
              <a:defRPr/>
            </a:pPr>
            <a:fld id="{85DC3901-B6D2-4321-92EF-C938EA32AB4B}" type="slidenum">
              <a:rPr lang="ja-JP" altLang="en-US" sz="1800" b="1"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pPr>
                <a:defRPr/>
              </a:pPr>
              <a:t>27</a:t>
            </a:fld>
            <a:endParaRPr lang="ja-JP" altLang="en-US" sz="18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右矢印吹き出し 1"/>
          <p:cNvSpPr/>
          <p:nvPr/>
        </p:nvSpPr>
        <p:spPr>
          <a:xfrm>
            <a:off x="1475656" y="1484784"/>
            <a:ext cx="1008112" cy="1584176"/>
          </a:xfrm>
          <a:prstGeom prst="rightArrowCallout">
            <a:avLst>
              <a:gd name="adj1" fmla="val 42690"/>
              <a:gd name="adj2" fmla="val 36372"/>
              <a:gd name="adj3" fmla="val 17419"/>
              <a:gd name="adj4" fmla="val 6178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ja-JP" altLang="en-US" sz="1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情報の取得</a:t>
            </a:r>
            <a:endParaRPr lang="ja-JP" altLang="en-US" sz="16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9" name="右矢印吹き出し 158"/>
          <p:cNvSpPr/>
          <p:nvPr/>
        </p:nvSpPr>
        <p:spPr>
          <a:xfrm>
            <a:off x="2627784" y="1484784"/>
            <a:ext cx="1008112" cy="1584176"/>
          </a:xfrm>
          <a:prstGeom prst="rightArrowCallout">
            <a:avLst>
              <a:gd name="adj1" fmla="val 42690"/>
              <a:gd name="adj2" fmla="val 36372"/>
              <a:gd name="adj3" fmla="val 17419"/>
              <a:gd name="adj4" fmla="val 6178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ja-JP" altLang="en-US" sz="1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情報の入力</a:t>
            </a:r>
            <a:endParaRPr lang="ja-JP" altLang="en-US" sz="16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0" name="右矢印吹き出し 159"/>
          <p:cNvSpPr/>
          <p:nvPr/>
        </p:nvSpPr>
        <p:spPr>
          <a:xfrm>
            <a:off x="3779912" y="1484784"/>
            <a:ext cx="1008112" cy="1584176"/>
          </a:xfrm>
          <a:prstGeom prst="rightArrowCallout">
            <a:avLst>
              <a:gd name="adj1" fmla="val 42690"/>
              <a:gd name="adj2" fmla="val 36372"/>
              <a:gd name="adj3" fmla="val 17419"/>
              <a:gd name="adj4" fmla="val 6178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ja-JP" altLang="en-US" sz="1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情報の</a:t>
            </a:r>
            <a:endParaRPr lang="en-US" altLang="ja-JP" sz="1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1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移送・送信</a:t>
            </a:r>
            <a:endParaRPr lang="ja-JP" altLang="en-US" sz="16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1" name="右矢印吹き出し 160"/>
          <p:cNvSpPr/>
          <p:nvPr/>
        </p:nvSpPr>
        <p:spPr>
          <a:xfrm>
            <a:off x="4932040" y="1484784"/>
            <a:ext cx="1008112" cy="1584176"/>
          </a:xfrm>
          <a:prstGeom prst="rightArrowCallout">
            <a:avLst>
              <a:gd name="adj1" fmla="val 42690"/>
              <a:gd name="adj2" fmla="val 36372"/>
              <a:gd name="adj3" fmla="val 17419"/>
              <a:gd name="adj4" fmla="val 6178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ja-JP" altLang="en-US" sz="1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情報の</a:t>
            </a:r>
            <a:endParaRPr lang="en-US" altLang="ja-JP" sz="16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1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利用・加工</a:t>
            </a:r>
          </a:p>
        </p:txBody>
      </p:sp>
      <p:sp>
        <p:nvSpPr>
          <p:cNvPr id="162" name="右矢印吹き出し 161"/>
          <p:cNvSpPr/>
          <p:nvPr/>
        </p:nvSpPr>
        <p:spPr>
          <a:xfrm>
            <a:off x="6084168" y="1484784"/>
            <a:ext cx="1008112" cy="1584176"/>
          </a:xfrm>
          <a:prstGeom prst="rightArrowCallout">
            <a:avLst>
              <a:gd name="adj1" fmla="val 42690"/>
              <a:gd name="adj2" fmla="val 36372"/>
              <a:gd name="adj3" fmla="val 17419"/>
              <a:gd name="adj4" fmla="val 6178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ja-JP" altLang="en-US" sz="1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情報の</a:t>
            </a:r>
            <a:endParaRPr lang="en-US" altLang="ja-JP" sz="1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1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保管・更新</a:t>
            </a:r>
          </a:p>
        </p:txBody>
      </p:sp>
      <p:sp>
        <p:nvSpPr>
          <p:cNvPr id="4" name="正方形/長方形 3"/>
          <p:cNvSpPr/>
          <p:nvPr/>
        </p:nvSpPr>
        <p:spPr>
          <a:xfrm>
            <a:off x="7236296" y="1487678"/>
            <a:ext cx="648072" cy="15841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ja-JP" altLang="en-US" sz="1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情報の</a:t>
            </a:r>
            <a:endParaRPr lang="en-US" altLang="ja-JP" sz="1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16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消去・廃棄</a:t>
            </a:r>
            <a:endParaRPr lang="ja-JP" altLang="en-US" sz="16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4" name="正方形/長方形 163"/>
          <p:cNvSpPr/>
          <p:nvPr/>
        </p:nvSpPr>
        <p:spPr>
          <a:xfrm>
            <a:off x="255984" y="908720"/>
            <a:ext cx="3379912" cy="5011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① 現在の業務フローを作成</a:t>
            </a:r>
            <a:endParaRPr lang="en-US" altLang="ja-JP" sz="20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907704" y="3071854"/>
            <a:ext cx="2018456" cy="276999"/>
          </a:xfrm>
          <a:prstGeom prst="rect">
            <a:avLst/>
          </a:prstGeom>
          <a:noFill/>
        </p:spPr>
        <p:txBody>
          <a:bodyPr wrap="square" rtlCol="0">
            <a:spAutoFit/>
          </a:bodyPr>
          <a:lstStyle/>
          <a:p>
            <a:pPr algn="ctr"/>
            <a:r>
              <a:rPr lang="ja-JP" altLang="en-US" sz="12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どの辺まで支店の作業？</a:t>
            </a:r>
            <a:endParaRPr lang="ja-JP" altLang="en-US" sz="12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6" name="テキスト ボックス 165"/>
          <p:cNvSpPr txBox="1"/>
          <p:nvPr/>
        </p:nvSpPr>
        <p:spPr>
          <a:xfrm>
            <a:off x="5292080" y="3062738"/>
            <a:ext cx="2018456" cy="276999"/>
          </a:xfrm>
          <a:prstGeom prst="rect">
            <a:avLst/>
          </a:prstGeom>
          <a:noFill/>
        </p:spPr>
        <p:txBody>
          <a:bodyPr wrap="square" rtlCol="0">
            <a:spAutoFit/>
          </a:bodyPr>
          <a:lstStyle/>
          <a:p>
            <a:pPr algn="ctr"/>
            <a:r>
              <a:rPr lang="ja-JP" altLang="en-US" sz="12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どの辺まで本社の作業？</a:t>
            </a:r>
            <a:endParaRPr lang="ja-JP" altLang="en-US" sz="12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正方形/長方形 7"/>
          <p:cNvSpPr/>
          <p:nvPr/>
        </p:nvSpPr>
        <p:spPr>
          <a:xfrm>
            <a:off x="539552" y="3431894"/>
            <a:ext cx="7992888" cy="429154"/>
          </a:xfrm>
          <a:prstGeom prst="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入手・取扱経路、保管場所、保管年限、保管形態、委託の実態等を把握</a:t>
            </a:r>
            <a:endParaRPr lang="ja-JP" altLang="en-US" sz="1400" dirty="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7" name="正方形/長方形 166"/>
          <p:cNvSpPr/>
          <p:nvPr/>
        </p:nvSpPr>
        <p:spPr>
          <a:xfrm>
            <a:off x="255984" y="4005064"/>
            <a:ext cx="5036096" cy="5011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② 番号法・ガイドラインその他規範との比較</a:t>
            </a:r>
            <a:endParaRPr lang="en-US" altLang="ja-JP" sz="20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8" name="タイトル 1"/>
          <p:cNvSpPr txBox="1">
            <a:spLocks/>
          </p:cNvSpPr>
          <p:nvPr/>
        </p:nvSpPr>
        <p:spPr bwMode="auto">
          <a:xfrm>
            <a:off x="255984" y="4578234"/>
            <a:ext cx="8498366" cy="1875102"/>
          </a:xfrm>
          <a:prstGeom prst="rect">
            <a:avLst/>
          </a:prstGeom>
          <a:noFill/>
          <a:ln w="25400">
            <a:solidFill>
              <a:srgbClr val="FF0000"/>
            </a:solidFill>
          </a:ln>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kern="1200">
                <a:solidFill>
                  <a:schemeClr val="tx1"/>
                </a:solidFill>
                <a:latin typeface="+mj-lt"/>
                <a:ea typeface="+mj-ea"/>
                <a:cs typeface="+mj-cs"/>
              </a:defRPr>
            </a:lvl1pPr>
            <a:lvl2pPr algn="ctr" rtl="0" fontAlgn="base">
              <a:spcBef>
                <a:spcPct val="0"/>
              </a:spcBef>
              <a:spcAft>
                <a:spcPct val="0"/>
              </a:spcAft>
              <a:defRPr kumimoji="1" sz="4400">
                <a:solidFill>
                  <a:schemeClr val="tx1"/>
                </a:solidFill>
                <a:latin typeface="Calibri" pitchFamily="34" charset="0"/>
                <a:ea typeface="ＭＳ Ｐゴシック" charset="-128"/>
              </a:defRPr>
            </a:lvl2pPr>
            <a:lvl3pPr algn="ctr" rtl="0" fontAlgn="base">
              <a:spcBef>
                <a:spcPct val="0"/>
              </a:spcBef>
              <a:spcAft>
                <a:spcPct val="0"/>
              </a:spcAft>
              <a:defRPr kumimoji="1" sz="4400">
                <a:solidFill>
                  <a:schemeClr val="tx1"/>
                </a:solidFill>
                <a:latin typeface="Calibri" pitchFamily="34" charset="0"/>
                <a:ea typeface="ＭＳ Ｐゴシック" charset="-128"/>
              </a:defRPr>
            </a:lvl3pPr>
            <a:lvl4pPr algn="ctr" rtl="0" fontAlgn="base">
              <a:spcBef>
                <a:spcPct val="0"/>
              </a:spcBef>
              <a:spcAft>
                <a:spcPct val="0"/>
              </a:spcAft>
              <a:defRPr kumimoji="1" sz="4400">
                <a:solidFill>
                  <a:schemeClr val="tx1"/>
                </a:solidFill>
                <a:latin typeface="Calibri" pitchFamily="34" charset="0"/>
                <a:ea typeface="ＭＳ Ｐゴシック" charset="-128"/>
              </a:defRPr>
            </a:lvl4pPr>
            <a:lvl5pPr algn="ctr" rtl="0" fontAlgn="base">
              <a:spcBef>
                <a:spcPct val="0"/>
              </a:spcBef>
              <a:spcAft>
                <a:spcPct val="0"/>
              </a:spcAft>
              <a:defRPr kumimoji="1" sz="4400">
                <a:solidFill>
                  <a:schemeClr val="tx1"/>
                </a:solidFill>
                <a:latin typeface="Calibri" pitchFamily="34"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a:lstStyle>
          <a:p>
            <a:pPr marL="285750" indent="-285750" algn="l">
              <a:buFont typeface="Wingdings" panose="05000000000000000000" pitchFamily="2" charset="2"/>
              <a:buChar char="Ø"/>
            </a:pPr>
            <a:r>
              <a:rPr lang="ja-JP" altLang="en-US" sz="16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それぞれの局面で、番号法・ガイドラインその他規範との整合性が必要な部分を確認</a:t>
            </a:r>
            <a:endParaRPr lang="en-US" altLang="ja-JP" sz="16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a:p>
            <a:pPr marL="285750" indent="-285750" algn="l">
              <a:buFont typeface="Wingdings" panose="05000000000000000000" pitchFamily="2" charset="2"/>
              <a:buChar char="Ø"/>
            </a:pPr>
            <a:r>
              <a:rPr lang="ja-JP" altLang="en-US" sz="16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整合性が取れていない場面について、放置した際のリスクを下記の観点から検討</a:t>
            </a:r>
            <a:endParaRPr lang="en-US" altLang="ja-JP" sz="16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a:p>
            <a:pPr algn="l"/>
            <a:r>
              <a:rPr lang="ja-JP" altLang="en-US" sz="16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　　　・漏えい（外に漏れる）　　・滅失（データを失う）　　・毀損（正確性を失う、機能しない）</a:t>
            </a:r>
            <a:endParaRPr lang="en-US" altLang="ja-JP" sz="16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a:p>
            <a:pPr algn="l"/>
            <a:r>
              <a:rPr lang="ja-JP" altLang="en-US" sz="1600" dirty="0">
                <a:solidFill>
                  <a:srgbClr val="00206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6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　　・目的外利用　　　　　　　　・経済的・社会的不利益　　　・刑事罰</a:t>
            </a:r>
            <a:endParaRPr lang="en-US" altLang="ja-JP" sz="16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a:p>
            <a:pPr algn="l"/>
            <a:r>
              <a:rPr lang="ja-JP" altLang="en-US" sz="1600" dirty="0">
                <a:solidFill>
                  <a:srgbClr val="00206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6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　　・なりすまし犯罪の発生　　 ・本人への影響 </a:t>
            </a:r>
            <a:endParaRPr lang="en-US" altLang="ja-JP" sz="16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a:p>
            <a:pPr marL="285750" indent="-285750" algn="l">
              <a:buFont typeface="Wingdings" panose="05000000000000000000" pitchFamily="2" charset="2"/>
              <a:buChar char="Ø"/>
            </a:pPr>
            <a:r>
              <a:rPr lang="ja-JP" altLang="en-US" sz="16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リスクを低減化させる方法・措置（あるいは受忍する内容）を検討、文書化して規程を作成</a:t>
            </a:r>
            <a:endParaRPr lang="en-US" altLang="ja-JP" sz="16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a:p>
            <a:pPr marL="285750" indent="-285750" algn="l">
              <a:buFont typeface="Wingdings" panose="05000000000000000000" pitchFamily="2" charset="2"/>
              <a:buChar char="Ø"/>
            </a:pPr>
            <a:r>
              <a:rPr lang="ja-JP" altLang="en-US" sz="16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特定個人情報取扱の基本方針の策定・・・質問・苦情処理窓口、事故発生時の体制・・・</a:t>
            </a:r>
          </a:p>
        </p:txBody>
      </p:sp>
      <p:sp>
        <p:nvSpPr>
          <p:cNvPr id="18" name="Rectangle 13"/>
          <p:cNvSpPr>
            <a:spLocks noChangeArrowheads="1"/>
          </p:cNvSpPr>
          <p:nvPr/>
        </p:nvSpPr>
        <p:spPr bwMode="gray">
          <a:xfrm>
            <a:off x="143508" y="312930"/>
            <a:ext cx="8784976" cy="576263"/>
          </a:xfrm>
          <a:prstGeom prst="rect">
            <a:avLst/>
          </a:prstGeom>
          <a:solidFill>
            <a:schemeClr val="accent6">
              <a:lumMod val="20000"/>
              <a:lumOff val="80000"/>
            </a:schemeClr>
          </a:solidFill>
          <a:ln w="9525" algn="ctr">
            <a:solidFill>
              <a:schemeClr val="accent6"/>
            </a:solidFill>
            <a:round/>
            <a:headEnd/>
            <a:tailEnd/>
          </a:ln>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eiryo UI" pitchFamily="50" charset="-128"/>
                <a:ea typeface="Meiryo UI" pitchFamily="50" charset="-128"/>
                <a:cs typeface="Meiryo UI" pitchFamily="50" charset="-128"/>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eiryo UI" pitchFamily="50" charset="-128"/>
                <a:ea typeface="Meiryo UI" pitchFamily="50" charset="-128"/>
                <a:cs typeface="Meiryo UI" pitchFamily="50" charset="-128"/>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Meiryo UI" pitchFamily="50" charset="-128"/>
                <a:ea typeface="Meiryo UI" pitchFamily="50" charset="-128"/>
                <a:cs typeface="Meiryo UI" pitchFamily="50" charset="-128"/>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eiryo UI" pitchFamily="50" charset="-128"/>
                <a:ea typeface="Meiryo UI" pitchFamily="50" charset="-128"/>
                <a:cs typeface="Meiryo UI" pitchFamily="50" charset="-128"/>
              </a:defRPr>
            </a:lvl4pPr>
            <a:lvl5pPr marL="2057400" indent="-228600" algn="l" eaLnBrk="0" fontAlgn="base" hangingPunct="0">
              <a:buBlip>
                <a:blip r:embed="rId3"/>
              </a:buBlip>
              <a:defRPr kumimoji="1" sz="2000">
                <a:solidFill>
                  <a:srgbClr val="000000"/>
                </a:solidFill>
                <a:latin typeface="Arial" charset="0"/>
                <a:ea typeface="ＭＳ Ｐゴシック"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charset="-128"/>
                <a:cs typeface="Arial" charset="0"/>
              </a:defRPr>
            </a:lvl9pPr>
          </a:lstStyle>
          <a:p>
            <a:pPr eaLnBrk="1" fontAlgn="ctr" hangingPunct="1">
              <a:lnSpc>
                <a:spcPct val="90000"/>
              </a:lnSpc>
              <a:spcBef>
                <a:spcPct val="0"/>
              </a:spcBef>
              <a:spcAft>
                <a:spcPct val="0"/>
              </a:spcAft>
              <a:buClrTx/>
              <a:buNone/>
            </a:pPr>
            <a:r>
              <a:rPr lang="en-US" altLang="ja-JP" b="1" dirty="0" smtClean="0">
                <a:solidFill>
                  <a:srgbClr val="0070C0"/>
                </a:solidFill>
              </a:rPr>
              <a:t>(2)</a:t>
            </a:r>
            <a:r>
              <a:rPr lang="ja-JP" altLang="en-US" b="1" dirty="0" smtClean="0">
                <a:solidFill>
                  <a:srgbClr val="0070C0"/>
                </a:solidFill>
              </a:rPr>
              <a:t>業務フローに沿って考えてみてはどうでしょう？</a:t>
            </a:r>
            <a:endParaRPr lang="ja-JP" altLang="en-US" b="1" dirty="0">
              <a:solidFill>
                <a:srgbClr val="0070C0"/>
              </a:solidFill>
            </a:endParaRPr>
          </a:p>
        </p:txBody>
      </p:sp>
    </p:spTree>
    <p:extLst>
      <p:ext uri="{BB962C8B-B14F-4D97-AF65-F5344CB8AC3E}">
        <p14:creationId xmlns:p14="http://schemas.microsoft.com/office/powerpoint/2010/main" val="41657743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txBox="1">
            <a:spLocks/>
          </p:cNvSpPr>
          <p:nvPr/>
        </p:nvSpPr>
        <p:spPr bwMode="auto">
          <a:xfrm>
            <a:off x="71884" y="187995"/>
            <a:ext cx="8964612"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r>
              <a:rPr lang="en-US" altLang="ja-JP"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よくあるご質問</a:t>
            </a:r>
            <a:r>
              <a:rPr lang="en-US" altLang="ja-JP"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タイトル 1"/>
          <p:cNvSpPr txBox="1">
            <a:spLocks/>
          </p:cNvSpPr>
          <p:nvPr/>
        </p:nvSpPr>
        <p:spPr bwMode="auto">
          <a:xfrm>
            <a:off x="322106" y="764704"/>
            <a:ext cx="8498366" cy="1080120"/>
          </a:xfrm>
          <a:prstGeom prst="rect">
            <a:avLst/>
          </a:prstGeom>
          <a:noFill/>
          <a:ln w="25400">
            <a:solidFill>
              <a:srgbClr val="FF0000"/>
            </a:solidFill>
          </a:ln>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kern="1200">
                <a:solidFill>
                  <a:schemeClr val="tx1"/>
                </a:solidFill>
                <a:latin typeface="+mj-lt"/>
                <a:ea typeface="+mj-ea"/>
                <a:cs typeface="+mj-cs"/>
              </a:defRPr>
            </a:lvl1pPr>
            <a:lvl2pPr algn="ctr" rtl="0" fontAlgn="base">
              <a:spcBef>
                <a:spcPct val="0"/>
              </a:spcBef>
              <a:spcAft>
                <a:spcPct val="0"/>
              </a:spcAft>
              <a:defRPr kumimoji="1" sz="4400">
                <a:solidFill>
                  <a:schemeClr val="tx1"/>
                </a:solidFill>
                <a:latin typeface="Calibri" pitchFamily="34" charset="0"/>
                <a:ea typeface="ＭＳ Ｐゴシック" charset="-128"/>
              </a:defRPr>
            </a:lvl2pPr>
            <a:lvl3pPr algn="ctr" rtl="0" fontAlgn="base">
              <a:spcBef>
                <a:spcPct val="0"/>
              </a:spcBef>
              <a:spcAft>
                <a:spcPct val="0"/>
              </a:spcAft>
              <a:defRPr kumimoji="1" sz="4400">
                <a:solidFill>
                  <a:schemeClr val="tx1"/>
                </a:solidFill>
                <a:latin typeface="Calibri" pitchFamily="34" charset="0"/>
                <a:ea typeface="ＭＳ Ｐゴシック" charset="-128"/>
              </a:defRPr>
            </a:lvl3pPr>
            <a:lvl4pPr algn="ctr" rtl="0" fontAlgn="base">
              <a:spcBef>
                <a:spcPct val="0"/>
              </a:spcBef>
              <a:spcAft>
                <a:spcPct val="0"/>
              </a:spcAft>
              <a:defRPr kumimoji="1" sz="4400">
                <a:solidFill>
                  <a:schemeClr val="tx1"/>
                </a:solidFill>
                <a:latin typeface="Calibri" pitchFamily="34" charset="0"/>
                <a:ea typeface="ＭＳ Ｐゴシック" charset="-128"/>
              </a:defRPr>
            </a:lvl4pPr>
            <a:lvl5pPr algn="ctr" rtl="0" fontAlgn="base">
              <a:spcBef>
                <a:spcPct val="0"/>
              </a:spcBef>
              <a:spcAft>
                <a:spcPct val="0"/>
              </a:spcAft>
              <a:defRPr kumimoji="1" sz="4400">
                <a:solidFill>
                  <a:schemeClr val="tx1"/>
                </a:solidFill>
                <a:latin typeface="Calibri" pitchFamily="34"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a:lstStyle>
          <a:p>
            <a:pPr algn="l"/>
            <a:r>
              <a:rPr lang="en-US" altLang="ja-JP" sz="1800" dirty="0">
                <a:solidFill>
                  <a:srgbClr val="00206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18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8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何をやっていれば良いのですか？</a:t>
            </a:r>
            <a:endParaRPr lang="en-US" altLang="ja-JP" sz="18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a:p>
            <a:pPr algn="l"/>
            <a:r>
              <a:rPr lang="en-US" altLang="ja-JP" sz="1800" dirty="0">
                <a:solidFill>
                  <a:srgbClr val="00206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18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8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守らないとどうなりますか？</a:t>
            </a:r>
            <a:endParaRPr lang="en-US" altLang="ja-JP" sz="18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a:p>
            <a:pPr algn="l"/>
            <a:r>
              <a:rPr lang="en-US" altLang="ja-JP" sz="1800" dirty="0">
                <a:solidFill>
                  <a:srgbClr val="00206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18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8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どこまでやればいいですか？</a:t>
            </a:r>
          </a:p>
        </p:txBody>
      </p:sp>
      <p:sp>
        <p:nvSpPr>
          <p:cNvPr id="6" name="正方形/長方形 5"/>
          <p:cNvSpPr/>
          <p:nvPr/>
        </p:nvSpPr>
        <p:spPr>
          <a:xfrm>
            <a:off x="430829" y="1916832"/>
            <a:ext cx="8280920" cy="504056"/>
          </a:xfrm>
          <a:prstGeom prst="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求められるのは条件仕様ではなく、成果とその実現プロセス</a:t>
            </a:r>
            <a:endParaRPr lang="ja-JP" altLang="en-US" sz="2000" b="1" dirty="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タイトル 1"/>
          <p:cNvSpPr txBox="1">
            <a:spLocks/>
          </p:cNvSpPr>
          <p:nvPr/>
        </p:nvSpPr>
        <p:spPr bwMode="auto">
          <a:xfrm>
            <a:off x="179512" y="2420888"/>
            <a:ext cx="8531378"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r>
              <a:rPr lang="en-US" altLang="ja-JP" sz="2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絶対に避けなければいけない状態</a:t>
            </a:r>
            <a:r>
              <a:rPr lang="en-US" altLang="ja-JP" sz="2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24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13" name="グループ化 12"/>
          <p:cNvGrpSpPr/>
          <p:nvPr/>
        </p:nvGrpSpPr>
        <p:grpSpPr>
          <a:xfrm>
            <a:off x="179512" y="2898614"/>
            <a:ext cx="1661514" cy="1898538"/>
            <a:chOff x="260930" y="3225013"/>
            <a:chExt cx="1661514" cy="1898538"/>
          </a:xfrm>
        </p:grpSpPr>
        <p:pic>
          <p:nvPicPr>
            <p:cNvPr id="8" name="図 81"/>
            <p:cNvPicPr>
              <a:picLocks noChangeAspect="1" noChangeArrowheads="1"/>
            </p:cNvPicPr>
            <p:nvPr/>
          </p:nvPicPr>
          <p:blipFill>
            <a:blip r:embed="rId2" cstate="print"/>
            <a:srcRect/>
            <a:stretch>
              <a:fillRect/>
            </a:stretch>
          </p:blipFill>
          <p:spPr bwMode="auto">
            <a:xfrm>
              <a:off x="574928" y="3225013"/>
              <a:ext cx="1332301" cy="1218769"/>
            </a:xfrm>
            <a:prstGeom prst="rect">
              <a:avLst/>
            </a:prstGeom>
            <a:noFill/>
            <a:ln w="9525">
              <a:noFill/>
              <a:miter lim="800000"/>
              <a:headEnd/>
              <a:tailEnd/>
            </a:ln>
          </p:spPr>
        </p:pic>
        <p:grpSp>
          <p:nvGrpSpPr>
            <p:cNvPr id="9" name="グループ化 8"/>
            <p:cNvGrpSpPr/>
            <p:nvPr/>
          </p:nvGrpSpPr>
          <p:grpSpPr>
            <a:xfrm>
              <a:off x="1651296" y="4182065"/>
              <a:ext cx="271148" cy="941486"/>
              <a:chOff x="2140612" y="4071690"/>
              <a:chExt cx="301633" cy="1322571"/>
            </a:xfrm>
          </p:grpSpPr>
          <p:sp>
            <p:nvSpPr>
              <p:cNvPr id="11" name="涙形 10"/>
              <p:cNvSpPr/>
              <p:nvPr/>
            </p:nvSpPr>
            <p:spPr>
              <a:xfrm rot="18208859">
                <a:off x="2079333" y="5047365"/>
                <a:ext cx="408175" cy="285618"/>
              </a:xfrm>
              <a:prstGeom prst="teardrop">
                <a:avLst>
                  <a:gd name="adj" fmla="val 163992"/>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0" name="涙形 9"/>
              <p:cNvSpPr/>
              <p:nvPr/>
            </p:nvSpPr>
            <p:spPr>
              <a:xfrm rot="18208859">
                <a:off x="2079333" y="4621361"/>
                <a:ext cx="408175" cy="285618"/>
              </a:xfrm>
              <a:prstGeom prst="teardrop">
                <a:avLst>
                  <a:gd name="adj" fmla="val 163992"/>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 name="涙形 1"/>
              <p:cNvSpPr/>
              <p:nvPr/>
            </p:nvSpPr>
            <p:spPr>
              <a:xfrm rot="18208859">
                <a:off x="2095348" y="4132969"/>
                <a:ext cx="408175" cy="285618"/>
              </a:xfrm>
              <a:prstGeom prst="teardrop">
                <a:avLst>
                  <a:gd name="adj" fmla="val 163992"/>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sp>
          <p:nvSpPr>
            <p:cNvPr id="12" name="テキスト ボックス 11"/>
            <p:cNvSpPr txBox="1"/>
            <p:nvPr/>
          </p:nvSpPr>
          <p:spPr>
            <a:xfrm>
              <a:off x="260930" y="4449394"/>
              <a:ext cx="1600160" cy="523220"/>
            </a:xfrm>
            <a:prstGeom prst="rect">
              <a:avLst/>
            </a:prstGeom>
            <a:noFill/>
          </p:spPr>
          <p:txBody>
            <a:bodyPr wrap="square" rtlCol="0">
              <a:spAutoFit/>
            </a:bodyPr>
            <a:lstStyle/>
            <a:p>
              <a:r>
                <a:rPr lang="ja-JP" altLang="en-US" sz="14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特定個人情報の</a:t>
              </a:r>
              <a:endParaRPr lang="en-US" altLang="ja-JP" sz="14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漏えい</a:t>
              </a:r>
              <a:endParaRPr lang="ja-JP" altLang="en-US" sz="14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27" name="グループ化 26"/>
          <p:cNvGrpSpPr/>
          <p:nvPr/>
        </p:nvGrpSpPr>
        <p:grpSpPr>
          <a:xfrm>
            <a:off x="2160644" y="2898614"/>
            <a:ext cx="2051316" cy="1798636"/>
            <a:chOff x="2592408" y="2924944"/>
            <a:chExt cx="2051316" cy="1798636"/>
          </a:xfrm>
        </p:grpSpPr>
        <p:grpSp>
          <p:nvGrpSpPr>
            <p:cNvPr id="19" name="グループ化 18"/>
            <p:cNvGrpSpPr/>
            <p:nvPr/>
          </p:nvGrpSpPr>
          <p:grpSpPr>
            <a:xfrm>
              <a:off x="3069100" y="2924944"/>
              <a:ext cx="1097932" cy="1254684"/>
              <a:chOff x="3419873" y="3489724"/>
              <a:chExt cx="1097932" cy="1254684"/>
            </a:xfrm>
          </p:grpSpPr>
          <p:sp>
            <p:nvSpPr>
              <p:cNvPr id="16" name="フローチャート : 論理積ゲート 15"/>
              <p:cNvSpPr/>
              <p:nvPr/>
            </p:nvSpPr>
            <p:spPr>
              <a:xfrm rot="16200000">
                <a:off x="3639219" y="3865823"/>
                <a:ext cx="659241" cy="1097930"/>
              </a:xfrm>
              <a:prstGeom prst="flowChartDelay">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eaVert" anchor="b"/>
              <a:lstStyle/>
              <a:p>
                <a:pPr algn="ctr">
                  <a:defRPr/>
                </a:pPr>
                <a:r>
                  <a:rPr lang="ja-JP" altLang="en-US" sz="1600" b="1"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経営者</a:t>
                </a:r>
                <a:endParaRPr lang="en-US" altLang="ja-JP" sz="1600" b="1"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円/楕円 13"/>
              <p:cNvSpPr/>
              <p:nvPr/>
            </p:nvSpPr>
            <p:spPr>
              <a:xfrm>
                <a:off x="3419873" y="3489724"/>
                <a:ext cx="1097929" cy="847588"/>
              </a:xfrm>
              <a:prstGeom prst="ellips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b="1" dirty="0" smtClean="0">
                    <a:solidFill>
                      <a:srgbClr val="FF0000"/>
                    </a:solidFill>
                    <a:latin typeface="HGP創英角ﾎﾟｯﾌﾟ体" panose="040B0A00000000000000" pitchFamily="50" charset="-128"/>
                    <a:ea typeface="HGP創英角ﾎﾟｯﾌﾟ体" panose="040B0A00000000000000" pitchFamily="50" charset="-128"/>
                  </a:rPr>
                  <a:t>？</a:t>
                </a:r>
                <a:endParaRPr lang="ja-JP" altLang="en-US" sz="4800" b="1" dirty="0">
                  <a:solidFill>
                    <a:srgbClr val="FF0000"/>
                  </a:solidFill>
                  <a:latin typeface="HGP創英角ﾎﾟｯﾌﾟ体" panose="040B0A00000000000000" pitchFamily="50" charset="-128"/>
                  <a:ea typeface="HGP創英角ﾎﾟｯﾌﾟ体" panose="040B0A00000000000000" pitchFamily="50" charset="-128"/>
                </a:endParaRPr>
              </a:p>
            </p:txBody>
          </p:sp>
        </p:grpSp>
        <p:sp>
          <p:nvSpPr>
            <p:cNvPr id="21" name="テキスト ボックス 20"/>
            <p:cNvSpPr txBox="1"/>
            <p:nvPr/>
          </p:nvSpPr>
          <p:spPr>
            <a:xfrm>
              <a:off x="2592408" y="4200360"/>
              <a:ext cx="2051316" cy="523220"/>
            </a:xfrm>
            <a:prstGeom prst="rect">
              <a:avLst/>
            </a:prstGeom>
            <a:noFill/>
          </p:spPr>
          <p:txBody>
            <a:bodyPr wrap="square" rtlCol="0">
              <a:spAutoFit/>
            </a:bodyPr>
            <a:lstStyle/>
            <a:p>
              <a:pPr algn="ctr"/>
              <a:r>
                <a:rPr lang="ja-JP" altLang="en-US" sz="14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どこから・どれだけ</a:t>
              </a:r>
              <a:endParaRPr lang="en-US" altLang="ja-JP" sz="14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14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漏れたか分からない</a:t>
              </a:r>
              <a:endParaRPr lang="ja-JP" altLang="en-US" sz="14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22" name="グループ化 21"/>
          <p:cNvGrpSpPr/>
          <p:nvPr/>
        </p:nvGrpSpPr>
        <p:grpSpPr>
          <a:xfrm>
            <a:off x="3779912" y="3049643"/>
            <a:ext cx="2448272" cy="1649171"/>
            <a:chOff x="4283968" y="2951121"/>
            <a:chExt cx="2448272" cy="1649171"/>
          </a:xfrm>
        </p:grpSpPr>
        <p:sp>
          <p:nvSpPr>
            <p:cNvPr id="20" name="フローチャート : 複数書類 19"/>
            <p:cNvSpPr/>
            <p:nvPr/>
          </p:nvSpPr>
          <p:spPr>
            <a:xfrm>
              <a:off x="5139602" y="2951121"/>
              <a:ext cx="1224136" cy="1058106"/>
            </a:xfrm>
            <a:prstGeom prst="flowChartMultidocumen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algn="ctr"/>
              <a:r>
                <a:rPr lang="ja-JP" altLang="en-US" sz="12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取扱規程</a:t>
              </a:r>
              <a:endParaRPr lang="en-US" altLang="ja-JP" sz="12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12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ルール</a:t>
              </a:r>
            </a:p>
          </p:txBody>
        </p:sp>
        <p:grpSp>
          <p:nvGrpSpPr>
            <p:cNvPr id="23" name="グループ化 22"/>
            <p:cNvGrpSpPr/>
            <p:nvPr/>
          </p:nvGrpSpPr>
          <p:grpSpPr>
            <a:xfrm>
              <a:off x="5995235" y="3374887"/>
              <a:ext cx="737005" cy="1062225"/>
              <a:chOff x="3419873" y="3489724"/>
              <a:chExt cx="1097932" cy="1254684"/>
            </a:xfrm>
          </p:grpSpPr>
          <p:sp>
            <p:nvSpPr>
              <p:cNvPr id="24" name="フローチャート : 論理積ゲート 23"/>
              <p:cNvSpPr/>
              <p:nvPr/>
            </p:nvSpPr>
            <p:spPr>
              <a:xfrm rot="16200000">
                <a:off x="3639219" y="3865823"/>
                <a:ext cx="659241" cy="1097930"/>
              </a:xfrm>
              <a:prstGeom prst="flowChartDelay">
                <a:avLst/>
              </a:prstGeom>
              <a:solidFill>
                <a:schemeClr val="accent2">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vert="eaVert" lIns="0" tIns="0" rIns="0" bIns="0" anchor="ctr"/>
              <a:lstStyle/>
              <a:p>
                <a:pPr algn="ctr">
                  <a:defRPr/>
                </a:pPr>
                <a:r>
                  <a:rPr lang="ja-JP" altLang="en-US" sz="1200" b="1"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従業員</a:t>
                </a:r>
                <a:endParaRPr lang="en-US" altLang="ja-JP" sz="1200" b="1"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5" name="円/楕円 24"/>
              <p:cNvSpPr/>
              <p:nvPr/>
            </p:nvSpPr>
            <p:spPr>
              <a:xfrm>
                <a:off x="3419873" y="3489724"/>
                <a:ext cx="1097929" cy="847588"/>
              </a:xfrm>
              <a:prstGeom prst="ellips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b="1" dirty="0" smtClean="0">
                    <a:solidFill>
                      <a:srgbClr val="FF0000"/>
                    </a:solidFill>
                    <a:latin typeface="HGP創英角ﾎﾟｯﾌﾟ体" panose="040B0A00000000000000" pitchFamily="50" charset="-128"/>
                    <a:ea typeface="HGP創英角ﾎﾟｯﾌﾟ体" panose="040B0A00000000000000" pitchFamily="50" charset="-128"/>
                  </a:rPr>
                  <a:t>？</a:t>
                </a:r>
                <a:endParaRPr lang="ja-JP" altLang="en-US" sz="3200" b="1" dirty="0">
                  <a:solidFill>
                    <a:srgbClr val="FF0000"/>
                  </a:solidFill>
                  <a:latin typeface="HGP創英角ﾎﾟｯﾌﾟ体" panose="040B0A00000000000000" pitchFamily="50" charset="-128"/>
                  <a:ea typeface="HGP創英角ﾎﾟｯﾌﾟ体" panose="040B0A00000000000000" pitchFamily="50" charset="-128"/>
                </a:endParaRPr>
              </a:p>
            </p:txBody>
          </p:sp>
        </p:grpSp>
        <p:sp>
          <p:nvSpPr>
            <p:cNvPr id="26" name="テキスト ボックス 25"/>
            <p:cNvSpPr txBox="1"/>
            <p:nvPr/>
          </p:nvSpPr>
          <p:spPr>
            <a:xfrm>
              <a:off x="4283968" y="4077072"/>
              <a:ext cx="2051316" cy="523220"/>
            </a:xfrm>
            <a:prstGeom prst="rect">
              <a:avLst/>
            </a:prstGeom>
            <a:noFill/>
          </p:spPr>
          <p:txBody>
            <a:bodyPr wrap="square" rtlCol="0">
              <a:spAutoFit/>
            </a:bodyPr>
            <a:lstStyle/>
            <a:p>
              <a:pPr algn="ctr"/>
              <a:r>
                <a:rPr lang="ja-JP" altLang="en-US" sz="14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ルールがない</a:t>
              </a:r>
              <a:endParaRPr lang="en-US" altLang="ja-JP" sz="14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14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ルール</a:t>
              </a:r>
              <a:r>
                <a:rPr lang="ja-JP" altLang="en-US" sz="14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を知らない</a:t>
              </a:r>
              <a:endParaRPr lang="ja-JP" altLang="en-US" sz="14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47" name="グループ化 46"/>
          <p:cNvGrpSpPr/>
          <p:nvPr/>
        </p:nvGrpSpPr>
        <p:grpSpPr>
          <a:xfrm>
            <a:off x="6633245" y="3016035"/>
            <a:ext cx="2403251" cy="1610771"/>
            <a:chOff x="6732240" y="2906600"/>
            <a:chExt cx="2403251" cy="1610771"/>
          </a:xfrm>
        </p:grpSpPr>
        <p:grpSp>
          <p:nvGrpSpPr>
            <p:cNvPr id="46" name="グループ化 45"/>
            <p:cNvGrpSpPr/>
            <p:nvPr/>
          </p:nvGrpSpPr>
          <p:grpSpPr>
            <a:xfrm>
              <a:off x="6732240" y="2906600"/>
              <a:ext cx="2160240" cy="1602520"/>
              <a:chOff x="6732240" y="2906600"/>
              <a:chExt cx="2160240" cy="1602520"/>
            </a:xfrm>
          </p:grpSpPr>
          <p:grpSp>
            <p:nvGrpSpPr>
              <p:cNvPr id="29" name="グループ化 28"/>
              <p:cNvGrpSpPr/>
              <p:nvPr/>
            </p:nvGrpSpPr>
            <p:grpSpPr>
              <a:xfrm>
                <a:off x="6865311" y="2906600"/>
                <a:ext cx="776090" cy="370130"/>
                <a:chOff x="4716016" y="3003219"/>
                <a:chExt cx="1008112" cy="448224"/>
              </a:xfrm>
            </p:grpSpPr>
            <p:sp>
              <p:nvSpPr>
                <p:cNvPr id="30" name="円/楕円 29"/>
                <p:cNvSpPr/>
                <p:nvPr/>
              </p:nvSpPr>
              <p:spPr>
                <a:xfrm>
                  <a:off x="4716016" y="3104965"/>
                  <a:ext cx="1008112" cy="34647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31" name="円/楕円 30"/>
                <p:cNvSpPr/>
                <p:nvPr/>
              </p:nvSpPr>
              <p:spPr>
                <a:xfrm>
                  <a:off x="5076056" y="3117711"/>
                  <a:ext cx="288032" cy="33373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cxnSp>
              <p:nvCxnSpPr>
                <p:cNvPr id="32" name="直線コネクタ 31"/>
                <p:cNvCxnSpPr/>
                <p:nvPr/>
              </p:nvCxnSpPr>
              <p:spPr>
                <a:xfrm flipH="1" flipV="1">
                  <a:off x="4845019" y="3072557"/>
                  <a:ext cx="48967" cy="788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H="1" flipV="1">
                  <a:off x="4940995" y="3031843"/>
                  <a:ext cx="37815" cy="989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H="1" flipV="1">
                  <a:off x="5053035" y="3011886"/>
                  <a:ext cx="20042" cy="851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flipH="1" flipV="1">
                  <a:off x="5171688" y="3005771"/>
                  <a:ext cx="1" cy="861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flipH="1" flipV="1">
                  <a:off x="5261050" y="3003219"/>
                  <a:ext cx="3189" cy="924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V="1">
                  <a:off x="5345410" y="3007553"/>
                  <a:ext cx="15315" cy="925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flipV="1">
                  <a:off x="5419082" y="3024887"/>
                  <a:ext cx="28315" cy="882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flipV="1">
                  <a:off x="5516408" y="3059556"/>
                  <a:ext cx="56665" cy="628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flipV="1">
                  <a:off x="5586782" y="3091651"/>
                  <a:ext cx="57754" cy="653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8" name="グループ化 27"/>
              <p:cNvGrpSpPr/>
              <p:nvPr/>
            </p:nvGrpSpPr>
            <p:grpSpPr>
              <a:xfrm>
                <a:off x="7623258" y="2996952"/>
                <a:ext cx="1269222" cy="851122"/>
                <a:chOff x="7164475" y="3451815"/>
                <a:chExt cx="1269222" cy="851122"/>
              </a:xfrm>
            </p:grpSpPr>
            <p:pic>
              <p:nvPicPr>
                <p:cNvPr id="41" name="Picture 5" descr="D:\Userfile\book_png[1]\book_png\book01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25439" y="3451815"/>
                  <a:ext cx="1153613" cy="851122"/>
                </a:xfrm>
                <a:prstGeom prst="rect">
                  <a:avLst/>
                </a:prstGeom>
                <a:noFill/>
                <a:extLst>
                  <a:ext uri="{909E8E84-426E-40DD-AFC4-6F175D3DCCD1}">
                    <a14:hiddenFill xmlns:a14="http://schemas.microsoft.com/office/drawing/2010/main">
                      <a:solidFill>
                        <a:srgbClr val="FFFFFF"/>
                      </a:solidFill>
                    </a14:hiddenFill>
                  </a:ext>
                </a:extLst>
              </p:spPr>
            </p:pic>
            <p:sp>
              <p:nvSpPr>
                <p:cNvPr id="42" name="テキスト ボックス 41"/>
                <p:cNvSpPr txBox="1"/>
                <p:nvPr/>
              </p:nvSpPr>
              <p:spPr>
                <a:xfrm>
                  <a:off x="7164475" y="3567390"/>
                  <a:ext cx="1269222" cy="523220"/>
                </a:xfrm>
                <a:prstGeom prst="rect">
                  <a:avLst/>
                </a:prstGeom>
                <a:noFill/>
              </p:spPr>
              <p:txBody>
                <a:bodyPr wrap="square" rtlCol="0">
                  <a:spAutoFit/>
                </a:bodyPr>
                <a:lstStyle/>
                <a:p>
                  <a:pPr algn="ctr"/>
                  <a:r>
                    <a:rPr lang="ja-JP" altLang="en-US" sz="14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特定個人</a:t>
                  </a:r>
                  <a:endParaRPr lang="en-US" altLang="ja-JP" sz="14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14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情報</a:t>
                  </a:r>
                  <a:endParaRPr lang="ja-JP" altLang="en-US" sz="14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43" name="グループ化 42"/>
              <p:cNvGrpSpPr/>
              <p:nvPr/>
            </p:nvGrpSpPr>
            <p:grpSpPr>
              <a:xfrm>
                <a:off x="6732240" y="3290351"/>
                <a:ext cx="1332301" cy="1218769"/>
                <a:chOff x="6692995" y="3501767"/>
                <a:chExt cx="1332301" cy="1218769"/>
              </a:xfrm>
            </p:grpSpPr>
            <p:pic>
              <p:nvPicPr>
                <p:cNvPr id="44" name="図 81"/>
                <p:cNvPicPr>
                  <a:picLocks noChangeAspect="1" noChangeArrowheads="1"/>
                </p:cNvPicPr>
                <p:nvPr/>
              </p:nvPicPr>
              <p:blipFill>
                <a:blip r:embed="rId2" cstate="print"/>
                <a:srcRect/>
                <a:stretch>
                  <a:fillRect/>
                </a:stretch>
              </p:blipFill>
              <p:spPr bwMode="auto">
                <a:xfrm>
                  <a:off x="6692995" y="3501767"/>
                  <a:ext cx="1332301" cy="1218769"/>
                </a:xfrm>
                <a:prstGeom prst="rect">
                  <a:avLst/>
                </a:prstGeom>
                <a:noFill/>
                <a:ln w="9525">
                  <a:noFill/>
                  <a:miter lim="800000"/>
                  <a:headEnd/>
                  <a:tailEnd/>
                </a:ln>
              </p:spPr>
            </p:pic>
            <p:sp>
              <p:nvSpPr>
                <p:cNvPr id="45" name="テキスト ボックス 44"/>
                <p:cNvSpPr txBox="1"/>
                <p:nvPr/>
              </p:nvSpPr>
              <p:spPr>
                <a:xfrm rot="1557867">
                  <a:off x="7194807" y="3802247"/>
                  <a:ext cx="634611" cy="307777"/>
                </a:xfrm>
                <a:prstGeom prst="rect">
                  <a:avLst/>
                </a:prstGeom>
                <a:noFill/>
              </p:spPr>
              <p:txBody>
                <a:bodyPr wrap="square" rtlCol="0">
                  <a:spAutoFit/>
                </a:bodyPr>
                <a:lstStyle/>
                <a:p>
                  <a:pPr algn="ctr"/>
                  <a:r>
                    <a:rPr lang="en-US" altLang="ja-JP" sz="14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OK!</a:t>
                  </a:r>
                  <a:endParaRPr lang="ja-JP" altLang="en-US" sz="14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grpSp>
        </p:grpSp>
        <p:sp>
          <p:nvSpPr>
            <p:cNvPr id="48" name="テキスト ボックス 47"/>
            <p:cNvSpPr txBox="1"/>
            <p:nvPr/>
          </p:nvSpPr>
          <p:spPr>
            <a:xfrm>
              <a:off x="7641401" y="3994151"/>
              <a:ext cx="1494090" cy="523220"/>
            </a:xfrm>
            <a:prstGeom prst="rect">
              <a:avLst/>
            </a:prstGeom>
            <a:noFill/>
          </p:spPr>
          <p:txBody>
            <a:bodyPr wrap="square" rtlCol="0">
              <a:spAutoFit/>
            </a:bodyPr>
            <a:lstStyle/>
            <a:p>
              <a:pPr algn="ctr"/>
              <a:r>
                <a:rPr lang="ja-JP" altLang="en-US" sz="14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セキュリティが</a:t>
              </a:r>
              <a:endParaRPr lang="en-US" altLang="ja-JP" sz="14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14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甘いの</a:t>
              </a:r>
              <a:r>
                <a:rPr lang="ja-JP" altLang="en-US" sz="14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を放置</a:t>
              </a:r>
              <a:endParaRPr lang="ja-JP" altLang="en-US" sz="14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50" name="タイトル 1"/>
          <p:cNvSpPr txBox="1">
            <a:spLocks/>
          </p:cNvSpPr>
          <p:nvPr/>
        </p:nvSpPr>
        <p:spPr bwMode="auto">
          <a:xfrm>
            <a:off x="433110" y="4941168"/>
            <a:ext cx="8531378"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r>
              <a:rPr lang="ja-JP" altLang="en-US" sz="24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⇒特定個人情報漏えいなどの事故発生の責を逃れることが難しい</a:t>
            </a:r>
          </a:p>
        </p:txBody>
      </p:sp>
      <p:sp>
        <p:nvSpPr>
          <p:cNvPr id="51" name="タイトル 1"/>
          <p:cNvSpPr txBox="1">
            <a:spLocks/>
          </p:cNvSpPr>
          <p:nvPr/>
        </p:nvSpPr>
        <p:spPr bwMode="auto">
          <a:xfrm>
            <a:off x="8248421" y="4697250"/>
            <a:ext cx="1090128"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r>
              <a:rPr lang="ja-JP" altLang="en-US" sz="14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などなど</a:t>
            </a:r>
          </a:p>
        </p:txBody>
      </p:sp>
      <p:sp>
        <p:nvSpPr>
          <p:cNvPr id="52" name="タイトル 1"/>
          <p:cNvSpPr txBox="1">
            <a:spLocks/>
          </p:cNvSpPr>
          <p:nvPr/>
        </p:nvSpPr>
        <p:spPr bwMode="auto">
          <a:xfrm>
            <a:off x="305600" y="5445224"/>
            <a:ext cx="8531378"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marL="342900" indent="-342900">
              <a:lnSpc>
                <a:spcPts val="2600"/>
              </a:lnSpc>
              <a:spcBef>
                <a:spcPct val="0"/>
              </a:spcBef>
              <a:buFont typeface="Wingdings" panose="05000000000000000000" pitchFamily="2" charset="2"/>
              <a:buChar char="ü"/>
            </a:pPr>
            <a:r>
              <a:rPr lang="ja-JP" altLang="en-US" sz="20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避けるべき事態を避けるために、考えられ得る手段を講じている</a:t>
            </a:r>
            <a:endParaRPr lang="en-US" altLang="ja-JP" sz="20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marL="342900" indent="-342900">
              <a:lnSpc>
                <a:spcPts val="2600"/>
              </a:lnSpc>
              <a:spcBef>
                <a:spcPct val="0"/>
              </a:spcBef>
              <a:buFont typeface="Wingdings" panose="05000000000000000000" pitchFamily="2" charset="2"/>
              <a:buChar char="ü"/>
            </a:pPr>
            <a:r>
              <a:rPr lang="ja-JP" altLang="en-US" sz="20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事故が起きた際も、被害の拡大防止と再発防止策を講じられる体制がある</a:t>
            </a:r>
            <a:endParaRPr lang="en-US" altLang="ja-JP" sz="20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marL="342900" indent="-342900">
              <a:lnSpc>
                <a:spcPts val="2600"/>
              </a:lnSpc>
              <a:spcBef>
                <a:spcPct val="0"/>
              </a:spcBef>
              <a:buFont typeface="Wingdings" panose="05000000000000000000" pitchFamily="2" charset="2"/>
              <a:buChar char="ü"/>
            </a:pPr>
            <a:r>
              <a:rPr lang="ja-JP" altLang="en-US" sz="20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これらについて対外的に胸を張って主張できる状態</a:t>
            </a:r>
            <a:endParaRPr lang="en-US" altLang="ja-JP" sz="20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a:lnSpc>
                <a:spcPts val="2600"/>
              </a:lnSpc>
              <a:spcBef>
                <a:spcPct val="0"/>
              </a:spcBef>
              <a:buFont typeface="Arial" charset="0"/>
              <a:buNone/>
            </a:pPr>
            <a:r>
              <a:rPr lang="ja-JP" altLang="en-US" sz="20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0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⇒特定個人情報の提供者・クライアントにどれだけ安心感と信頼を醸成できるか</a:t>
            </a:r>
          </a:p>
        </p:txBody>
      </p:sp>
      <p:sp>
        <p:nvSpPr>
          <p:cNvPr id="53" name="スライド番号プレースホルダー 2"/>
          <p:cNvSpPr>
            <a:spLocks noGrp="1"/>
          </p:cNvSpPr>
          <p:nvPr>
            <p:ph type="sldNum" sz="quarter" idx="12"/>
          </p:nvPr>
        </p:nvSpPr>
        <p:spPr>
          <a:xfrm>
            <a:off x="6953235" y="6474920"/>
            <a:ext cx="2133600" cy="365125"/>
          </a:xfrm>
        </p:spPr>
        <p:txBody>
          <a:bodyPr/>
          <a:lstStyle/>
          <a:p>
            <a:pPr>
              <a:defRPr/>
            </a:pPr>
            <a:fld id="{85DC3901-B6D2-4321-92EF-C938EA32AB4B}" type="slidenum">
              <a:rPr lang="ja-JP" altLang="en-US" sz="1800" b="1"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pPr>
                <a:defRPr/>
              </a:pPr>
              <a:t>28</a:t>
            </a:fld>
            <a:endParaRPr lang="ja-JP" altLang="en-US" sz="18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3969214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角丸四角形 50"/>
          <p:cNvSpPr/>
          <p:nvPr/>
        </p:nvSpPr>
        <p:spPr>
          <a:xfrm>
            <a:off x="6740074" y="3103657"/>
            <a:ext cx="2378525" cy="1296000"/>
          </a:xfrm>
          <a:prstGeom prst="roundRect">
            <a:avLst>
              <a:gd name="adj" fmla="val 9799"/>
            </a:avLst>
          </a:prstGeom>
          <a:gradFill flip="none" rotWithShape="1">
            <a:gsLst>
              <a:gs pos="0">
                <a:srgbClr val="66FF33">
                  <a:tint val="66000"/>
                  <a:satMod val="160000"/>
                </a:srgbClr>
              </a:gs>
              <a:gs pos="50000">
                <a:srgbClr val="66FF33">
                  <a:tint val="44500"/>
                  <a:satMod val="160000"/>
                </a:srgbClr>
              </a:gs>
              <a:gs pos="100000">
                <a:srgbClr val="66FF33">
                  <a:tint val="23500"/>
                  <a:satMod val="160000"/>
                </a:srgbClr>
              </a:gs>
            </a:gsLst>
            <a:lin ang="5400000" scaled="1"/>
            <a:tileRect/>
          </a:gradFill>
          <a:ln>
            <a:noFill/>
          </a:ln>
          <a:effectLst>
            <a:outerShdw blurRad="50800" dist="38100" dir="18900000" algn="bl" rotWithShape="0">
              <a:prstClr val="black">
                <a:alpha val="40000"/>
              </a:prstClr>
            </a:outerShdw>
          </a:effectLst>
          <a:scene3d>
            <a:camera prst="orthographicFront"/>
            <a:lightRig rig="threePt" dir="t"/>
          </a:scene3d>
          <a:sp3d>
            <a:bevelT w="63500"/>
          </a:sp3d>
        </p:spPr>
        <p:style>
          <a:lnRef idx="2">
            <a:schemeClr val="accent1"/>
          </a:lnRef>
          <a:fillRef idx="1">
            <a:schemeClr val="lt1"/>
          </a:fillRef>
          <a:effectRef idx="0">
            <a:schemeClr val="accent1"/>
          </a:effectRef>
          <a:fontRef idx="minor">
            <a:schemeClr val="dk1"/>
          </a:fontRef>
        </p:style>
        <p:txBody>
          <a:bodyPr lIns="180000" tIns="180000" bIns="46800" rtlCol="0" anchor="t"/>
          <a:lstStyle/>
          <a:p>
            <a:pPr marL="354013" lvl="1" indent="-257175" fontAlgn="auto">
              <a:lnSpc>
                <a:spcPts val="1800"/>
              </a:lnSpc>
              <a:spcBef>
                <a:spcPts val="0"/>
              </a:spcBef>
              <a:spcAft>
                <a:spcPts val="0"/>
              </a:spcAft>
            </a:pPr>
            <a:r>
              <a:rPr lang="ja-JP" altLang="en-US" sz="2400" b="1" i="1" dirty="0" smtClean="0">
                <a:solidFill>
                  <a:prstClr val="black">
                    <a:lumMod val="95000"/>
                    <a:lumOff val="5000"/>
                  </a:prstClr>
                </a:solidFill>
                <a:latin typeface="HG丸ｺﾞｼｯｸM-PRO" pitchFamily="50" charset="-128"/>
                <a:ea typeface="HG丸ｺﾞｼｯｸM-PRO" pitchFamily="50" charset="-128"/>
              </a:rPr>
              <a:t>ポイント！</a:t>
            </a:r>
            <a:endParaRPr lang="en-US" altLang="ja-JP" sz="2400" b="1" i="1" dirty="0" smtClean="0">
              <a:solidFill>
                <a:prstClr val="black">
                  <a:lumMod val="95000"/>
                  <a:lumOff val="5000"/>
                </a:prstClr>
              </a:solidFill>
              <a:latin typeface="HG丸ｺﾞｼｯｸM-PRO" pitchFamily="50" charset="-128"/>
              <a:ea typeface="HG丸ｺﾞｼｯｸM-PRO" pitchFamily="50" charset="-128"/>
            </a:endParaRPr>
          </a:p>
          <a:p>
            <a:pPr marL="354013" lvl="1" indent="-257175" fontAlgn="auto">
              <a:lnSpc>
                <a:spcPts val="1800"/>
              </a:lnSpc>
              <a:spcBef>
                <a:spcPts val="0"/>
              </a:spcBef>
              <a:spcAft>
                <a:spcPts val="0"/>
              </a:spcAft>
            </a:pPr>
            <a:endParaRPr lang="en-US" altLang="ja-JP" sz="2400" b="1" i="1" dirty="0" smtClean="0">
              <a:solidFill>
                <a:prstClr val="white"/>
              </a:solidFill>
              <a:latin typeface="HG丸ｺﾞｼｯｸM-PRO" pitchFamily="50" charset="-128"/>
              <a:ea typeface="HG丸ｺﾞｼｯｸM-PRO" pitchFamily="50" charset="-128"/>
              <a:cs typeface="Meiryo UI" panose="020B0604030504040204" pitchFamily="50" charset="-128"/>
            </a:endParaRPr>
          </a:p>
          <a:p>
            <a:pPr marL="354013" lvl="1" indent="-257175" fontAlgn="auto">
              <a:lnSpc>
                <a:spcPts val="1800"/>
              </a:lnSpc>
              <a:spcBef>
                <a:spcPts val="0"/>
              </a:spcBef>
              <a:spcAft>
                <a:spcPts val="0"/>
              </a:spcAft>
            </a:pPr>
            <a:r>
              <a:rPr lang="ja-JP" altLang="en-US" sz="1700" dirty="0" smtClean="0">
                <a:solidFill>
                  <a:prstClr val="black"/>
                </a:solidFill>
                <a:latin typeface="HG丸ｺﾞｼｯｸM-PRO" pitchFamily="50" charset="-128"/>
                <a:ea typeface="HG丸ｺﾞｼｯｸM-PRO" pitchFamily="50" charset="-128"/>
                <a:cs typeface="Meiryo UI" panose="020B0604030504040204" pitchFamily="50" charset="-128"/>
              </a:rPr>
              <a:t>登記上の所在地に</a:t>
            </a:r>
            <a:endParaRPr lang="en-US" altLang="ja-JP" sz="1700" dirty="0" smtClean="0">
              <a:solidFill>
                <a:prstClr val="black"/>
              </a:solidFill>
              <a:latin typeface="HG丸ｺﾞｼｯｸM-PRO" pitchFamily="50" charset="-128"/>
              <a:ea typeface="HG丸ｺﾞｼｯｸM-PRO" pitchFamily="50" charset="-128"/>
              <a:cs typeface="Meiryo UI" panose="020B0604030504040204" pitchFamily="50" charset="-128"/>
            </a:endParaRPr>
          </a:p>
          <a:p>
            <a:pPr marL="354013" lvl="1" indent="-257175" algn="ctr" fontAlgn="auto">
              <a:lnSpc>
                <a:spcPts val="1800"/>
              </a:lnSpc>
              <a:spcBef>
                <a:spcPts val="0"/>
              </a:spcBef>
              <a:spcAft>
                <a:spcPts val="0"/>
              </a:spcAft>
            </a:pPr>
            <a:r>
              <a:rPr lang="ja-JP" altLang="en-US" sz="1700" dirty="0" smtClean="0">
                <a:solidFill>
                  <a:prstClr val="black"/>
                </a:solidFill>
                <a:latin typeface="HG丸ｺﾞｼｯｸM-PRO" pitchFamily="50" charset="-128"/>
                <a:ea typeface="HG丸ｺﾞｼｯｸM-PRO" pitchFamily="50" charset="-128"/>
                <a:cs typeface="Meiryo UI" panose="020B0604030504040204" pitchFamily="50" charset="-128"/>
              </a:rPr>
              <a:t>　通知書をお届け</a:t>
            </a:r>
            <a:endParaRPr lang="en-US" altLang="ja-JP" sz="1700" dirty="0" smtClean="0">
              <a:solidFill>
                <a:prstClr val="black"/>
              </a:solidFill>
              <a:latin typeface="HG丸ｺﾞｼｯｸM-PRO" pitchFamily="50" charset="-128"/>
              <a:ea typeface="HG丸ｺﾞｼｯｸM-PRO" pitchFamily="50" charset="-128"/>
              <a:cs typeface="Meiryo UI" panose="020B0604030504040204" pitchFamily="50" charset="-128"/>
            </a:endParaRPr>
          </a:p>
        </p:txBody>
      </p:sp>
      <p:sp>
        <p:nvSpPr>
          <p:cNvPr id="50" name="角丸四角形 49"/>
          <p:cNvSpPr/>
          <p:nvPr/>
        </p:nvSpPr>
        <p:spPr>
          <a:xfrm>
            <a:off x="6739090" y="1519481"/>
            <a:ext cx="2364519" cy="1296000"/>
          </a:xfrm>
          <a:prstGeom prst="roundRect">
            <a:avLst>
              <a:gd name="adj" fmla="val 9799"/>
            </a:avLst>
          </a:prstGeom>
          <a:gradFill flip="none" rotWithShape="1">
            <a:gsLst>
              <a:gs pos="0">
                <a:srgbClr val="66FF33">
                  <a:tint val="66000"/>
                  <a:satMod val="160000"/>
                </a:srgbClr>
              </a:gs>
              <a:gs pos="50000">
                <a:srgbClr val="66FF33">
                  <a:tint val="44500"/>
                  <a:satMod val="160000"/>
                </a:srgbClr>
              </a:gs>
              <a:gs pos="100000">
                <a:srgbClr val="66FF33">
                  <a:tint val="23500"/>
                  <a:satMod val="160000"/>
                </a:srgbClr>
              </a:gs>
            </a:gsLst>
            <a:lin ang="5400000" scaled="1"/>
            <a:tileRect/>
          </a:gradFill>
          <a:ln>
            <a:noFill/>
          </a:ln>
          <a:effectLst>
            <a:outerShdw blurRad="50800" dist="38100" dir="18900000" algn="bl" rotWithShape="0">
              <a:prstClr val="black">
                <a:alpha val="40000"/>
              </a:prstClr>
            </a:outerShdw>
          </a:effectLst>
          <a:scene3d>
            <a:camera prst="orthographicFront"/>
            <a:lightRig rig="threePt" dir="t"/>
          </a:scene3d>
          <a:sp3d>
            <a:bevelT w="63500"/>
          </a:sp3d>
        </p:spPr>
        <p:style>
          <a:lnRef idx="2">
            <a:schemeClr val="accent1"/>
          </a:lnRef>
          <a:fillRef idx="1">
            <a:schemeClr val="lt1"/>
          </a:fillRef>
          <a:effectRef idx="0">
            <a:schemeClr val="accent1"/>
          </a:effectRef>
          <a:fontRef idx="minor">
            <a:schemeClr val="dk1"/>
          </a:fontRef>
        </p:style>
        <p:txBody>
          <a:bodyPr lIns="180000" tIns="180000" bIns="46800" rtlCol="0" anchor="t"/>
          <a:lstStyle/>
          <a:p>
            <a:pPr marL="354013" lvl="1" indent="-257175" fontAlgn="auto">
              <a:lnSpc>
                <a:spcPts val="1800"/>
              </a:lnSpc>
              <a:spcBef>
                <a:spcPts val="0"/>
              </a:spcBef>
              <a:spcAft>
                <a:spcPts val="0"/>
              </a:spcAft>
            </a:pPr>
            <a:r>
              <a:rPr lang="ja-JP" altLang="en-US" sz="2400" b="1" i="1" dirty="0" smtClean="0">
                <a:solidFill>
                  <a:prstClr val="black">
                    <a:lumMod val="95000"/>
                    <a:lumOff val="5000"/>
                  </a:prstClr>
                </a:solidFill>
                <a:latin typeface="HG丸ｺﾞｼｯｸM-PRO" pitchFamily="50" charset="-128"/>
                <a:ea typeface="HG丸ｺﾞｼｯｸM-PRO" pitchFamily="50" charset="-128"/>
              </a:rPr>
              <a:t>ポイント！</a:t>
            </a:r>
            <a:endParaRPr lang="en-US" altLang="ja-JP" sz="2400" b="1" i="1" dirty="0" smtClean="0">
              <a:solidFill>
                <a:prstClr val="black">
                  <a:lumMod val="95000"/>
                  <a:lumOff val="5000"/>
                </a:prstClr>
              </a:solidFill>
              <a:latin typeface="HG丸ｺﾞｼｯｸM-PRO" pitchFamily="50" charset="-128"/>
              <a:ea typeface="HG丸ｺﾞｼｯｸM-PRO" pitchFamily="50" charset="-128"/>
            </a:endParaRPr>
          </a:p>
          <a:p>
            <a:pPr marL="354013" lvl="1" indent="-257175" fontAlgn="auto">
              <a:lnSpc>
                <a:spcPts val="1800"/>
              </a:lnSpc>
              <a:spcBef>
                <a:spcPts val="0"/>
              </a:spcBef>
              <a:spcAft>
                <a:spcPts val="0"/>
              </a:spcAft>
            </a:pPr>
            <a:endParaRPr lang="en-US" altLang="ja-JP" sz="1600" b="1" dirty="0" smtClean="0">
              <a:solidFill>
                <a:prstClr val="white"/>
              </a:solidFill>
              <a:latin typeface="HG丸ｺﾞｼｯｸM-PRO" pitchFamily="50" charset="-128"/>
              <a:ea typeface="HG丸ｺﾞｼｯｸM-PRO" pitchFamily="50" charset="-128"/>
              <a:cs typeface="Meiryo UI" panose="020B0604030504040204" pitchFamily="50" charset="-128"/>
            </a:endParaRPr>
          </a:p>
          <a:p>
            <a:pPr marL="354013" lvl="1" indent="-257175" fontAlgn="auto">
              <a:lnSpc>
                <a:spcPts val="1800"/>
              </a:lnSpc>
              <a:spcBef>
                <a:spcPts val="0"/>
              </a:spcBef>
              <a:spcAft>
                <a:spcPts val="0"/>
              </a:spcAft>
            </a:pPr>
            <a:r>
              <a:rPr lang="ja-JP" altLang="en-US" sz="2000" dirty="0" smtClean="0">
                <a:solidFill>
                  <a:prstClr val="black"/>
                </a:solidFill>
                <a:latin typeface="HG丸ｺﾞｼｯｸM-PRO" pitchFamily="50" charset="-128"/>
                <a:ea typeface="HG丸ｺﾞｼｯｸM-PRO" pitchFamily="50" charset="-128"/>
                <a:cs typeface="Meiryo UI" panose="020B0604030504040204" pitchFamily="50" charset="-128"/>
              </a:rPr>
              <a:t>１法人に</a:t>
            </a:r>
            <a:endParaRPr lang="en-US" altLang="ja-JP" sz="2000" dirty="0" smtClean="0">
              <a:solidFill>
                <a:prstClr val="black"/>
              </a:solidFill>
              <a:latin typeface="HG丸ｺﾞｼｯｸM-PRO" pitchFamily="50" charset="-128"/>
              <a:ea typeface="HG丸ｺﾞｼｯｸM-PRO" pitchFamily="50" charset="-128"/>
              <a:cs typeface="Meiryo UI" panose="020B0604030504040204" pitchFamily="50" charset="-128"/>
            </a:endParaRPr>
          </a:p>
          <a:p>
            <a:pPr marL="354013" lvl="1" indent="-257175" fontAlgn="auto">
              <a:lnSpc>
                <a:spcPts val="1800"/>
              </a:lnSpc>
              <a:spcBef>
                <a:spcPts val="0"/>
              </a:spcBef>
              <a:spcAft>
                <a:spcPts val="0"/>
              </a:spcAft>
            </a:pPr>
            <a:r>
              <a:rPr lang="ja-JP" altLang="en-US" sz="2000" dirty="0" smtClean="0">
                <a:solidFill>
                  <a:prstClr val="black"/>
                </a:solidFill>
                <a:latin typeface="HG丸ｺﾞｼｯｸM-PRO" pitchFamily="50" charset="-128"/>
                <a:ea typeface="HG丸ｺﾞｼｯｸM-PRO" pitchFamily="50" charset="-128"/>
                <a:cs typeface="Meiryo UI" panose="020B0604030504040204" pitchFamily="50" charset="-128"/>
              </a:rPr>
              <a:t>　１番号のみ</a:t>
            </a:r>
            <a:endParaRPr lang="en-US" altLang="ja-JP" sz="2000" dirty="0" smtClean="0">
              <a:solidFill>
                <a:prstClr val="black"/>
              </a:solidFill>
              <a:latin typeface="HG丸ｺﾞｼｯｸM-PRO" pitchFamily="50" charset="-128"/>
              <a:ea typeface="HG丸ｺﾞｼｯｸM-PRO" pitchFamily="50" charset="-128"/>
              <a:cs typeface="Meiryo UI" panose="020B0604030504040204" pitchFamily="50" charset="-128"/>
            </a:endParaRPr>
          </a:p>
        </p:txBody>
      </p:sp>
      <p:graphicFrame>
        <p:nvGraphicFramePr>
          <p:cNvPr id="32" name="図表 31"/>
          <p:cNvGraphicFramePr/>
          <p:nvPr>
            <p:extLst>
              <p:ext uri="{D42A27DB-BD31-4B8C-83A1-F6EECF244321}">
                <p14:modId xmlns:p14="http://schemas.microsoft.com/office/powerpoint/2010/main" val="3546385048"/>
              </p:ext>
            </p:extLst>
          </p:nvPr>
        </p:nvGraphicFramePr>
        <p:xfrm>
          <a:off x="151046" y="1197397"/>
          <a:ext cx="6509186" cy="54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4" name="Picture 76"/>
          <p:cNvPicPr>
            <a:picLocks noChangeAspect="1" noChangeArrowheads="1"/>
          </p:cNvPicPr>
          <p:nvPr/>
        </p:nvPicPr>
        <p:blipFill>
          <a:blip r:embed="rId8" cstate="print"/>
          <a:srcRect/>
          <a:stretch>
            <a:fillRect/>
          </a:stretch>
        </p:blipFill>
        <p:spPr bwMode="auto">
          <a:xfrm>
            <a:off x="4932040" y="3789040"/>
            <a:ext cx="1732082" cy="864096"/>
          </a:xfrm>
          <a:prstGeom prst="rect">
            <a:avLst/>
          </a:prstGeom>
          <a:solidFill>
            <a:schemeClr val="bg1"/>
          </a:solidFill>
          <a:ln w="9525">
            <a:noFill/>
            <a:miter lim="800000"/>
            <a:headEnd/>
            <a:tailEnd/>
          </a:ln>
          <a:effectLst/>
        </p:spPr>
      </p:pic>
      <p:sp>
        <p:nvSpPr>
          <p:cNvPr id="52" name="角丸四角形 51"/>
          <p:cNvSpPr/>
          <p:nvPr/>
        </p:nvSpPr>
        <p:spPr>
          <a:xfrm>
            <a:off x="6740074" y="4725789"/>
            <a:ext cx="2378525" cy="1296000"/>
          </a:xfrm>
          <a:prstGeom prst="roundRect">
            <a:avLst>
              <a:gd name="adj" fmla="val 9799"/>
            </a:avLst>
          </a:prstGeom>
          <a:gradFill flip="none" rotWithShape="1">
            <a:gsLst>
              <a:gs pos="0">
                <a:srgbClr val="66FF33">
                  <a:tint val="66000"/>
                  <a:satMod val="160000"/>
                </a:srgbClr>
              </a:gs>
              <a:gs pos="50000">
                <a:srgbClr val="66FF33">
                  <a:tint val="44500"/>
                  <a:satMod val="160000"/>
                </a:srgbClr>
              </a:gs>
              <a:gs pos="100000">
                <a:srgbClr val="66FF33">
                  <a:tint val="23500"/>
                  <a:satMod val="160000"/>
                </a:srgbClr>
              </a:gs>
            </a:gsLst>
            <a:lin ang="5400000" scaled="1"/>
            <a:tileRect/>
          </a:gradFill>
          <a:ln>
            <a:noFill/>
          </a:ln>
          <a:effectLst>
            <a:outerShdw blurRad="50800" dist="38100" dir="18900000" algn="bl" rotWithShape="0">
              <a:prstClr val="black">
                <a:alpha val="40000"/>
              </a:prstClr>
            </a:outerShdw>
          </a:effectLst>
          <a:scene3d>
            <a:camera prst="orthographicFront"/>
            <a:lightRig rig="threePt" dir="t"/>
          </a:scene3d>
          <a:sp3d>
            <a:bevelT w="63500"/>
          </a:sp3d>
        </p:spPr>
        <p:style>
          <a:lnRef idx="2">
            <a:schemeClr val="accent1"/>
          </a:lnRef>
          <a:fillRef idx="1">
            <a:schemeClr val="lt1"/>
          </a:fillRef>
          <a:effectRef idx="0">
            <a:schemeClr val="accent1"/>
          </a:effectRef>
          <a:fontRef idx="minor">
            <a:schemeClr val="dk1"/>
          </a:fontRef>
        </p:style>
        <p:txBody>
          <a:bodyPr lIns="180000" tIns="180000" bIns="46800" rtlCol="0" anchor="t"/>
          <a:lstStyle/>
          <a:p>
            <a:pPr marL="354013" lvl="1" indent="-257175" fontAlgn="auto">
              <a:lnSpc>
                <a:spcPts val="1800"/>
              </a:lnSpc>
              <a:spcBef>
                <a:spcPts val="0"/>
              </a:spcBef>
              <a:spcAft>
                <a:spcPts val="0"/>
              </a:spcAft>
            </a:pPr>
            <a:r>
              <a:rPr lang="ja-JP" altLang="en-US" sz="2400" b="1" i="1" dirty="0" smtClean="0">
                <a:solidFill>
                  <a:prstClr val="black">
                    <a:lumMod val="95000"/>
                    <a:lumOff val="5000"/>
                  </a:prstClr>
                </a:solidFill>
                <a:latin typeface="HG丸ｺﾞｼｯｸM-PRO" pitchFamily="50" charset="-128"/>
                <a:ea typeface="HG丸ｺﾞｼｯｸM-PRO" pitchFamily="50" charset="-128"/>
              </a:rPr>
              <a:t>ポイント！</a:t>
            </a:r>
            <a:endParaRPr lang="en-US" altLang="ja-JP" sz="2400" b="1" i="1" dirty="0" smtClean="0">
              <a:solidFill>
                <a:prstClr val="black">
                  <a:lumMod val="95000"/>
                  <a:lumOff val="5000"/>
                </a:prstClr>
              </a:solidFill>
              <a:latin typeface="HG丸ｺﾞｼｯｸM-PRO" pitchFamily="50" charset="-128"/>
              <a:ea typeface="HG丸ｺﾞｼｯｸM-PRO" pitchFamily="50" charset="-128"/>
            </a:endParaRPr>
          </a:p>
          <a:p>
            <a:pPr marL="354013" lvl="1" indent="-257175" fontAlgn="auto">
              <a:lnSpc>
                <a:spcPts val="1800"/>
              </a:lnSpc>
              <a:spcBef>
                <a:spcPts val="0"/>
              </a:spcBef>
              <a:spcAft>
                <a:spcPts val="0"/>
              </a:spcAft>
            </a:pPr>
            <a:endParaRPr lang="en-US" altLang="ja-JP" sz="1600" b="1" dirty="0" smtClean="0">
              <a:solidFill>
                <a:prstClr val="white"/>
              </a:solidFill>
              <a:latin typeface="HG丸ｺﾞｼｯｸM-PRO" pitchFamily="50" charset="-128"/>
              <a:ea typeface="HG丸ｺﾞｼｯｸM-PRO" pitchFamily="50" charset="-128"/>
              <a:cs typeface="Meiryo UI" panose="020B0604030504040204" pitchFamily="50" charset="-128"/>
            </a:endParaRPr>
          </a:p>
          <a:p>
            <a:pPr marL="354013" lvl="1" indent="-257175" fontAlgn="auto">
              <a:lnSpc>
                <a:spcPts val="1800"/>
              </a:lnSpc>
              <a:spcBef>
                <a:spcPts val="0"/>
              </a:spcBef>
              <a:spcAft>
                <a:spcPts val="0"/>
              </a:spcAft>
            </a:pPr>
            <a:r>
              <a:rPr lang="ja-JP" altLang="en-US" sz="1300" dirty="0" smtClean="0">
                <a:solidFill>
                  <a:prstClr val="black"/>
                </a:solidFill>
                <a:latin typeface="HG丸ｺﾞｼｯｸM-PRO" pitchFamily="50" charset="-128"/>
                <a:ea typeface="HG丸ｺﾞｼｯｸM-PRO" pitchFamily="50" charset="-128"/>
                <a:cs typeface="Meiryo UI" panose="020B0604030504040204" pitchFamily="50" charset="-128"/>
              </a:rPr>
              <a:t>法人番号はどなたでも</a:t>
            </a:r>
            <a:endParaRPr lang="en-US" altLang="ja-JP" sz="1300" dirty="0" smtClean="0">
              <a:solidFill>
                <a:prstClr val="black"/>
              </a:solidFill>
              <a:latin typeface="HG丸ｺﾞｼｯｸM-PRO" pitchFamily="50" charset="-128"/>
              <a:ea typeface="HG丸ｺﾞｼｯｸM-PRO" pitchFamily="50" charset="-128"/>
              <a:cs typeface="Meiryo UI" panose="020B0604030504040204" pitchFamily="50" charset="-128"/>
            </a:endParaRPr>
          </a:p>
          <a:p>
            <a:pPr marL="354013" lvl="1" indent="-257175" fontAlgn="auto">
              <a:lnSpc>
                <a:spcPts val="1800"/>
              </a:lnSpc>
              <a:spcBef>
                <a:spcPts val="0"/>
              </a:spcBef>
              <a:spcAft>
                <a:spcPts val="0"/>
              </a:spcAft>
            </a:pPr>
            <a:r>
              <a:rPr lang="ja-JP" altLang="en-US" sz="1300" dirty="0" smtClean="0">
                <a:solidFill>
                  <a:prstClr val="black"/>
                </a:solidFill>
                <a:latin typeface="HG丸ｺﾞｼｯｸM-PRO" pitchFamily="50" charset="-128"/>
                <a:ea typeface="HG丸ｺﾞｼｯｸM-PRO" pitchFamily="50" charset="-128"/>
                <a:cs typeface="Meiryo UI" panose="020B0604030504040204" pitchFamily="50" charset="-128"/>
              </a:rPr>
              <a:t>　　　　自由に利用可能</a:t>
            </a:r>
            <a:endParaRPr lang="en-US" altLang="ja-JP" sz="1300" dirty="0" smtClean="0">
              <a:solidFill>
                <a:prstClr val="black"/>
              </a:solidFill>
              <a:latin typeface="HG丸ｺﾞｼｯｸM-PRO" pitchFamily="50" charset="-128"/>
              <a:ea typeface="HG丸ｺﾞｼｯｸM-PRO" pitchFamily="50" charset="-128"/>
              <a:cs typeface="Meiryo UI" panose="020B0604030504040204" pitchFamily="50" charset="-128"/>
            </a:endParaRPr>
          </a:p>
        </p:txBody>
      </p:sp>
      <p:grpSp>
        <p:nvGrpSpPr>
          <p:cNvPr id="2" name="グループ化 76"/>
          <p:cNvGrpSpPr/>
          <p:nvPr/>
        </p:nvGrpSpPr>
        <p:grpSpPr>
          <a:xfrm>
            <a:off x="5607402" y="5445224"/>
            <a:ext cx="1002323" cy="1195386"/>
            <a:chOff x="0" y="0"/>
            <a:chExt cx="1085850" cy="1195386"/>
          </a:xfrm>
        </p:grpSpPr>
        <p:sp>
          <p:nvSpPr>
            <p:cNvPr id="78" name="円/楕円 77"/>
            <p:cNvSpPr/>
            <p:nvPr/>
          </p:nvSpPr>
          <p:spPr>
            <a:xfrm>
              <a:off x="104776" y="171451"/>
              <a:ext cx="895350" cy="809625"/>
            </a:xfrm>
            <a:prstGeom prst="ellipse">
              <a:avLst/>
            </a:prstGeom>
            <a:solidFill>
              <a:schemeClr val="bg1"/>
            </a:solidFill>
            <a:ln w="60325">
              <a:solidFill>
                <a:schemeClr val="accent1">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fontAlgn="auto">
                <a:spcBef>
                  <a:spcPts val="0"/>
                </a:spcBef>
                <a:spcAft>
                  <a:spcPts val="0"/>
                </a:spcAft>
              </a:pPr>
              <a:endParaRPr lang="ja-JP" altLang="en-US">
                <a:solidFill>
                  <a:prstClr val="white"/>
                </a:solidFill>
              </a:endParaRPr>
            </a:p>
          </p:txBody>
        </p:sp>
        <p:sp>
          <p:nvSpPr>
            <p:cNvPr id="79" name="円弧 78"/>
            <p:cNvSpPr/>
            <p:nvPr/>
          </p:nvSpPr>
          <p:spPr>
            <a:xfrm>
              <a:off x="209549" y="171450"/>
              <a:ext cx="685801" cy="809626"/>
            </a:xfrm>
            <a:prstGeom prst="arc">
              <a:avLst>
                <a:gd name="adj1" fmla="val 16200000"/>
                <a:gd name="adj2" fmla="val 5431251"/>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fontAlgn="auto">
                <a:spcBef>
                  <a:spcPts val="0"/>
                </a:spcBef>
                <a:spcAft>
                  <a:spcPts val="0"/>
                </a:spcAft>
              </a:pPr>
              <a:endParaRPr lang="ja-JP" altLang="en-US">
                <a:solidFill>
                  <a:prstClr val="black"/>
                </a:solidFill>
              </a:endParaRPr>
            </a:p>
          </p:txBody>
        </p:sp>
        <p:sp>
          <p:nvSpPr>
            <p:cNvPr id="80" name="円弧 79"/>
            <p:cNvSpPr/>
            <p:nvPr/>
          </p:nvSpPr>
          <p:spPr>
            <a:xfrm>
              <a:off x="342900" y="190500"/>
              <a:ext cx="409575" cy="792000"/>
            </a:xfrm>
            <a:prstGeom prst="arc">
              <a:avLst>
                <a:gd name="adj1" fmla="val 16200000"/>
                <a:gd name="adj2" fmla="val 5431251"/>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fontAlgn="auto">
                <a:spcBef>
                  <a:spcPts val="0"/>
                </a:spcBef>
                <a:spcAft>
                  <a:spcPts val="0"/>
                </a:spcAft>
              </a:pPr>
              <a:endParaRPr lang="ja-JP" altLang="en-US">
                <a:solidFill>
                  <a:prstClr val="black"/>
                </a:solidFill>
              </a:endParaRPr>
            </a:p>
          </p:txBody>
        </p:sp>
        <p:sp>
          <p:nvSpPr>
            <p:cNvPr id="81" name="円弧 80"/>
            <p:cNvSpPr/>
            <p:nvPr/>
          </p:nvSpPr>
          <p:spPr>
            <a:xfrm rot="5400000">
              <a:off x="361950" y="-71438"/>
              <a:ext cx="376237" cy="519113"/>
            </a:xfrm>
            <a:prstGeom prst="arc">
              <a:avLst>
                <a:gd name="adj1" fmla="val 17064407"/>
                <a:gd name="adj2" fmla="val 4593389"/>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fontAlgn="auto">
                <a:spcBef>
                  <a:spcPts val="0"/>
                </a:spcBef>
                <a:spcAft>
                  <a:spcPts val="0"/>
                </a:spcAft>
              </a:pPr>
              <a:endParaRPr lang="ja-JP" altLang="en-US">
                <a:solidFill>
                  <a:prstClr val="black"/>
                </a:solidFill>
              </a:endParaRPr>
            </a:p>
          </p:txBody>
        </p:sp>
        <p:sp>
          <p:nvSpPr>
            <p:cNvPr id="82" name="円弧 81"/>
            <p:cNvSpPr/>
            <p:nvPr/>
          </p:nvSpPr>
          <p:spPr>
            <a:xfrm rot="16200000">
              <a:off x="354394" y="755268"/>
              <a:ext cx="376237" cy="504000"/>
            </a:xfrm>
            <a:prstGeom prst="arc">
              <a:avLst>
                <a:gd name="adj1" fmla="val 17064407"/>
                <a:gd name="adj2" fmla="val 4593389"/>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fontAlgn="auto">
                <a:spcBef>
                  <a:spcPts val="0"/>
                </a:spcBef>
                <a:spcAft>
                  <a:spcPts val="0"/>
                </a:spcAft>
              </a:pPr>
              <a:endParaRPr lang="ja-JP" altLang="en-US">
                <a:solidFill>
                  <a:prstClr val="black"/>
                </a:solidFill>
              </a:endParaRPr>
            </a:p>
          </p:txBody>
        </p:sp>
        <p:sp>
          <p:nvSpPr>
            <p:cNvPr id="83" name="円弧 82"/>
            <p:cNvSpPr/>
            <p:nvPr/>
          </p:nvSpPr>
          <p:spPr>
            <a:xfrm rot="10800000">
              <a:off x="200024" y="180975"/>
              <a:ext cx="685801" cy="809626"/>
            </a:xfrm>
            <a:prstGeom prst="arc">
              <a:avLst>
                <a:gd name="adj1" fmla="val 16200000"/>
                <a:gd name="adj2" fmla="val 5431251"/>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fontAlgn="auto">
                <a:spcBef>
                  <a:spcPts val="0"/>
                </a:spcBef>
                <a:spcAft>
                  <a:spcPts val="0"/>
                </a:spcAft>
              </a:pPr>
              <a:endParaRPr lang="ja-JP" altLang="en-US">
                <a:solidFill>
                  <a:prstClr val="black"/>
                </a:solidFill>
              </a:endParaRPr>
            </a:p>
          </p:txBody>
        </p:sp>
        <p:sp>
          <p:nvSpPr>
            <p:cNvPr id="84" name="円弧 83"/>
            <p:cNvSpPr/>
            <p:nvPr/>
          </p:nvSpPr>
          <p:spPr>
            <a:xfrm rot="10800000">
              <a:off x="342900" y="188400"/>
              <a:ext cx="409575" cy="792000"/>
            </a:xfrm>
            <a:prstGeom prst="arc">
              <a:avLst>
                <a:gd name="adj1" fmla="val 16200000"/>
                <a:gd name="adj2" fmla="val 5431251"/>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fontAlgn="auto">
                <a:spcBef>
                  <a:spcPts val="0"/>
                </a:spcBef>
                <a:spcAft>
                  <a:spcPts val="0"/>
                </a:spcAft>
              </a:pPr>
              <a:endParaRPr lang="ja-JP" altLang="en-US">
                <a:solidFill>
                  <a:prstClr val="black"/>
                </a:solidFill>
              </a:endParaRPr>
            </a:p>
          </p:txBody>
        </p:sp>
        <p:sp>
          <p:nvSpPr>
            <p:cNvPr id="85" name="テキスト ボックス 41"/>
            <p:cNvSpPr txBox="1"/>
            <p:nvPr/>
          </p:nvSpPr>
          <p:spPr>
            <a:xfrm>
              <a:off x="0" y="457201"/>
              <a:ext cx="1085850" cy="244793"/>
            </a:xfrm>
            <a:prstGeom prst="rect">
              <a:avLst/>
            </a:prstGeom>
            <a:solidFill>
              <a:schemeClr val="bg1"/>
            </a:solidFill>
            <a:ln w="25400">
              <a:solidFill>
                <a:schemeClr val="tx1">
                  <a:lumMod val="65000"/>
                  <a:lumOff val="35000"/>
                </a:schemeClr>
              </a:solidFill>
            </a:ln>
            <a:effectLst>
              <a:outerShdw blurRad="50800" dist="38100" dir="2700000" algn="tl" rotWithShape="0">
                <a:prstClr val="black">
                  <a:alpha val="40000"/>
                </a:prstClr>
              </a:outerShdw>
            </a:effectLst>
          </p:spPr>
          <p:txBody>
            <a:bodyPr wrap="square"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fontAlgn="auto">
                <a:spcBef>
                  <a:spcPts val="0"/>
                </a:spcBef>
                <a:spcAft>
                  <a:spcPts val="0"/>
                </a:spcAft>
              </a:pPr>
              <a:r>
                <a:rPr lang="en-US" altLang="ja-JP" sz="1400" b="1" dirty="0">
                  <a:solidFill>
                    <a:sysClr val="windowText" lastClr="000000"/>
                  </a:solidFill>
                  <a:latin typeface="HG丸ｺﾞｼｯｸM-PRO" pitchFamily="50" charset="-128"/>
                  <a:ea typeface="HG丸ｺﾞｼｯｸM-PRO" pitchFamily="50" charset="-128"/>
                </a:rPr>
                <a:t>WWW</a:t>
              </a:r>
              <a:endParaRPr lang="ja-JP" altLang="en-US" sz="1400" b="1" dirty="0">
                <a:solidFill>
                  <a:sysClr val="windowText" lastClr="000000"/>
                </a:solidFill>
                <a:latin typeface="HG丸ｺﾞｼｯｸM-PRO" pitchFamily="50" charset="-128"/>
                <a:ea typeface="HG丸ｺﾞｼｯｸM-PRO" pitchFamily="50" charset="-128"/>
              </a:endParaRPr>
            </a:p>
          </p:txBody>
        </p:sp>
        <p:sp>
          <p:nvSpPr>
            <p:cNvPr id="86" name="下矢印 85"/>
            <p:cNvSpPr/>
            <p:nvPr/>
          </p:nvSpPr>
          <p:spPr>
            <a:xfrm rot="8622600">
              <a:off x="912806" y="555742"/>
              <a:ext cx="149879" cy="268450"/>
            </a:xfrm>
            <a:prstGeom prst="downArrow">
              <a:avLst>
                <a:gd name="adj1" fmla="val 18240"/>
                <a:gd name="adj2" fmla="val 82128"/>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fontAlgn="auto">
                <a:spcBef>
                  <a:spcPts val="0"/>
                </a:spcBef>
                <a:spcAft>
                  <a:spcPts val="0"/>
                </a:spcAft>
              </a:pPr>
              <a:endParaRPr lang="ja-JP" altLang="en-US">
                <a:solidFill>
                  <a:prstClr val="white"/>
                </a:solidFill>
              </a:endParaRPr>
            </a:p>
          </p:txBody>
        </p:sp>
      </p:grpSp>
      <p:sp useBgFill="1">
        <p:nvSpPr>
          <p:cNvPr id="26" name="テキスト ボックス 25"/>
          <p:cNvSpPr txBox="1"/>
          <p:nvPr/>
        </p:nvSpPr>
        <p:spPr>
          <a:xfrm>
            <a:off x="5082406" y="4005064"/>
            <a:ext cx="648072" cy="230832"/>
          </a:xfrm>
          <a:prstGeom prst="rect">
            <a:avLst/>
          </a:prstGeom>
          <a:ln>
            <a:noFill/>
          </a:ln>
          <a:effectLst/>
        </p:spPr>
        <p:txBody>
          <a:bodyPr wrap="square" rtlCol="0">
            <a:spAutoFit/>
          </a:bodyPr>
          <a:lstStyle/>
          <a:p>
            <a:pPr fontAlgn="auto">
              <a:spcBef>
                <a:spcPts val="0"/>
              </a:spcBef>
              <a:spcAft>
                <a:spcPts val="0"/>
              </a:spcAft>
            </a:pPr>
            <a:r>
              <a:rPr lang="ja-JP" altLang="en-US" sz="300" dirty="0" smtClean="0">
                <a:solidFill>
                  <a:prstClr val="black"/>
                </a:solidFill>
                <a:latin typeface="Calibri"/>
                <a:ea typeface="ＭＳ Ｐゴシック"/>
              </a:rPr>
              <a:t>〒 </a:t>
            </a:r>
            <a:r>
              <a:rPr lang="en-US" altLang="ja-JP" sz="300" dirty="0" smtClean="0">
                <a:solidFill>
                  <a:prstClr val="black"/>
                </a:solidFill>
                <a:latin typeface="Calibri"/>
                <a:ea typeface="ＭＳ Ｐゴシック"/>
              </a:rPr>
              <a:t>XXX</a:t>
            </a:r>
            <a:r>
              <a:rPr lang="ja-JP" altLang="en-US" sz="300" dirty="0" smtClean="0">
                <a:solidFill>
                  <a:prstClr val="black"/>
                </a:solidFill>
                <a:latin typeface="Calibri"/>
                <a:ea typeface="ＭＳ Ｐゴシック"/>
              </a:rPr>
              <a:t>－</a:t>
            </a:r>
            <a:r>
              <a:rPr lang="en-US" altLang="ja-JP" sz="300" dirty="0" smtClean="0">
                <a:solidFill>
                  <a:prstClr val="black"/>
                </a:solidFill>
                <a:latin typeface="Calibri"/>
                <a:ea typeface="ＭＳ Ｐゴシック"/>
              </a:rPr>
              <a:t>XXXX</a:t>
            </a:r>
          </a:p>
          <a:p>
            <a:pPr fontAlgn="auto">
              <a:spcBef>
                <a:spcPts val="0"/>
              </a:spcBef>
              <a:spcAft>
                <a:spcPts val="0"/>
              </a:spcAft>
            </a:pPr>
            <a:r>
              <a:rPr lang="ja-JP" altLang="en-US" sz="300" dirty="0" smtClean="0">
                <a:solidFill>
                  <a:prstClr val="black"/>
                </a:solidFill>
                <a:latin typeface="Calibri"/>
                <a:ea typeface="ＭＳ Ｐゴシック"/>
              </a:rPr>
              <a:t>東京都千代田区霞が関</a:t>
            </a:r>
            <a:r>
              <a:rPr lang="en-US" altLang="ja-JP" sz="300" dirty="0" smtClean="0">
                <a:solidFill>
                  <a:prstClr val="black"/>
                </a:solidFill>
                <a:latin typeface="Calibri"/>
                <a:ea typeface="ＭＳ Ｐゴシック"/>
              </a:rPr>
              <a:t>1-1-1</a:t>
            </a:r>
          </a:p>
          <a:p>
            <a:pPr fontAlgn="auto">
              <a:spcBef>
                <a:spcPts val="0"/>
              </a:spcBef>
              <a:spcAft>
                <a:spcPts val="0"/>
              </a:spcAft>
            </a:pPr>
            <a:r>
              <a:rPr lang="ja-JP" altLang="en-US" sz="300" dirty="0" smtClean="0">
                <a:solidFill>
                  <a:prstClr val="black"/>
                </a:solidFill>
                <a:latin typeface="Calibri"/>
                <a:ea typeface="ＭＳ Ｐゴシック"/>
              </a:rPr>
              <a:t>株式会社  ○○○　  御中</a:t>
            </a:r>
            <a:endParaRPr lang="en-US" altLang="ja-JP" sz="300" dirty="0" smtClean="0">
              <a:solidFill>
                <a:prstClr val="black"/>
              </a:solidFill>
              <a:latin typeface="Calibri"/>
              <a:ea typeface="ＭＳ Ｐゴシック"/>
            </a:endParaRPr>
          </a:p>
        </p:txBody>
      </p:sp>
      <p:sp>
        <p:nvSpPr>
          <p:cNvPr id="24" name="スライド番号プレースホルダー 3"/>
          <p:cNvSpPr>
            <a:spLocks noGrp="1"/>
          </p:cNvSpPr>
          <p:nvPr>
            <p:ph type="sldNum" sz="quarter" idx="12"/>
          </p:nvPr>
        </p:nvSpPr>
        <p:spPr>
          <a:xfrm>
            <a:off x="7030540" y="6482209"/>
            <a:ext cx="2133600" cy="365125"/>
          </a:xfrm>
        </p:spPr>
        <p:txBody>
          <a:bodyPr/>
          <a:lstStyle/>
          <a:p>
            <a:fld id="{0CBE25CB-ED94-487D-A632-5FD48227E3F5}" type="slidenum">
              <a:rPr lang="ja-JP" altLang="en-US" sz="180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pPr/>
              <a:t>29</a:t>
            </a:fld>
            <a:endParaRPr lang="ja-JP" altLang="en-US" sz="18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8" name="タイトル 1"/>
          <p:cNvSpPr txBox="1">
            <a:spLocks/>
          </p:cNvSpPr>
          <p:nvPr/>
        </p:nvSpPr>
        <p:spPr bwMode="auto">
          <a:xfrm>
            <a:off x="107950" y="332656"/>
            <a:ext cx="77724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eaLnBrk="0" hangingPunct="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eaLnBrk="0" hangingPunct="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eaLnBrk="0" hangingPunct="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eaLnBrk="0" hangingPunct="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eaLnBrk="1" hangingPunct="1">
              <a:spcBef>
                <a:spcPct val="0"/>
              </a:spcBef>
              <a:buFontTx/>
              <a:buNone/>
            </a:pPr>
            <a:r>
              <a:rPr lang="en-US" altLang="ja-JP" sz="3600" dirty="0">
                <a:solidFill>
                  <a:srgbClr val="000000"/>
                </a:solidFill>
                <a:latin typeface="HGP創英角ｺﾞｼｯｸUB" pitchFamily="50" charset="-128"/>
                <a:ea typeface="HGP創英角ｺﾞｼｯｸUB" pitchFamily="50" charset="-128"/>
              </a:rPr>
              <a:t>6</a:t>
            </a:r>
            <a:r>
              <a:rPr lang="en-US" altLang="ja-JP" sz="3600" dirty="0" smtClean="0">
                <a:solidFill>
                  <a:srgbClr val="000000"/>
                </a:solidFill>
                <a:latin typeface="HGP創英角ｺﾞｼｯｸUB" pitchFamily="50" charset="-128"/>
                <a:ea typeface="HGP創英角ｺﾞｼｯｸUB" pitchFamily="50" charset="-128"/>
              </a:rPr>
              <a:t>.</a:t>
            </a:r>
            <a:r>
              <a:rPr lang="ja-JP" altLang="en-US" sz="3600" dirty="0" smtClean="0">
                <a:solidFill>
                  <a:srgbClr val="000000"/>
                </a:solidFill>
                <a:latin typeface="HGP創英角ｺﾞｼｯｸUB" pitchFamily="50" charset="-128"/>
                <a:ea typeface="HGP創英角ｺﾞｼｯｸUB" pitchFamily="50" charset="-128"/>
              </a:rPr>
              <a:t>法人番号の指定・利用</a:t>
            </a:r>
          </a:p>
        </p:txBody>
      </p:sp>
      <p:sp>
        <p:nvSpPr>
          <p:cNvPr id="29" name="正方形/長方形 28"/>
          <p:cNvSpPr/>
          <p:nvPr/>
        </p:nvSpPr>
        <p:spPr>
          <a:xfrm>
            <a:off x="315682" y="1081244"/>
            <a:ext cx="8633001" cy="396562"/>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lIns="72000" tIns="0" rIns="72000" bIns="0" rtlCol="0" anchor="ctr">
            <a:normAutofit/>
          </a:bodyPr>
          <a:lstStyle/>
          <a:p>
            <a:pPr fontAlgn="auto">
              <a:spcBef>
                <a:spcPts val="0"/>
              </a:spcBef>
              <a:spcAft>
                <a:spcPts val="0"/>
              </a:spcAft>
            </a:pPr>
            <a:r>
              <a:rPr lang="ja-JP" altLang="en-US" b="1" dirty="0" smtClean="0">
                <a:solidFill>
                  <a:prstClr val="black"/>
                </a:solidFill>
                <a:latin typeface="ＭＳ Ｐゴシック"/>
                <a:cs typeface="Meiryo UI" panose="020B0604030504040204" pitchFamily="50" charset="-128"/>
              </a:rPr>
              <a:t>法人にも法人番号（</a:t>
            </a:r>
            <a:r>
              <a:rPr lang="en-US" altLang="ja-JP" b="1" dirty="0" smtClean="0">
                <a:solidFill>
                  <a:prstClr val="black"/>
                </a:solidFill>
                <a:latin typeface="ＭＳ Ｐゴシック"/>
                <a:cs typeface="Meiryo UI" panose="020B0604030504040204" pitchFamily="50" charset="-128"/>
              </a:rPr>
              <a:t>13</a:t>
            </a:r>
            <a:r>
              <a:rPr lang="ja-JP" altLang="en-US" b="1" dirty="0" smtClean="0">
                <a:solidFill>
                  <a:prstClr val="black"/>
                </a:solidFill>
                <a:latin typeface="ＭＳ Ｐゴシック"/>
                <a:cs typeface="Meiryo UI" panose="020B0604030504040204" pitchFamily="50" charset="-128"/>
              </a:rPr>
              <a:t>桁）が指定、</a:t>
            </a:r>
            <a:r>
              <a:rPr lang="ja-JP" altLang="en-US"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自由に利用・閲覧可能</a:t>
            </a:r>
            <a:endParaRPr lang="en-US" altLang="ja-JP" b="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0975419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4" name="カギ線コネクタ 123"/>
          <p:cNvCxnSpPr/>
          <p:nvPr/>
        </p:nvCxnSpPr>
        <p:spPr>
          <a:xfrm rot="10800000">
            <a:off x="5264065" y="3582725"/>
            <a:ext cx="869180" cy="688311"/>
          </a:xfrm>
          <a:prstGeom prst="bentConnector3">
            <a:avLst>
              <a:gd name="adj1" fmla="val 99711"/>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カギ線コネクタ 118"/>
          <p:cNvCxnSpPr/>
          <p:nvPr/>
        </p:nvCxnSpPr>
        <p:spPr>
          <a:xfrm rot="10800000">
            <a:off x="5256918" y="2934605"/>
            <a:ext cx="880589" cy="691437"/>
          </a:xfrm>
          <a:prstGeom prst="bentConnector3">
            <a:avLst>
              <a:gd name="adj1" fmla="val 98913"/>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角丸四角形 70"/>
          <p:cNvSpPr/>
          <p:nvPr/>
        </p:nvSpPr>
        <p:spPr>
          <a:xfrm>
            <a:off x="2509742" y="3238819"/>
            <a:ext cx="2494306" cy="2359310"/>
          </a:xfrm>
          <a:prstGeom prst="roundRect">
            <a:avLst>
              <a:gd name="adj" fmla="val 3048"/>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dirty="0">
              <a:solidFill>
                <a:prstClr val="white"/>
              </a:solidFill>
            </a:endParaRPr>
          </a:p>
        </p:txBody>
      </p:sp>
      <p:sp>
        <p:nvSpPr>
          <p:cNvPr id="4" name="タイトル 1"/>
          <p:cNvSpPr txBox="1">
            <a:spLocks/>
          </p:cNvSpPr>
          <p:nvPr/>
        </p:nvSpPr>
        <p:spPr bwMode="auto">
          <a:xfrm>
            <a:off x="80207" y="404664"/>
            <a:ext cx="873053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fontAlgn="base">
              <a:spcBef>
                <a:spcPct val="0"/>
              </a:spcBef>
              <a:spcAft>
                <a:spcPct val="0"/>
              </a:spcAft>
              <a:defRPr kumimoji="1" sz="4400" kern="1200">
                <a:solidFill>
                  <a:schemeClr val="tx1"/>
                </a:solidFill>
                <a:latin typeface="+mj-lt"/>
                <a:ea typeface="+mj-ea"/>
                <a:cs typeface="+mj-cs"/>
              </a:defRPr>
            </a:lvl1pPr>
            <a:lvl2pPr algn="ctr" rtl="0" fontAlgn="base">
              <a:spcBef>
                <a:spcPct val="0"/>
              </a:spcBef>
              <a:spcAft>
                <a:spcPct val="0"/>
              </a:spcAft>
              <a:defRPr kumimoji="1" sz="4400">
                <a:solidFill>
                  <a:schemeClr val="tx1"/>
                </a:solidFill>
                <a:latin typeface="Calibri" pitchFamily="34" charset="0"/>
                <a:ea typeface="ＭＳ Ｐゴシック" charset="-128"/>
              </a:defRPr>
            </a:lvl2pPr>
            <a:lvl3pPr algn="ctr" rtl="0" fontAlgn="base">
              <a:spcBef>
                <a:spcPct val="0"/>
              </a:spcBef>
              <a:spcAft>
                <a:spcPct val="0"/>
              </a:spcAft>
              <a:defRPr kumimoji="1" sz="4400">
                <a:solidFill>
                  <a:schemeClr val="tx1"/>
                </a:solidFill>
                <a:latin typeface="Calibri" pitchFamily="34" charset="0"/>
                <a:ea typeface="ＭＳ Ｐゴシック" charset="-128"/>
              </a:defRPr>
            </a:lvl3pPr>
            <a:lvl4pPr algn="ctr" rtl="0" fontAlgn="base">
              <a:spcBef>
                <a:spcPct val="0"/>
              </a:spcBef>
              <a:spcAft>
                <a:spcPct val="0"/>
              </a:spcAft>
              <a:defRPr kumimoji="1" sz="4400">
                <a:solidFill>
                  <a:schemeClr val="tx1"/>
                </a:solidFill>
                <a:latin typeface="Calibri" pitchFamily="34" charset="0"/>
                <a:ea typeface="ＭＳ Ｐゴシック" charset="-128"/>
              </a:defRPr>
            </a:lvl4pPr>
            <a:lvl5pPr algn="ctr" rtl="0" fontAlgn="base">
              <a:spcBef>
                <a:spcPct val="0"/>
              </a:spcBef>
              <a:spcAft>
                <a:spcPct val="0"/>
              </a:spcAft>
              <a:defRPr kumimoji="1" sz="4400">
                <a:solidFill>
                  <a:schemeClr val="tx1"/>
                </a:solidFill>
                <a:latin typeface="Calibri" pitchFamily="34"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a:lstStyle>
          <a:p>
            <a:pPr algn="l"/>
            <a:r>
              <a:rPr lang="ja-JP" altLang="en-US" sz="3600" dirty="0" smtClean="0">
                <a:solidFill>
                  <a:prstClr val="black"/>
                </a:solidFill>
                <a:latin typeface="HGP創英角ｺﾞｼｯｸUB" pitchFamily="50" charset="-128"/>
                <a:ea typeface="HGP創英角ｺﾞｼｯｸUB" pitchFamily="50" charset="-128"/>
              </a:rPr>
              <a:t>１．事業主が従業員等のﾏｲﾅﾝﾊﾞｰを収集</a:t>
            </a:r>
          </a:p>
        </p:txBody>
      </p:sp>
      <p:grpSp>
        <p:nvGrpSpPr>
          <p:cNvPr id="5" name="グループ化 4"/>
          <p:cNvGrpSpPr/>
          <p:nvPr/>
        </p:nvGrpSpPr>
        <p:grpSpPr>
          <a:xfrm>
            <a:off x="314449" y="980728"/>
            <a:ext cx="811234" cy="1028586"/>
            <a:chOff x="179512" y="922258"/>
            <a:chExt cx="1014413" cy="1642648"/>
          </a:xfrm>
        </p:grpSpPr>
        <p:grpSp>
          <p:nvGrpSpPr>
            <p:cNvPr id="6" name="グループ化 5"/>
            <p:cNvGrpSpPr/>
            <p:nvPr/>
          </p:nvGrpSpPr>
          <p:grpSpPr>
            <a:xfrm>
              <a:off x="179512" y="922258"/>
              <a:ext cx="1014413" cy="1642648"/>
              <a:chOff x="727670" y="281057"/>
              <a:chExt cx="1014413" cy="1642648"/>
            </a:xfrm>
          </p:grpSpPr>
          <p:grpSp>
            <p:nvGrpSpPr>
              <p:cNvPr id="13" name="グループ化 34"/>
              <p:cNvGrpSpPr>
                <a:grpSpLocks/>
              </p:cNvGrpSpPr>
              <p:nvPr/>
            </p:nvGrpSpPr>
            <p:grpSpPr bwMode="auto">
              <a:xfrm>
                <a:off x="727670" y="281057"/>
                <a:ext cx="1014413" cy="1642648"/>
                <a:chOff x="3203848" y="361169"/>
                <a:chExt cx="1126206" cy="1689823"/>
              </a:xfrm>
            </p:grpSpPr>
            <p:sp>
              <p:nvSpPr>
                <p:cNvPr id="15" name="直方体 14"/>
                <p:cNvSpPr/>
                <p:nvPr/>
              </p:nvSpPr>
              <p:spPr>
                <a:xfrm>
                  <a:off x="3203848" y="495397"/>
                  <a:ext cx="1126206" cy="1555595"/>
                </a:xfrm>
                <a:prstGeom prst="cube">
                  <a:avLst>
                    <a:gd name="adj" fmla="val 24269"/>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sp>
              <p:nvSpPr>
                <p:cNvPr id="16" name="正方形/長方形 15"/>
                <p:cNvSpPr/>
                <p:nvPr/>
              </p:nvSpPr>
              <p:spPr>
                <a:xfrm>
                  <a:off x="3256721" y="1441848"/>
                  <a:ext cx="188583" cy="2106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sp>
              <p:nvSpPr>
                <p:cNvPr id="17" name="正方形/長方形 16"/>
                <p:cNvSpPr/>
                <p:nvPr/>
              </p:nvSpPr>
              <p:spPr>
                <a:xfrm>
                  <a:off x="3260246" y="1774998"/>
                  <a:ext cx="186820" cy="2106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sp>
              <p:nvSpPr>
                <p:cNvPr id="18" name="正方形/長方形 17"/>
                <p:cNvSpPr/>
                <p:nvPr/>
              </p:nvSpPr>
              <p:spPr>
                <a:xfrm>
                  <a:off x="3818944" y="1441848"/>
                  <a:ext cx="188582" cy="2106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sp>
              <p:nvSpPr>
                <p:cNvPr id="19" name="正方形/長方形 18"/>
                <p:cNvSpPr/>
                <p:nvPr/>
              </p:nvSpPr>
              <p:spPr>
                <a:xfrm>
                  <a:off x="3531664" y="1841955"/>
                  <a:ext cx="188583" cy="20903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sp>
              <p:nvSpPr>
                <p:cNvPr id="20" name="テキスト ボックス 7"/>
                <p:cNvSpPr txBox="1">
                  <a:spLocks noChangeArrowheads="1"/>
                </p:cNvSpPr>
                <p:nvPr/>
              </p:nvSpPr>
              <p:spPr bwMode="auto">
                <a:xfrm>
                  <a:off x="3278616" y="361169"/>
                  <a:ext cx="811135" cy="316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algn="ctr" fontAlgn="base">
                    <a:spcBef>
                      <a:spcPct val="0"/>
                    </a:spcBef>
                    <a:spcAft>
                      <a:spcPct val="0"/>
                    </a:spcAft>
                  </a:pPr>
                  <a:r>
                    <a:rPr lang="ja-JP" altLang="en-US" sz="1400" dirty="0" smtClean="0">
                      <a:solidFill>
                        <a:prstClr val="black"/>
                      </a:solidFill>
                      <a:latin typeface="HGP創英角ｺﾞｼｯｸUB" pitchFamily="50" charset="-128"/>
                      <a:ea typeface="HGP創英角ｺﾞｼｯｸUB" pitchFamily="50" charset="-128"/>
                    </a:rPr>
                    <a:t>国</a:t>
                  </a:r>
                  <a:endParaRPr lang="ja-JP" altLang="en-US" sz="1400" dirty="0">
                    <a:solidFill>
                      <a:prstClr val="black"/>
                    </a:solidFill>
                    <a:latin typeface="HGP創英角ｺﾞｼｯｸUB" pitchFamily="50" charset="-128"/>
                    <a:ea typeface="HGP創英角ｺﾞｼｯｸUB" pitchFamily="50" charset="-128"/>
                  </a:endParaRPr>
                </a:p>
              </p:txBody>
            </p:sp>
            <p:sp>
              <p:nvSpPr>
                <p:cNvPr id="21" name="正方形/長方形 20"/>
                <p:cNvSpPr/>
                <p:nvPr/>
              </p:nvSpPr>
              <p:spPr>
                <a:xfrm>
                  <a:off x="3829518" y="1797861"/>
                  <a:ext cx="178007" cy="18780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grpSp>
          <p:sp>
            <p:nvSpPr>
              <p:cNvPr id="14" name="正方形/長方形 13"/>
              <p:cNvSpPr/>
              <p:nvPr/>
            </p:nvSpPr>
            <p:spPr bwMode="auto">
              <a:xfrm>
                <a:off x="1043608" y="1340768"/>
                <a:ext cx="169862" cy="20478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grpSp>
        <p:sp>
          <p:nvSpPr>
            <p:cNvPr id="7" name="正方形/長方形 6"/>
            <p:cNvSpPr/>
            <p:nvPr/>
          </p:nvSpPr>
          <p:spPr bwMode="auto">
            <a:xfrm>
              <a:off x="223317" y="1700808"/>
              <a:ext cx="169863" cy="20478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sp>
          <p:nvSpPr>
            <p:cNvPr id="8" name="正方形/長方形 7"/>
            <p:cNvSpPr/>
            <p:nvPr/>
          </p:nvSpPr>
          <p:spPr bwMode="auto">
            <a:xfrm>
              <a:off x="729730" y="1700808"/>
              <a:ext cx="169862" cy="20478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sp>
          <p:nvSpPr>
            <p:cNvPr id="9" name="正方形/長方形 8"/>
            <p:cNvSpPr/>
            <p:nvPr/>
          </p:nvSpPr>
          <p:spPr bwMode="auto">
            <a:xfrm>
              <a:off x="491630" y="1710011"/>
              <a:ext cx="169862" cy="20478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sp>
          <p:nvSpPr>
            <p:cNvPr id="10" name="正方形/長方形 9"/>
            <p:cNvSpPr/>
            <p:nvPr/>
          </p:nvSpPr>
          <p:spPr bwMode="auto">
            <a:xfrm>
              <a:off x="223317" y="1414809"/>
              <a:ext cx="169863" cy="20478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sp>
          <p:nvSpPr>
            <p:cNvPr id="11" name="正方形/長方形 10"/>
            <p:cNvSpPr/>
            <p:nvPr/>
          </p:nvSpPr>
          <p:spPr bwMode="auto">
            <a:xfrm>
              <a:off x="729730" y="1414809"/>
              <a:ext cx="169862" cy="20478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sp>
          <p:nvSpPr>
            <p:cNvPr id="12" name="正方形/長方形 11"/>
            <p:cNvSpPr/>
            <p:nvPr/>
          </p:nvSpPr>
          <p:spPr bwMode="auto">
            <a:xfrm>
              <a:off x="491630" y="1424012"/>
              <a:ext cx="169862" cy="20478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grpSp>
      <p:cxnSp>
        <p:nvCxnSpPr>
          <p:cNvPr id="34" name="カギ線コネクタ 33"/>
          <p:cNvCxnSpPr>
            <a:stCxn id="15" idx="3"/>
            <a:endCxn id="23" idx="2"/>
          </p:cNvCxnSpPr>
          <p:nvPr/>
        </p:nvCxnSpPr>
        <p:spPr>
          <a:xfrm rot="16200000" flipH="1">
            <a:off x="239708" y="2391232"/>
            <a:ext cx="1135338" cy="371501"/>
          </a:xfrm>
          <a:prstGeom prst="bent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テキスト ボックス 34"/>
          <p:cNvSpPr txBox="1"/>
          <p:nvPr/>
        </p:nvSpPr>
        <p:spPr>
          <a:xfrm>
            <a:off x="85228" y="3206571"/>
            <a:ext cx="1072796" cy="307777"/>
          </a:xfrm>
          <a:prstGeom prst="rect">
            <a:avLst/>
          </a:prstGeom>
          <a:noFill/>
        </p:spPr>
        <p:txBody>
          <a:bodyPr wrap="square" rtlCol="0">
            <a:spAutoFit/>
          </a:bodyPr>
          <a:lstStyle/>
          <a:p>
            <a:pPr fontAlgn="base">
              <a:spcBef>
                <a:spcPct val="0"/>
              </a:spcBef>
              <a:spcAft>
                <a:spcPct val="0"/>
              </a:spcAft>
            </a:pPr>
            <a:r>
              <a:rPr lang="ja-JP" altLang="en-US" sz="1400" b="1" dirty="0" smtClean="0">
                <a:solidFill>
                  <a:prstClr val="black"/>
                </a:solidFill>
              </a:rPr>
              <a:t>番号通知</a:t>
            </a:r>
            <a:endParaRPr lang="ja-JP" altLang="en-US" sz="1400" b="1" dirty="0">
              <a:solidFill>
                <a:prstClr val="black"/>
              </a:solidFill>
            </a:endParaRPr>
          </a:p>
        </p:txBody>
      </p:sp>
      <p:grpSp>
        <p:nvGrpSpPr>
          <p:cNvPr id="36" name="グループ化 35"/>
          <p:cNvGrpSpPr/>
          <p:nvPr/>
        </p:nvGrpSpPr>
        <p:grpSpPr>
          <a:xfrm>
            <a:off x="3203848" y="1294913"/>
            <a:ext cx="981551" cy="1224779"/>
            <a:chOff x="179512" y="1033462"/>
            <a:chExt cx="1014413" cy="1531443"/>
          </a:xfrm>
        </p:grpSpPr>
        <p:grpSp>
          <p:nvGrpSpPr>
            <p:cNvPr id="37" name="グループ化 36"/>
            <p:cNvGrpSpPr/>
            <p:nvPr/>
          </p:nvGrpSpPr>
          <p:grpSpPr>
            <a:xfrm>
              <a:off x="179512" y="1033462"/>
              <a:ext cx="1014413" cy="1531443"/>
              <a:chOff x="727670" y="392261"/>
              <a:chExt cx="1014413" cy="1531443"/>
            </a:xfrm>
          </p:grpSpPr>
          <p:grpSp>
            <p:nvGrpSpPr>
              <p:cNvPr id="44" name="グループ化 34"/>
              <p:cNvGrpSpPr>
                <a:grpSpLocks/>
              </p:cNvGrpSpPr>
              <p:nvPr/>
            </p:nvGrpSpPr>
            <p:grpSpPr bwMode="auto">
              <a:xfrm>
                <a:off x="727670" y="392261"/>
                <a:ext cx="1014413" cy="1531443"/>
                <a:chOff x="3203848" y="475568"/>
                <a:chExt cx="1126206" cy="1575424"/>
              </a:xfrm>
            </p:grpSpPr>
            <p:sp>
              <p:nvSpPr>
                <p:cNvPr id="46" name="直方体 45"/>
                <p:cNvSpPr/>
                <p:nvPr/>
              </p:nvSpPr>
              <p:spPr>
                <a:xfrm>
                  <a:off x="3203848" y="495397"/>
                  <a:ext cx="1126206" cy="1555595"/>
                </a:xfrm>
                <a:prstGeom prst="cube">
                  <a:avLst>
                    <a:gd name="adj" fmla="val 24269"/>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sp>
              <p:nvSpPr>
                <p:cNvPr id="47" name="正方形/長方形 46"/>
                <p:cNvSpPr/>
                <p:nvPr/>
              </p:nvSpPr>
              <p:spPr>
                <a:xfrm>
                  <a:off x="3256721" y="1468483"/>
                  <a:ext cx="188583" cy="2106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sp>
              <p:nvSpPr>
                <p:cNvPr id="48" name="正方形/長方形 47"/>
                <p:cNvSpPr/>
                <p:nvPr/>
              </p:nvSpPr>
              <p:spPr>
                <a:xfrm>
                  <a:off x="3260246" y="1774998"/>
                  <a:ext cx="186820" cy="2106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sp>
              <p:nvSpPr>
                <p:cNvPr id="49" name="正方形/長方形 48"/>
                <p:cNvSpPr/>
                <p:nvPr/>
              </p:nvSpPr>
              <p:spPr>
                <a:xfrm>
                  <a:off x="3818944" y="1468483"/>
                  <a:ext cx="188582" cy="2106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sp>
              <p:nvSpPr>
                <p:cNvPr id="50" name="正方形/長方形 49"/>
                <p:cNvSpPr/>
                <p:nvPr/>
              </p:nvSpPr>
              <p:spPr>
                <a:xfrm>
                  <a:off x="3531664" y="1841955"/>
                  <a:ext cx="188583" cy="20903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sp>
              <p:nvSpPr>
                <p:cNvPr id="51" name="テキスト ボックス 7"/>
                <p:cNvSpPr txBox="1">
                  <a:spLocks noChangeArrowheads="1"/>
                </p:cNvSpPr>
                <p:nvPr/>
              </p:nvSpPr>
              <p:spPr bwMode="auto">
                <a:xfrm>
                  <a:off x="3314679" y="475568"/>
                  <a:ext cx="811135" cy="356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algn="ctr" fontAlgn="base">
                    <a:spcBef>
                      <a:spcPct val="0"/>
                    </a:spcBef>
                    <a:spcAft>
                      <a:spcPct val="0"/>
                    </a:spcAft>
                  </a:pPr>
                  <a:r>
                    <a:rPr lang="ja-JP" altLang="en-US" sz="12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事業主</a:t>
                  </a:r>
                </a:p>
              </p:txBody>
            </p:sp>
            <p:sp>
              <p:nvSpPr>
                <p:cNvPr id="52" name="正方形/長方形 51"/>
                <p:cNvSpPr/>
                <p:nvPr/>
              </p:nvSpPr>
              <p:spPr>
                <a:xfrm>
                  <a:off x="3829518" y="1797861"/>
                  <a:ext cx="178007" cy="18780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grpSp>
          <p:sp>
            <p:nvSpPr>
              <p:cNvPr id="45" name="正方形/長方形 44"/>
              <p:cNvSpPr/>
              <p:nvPr/>
            </p:nvSpPr>
            <p:spPr bwMode="auto">
              <a:xfrm>
                <a:off x="1043608" y="1366660"/>
                <a:ext cx="169862" cy="20478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grpSp>
        <p:sp>
          <p:nvSpPr>
            <p:cNvPr id="38" name="正方形/長方形 37"/>
            <p:cNvSpPr/>
            <p:nvPr/>
          </p:nvSpPr>
          <p:spPr bwMode="auto">
            <a:xfrm>
              <a:off x="223317" y="1734466"/>
              <a:ext cx="169863" cy="20478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sp>
          <p:nvSpPr>
            <p:cNvPr id="39" name="正方形/長方形 38"/>
            <p:cNvSpPr/>
            <p:nvPr/>
          </p:nvSpPr>
          <p:spPr bwMode="auto">
            <a:xfrm>
              <a:off x="729730" y="1734466"/>
              <a:ext cx="169862" cy="20478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sp>
          <p:nvSpPr>
            <p:cNvPr id="40" name="正方形/長方形 39"/>
            <p:cNvSpPr/>
            <p:nvPr/>
          </p:nvSpPr>
          <p:spPr bwMode="auto">
            <a:xfrm>
              <a:off x="491630" y="1743669"/>
              <a:ext cx="169862" cy="20478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sp>
          <p:nvSpPr>
            <p:cNvPr id="41" name="正方形/長方形 40"/>
            <p:cNvSpPr/>
            <p:nvPr/>
          </p:nvSpPr>
          <p:spPr bwMode="auto">
            <a:xfrm>
              <a:off x="223317" y="1470274"/>
              <a:ext cx="169863" cy="20478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sp>
          <p:nvSpPr>
            <p:cNvPr id="42" name="正方形/長方形 41"/>
            <p:cNvSpPr/>
            <p:nvPr/>
          </p:nvSpPr>
          <p:spPr bwMode="auto">
            <a:xfrm>
              <a:off x="729730" y="1470274"/>
              <a:ext cx="169862" cy="20478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sp>
          <p:nvSpPr>
            <p:cNvPr id="43" name="正方形/長方形 42"/>
            <p:cNvSpPr/>
            <p:nvPr/>
          </p:nvSpPr>
          <p:spPr bwMode="auto">
            <a:xfrm>
              <a:off x="491630" y="1479477"/>
              <a:ext cx="169862" cy="20478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grpSp>
      <p:sp>
        <p:nvSpPr>
          <p:cNvPr id="53" name="円/楕円 52"/>
          <p:cNvSpPr/>
          <p:nvPr/>
        </p:nvSpPr>
        <p:spPr>
          <a:xfrm>
            <a:off x="2656850" y="3559843"/>
            <a:ext cx="2161917" cy="9601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tIns="0" bIns="0" rtlCol="0" anchor="t" anchorCtr="0"/>
          <a:lstStyle/>
          <a:p>
            <a:pPr algn="ctr" fontAlgn="base">
              <a:spcBef>
                <a:spcPct val="0"/>
              </a:spcBef>
              <a:spcAft>
                <a:spcPct val="0"/>
              </a:spcAft>
            </a:pPr>
            <a:r>
              <a:rPr lang="ja-JP" altLang="en-US" sz="1400" b="1" dirty="0">
                <a:solidFill>
                  <a:prstClr val="white"/>
                </a:solidFill>
              </a:rPr>
              <a:t>従業員</a:t>
            </a:r>
            <a:r>
              <a:rPr lang="ja-JP" altLang="en-US" sz="1400" b="1" dirty="0" smtClean="0">
                <a:solidFill>
                  <a:prstClr val="white"/>
                </a:solidFill>
              </a:rPr>
              <a:t>・扶養家族</a:t>
            </a:r>
            <a:endParaRPr lang="ja-JP" altLang="en-US" sz="1400" b="1" dirty="0">
              <a:solidFill>
                <a:prstClr val="white"/>
              </a:solidFill>
            </a:endParaRPr>
          </a:p>
        </p:txBody>
      </p:sp>
      <p:grpSp>
        <p:nvGrpSpPr>
          <p:cNvPr id="54" name="グループ化 74"/>
          <p:cNvGrpSpPr>
            <a:grpSpLocks/>
          </p:cNvGrpSpPr>
          <p:nvPr/>
        </p:nvGrpSpPr>
        <p:grpSpPr bwMode="auto">
          <a:xfrm>
            <a:off x="3246168" y="3908180"/>
            <a:ext cx="447911" cy="531872"/>
            <a:chOff x="971600" y="1200757"/>
            <a:chExt cx="576064" cy="834424"/>
          </a:xfrm>
        </p:grpSpPr>
        <p:sp>
          <p:nvSpPr>
            <p:cNvPr id="55" name="二等辺三角形 54"/>
            <p:cNvSpPr/>
            <p:nvPr/>
          </p:nvSpPr>
          <p:spPr>
            <a:xfrm>
              <a:off x="971600" y="1516031"/>
              <a:ext cx="576064" cy="519150"/>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sp>
          <p:nvSpPr>
            <p:cNvPr id="56" name="スマイル 55"/>
            <p:cNvSpPr/>
            <p:nvPr/>
          </p:nvSpPr>
          <p:spPr>
            <a:xfrm>
              <a:off x="971600" y="1200757"/>
              <a:ext cx="576064" cy="529660"/>
            </a:xfrm>
            <a:prstGeom prst="smileyFace">
              <a:avLst>
                <a:gd name="adj" fmla="val 4653"/>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grpSp>
      <p:grpSp>
        <p:nvGrpSpPr>
          <p:cNvPr id="57" name="グループ化 74"/>
          <p:cNvGrpSpPr>
            <a:grpSpLocks/>
          </p:cNvGrpSpPr>
          <p:nvPr/>
        </p:nvGrpSpPr>
        <p:grpSpPr bwMode="auto">
          <a:xfrm>
            <a:off x="3719478" y="3898443"/>
            <a:ext cx="438625" cy="527962"/>
            <a:chOff x="971600" y="1200757"/>
            <a:chExt cx="576064" cy="834424"/>
          </a:xfrm>
        </p:grpSpPr>
        <p:sp>
          <p:nvSpPr>
            <p:cNvPr id="58" name="二等辺三角形 57"/>
            <p:cNvSpPr/>
            <p:nvPr/>
          </p:nvSpPr>
          <p:spPr>
            <a:xfrm>
              <a:off x="971600" y="1516031"/>
              <a:ext cx="576064" cy="519150"/>
            </a:xfrm>
            <a:prstGeom prst="triangl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sp>
          <p:nvSpPr>
            <p:cNvPr id="59" name="スマイル 58"/>
            <p:cNvSpPr/>
            <p:nvPr/>
          </p:nvSpPr>
          <p:spPr>
            <a:xfrm>
              <a:off x="971600" y="1200757"/>
              <a:ext cx="576064" cy="529660"/>
            </a:xfrm>
            <a:prstGeom prst="smileyFace">
              <a:avLst>
                <a:gd name="adj" fmla="val 4653"/>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grpSp>
      <p:sp>
        <p:nvSpPr>
          <p:cNvPr id="60" name="角丸四角形 59"/>
          <p:cNvSpPr/>
          <p:nvPr/>
        </p:nvSpPr>
        <p:spPr>
          <a:xfrm>
            <a:off x="2684775" y="4559422"/>
            <a:ext cx="2161917" cy="542633"/>
          </a:xfrm>
          <a:prstGeom prst="roundRect">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ja-JP" altLang="en-US" sz="1400" b="1" dirty="0" smtClean="0">
                <a:solidFill>
                  <a:srgbClr val="002060"/>
                </a:solidFill>
              </a:rPr>
              <a:t>顧問等</a:t>
            </a:r>
            <a:endParaRPr lang="en-US" altLang="ja-JP" sz="1400" b="1" dirty="0" smtClean="0">
              <a:solidFill>
                <a:srgbClr val="002060"/>
              </a:solidFill>
            </a:endParaRPr>
          </a:p>
          <a:p>
            <a:pPr algn="ctr" fontAlgn="base">
              <a:spcBef>
                <a:spcPct val="0"/>
              </a:spcBef>
              <a:spcAft>
                <a:spcPct val="0"/>
              </a:spcAft>
            </a:pPr>
            <a:r>
              <a:rPr lang="ja-JP" altLang="en-US" sz="1400" b="1" dirty="0" smtClean="0">
                <a:solidFill>
                  <a:srgbClr val="002060"/>
                </a:solidFill>
              </a:rPr>
              <a:t>報酬・謝金支払先</a:t>
            </a:r>
            <a:endParaRPr lang="ja-JP" altLang="en-US" sz="1400" b="1" dirty="0">
              <a:solidFill>
                <a:srgbClr val="002060"/>
              </a:solidFill>
            </a:endParaRPr>
          </a:p>
        </p:txBody>
      </p:sp>
      <p:sp>
        <p:nvSpPr>
          <p:cNvPr id="61" name="角丸四角形 60"/>
          <p:cNvSpPr/>
          <p:nvPr/>
        </p:nvSpPr>
        <p:spPr>
          <a:xfrm>
            <a:off x="2698115" y="5171490"/>
            <a:ext cx="2161917" cy="324036"/>
          </a:xfrm>
          <a:prstGeom prst="round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ja-JP" altLang="en-US" sz="1400" b="1" dirty="0" smtClean="0">
                <a:solidFill>
                  <a:srgbClr val="002060"/>
                </a:solidFill>
              </a:rPr>
              <a:t>不動産借受元等</a:t>
            </a:r>
            <a:endParaRPr lang="ja-JP" altLang="en-US" sz="1400" b="1" dirty="0">
              <a:solidFill>
                <a:srgbClr val="002060"/>
              </a:solidFill>
            </a:endParaRPr>
          </a:p>
        </p:txBody>
      </p:sp>
      <p:grpSp>
        <p:nvGrpSpPr>
          <p:cNvPr id="69" name="グループ化 68"/>
          <p:cNvGrpSpPr/>
          <p:nvPr/>
        </p:nvGrpSpPr>
        <p:grpSpPr>
          <a:xfrm>
            <a:off x="1824751" y="2873196"/>
            <a:ext cx="873364" cy="2388304"/>
            <a:chOff x="1824751" y="2039958"/>
            <a:chExt cx="873364" cy="2388304"/>
          </a:xfrm>
        </p:grpSpPr>
        <p:cxnSp>
          <p:nvCxnSpPr>
            <p:cNvPr id="63" name="カギ線コネクタ 62"/>
            <p:cNvCxnSpPr>
              <a:stCxn id="23" idx="5"/>
              <a:endCxn id="61" idx="1"/>
            </p:cNvCxnSpPr>
            <p:nvPr/>
          </p:nvCxnSpPr>
          <p:spPr>
            <a:xfrm>
              <a:off x="1824751" y="2047610"/>
              <a:ext cx="873364" cy="2380652"/>
            </a:xfrm>
            <a:prstGeom prst="bentConnector3">
              <a:avLst>
                <a:gd name="adj1" fmla="val 50000"/>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カギ線コネクタ 65"/>
            <p:cNvCxnSpPr>
              <a:endCxn id="53" idx="2"/>
            </p:cNvCxnSpPr>
            <p:nvPr/>
          </p:nvCxnSpPr>
          <p:spPr>
            <a:xfrm rot="16200000" flipH="1">
              <a:off x="1961281" y="2336218"/>
              <a:ext cx="991829" cy="399309"/>
            </a:xfrm>
            <a:prstGeom prst="bent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カギ線コネクタ 67"/>
            <p:cNvCxnSpPr>
              <a:endCxn id="60" idx="1"/>
            </p:cNvCxnSpPr>
            <p:nvPr/>
          </p:nvCxnSpPr>
          <p:spPr>
            <a:xfrm rot="16200000" flipH="1">
              <a:off x="2179576" y="3317428"/>
              <a:ext cx="583164" cy="427234"/>
            </a:xfrm>
            <a:prstGeom prst="bent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70" name="テキスト ボックス 69"/>
          <p:cNvSpPr txBox="1"/>
          <p:nvPr/>
        </p:nvSpPr>
        <p:spPr>
          <a:xfrm>
            <a:off x="1868307" y="3263695"/>
            <a:ext cx="400110" cy="1873221"/>
          </a:xfrm>
          <a:prstGeom prst="rect">
            <a:avLst/>
          </a:prstGeom>
          <a:noFill/>
        </p:spPr>
        <p:txBody>
          <a:bodyPr vert="eaVert" wrap="square" rtlCol="0">
            <a:spAutoFit/>
          </a:bodyPr>
          <a:lstStyle/>
          <a:p>
            <a:pPr fontAlgn="base">
              <a:spcBef>
                <a:spcPct val="0"/>
              </a:spcBef>
              <a:spcAft>
                <a:spcPct val="0"/>
              </a:spcAft>
            </a:pPr>
            <a:r>
              <a:rPr lang="ja-JP" altLang="en-US" sz="1400" b="1" dirty="0" smtClean="0">
                <a:solidFill>
                  <a:prstClr val="black"/>
                </a:solidFill>
              </a:rPr>
              <a:t>番号通知、カード</a:t>
            </a:r>
            <a:r>
              <a:rPr lang="ja-JP" altLang="en-US" sz="1400" b="1" dirty="0">
                <a:solidFill>
                  <a:prstClr val="black"/>
                </a:solidFill>
              </a:rPr>
              <a:t>交付</a:t>
            </a:r>
          </a:p>
        </p:txBody>
      </p:sp>
      <p:sp>
        <p:nvSpPr>
          <p:cNvPr id="73" name="正方形/長方形 72"/>
          <p:cNvSpPr/>
          <p:nvPr/>
        </p:nvSpPr>
        <p:spPr>
          <a:xfrm>
            <a:off x="2699791" y="3038102"/>
            <a:ext cx="2161917" cy="459787"/>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ja-JP" altLang="en-US" sz="1400" b="1" dirty="0" smtClean="0">
                <a:solidFill>
                  <a:srgbClr val="0070C0"/>
                </a:solidFill>
              </a:rPr>
              <a:t>個人番号を把握しなければならない対象（例）</a:t>
            </a:r>
            <a:endParaRPr lang="ja-JP" altLang="en-US" sz="1400" b="1" dirty="0">
              <a:solidFill>
                <a:srgbClr val="0070C0"/>
              </a:solidFill>
            </a:endParaRPr>
          </a:p>
        </p:txBody>
      </p:sp>
      <p:sp>
        <p:nvSpPr>
          <p:cNvPr id="74" name="上矢印 73"/>
          <p:cNvSpPr/>
          <p:nvPr/>
        </p:nvSpPr>
        <p:spPr>
          <a:xfrm>
            <a:off x="2627784" y="2458042"/>
            <a:ext cx="2240160" cy="508052"/>
          </a:xfrm>
          <a:prstGeom prst="upArrow">
            <a:avLst>
              <a:gd name="adj1" fmla="val 75527"/>
              <a:gd name="adj2" fmla="val 39988"/>
            </a:avLst>
          </a:prstGeom>
          <a:gradFill flip="none" rotWithShape="1">
            <a:gsLst>
              <a:gs pos="0">
                <a:schemeClr val="accent6">
                  <a:lumMod val="40000"/>
                  <a:lumOff val="60000"/>
                </a:schemeClr>
              </a:gs>
              <a:gs pos="50000">
                <a:schemeClr val="accent6">
                  <a:lumMod val="20000"/>
                  <a:lumOff val="80000"/>
                </a:schemeClr>
              </a:gs>
              <a:gs pos="100000">
                <a:schemeClr val="bg1"/>
              </a:gs>
            </a:gsLst>
            <a:lin ang="8100000" scaled="1"/>
            <a:tileRect/>
          </a:gra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fontAlgn="base">
              <a:spcBef>
                <a:spcPct val="0"/>
              </a:spcBef>
              <a:spcAft>
                <a:spcPct val="0"/>
              </a:spcAft>
            </a:pPr>
            <a:r>
              <a:rPr lang="ja-JP" altLang="en-US" sz="1200" b="1" dirty="0" smtClean="0">
                <a:solidFill>
                  <a:srgbClr val="002060"/>
                </a:solidFill>
              </a:rPr>
              <a:t>個人番号申告</a:t>
            </a:r>
            <a:endParaRPr lang="en-US" altLang="ja-JP" sz="1200" b="1" dirty="0" smtClean="0">
              <a:solidFill>
                <a:srgbClr val="002060"/>
              </a:solidFill>
            </a:endParaRPr>
          </a:p>
          <a:p>
            <a:pPr algn="ctr" fontAlgn="base">
              <a:spcBef>
                <a:spcPct val="0"/>
              </a:spcBef>
              <a:spcAft>
                <a:spcPct val="0"/>
              </a:spcAft>
            </a:pPr>
            <a:r>
              <a:rPr lang="ja-JP" altLang="en-US" sz="1200" b="1" dirty="0" smtClean="0">
                <a:solidFill>
                  <a:srgbClr val="FF0000"/>
                </a:solidFill>
              </a:rPr>
              <a:t>確認資料提示</a:t>
            </a:r>
            <a:endParaRPr lang="ja-JP" altLang="en-US" sz="1200" b="1" dirty="0">
              <a:solidFill>
                <a:srgbClr val="FF0000"/>
              </a:solidFill>
            </a:endParaRPr>
          </a:p>
        </p:txBody>
      </p:sp>
      <p:sp>
        <p:nvSpPr>
          <p:cNvPr id="75" name="角丸四角形 74"/>
          <p:cNvSpPr/>
          <p:nvPr/>
        </p:nvSpPr>
        <p:spPr>
          <a:xfrm>
            <a:off x="6444208" y="2021298"/>
            <a:ext cx="1296144" cy="570403"/>
          </a:xfrm>
          <a:prstGeom prst="roundRect">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ja-JP" altLang="en-US" sz="1600" b="1" dirty="0" smtClean="0">
                <a:solidFill>
                  <a:prstClr val="black"/>
                </a:solidFill>
                <a:latin typeface="HG丸ｺﾞｼｯｸM-PRO" panose="020F0600000000000000" pitchFamily="50" charset="-128"/>
                <a:ea typeface="HG丸ｺﾞｼｯｸM-PRO" panose="020F0600000000000000" pitchFamily="50" charset="-128"/>
              </a:rPr>
              <a:t>市町村</a:t>
            </a:r>
            <a:endParaRPr lang="en-US" altLang="ja-JP" sz="1600" b="1" dirty="0" smtClean="0">
              <a:solidFill>
                <a:prstClr val="black"/>
              </a:solidFill>
              <a:latin typeface="HG丸ｺﾞｼｯｸM-PRO" panose="020F0600000000000000" pitchFamily="50" charset="-128"/>
              <a:ea typeface="HG丸ｺﾞｼｯｸM-PRO" panose="020F0600000000000000" pitchFamily="50" charset="-128"/>
            </a:endParaRPr>
          </a:p>
        </p:txBody>
      </p:sp>
      <p:sp>
        <p:nvSpPr>
          <p:cNvPr id="76" name="角丸四角形 75"/>
          <p:cNvSpPr/>
          <p:nvPr/>
        </p:nvSpPr>
        <p:spPr>
          <a:xfrm>
            <a:off x="6440678" y="2651718"/>
            <a:ext cx="1296144" cy="570403"/>
          </a:xfrm>
          <a:prstGeom prst="roundRect">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ja-JP" altLang="en-US" sz="1600" b="1" dirty="0" smtClean="0">
                <a:solidFill>
                  <a:prstClr val="black"/>
                </a:solidFill>
                <a:latin typeface="HG丸ｺﾞｼｯｸM-PRO" panose="020F0600000000000000" pitchFamily="50" charset="-128"/>
                <a:ea typeface="HG丸ｺﾞｼｯｸM-PRO" panose="020F0600000000000000" pitchFamily="50" charset="-128"/>
              </a:rPr>
              <a:t>労働局</a:t>
            </a:r>
            <a:endParaRPr lang="en-US" altLang="ja-JP" sz="1600" b="1" dirty="0" smtClean="0">
              <a:solidFill>
                <a:prstClr val="black"/>
              </a:solidFill>
              <a:latin typeface="HG丸ｺﾞｼｯｸM-PRO" panose="020F0600000000000000" pitchFamily="50" charset="-128"/>
              <a:ea typeface="HG丸ｺﾞｼｯｸM-PRO" panose="020F0600000000000000" pitchFamily="50" charset="-128"/>
            </a:endParaRPr>
          </a:p>
        </p:txBody>
      </p:sp>
      <p:sp>
        <p:nvSpPr>
          <p:cNvPr id="77" name="角丸四角形 76"/>
          <p:cNvSpPr/>
          <p:nvPr/>
        </p:nvSpPr>
        <p:spPr>
          <a:xfrm>
            <a:off x="6447738" y="3587821"/>
            <a:ext cx="1296144" cy="570403"/>
          </a:xfrm>
          <a:prstGeom prst="roundRect">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ja-JP" altLang="en-US" sz="1600" b="1" dirty="0" smtClean="0">
                <a:solidFill>
                  <a:prstClr val="black"/>
                </a:solidFill>
                <a:latin typeface="HG丸ｺﾞｼｯｸM-PRO" panose="020F0600000000000000" pitchFamily="50" charset="-128"/>
                <a:ea typeface="HG丸ｺﾞｼｯｸM-PRO" panose="020F0600000000000000" pitchFamily="50" charset="-128"/>
              </a:rPr>
              <a:t>税務署</a:t>
            </a:r>
            <a:endParaRPr lang="en-US" altLang="ja-JP" sz="1600" b="1" dirty="0" smtClean="0">
              <a:solidFill>
                <a:prstClr val="black"/>
              </a:solidFill>
              <a:latin typeface="HG丸ｺﾞｼｯｸM-PRO" panose="020F0600000000000000" pitchFamily="50" charset="-128"/>
              <a:ea typeface="HG丸ｺﾞｼｯｸM-PRO" panose="020F0600000000000000" pitchFamily="50" charset="-128"/>
            </a:endParaRPr>
          </a:p>
        </p:txBody>
      </p:sp>
      <p:sp>
        <p:nvSpPr>
          <p:cNvPr id="79" name="角丸四角形 78"/>
          <p:cNvSpPr/>
          <p:nvPr/>
        </p:nvSpPr>
        <p:spPr>
          <a:xfrm>
            <a:off x="6444208" y="4559707"/>
            <a:ext cx="1296144" cy="570403"/>
          </a:xfrm>
          <a:prstGeom prst="roundRect">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ja-JP" altLang="en-US" sz="1600" b="1" dirty="0" smtClean="0">
                <a:solidFill>
                  <a:prstClr val="black"/>
                </a:solidFill>
                <a:latin typeface="HG丸ｺﾞｼｯｸM-PRO" panose="020F0600000000000000" pitchFamily="50" charset="-128"/>
                <a:ea typeface="HG丸ｺﾞｼｯｸM-PRO" panose="020F0600000000000000" pitchFamily="50" charset="-128"/>
              </a:rPr>
              <a:t>健康保険</a:t>
            </a:r>
            <a:endParaRPr lang="en-US" altLang="ja-JP" sz="1600" b="1" dirty="0" smtClean="0">
              <a:solidFill>
                <a:prstClr val="black"/>
              </a:solidFill>
              <a:latin typeface="HG丸ｺﾞｼｯｸM-PRO" panose="020F0600000000000000" pitchFamily="50" charset="-128"/>
              <a:ea typeface="HG丸ｺﾞｼｯｸM-PRO" panose="020F0600000000000000" pitchFamily="50" charset="-128"/>
            </a:endParaRPr>
          </a:p>
          <a:p>
            <a:pPr algn="ctr" fontAlgn="base">
              <a:spcBef>
                <a:spcPct val="0"/>
              </a:spcBef>
              <a:spcAft>
                <a:spcPct val="0"/>
              </a:spcAft>
            </a:pPr>
            <a:r>
              <a:rPr lang="ja-JP" altLang="en-US" sz="1600" b="1" dirty="0" smtClean="0">
                <a:solidFill>
                  <a:prstClr val="black"/>
                </a:solidFill>
                <a:latin typeface="HG丸ｺﾞｼｯｸM-PRO" panose="020F0600000000000000" pitchFamily="50" charset="-128"/>
                <a:ea typeface="HG丸ｺﾞｼｯｸM-PRO" panose="020F0600000000000000" pitchFamily="50" charset="-128"/>
              </a:rPr>
              <a:t>連合会</a:t>
            </a:r>
            <a:endParaRPr lang="en-US" altLang="ja-JP" sz="1600" b="1" dirty="0" smtClean="0">
              <a:solidFill>
                <a:prstClr val="black"/>
              </a:solidFill>
              <a:latin typeface="HG丸ｺﾞｼｯｸM-PRO" panose="020F0600000000000000" pitchFamily="50" charset="-128"/>
              <a:ea typeface="HG丸ｺﾞｼｯｸM-PRO" panose="020F0600000000000000" pitchFamily="50" charset="-128"/>
            </a:endParaRPr>
          </a:p>
        </p:txBody>
      </p:sp>
      <p:sp>
        <p:nvSpPr>
          <p:cNvPr id="80" name="角丸四角形 79"/>
          <p:cNvSpPr/>
          <p:nvPr/>
        </p:nvSpPr>
        <p:spPr>
          <a:xfrm>
            <a:off x="6454799" y="5231281"/>
            <a:ext cx="1296144" cy="570403"/>
          </a:xfrm>
          <a:prstGeom prst="roundRect">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ja-JP" altLang="en-US" sz="1600" b="1" dirty="0">
                <a:solidFill>
                  <a:prstClr val="black"/>
                </a:solidFill>
                <a:latin typeface="HG丸ｺﾞｼｯｸM-PRO" panose="020F0600000000000000" pitchFamily="50" charset="-128"/>
                <a:ea typeface="HG丸ｺﾞｼｯｸM-PRO" panose="020F0600000000000000" pitchFamily="50" charset="-128"/>
              </a:rPr>
              <a:t>年金機構</a:t>
            </a:r>
            <a:endParaRPr lang="en-US" altLang="ja-JP" sz="1600" b="1" dirty="0" smtClean="0">
              <a:solidFill>
                <a:prstClr val="black"/>
              </a:solidFill>
              <a:latin typeface="HG丸ｺﾞｼｯｸM-PRO" panose="020F0600000000000000" pitchFamily="50" charset="-128"/>
              <a:ea typeface="HG丸ｺﾞｼｯｸM-PRO" panose="020F0600000000000000" pitchFamily="50" charset="-128"/>
            </a:endParaRPr>
          </a:p>
        </p:txBody>
      </p:sp>
      <p:cxnSp>
        <p:nvCxnSpPr>
          <p:cNvPr id="82" name="カギ線コネクタ 81"/>
          <p:cNvCxnSpPr>
            <a:endCxn id="75" idx="1"/>
          </p:cNvCxnSpPr>
          <p:nvPr/>
        </p:nvCxnSpPr>
        <p:spPr>
          <a:xfrm>
            <a:off x="4185399" y="1657586"/>
            <a:ext cx="2258809" cy="648914"/>
          </a:xfrm>
          <a:prstGeom prst="bentConnector3">
            <a:avLst>
              <a:gd name="adj1" fmla="val 47547"/>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カギ線コネクタ 84"/>
          <p:cNvCxnSpPr>
            <a:endCxn id="76" idx="1"/>
          </p:cNvCxnSpPr>
          <p:nvPr/>
        </p:nvCxnSpPr>
        <p:spPr>
          <a:xfrm>
            <a:off x="5254270" y="2283143"/>
            <a:ext cx="1186408" cy="653777"/>
          </a:xfrm>
          <a:prstGeom prst="bentConnector3">
            <a:avLst>
              <a:gd name="adj1" fmla="val 759"/>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4" name="カギ線コネクタ 93"/>
          <p:cNvCxnSpPr/>
          <p:nvPr/>
        </p:nvCxnSpPr>
        <p:spPr>
          <a:xfrm>
            <a:off x="5292080" y="4233763"/>
            <a:ext cx="1152128" cy="642998"/>
          </a:xfrm>
          <a:prstGeom prst="bentConnector3">
            <a:avLst>
              <a:gd name="adj1" fmla="val -1920"/>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5" name="カギ線コネクタ 94"/>
          <p:cNvCxnSpPr/>
          <p:nvPr/>
        </p:nvCxnSpPr>
        <p:spPr>
          <a:xfrm>
            <a:off x="5271447" y="4876761"/>
            <a:ext cx="1206075" cy="631817"/>
          </a:xfrm>
          <a:prstGeom prst="bentConnector3">
            <a:avLst>
              <a:gd name="adj1" fmla="val 237"/>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6" name="フローチャート : 代替処理 95"/>
          <p:cNvSpPr/>
          <p:nvPr/>
        </p:nvSpPr>
        <p:spPr>
          <a:xfrm>
            <a:off x="4674751" y="1401158"/>
            <a:ext cx="1193393" cy="454069"/>
          </a:xfrm>
          <a:prstGeom prst="flowChartAlternateProcess">
            <a:avLst/>
          </a:prstGeom>
          <a:gradFill>
            <a:gsLst>
              <a:gs pos="0">
                <a:schemeClr val="accent6">
                  <a:lumMod val="20000"/>
                  <a:lumOff val="80000"/>
                </a:schemeClr>
              </a:gs>
              <a:gs pos="50000">
                <a:schemeClr val="accent6">
                  <a:lumMod val="40000"/>
                  <a:lumOff val="60000"/>
                </a:schemeClr>
              </a:gs>
              <a:gs pos="100000">
                <a:schemeClr val="accent6">
                  <a:lumMod val="60000"/>
                  <a:lumOff val="40000"/>
                </a:schemeClr>
              </a:gs>
            </a:gsLst>
            <a:lin ang="5400000" scaled="0"/>
          </a:gra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ja-JP" altLang="en-US" sz="1200" dirty="0" smtClean="0">
                <a:solidFill>
                  <a:srgbClr val="FF0000"/>
                </a:solidFill>
                <a:latin typeface="HGP創英角ｺﾞｼｯｸUB" panose="020B0900000000000000" pitchFamily="50" charset="-128"/>
                <a:ea typeface="HGP創英角ｺﾞｼｯｸUB" panose="020B0900000000000000" pitchFamily="50" charset="-128"/>
              </a:rPr>
              <a:t>マイナンバーを収集・管理</a:t>
            </a:r>
            <a:endParaRPr lang="ja-JP" altLang="en-US" sz="1200" dirty="0">
              <a:solidFill>
                <a:srgbClr val="FF0000"/>
              </a:solidFill>
              <a:latin typeface="HGP創英角ｺﾞｼｯｸUB" panose="020B0900000000000000" pitchFamily="50" charset="-128"/>
              <a:ea typeface="HGP創英角ｺﾞｼｯｸUB" panose="020B0900000000000000" pitchFamily="50" charset="-128"/>
            </a:endParaRPr>
          </a:p>
        </p:txBody>
      </p:sp>
      <p:sp>
        <p:nvSpPr>
          <p:cNvPr id="97" name="フローチャート : 書類 96"/>
          <p:cNvSpPr/>
          <p:nvPr/>
        </p:nvSpPr>
        <p:spPr>
          <a:xfrm>
            <a:off x="5444296" y="4651088"/>
            <a:ext cx="698887" cy="409467"/>
          </a:xfrm>
          <a:prstGeom prst="flowChart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0" rtlCol="0" anchor="ctr"/>
          <a:lstStyle/>
          <a:p>
            <a:pPr algn="ctr" fontAlgn="base">
              <a:lnSpc>
                <a:spcPts val="1200"/>
              </a:lnSpc>
              <a:spcBef>
                <a:spcPct val="0"/>
              </a:spcBef>
              <a:spcAft>
                <a:spcPct val="0"/>
              </a:spcAft>
            </a:pPr>
            <a:r>
              <a:rPr lang="ja-JP" altLang="en-US" sz="1100" b="1" dirty="0">
                <a:solidFill>
                  <a:prstClr val="black"/>
                </a:solidFill>
              </a:rPr>
              <a:t>被</a:t>
            </a:r>
            <a:r>
              <a:rPr lang="ja-JP" altLang="en-US" sz="1100" b="1" dirty="0" smtClean="0">
                <a:solidFill>
                  <a:prstClr val="black"/>
                </a:solidFill>
              </a:rPr>
              <a:t>保険者</a:t>
            </a:r>
            <a:endParaRPr lang="en-US" altLang="ja-JP" sz="1100" b="1" dirty="0" smtClean="0">
              <a:solidFill>
                <a:prstClr val="black"/>
              </a:solidFill>
            </a:endParaRPr>
          </a:p>
          <a:p>
            <a:pPr algn="ctr" fontAlgn="base">
              <a:lnSpc>
                <a:spcPts val="1200"/>
              </a:lnSpc>
              <a:spcBef>
                <a:spcPct val="0"/>
              </a:spcBef>
              <a:spcAft>
                <a:spcPct val="0"/>
              </a:spcAft>
            </a:pPr>
            <a:r>
              <a:rPr lang="ja-JP" altLang="en-US" sz="1100" b="1" dirty="0">
                <a:solidFill>
                  <a:prstClr val="black"/>
                </a:solidFill>
              </a:rPr>
              <a:t>情報</a:t>
            </a:r>
          </a:p>
        </p:txBody>
      </p:sp>
      <p:sp>
        <p:nvSpPr>
          <p:cNvPr id="98" name="フローチャート : 書類 97"/>
          <p:cNvSpPr/>
          <p:nvPr/>
        </p:nvSpPr>
        <p:spPr>
          <a:xfrm>
            <a:off x="5429035" y="4040871"/>
            <a:ext cx="698887" cy="386335"/>
          </a:xfrm>
          <a:prstGeom prst="flowChart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0" rtlCol="0" anchor="ctr"/>
          <a:lstStyle/>
          <a:p>
            <a:pPr algn="ctr" fontAlgn="base">
              <a:lnSpc>
                <a:spcPts val="1200"/>
              </a:lnSpc>
              <a:spcBef>
                <a:spcPct val="0"/>
              </a:spcBef>
              <a:spcAft>
                <a:spcPct val="0"/>
              </a:spcAft>
            </a:pPr>
            <a:r>
              <a:rPr lang="ja-JP" altLang="en-US" sz="1100" b="1" dirty="0" smtClean="0">
                <a:solidFill>
                  <a:prstClr val="black"/>
                </a:solidFill>
              </a:rPr>
              <a:t>使用料</a:t>
            </a:r>
            <a:endParaRPr lang="en-US" altLang="ja-JP" sz="1100" b="1" dirty="0" smtClean="0">
              <a:solidFill>
                <a:prstClr val="black"/>
              </a:solidFill>
            </a:endParaRPr>
          </a:p>
          <a:p>
            <a:pPr algn="ctr" fontAlgn="base">
              <a:lnSpc>
                <a:spcPts val="1200"/>
              </a:lnSpc>
              <a:spcBef>
                <a:spcPct val="0"/>
              </a:spcBef>
              <a:spcAft>
                <a:spcPct val="0"/>
              </a:spcAft>
            </a:pPr>
            <a:r>
              <a:rPr lang="ja-JP" altLang="en-US" sz="1100" b="1" dirty="0">
                <a:solidFill>
                  <a:prstClr val="black"/>
                </a:solidFill>
              </a:rPr>
              <a:t>支払調書</a:t>
            </a:r>
            <a:endParaRPr lang="en-US" altLang="ja-JP" sz="1100" b="1" dirty="0" smtClean="0">
              <a:solidFill>
                <a:prstClr val="black"/>
              </a:solidFill>
            </a:endParaRPr>
          </a:p>
        </p:txBody>
      </p:sp>
      <p:sp>
        <p:nvSpPr>
          <p:cNvPr id="99" name="フローチャート : 書類 98"/>
          <p:cNvSpPr/>
          <p:nvPr/>
        </p:nvSpPr>
        <p:spPr>
          <a:xfrm>
            <a:off x="5447826" y="3404859"/>
            <a:ext cx="698887" cy="407281"/>
          </a:xfrm>
          <a:prstGeom prst="flowChart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0" rtlCol="0" anchor="ctr"/>
          <a:lstStyle/>
          <a:p>
            <a:pPr algn="ctr" fontAlgn="base">
              <a:lnSpc>
                <a:spcPts val="1200"/>
              </a:lnSpc>
              <a:spcBef>
                <a:spcPct val="0"/>
              </a:spcBef>
              <a:spcAft>
                <a:spcPct val="0"/>
              </a:spcAft>
            </a:pPr>
            <a:r>
              <a:rPr lang="ja-JP" altLang="en-US" sz="1100" b="1" dirty="0" smtClean="0">
                <a:solidFill>
                  <a:prstClr val="black"/>
                </a:solidFill>
              </a:rPr>
              <a:t>源泉</a:t>
            </a:r>
            <a:endParaRPr lang="en-US" altLang="ja-JP" sz="1100" b="1" dirty="0" smtClean="0">
              <a:solidFill>
                <a:prstClr val="black"/>
              </a:solidFill>
            </a:endParaRPr>
          </a:p>
          <a:p>
            <a:pPr algn="ctr" fontAlgn="base">
              <a:lnSpc>
                <a:spcPts val="1200"/>
              </a:lnSpc>
              <a:spcBef>
                <a:spcPct val="0"/>
              </a:spcBef>
              <a:spcAft>
                <a:spcPct val="0"/>
              </a:spcAft>
            </a:pPr>
            <a:r>
              <a:rPr lang="ja-JP" altLang="en-US" sz="1100" b="1" dirty="0">
                <a:solidFill>
                  <a:prstClr val="black"/>
                </a:solidFill>
              </a:rPr>
              <a:t>徴収票</a:t>
            </a:r>
            <a:endParaRPr lang="en-US" altLang="ja-JP" sz="1100" b="1" dirty="0" smtClean="0">
              <a:solidFill>
                <a:prstClr val="black"/>
              </a:solidFill>
            </a:endParaRPr>
          </a:p>
        </p:txBody>
      </p:sp>
      <p:sp>
        <p:nvSpPr>
          <p:cNvPr id="100" name="フローチャート : 書類 99"/>
          <p:cNvSpPr/>
          <p:nvPr/>
        </p:nvSpPr>
        <p:spPr>
          <a:xfrm>
            <a:off x="5440766" y="2760519"/>
            <a:ext cx="698887" cy="416527"/>
          </a:xfrm>
          <a:prstGeom prst="flowChart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0" rtlCol="0" anchor="ctr"/>
          <a:lstStyle/>
          <a:p>
            <a:pPr algn="ctr" fontAlgn="base">
              <a:lnSpc>
                <a:spcPts val="1200"/>
              </a:lnSpc>
              <a:spcBef>
                <a:spcPct val="0"/>
              </a:spcBef>
              <a:spcAft>
                <a:spcPct val="0"/>
              </a:spcAft>
            </a:pPr>
            <a:r>
              <a:rPr lang="ja-JP" altLang="en-US" sz="1100" b="1" dirty="0" smtClean="0">
                <a:solidFill>
                  <a:prstClr val="black"/>
                </a:solidFill>
              </a:rPr>
              <a:t>雇用</a:t>
            </a:r>
            <a:endParaRPr lang="en-US" altLang="ja-JP" sz="1100" b="1" dirty="0" smtClean="0">
              <a:solidFill>
                <a:prstClr val="black"/>
              </a:solidFill>
            </a:endParaRPr>
          </a:p>
          <a:p>
            <a:pPr algn="ctr" fontAlgn="base">
              <a:lnSpc>
                <a:spcPts val="1200"/>
              </a:lnSpc>
              <a:spcBef>
                <a:spcPct val="0"/>
              </a:spcBef>
              <a:spcAft>
                <a:spcPct val="0"/>
              </a:spcAft>
            </a:pPr>
            <a:r>
              <a:rPr lang="ja-JP" altLang="en-US" sz="1100" b="1" dirty="0">
                <a:solidFill>
                  <a:prstClr val="black"/>
                </a:solidFill>
              </a:rPr>
              <a:t>保険料</a:t>
            </a:r>
            <a:endParaRPr lang="en-US" altLang="ja-JP" sz="1100" b="1" dirty="0" smtClean="0">
              <a:solidFill>
                <a:prstClr val="black"/>
              </a:solidFill>
            </a:endParaRPr>
          </a:p>
        </p:txBody>
      </p:sp>
      <p:sp>
        <p:nvSpPr>
          <p:cNvPr id="101" name="フローチャート : 書類 100"/>
          <p:cNvSpPr/>
          <p:nvPr/>
        </p:nvSpPr>
        <p:spPr>
          <a:xfrm>
            <a:off x="5444296" y="2131218"/>
            <a:ext cx="698887" cy="400910"/>
          </a:xfrm>
          <a:prstGeom prst="flowChart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0" rtlCol="0" anchor="ctr"/>
          <a:lstStyle/>
          <a:p>
            <a:pPr algn="ctr" fontAlgn="base">
              <a:lnSpc>
                <a:spcPts val="1200"/>
              </a:lnSpc>
              <a:spcBef>
                <a:spcPct val="0"/>
              </a:spcBef>
              <a:spcAft>
                <a:spcPct val="0"/>
              </a:spcAft>
            </a:pPr>
            <a:r>
              <a:rPr lang="ja-JP" altLang="en-US" sz="1100" b="1" dirty="0" smtClean="0">
                <a:solidFill>
                  <a:prstClr val="black"/>
                </a:solidFill>
              </a:rPr>
              <a:t>給与支払</a:t>
            </a:r>
            <a:endParaRPr lang="en-US" altLang="ja-JP" sz="1100" b="1" dirty="0" smtClean="0">
              <a:solidFill>
                <a:prstClr val="black"/>
              </a:solidFill>
            </a:endParaRPr>
          </a:p>
          <a:p>
            <a:pPr algn="ctr" fontAlgn="base">
              <a:lnSpc>
                <a:spcPts val="1200"/>
              </a:lnSpc>
              <a:spcBef>
                <a:spcPct val="0"/>
              </a:spcBef>
              <a:spcAft>
                <a:spcPct val="0"/>
              </a:spcAft>
            </a:pPr>
            <a:r>
              <a:rPr lang="ja-JP" altLang="en-US" sz="1100" b="1" dirty="0">
                <a:solidFill>
                  <a:prstClr val="black"/>
                </a:solidFill>
              </a:rPr>
              <a:t>報告</a:t>
            </a:r>
            <a:endParaRPr lang="en-US" altLang="ja-JP" sz="1100" b="1" dirty="0" smtClean="0">
              <a:solidFill>
                <a:prstClr val="black"/>
              </a:solidFill>
            </a:endParaRPr>
          </a:p>
        </p:txBody>
      </p:sp>
      <p:sp>
        <p:nvSpPr>
          <p:cNvPr id="102" name="フローチャート : 書類 101"/>
          <p:cNvSpPr/>
          <p:nvPr/>
        </p:nvSpPr>
        <p:spPr>
          <a:xfrm>
            <a:off x="5461002" y="5301829"/>
            <a:ext cx="698887" cy="397157"/>
          </a:xfrm>
          <a:prstGeom prst="flowChart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0" rtlCol="0" anchor="ctr"/>
          <a:lstStyle/>
          <a:p>
            <a:pPr algn="ctr" fontAlgn="base">
              <a:lnSpc>
                <a:spcPts val="1200"/>
              </a:lnSpc>
              <a:spcBef>
                <a:spcPct val="0"/>
              </a:spcBef>
              <a:spcAft>
                <a:spcPct val="0"/>
              </a:spcAft>
            </a:pPr>
            <a:r>
              <a:rPr lang="ja-JP" altLang="en-US" sz="1100" b="1" dirty="0">
                <a:solidFill>
                  <a:prstClr val="black"/>
                </a:solidFill>
              </a:rPr>
              <a:t>年金資格</a:t>
            </a:r>
            <a:endParaRPr lang="en-US" altLang="ja-JP" sz="1100" b="1" dirty="0">
              <a:solidFill>
                <a:prstClr val="black"/>
              </a:solidFill>
            </a:endParaRPr>
          </a:p>
          <a:p>
            <a:pPr algn="ctr" fontAlgn="base">
              <a:lnSpc>
                <a:spcPts val="1200"/>
              </a:lnSpc>
              <a:spcBef>
                <a:spcPct val="0"/>
              </a:spcBef>
              <a:spcAft>
                <a:spcPct val="0"/>
              </a:spcAft>
            </a:pPr>
            <a:r>
              <a:rPr lang="ja-JP" altLang="en-US" sz="1100" b="1" dirty="0">
                <a:solidFill>
                  <a:prstClr val="black"/>
                </a:solidFill>
              </a:rPr>
              <a:t>情報</a:t>
            </a:r>
            <a:endParaRPr lang="en-US" altLang="ja-JP" sz="1100" b="1" dirty="0">
              <a:solidFill>
                <a:prstClr val="black"/>
              </a:solidFill>
            </a:endParaRPr>
          </a:p>
        </p:txBody>
      </p:sp>
      <p:sp>
        <p:nvSpPr>
          <p:cNvPr id="123" name="フローチャート : 和接合 122"/>
          <p:cNvSpPr/>
          <p:nvPr/>
        </p:nvSpPr>
        <p:spPr>
          <a:xfrm>
            <a:off x="8172400" y="2130964"/>
            <a:ext cx="842902" cy="3670720"/>
          </a:xfrm>
          <a:prstGeom prst="flowChartSummingJunction">
            <a:avLst/>
          </a:prstGeom>
          <a:gradFill>
            <a:gsLst>
              <a:gs pos="0">
                <a:schemeClr val="bg1"/>
              </a:gs>
              <a:gs pos="50000">
                <a:schemeClr val="accent5">
                  <a:lumMod val="20000"/>
                  <a:lumOff val="80000"/>
                </a:schemeClr>
              </a:gs>
              <a:gs pos="100000">
                <a:schemeClr val="accent5">
                  <a:lumMod val="40000"/>
                  <a:lumOff val="60000"/>
                </a:schemeClr>
              </a:gs>
            </a:gsLst>
            <a:lin ang="5400000" scaled="0"/>
          </a:gradFill>
          <a:ln w="508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vert="eaVert" lIns="36000" tIns="0" rIns="36000" bIns="0" rtlCol="0" anchor="ctr"/>
          <a:lstStyle/>
          <a:p>
            <a:pPr algn="ctr" fontAlgn="base">
              <a:spcBef>
                <a:spcPct val="0"/>
              </a:spcBef>
              <a:spcAft>
                <a:spcPct val="0"/>
              </a:spcAft>
            </a:pPr>
            <a:r>
              <a:rPr lang="ja-JP" altLang="en-US" dirty="0">
                <a:solidFill>
                  <a:srgbClr val="002060"/>
                </a:solidFill>
                <a:latin typeface="HGP創英角ｺﾞｼｯｸUB" panose="020B0900000000000000" pitchFamily="50" charset="-128"/>
                <a:ea typeface="HGP創英角ｺﾞｼｯｸUB" panose="020B0900000000000000" pitchFamily="50" charset="-128"/>
              </a:rPr>
              <a:t>情報</a:t>
            </a:r>
            <a:r>
              <a:rPr lang="ja-JP" altLang="en-US" dirty="0" smtClean="0">
                <a:solidFill>
                  <a:srgbClr val="002060"/>
                </a:solidFill>
                <a:latin typeface="HGP創英角ｺﾞｼｯｸUB" panose="020B0900000000000000" pitchFamily="50" charset="-128"/>
                <a:ea typeface="HGP創英角ｺﾞｼｯｸUB" panose="020B0900000000000000" pitchFamily="50" charset="-128"/>
              </a:rPr>
              <a:t>提供</a:t>
            </a:r>
            <a:endParaRPr lang="en-US" altLang="ja-JP" dirty="0" smtClean="0">
              <a:solidFill>
                <a:srgbClr val="002060"/>
              </a:solidFill>
              <a:latin typeface="HGP創英角ｺﾞｼｯｸUB" panose="020B0900000000000000" pitchFamily="50" charset="-128"/>
              <a:ea typeface="HGP創英角ｺﾞｼｯｸUB" panose="020B0900000000000000" pitchFamily="50" charset="-128"/>
            </a:endParaRPr>
          </a:p>
          <a:p>
            <a:pPr algn="ctr" fontAlgn="base">
              <a:spcBef>
                <a:spcPct val="0"/>
              </a:spcBef>
              <a:spcAft>
                <a:spcPct val="0"/>
              </a:spcAft>
            </a:pPr>
            <a:r>
              <a:rPr lang="ja-JP" altLang="en-US" dirty="0" smtClean="0">
                <a:solidFill>
                  <a:srgbClr val="002060"/>
                </a:solidFill>
                <a:latin typeface="HGP創英角ｺﾞｼｯｸUB" panose="020B0900000000000000" pitchFamily="50" charset="-128"/>
                <a:ea typeface="HGP創英角ｺﾞｼｯｸUB" panose="020B0900000000000000" pitchFamily="50" charset="-128"/>
              </a:rPr>
              <a:t>ネットワークシステム</a:t>
            </a:r>
            <a:endParaRPr lang="en-US" altLang="ja-JP" dirty="0" smtClean="0">
              <a:solidFill>
                <a:srgbClr val="002060"/>
              </a:solidFill>
              <a:latin typeface="HGP創英角ｺﾞｼｯｸUB" panose="020B0900000000000000" pitchFamily="50" charset="-128"/>
              <a:ea typeface="HGP創英角ｺﾞｼｯｸUB" panose="020B0900000000000000" pitchFamily="50" charset="-128"/>
            </a:endParaRPr>
          </a:p>
        </p:txBody>
      </p:sp>
      <p:cxnSp>
        <p:nvCxnSpPr>
          <p:cNvPr id="126" name="直線矢印コネクタ 125"/>
          <p:cNvCxnSpPr>
            <a:stCxn id="75" idx="3"/>
          </p:cNvCxnSpPr>
          <p:nvPr/>
        </p:nvCxnSpPr>
        <p:spPr>
          <a:xfrm>
            <a:off x="7740352" y="2306500"/>
            <a:ext cx="432048" cy="59940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7" name="直線矢印コネクタ 126"/>
          <p:cNvCxnSpPr>
            <a:stCxn id="76" idx="3"/>
          </p:cNvCxnSpPr>
          <p:nvPr/>
        </p:nvCxnSpPr>
        <p:spPr>
          <a:xfrm>
            <a:off x="7736822" y="2936920"/>
            <a:ext cx="432048" cy="36287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0" name="直線矢印コネクタ 129"/>
          <p:cNvCxnSpPr>
            <a:stCxn id="77" idx="3"/>
          </p:cNvCxnSpPr>
          <p:nvPr/>
        </p:nvCxnSpPr>
        <p:spPr>
          <a:xfrm>
            <a:off x="7743882" y="3873023"/>
            <a:ext cx="432048" cy="6338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8" name="直線矢印コネクタ 137"/>
          <p:cNvCxnSpPr>
            <a:stCxn id="79" idx="3"/>
          </p:cNvCxnSpPr>
          <p:nvPr/>
        </p:nvCxnSpPr>
        <p:spPr>
          <a:xfrm flipV="1">
            <a:off x="7740352" y="4504277"/>
            <a:ext cx="432048" cy="34063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1" name="直線矢印コネクタ 140"/>
          <p:cNvCxnSpPr>
            <a:stCxn id="80" idx="3"/>
          </p:cNvCxnSpPr>
          <p:nvPr/>
        </p:nvCxnSpPr>
        <p:spPr>
          <a:xfrm flipV="1">
            <a:off x="7750943" y="5009597"/>
            <a:ext cx="504056" cy="50688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5" name="カギ線コネクタ 144"/>
          <p:cNvCxnSpPr>
            <a:endCxn id="123" idx="0"/>
          </p:cNvCxnSpPr>
          <p:nvPr/>
        </p:nvCxnSpPr>
        <p:spPr>
          <a:xfrm>
            <a:off x="1193925" y="1184209"/>
            <a:ext cx="7399926" cy="946755"/>
          </a:xfrm>
          <a:prstGeom prst="bentConnector2">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8" name="直線コネクタ 147"/>
          <p:cNvCxnSpPr/>
          <p:nvPr/>
        </p:nvCxnSpPr>
        <p:spPr>
          <a:xfrm flipH="1">
            <a:off x="1504837" y="1184209"/>
            <a:ext cx="16026" cy="146784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スライド番号プレースホルダー 1"/>
          <p:cNvSpPr>
            <a:spLocks noGrp="1"/>
          </p:cNvSpPr>
          <p:nvPr>
            <p:ph type="sldNum" sz="quarter" idx="12"/>
          </p:nvPr>
        </p:nvSpPr>
        <p:spPr>
          <a:xfrm>
            <a:off x="7008503" y="6492875"/>
            <a:ext cx="2133600" cy="365125"/>
          </a:xfrm>
        </p:spPr>
        <p:txBody>
          <a:bodyPr/>
          <a:lstStyle/>
          <a:p>
            <a:pPr>
              <a:defRPr/>
            </a:pPr>
            <a:fld id="{C3C04727-8AF5-4794-A05C-2C4886A14F80}" type="slidenum">
              <a:rPr lang="ja-JP" altLang="en-US" sz="1800" b="1"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pPr>
                <a:defRPr/>
              </a:pPr>
              <a:t>3</a:t>
            </a:fld>
            <a:endParaRPr lang="ja-JP" altLang="en-US" sz="18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3" name="角丸四角形 78"/>
          <p:cNvSpPr>
            <a:spLocks noChangeArrowheads="1"/>
          </p:cNvSpPr>
          <p:nvPr/>
        </p:nvSpPr>
        <p:spPr bwMode="gray">
          <a:xfrm>
            <a:off x="5395201" y="1916258"/>
            <a:ext cx="762000" cy="206375"/>
          </a:xfrm>
          <a:prstGeom prst="roundRect">
            <a:avLst>
              <a:gd name="adj" fmla="val 50000"/>
            </a:avLst>
          </a:prstGeom>
          <a:solidFill>
            <a:schemeClr val="accent6">
              <a:lumMod val="60000"/>
              <a:lumOff val="40000"/>
            </a:schemeClr>
          </a:solidFill>
          <a:ln w="9525" algn="ctr">
            <a:solidFill>
              <a:srgbClr val="87867E"/>
            </a:solidFill>
            <a:round/>
            <a:headEnd/>
            <a:tailEnd/>
          </a:ln>
          <a:effectLs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eiryo UI" pitchFamily="50" charset="-128"/>
                <a:ea typeface="Meiryo UI" pitchFamily="50" charset="-128"/>
                <a:cs typeface="Meiryo UI" pitchFamily="50" charset="-128"/>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eiryo UI" pitchFamily="50" charset="-128"/>
                <a:ea typeface="Meiryo UI" pitchFamily="50" charset="-128"/>
                <a:cs typeface="Meiryo UI" pitchFamily="50" charset="-128"/>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Meiryo UI" pitchFamily="50" charset="-128"/>
                <a:ea typeface="Meiryo UI" pitchFamily="50" charset="-128"/>
                <a:cs typeface="Meiryo UI" pitchFamily="50" charset="-128"/>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eiryo UI" pitchFamily="50" charset="-128"/>
                <a:ea typeface="Meiryo UI" pitchFamily="50" charset="-128"/>
                <a:cs typeface="Meiryo UI" pitchFamily="50" charset="-128"/>
              </a:defRPr>
            </a:lvl4pPr>
            <a:lvl5pPr marL="2057400" indent="-228600" algn="l" eaLnBrk="0" fontAlgn="base" hangingPunct="0">
              <a:buBlip>
                <a:blip r:embed="rId2"/>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0"/>
              </a:spcBef>
              <a:spcAft>
                <a:spcPct val="0"/>
              </a:spcAft>
              <a:buClrTx/>
              <a:buFontTx/>
              <a:buNone/>
            </a:pPr>
            <a:r>
              <a:rPr lang="ja-JP" altLang="en-US" sz="1100" b="1" dirty="0">
                <a:solidFill>
                  <a:srgbClr val="FFFFFF"/>
                </a:solidFill>
              </a:rPr>
              <a:t>マイナンバー</a:t>
            </a:r>
          </a:p>
        </p:txBody>
      </p:sp>
      <p:sp>
        <p:nvSpPr>
          <p:cNvPr id="104" name="角丸四角形 78"/>
          <p:cNvSpPr>
            <a:spLocks noChangeArrowheads="1"/>
          </p:cNvSpPr>
          <p:nvPr/>
        </p:nvSpPr>
        <p:spPr bwMode="gray">
          <a:xfrm>
            <a:off x="5413737" y="2562295"/>
            <a:ext cx="762000" cy="206375"/>
          </a:xfrm>
          <a:prstGeom prst="roundRect">
            <a:avLst>
              <a:gd name="adj" fmla="val 50000"/>
            </a:avLst>
          </a:prstGeom>
          <a:solidFill>
            <a:schemeClr val="accent6">
              <a:lumMod val="60000"/>
              <a:lumOff val="40000"/>
            </a:schemeClr>
          </a:solidFill>
          <a:ln w="9525" algn="ctr">
            <a:solidFill>
              <a:srgbClr val="87867E"/>
            </a:solidFill>
            <a:round/>
            <a:headEnd/>
            <a:tailEnd/>
          </a:ln>
          <a:effectLs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eiryo UI" pitchFamily="50" charset="-128"/>
                <a:ea typeface="Meiryo UI" pitchFamily="50" charset="-128"/>
                <a:cs typeface="Meiryo UI" pitchFamily="50" charset="-128"/>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eiryo UI" pitchFamily="50" charset="-128"/>
                <a:ea typeface="Meiryo UI" pitchFamily="50" charset="-128"/>
                <a:cs typeface="Meiryo UI" pitchFamily="50" charset="-128"/>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Meiryo UI" pitchFamily="50" charset="-128"/>
                <a:ea typeface="Meiryo UI" pitchFamily="50" charset="-128"/>
                <a:cs typeface="Meiryo UI" pitchFamily="50" charset="-128"/>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eiryo UI" pitchFamily="50" charset="-128"/>
                <a:ea typeface="Meiryo UI" pitchFamily="50" charset="-128"/>
                <a:cs typeface="Meiryo UI" pitchFamily="50" charset="-128"/>
              </a:defRPr>
            </a:lvl4pPr>
            <a:lvl5pPr marL="2057400" indent="-228600" algn="l" eaLnBrk="0" fontAlgn="base" hangingPunct="0">
              <a:buBlip>
                <a:blip r:embed="rId2"/>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0"/>
              </a:spcBef>
              <a:spcAft>
                <a:spcPct val="0"/>
              </a:spcAft>
              <a:buClrTx/>
              <a:buFontTx/>
              <a:buNone/>
            </a:pPr>
            <a:r>
              <a:rPr lang="ja-JP" altLang="en-US" sz="1100" b="1" dirty="0">
                <a:solidFill>
                  <a:srgbClr val="FFFFFF"/>
                </a:solidFill>
              </a:rPr>
              <a:t>マイナンバー</a:t>
            </a:r>
          </a:p>
        </p:txBody>
      </p:sp>
      <p:sp>
        <p:nvSpPr>
          <p:cNvPr id="105" name="角丸四角形 78"/>
          <p:cNvSpPr>
            <a:spLocks noChangeArrowheads="1"/>
          </p:cNvSpPr>
          <p:nvPr/>
        </p:nvSpPr>
        <p:spPr bwMode="gray">
          <a:xfrm>
            <a:off x="5420797" y="3202909"/>
            <a:ext cx="762000" cy="206375"/>
          </a:xfrm>
          <a:prstGeom prst="roundRect">
            <a:avLst>
              <a:gd name="adj" fmla="val 50000"/>
            </a:avLst>
          </a:prstGeom>
          <a:solidFill>
            <a:schemeClr val="accent6">
              <a:lumMod val="60000"/>
              <a:lumOff val="40000"/>
            </a:schemeClr>
          </a:solidFill>
          <a:ln w="9525" algn="ctr">
            <a:solidFill>
              <a:srgbClr val="87867E"/>
            </a:solidFill>
            <a:round/>
            <a:headEnd/>
            <a:tailEnd/>
          </a:ln>
          <a:effectLs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eiryo UI" pitchFamily="50" charset="-128"/>
                <a:ea typeface="Meiryo UI" pitchFamily="50" charset="-128"/>
                <a:cs typeface="Meiryo UI" pitchFamily="50" charset="-128"/>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eiryo UI" pitchFamily="50" charset="-128"/>
                <a:ea typeface="Meiryo UI" pitchFamily="50" charset="-128"/>
                <a:cs typeface="Meiryo UI" pitchFamily="50" charset="-128"/>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Meiryo UI" pitchFamily="50" charset="-128"/>
                <a:ea typeface="Meiryo UI" pitchFamily="50" charset="-128"/>
                <a:cs typeface="Meiryo UI" pitchFamily="50" charset="-128"/>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eiryo UI" pitchFamily="50" charset="-128"/>
                <a:ea typeface="Meiryo UI" pitchFamily="50" charset="-128"/>
                <a:cs typeface="Meiryo UI" pitchFamily="50" charset="-128"/>
              </a:defRPr>
            </a:lvl4pPr>
            <a:lvl5pPr marL="2057400" indent="-228600" algn="l" eaLnBrk="0" fontAlgn="base" hangingPunct="0">
              <a:buBlip>
                <a:blip r:embed="rId2"/>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0"/>
              </a:spcBef>
              <a:spcAft>
                <a:spcPct val="0"/>
              </a:spcAft>
              <a:buClrTx/>
              <a:buFontTx/>
              <a:buNone/>
            </a:pPr>
            <a:r>
              <a:rPr lang="ja-JP" altLang="en-US" sz="1100" b="1" dirty="0">
                <a:solidFill>
                  <a:srgbClr val="FFFFFF"/>
                </a:solidFill>
              </a:rPr>
              <a:t>マイナンバー</a:t>
            </a:r>
          </a:p>
        </p:txBody>
      </p:sp>
      <p:sp>
        <p:nvSpPr>
          <p:cNvPr id="106" name="角丸四角形 78"/>
          <p:cNvSpPr>
            <a:spLocks noChangeArrowheads="1"/>
          </p:cNvSpPr>
          <p:nvPr/>
        </p:nvSpPr>
        <p:spPr bwMode="gray">
          <a:xfrm>
            <a:off x="5380237" y="3837618"/>
            <a:ext cx="762000" cy="206375"/>
          </a:xfrm>
          <a:prstGeom prst="roundRect">
            <a:avLst>
              <a:gd name="adj" fmla="val 50000"/>
            </a:avLst>
          </a:prstGeom>
          <a:solidFill>
            <a:schemeClr val="accent6">
              <a:lumMod val="60000"/>
              <a:lumOff val="40000"/>
            </a:schemeClr>
          </a:solidFill>
          <a:ln w="9525" algn="ctr">
            <a:solidFill>
              <a:srgbClr val="87867E"/>
            </a:solidFill>
            <a:round/>
            <a:headEnd/>
            <a:tailEnd/>
          </a:ln>
          <a:effectLs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eiryo UI" pitchFamily="50" charset="-128"/>
                <a:ea typeface="Meiryo UI" pitchFamily="50" charset="-128"/>
                <a:cs typeface="Meiryo UI" pitchFamily="50" charset="-128"/>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eiryo UI" pitchFamily="50" charset="-128"/>
                <a:ea typeface="Meiryo UI" pitchFamily="50" charset="-128"/>
                <a:cs typeface="Meiryo UI" pitchFamily="50" charset="-128"/>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Meiryo UI" pitchFamily="50" charset="-128"/>
                <a:ea typeface="Meiryo UI" pitchFamily="50" charset="-128"/>
                <a:cs typeface="Meiryo UI" pitchFamily="50" charset="-128"/>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eiryo UI" pitchFamily="50" charset="-128"/>
                <a:ea typeface="Meiryo UI" pitchFamily="50" charset="-128"/>
                <a:cs typeface="Meiryo UI" pitchFamily="50" charset="-128"/>
              </a:defRPr>
            </a:lvl4pPr>
            <a:lvl5pPr marL="2057400" indent="-228600" algn="l" eaLnBrk="0" fontAlgn="base" hangingPunct="0">
              <a:buBlip>
                <a:blip r:embed="rId2"/>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0"/>
              </a:spcBef>
              <a:spcAft>
                <a:spcPct val="0"/>
              </a:spcAft>
              <a:buClrTx/>
              <a:buFontTx/>
              <a:buNone/>
            </a:pPr>
            <a:r>
              <a:rPr lang="ja-JP" altLang="en-US" sz="1100" b="1" dirty="0">
                <a:solidFill>
                  <a:srgbClr val="FFFFFF"/>
                </a:solidFill>
              </a:rPr>
              <a:t>マイナンバー</a:t>
            </a:r>
          </a:p>
        </p:txBody>
      </p:sp>
      <p:sp>
        <p:nvSpPr>
          <p:cNvPr id="107" name="角丸四角形 78"/>
          <p:cNvSpPr>
            <a:spLocks noChangeArrowheads="1"/>
          </p:cNvSpPr>
          <p:nvPr/>
        </p:nvSpPr>
        <p:spPr bwMode="gray">
          <a:xfrm>
            <a:off x="5401421" y="4444713"/>
            <a:ext cx="762000" cy="206375"/>
          </a:xfrm>
          <a:prstGeom prst="roundRect">
            <a:avLst>
              <a:gd name="adj" fmla="val 50000"/>
            </a:avLst>
          </a:prstGeom>
          <a:solidFill>
            <a:schemeClr val="accent6">
              <a:lumMod val="60000"/>
              <a:lumOff val="40000"/>
            </a:schemeClr>
          </a:solidFill>
          <a:ln w="9525" algn="ctr">
            <a:solidFill>
              <a:srgbClr val="87867E"/>
            </a:solidFill>
            <a:round/>
            <a:headEnd/>
            <a:tailEnd/>
          </a:ln>
          <a:effectLs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eiryo UI" pitchFamily="50" charset="-128"/>
                <a:ea typeface="Meiryo UI" pitchFamily="50" charset="-128"/>
                <a:cs typeface="Meiryo UI" pitchFamily="50" charset="-128"/>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eiryo UI" pitchFamily="50" charset="-128"/>
                <a:ea typeface="Meiryo UI" pitchFamily="50" charset="-128"/>
                <a:cs typeface="Meiryo UI" pitchFamily="50" charset="-128"/>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Meiryo UI" pitchFamily="50" charset="-128"/>
                <a:ea typeface="Meiryo UI" pitchFamily="50" charset="-128"/>
                <a:cs typeface="Meiryo UI" pitchFamily="50" charset="-128"/>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eiryo UI" pitchFamily="50" charset="-128"/>
                <a:ea typeface="Meiryo UI" pitchFamily="50" charset="-128"/>
                <a:cs typeface="Meiryo UI" pitchFamily="50" charset="-128"/>
              </a:defRPr>
            </a:lvl4pPr>
            <a:lvl5pPr marL="2057400" indent="-228600" algn="l" eaLnBrk="0" fontAlgn="base" hangingPunct="0">
              <a:buBlip>
                <a:blip r:embed="rId2"/>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0"/>
              </a:spcBef>
              <a:spcAft>
                <a:spcPct val="0"/>
              </a:spcAft>
              <a:buClrTx/>
              <a:buFontTx/>
              <a:buNone/>
            </a:pPr>
            <a:r>
              <a:rPr lang="ja-JP" altLang="en-US" sz="1100" b="1" dirty="0">
                <a:solidFill>
                  <a:srgbClr val="FFFFFF"/>
                </a:solidFill>
              </a:rPr>
              <a:t>マイナンバー</a:t>
            </a:r>
          </a:p>
        </p:txBody>
      </p:sp>
      <p:sp>
        <p:nvSpPr>
          <p:cNvPr id="108" name="角丸四角形 78"/>
          <p:cNvSpPr>
            <a:spLocks noChangeArrowheads="1"/>
          </p:cNvSpPr>
          <p:nvPr/>
        </p:nvSpPr>
        <p:spPr bwMode="gray">
          <a:xfrm>
            <a:off x="5427858" y="5086428"/>
            <a:ext cx="762000" cy="206375"/>
          </a:xfrm>
          <a:prstGeom prst="roundRect">
            <a:avLst>
              <a:gd name="adj" fmla="val 50000"/>
            </a:avLst>
          </a:prstGeom>
          <a:solidFill>
            <a:schemeClr val="accent6">
              <a:lumMod val="60000"/>
              <a:lumOff val="40000"/>
            </a:schemeClr>
          </a:solidFill>
          <a:ln w="9525" algn="ctr">
            <a:solidFill>
              <a:srgbClr val="87867E"/>
            </a:solidFill>
            <a:round/>
            <a:headEnd/>
            <a:tailEnd/>
          </a:ln>
          <a:effectLs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eiryo UI" pitchFamily="50" charset="-128"/>
                <a:ea typeface="Meiryo UI" pitchFamily="50" charset="-128"/>
                <a:cs typeface="Meiryo UI" pitchFamily="50" charset="-128"/>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eiryo UI" pitchFamily="50" charset="-128"/>
                <a:ea typeface="Meiryo UI" pitchFamily="50" charset="-128"/>
                <a:cs typeface="Meiryo UI" pitchFamily="50" charset="-128"/>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Meiryo UI" pitchFamily="50" charset="-128"/>
                <a:ea typeface="Meiryo UI" pitchFamily="50" charset="-128"/>
                <a:cs typeface="Meiryo UI" pitchFamily="50" charset="-128"/>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eiryo UI" pitchFamily="50" charset="-128"/>
                <a:ea typeface="Meiryo UI" pitchFamily="50" charset="-128"/>
                <a:cs typeface="Meiryo UI" pitchFamily="50" charset="-128"/>
              </a:defRPr>
            </a:lvl4pPr>
            <a:lvl5pPr marL="2057400" indent="-228600" algn="l" eaLnBrk="0" fontAlgn="base" hangingPunct="0">
              <a:buBlip>
                <a:blip r:embed="rId2"/>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2"/>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0"/>
              </a:spcBef>
              <a:spcAft>
                <a:spcPct val="0"/>
              </a:spcAft>
              <a:buClrTx/>
              <a:buFontTx/>
              <a:buNone/>
            </a:pPr>
            <a:r>
              <a:rPr lang="ja-JP" altLang="en-US" sz="1100" b="1" dirty="0">
                <a:solidFill>
                  <a:srgbClr val="FFFFFF"/>
                </a:solidFill>
              </a:rPr>
              <a:t>マイナンバー</a:t>
            </a:r>
          </a:p>
        </p:txBody>
      </p:sp>
      <p:sp>
        <p:nvSpPr>
          <p:cNvPr id="110" name="正方形/長方形 109"/>
          <p:cNvSpPr/>
          <p:nvPr/>
        </p:nvSpPr>
        <p:spPr>
          <a:xfrm>
            <a:off x="0" y="0"/>
            <a:ext cx="9144000" cy="409911"/>
          </a:xfrm>
          <a:prstGeom prst="rect">
            <a:avLst/>
          </a:prstGeom>
          <a:solidFill>
            <a:schemeClr val="accent5">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Ⅱ.</a:t>
            </a:r>
            <a:r>
              <a:rPr lang="en-US" altLang="ja-JP" sz="2400" b="1"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400" b="1"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事業</a:t>
            </a:r>
            <a:r>
              <a:rPr lang="ja-JP" altLang="en-US" sz="2400" b="1"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主として必要な対応</a:t>
            </a:r>
          </a:p>
        </p:txBody>
      </p:sp>
      <p:cxnSp>
        <p:nvCxnSpPr>
          <p:cNvPr id="114" name="カギ線コネクタ 113"/>
          <p:cNvCxnSpPr>
            <a:stCxn id="99" idx="3"/>
            <a:endCxn id="77" idx="1"/>
          </p:cNvCxnSpPr>
          <p:nvPr/>
        </p:nvCxnSpPr>
        <p:spPr>
          <a:xfrm>
            <a:off x="6146713" y="3608500"/>
            <a:ext cx="301025" cy="264523"/>
          </a:xfrm>
          <a:prstGeom prst="bentConnector3">
            <a:avLst>
              <a:gd name="adj1" fmla="val 50000"/>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カギ線コネクタ 88"/>
          <p:cNvCxnSpPr>
            <a:stCxn id="98" idx="3"/>
          </p:cNvCxnSpPr>
          <p:nvPr/>
        </p:nvCxnSpPr>
        <p:spPr>
          <a:xfrm flipV="1">
            <a:off x="6127922" y="3873022"/>
            <a:ext cx="169303" cy="361017"/>
          </a:xfrm>
          <a:prstGeom prst="bentConnector2">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2" name="グループ化 34"/>
          <p:cNvGrpSpPr>
            <a:grpSpLocks/>
          </p:cNvGrpSpPr>
          <p:nvPr/>
        </p:nvGrpSpPr>
        <p:grpSpPr bwMode="auto">
          <a:xfrm>
            <a:off x="993128" y="2609786"/>
            <a:ext cx="831623" cy="834115"/>
            <a:chOff x="3203848" y="1054724"/>
            <a:chExt cx="1126206" cy="996267"/>
          </a:xfrm>
        </p:grpSpPr>
        <p:sp>
          <p:nvSpPr>
            <p:cNvPr id="23" name="直方体 22"/>
            <p:cNvSpPr/>
            <p:nvPr/>
          </p:nvSpPr>
          <p:spPr>
            <a:xfrm>
              <a:off x="3203848" y="1107064"/>
              <a:ext cx="1126206" cy="943927"/>
            </a:xfrm>
            <a:prstGeom prst="cube">
              <a:avLst>
                <a:gd name="adj" fmla="val 24269"/>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sp>
          <p:nvSpPr>
            <p:cNvPr id="24" name="正方形/長方形 23"/>
            <p:cNvSpPr/>
            <p:nvPr/>
          </p:nvSpPr>
          <p:spPr>
            <a:xfrm>
              <a:off x="3256721" y="1441848"/>
              <a:ext cx="188583" cy="2106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sp>
          <p:nvSpPr>
            <p:cNvPr id="25" name="正方形/長方形 24"/>
            <p:cNvSpPr/>
            <p:nvPr/>
          </p:nvSpPr>
          <p:spPr>
            <a:xfrm>
              <a:off x="3260246" y="1774998"/>
              <a:ext cx="186820" cy="2106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sp>
          <p:nvSpPr>
            <p:cNvPr id="26" name="正方形/長方形 25"/>
            <p:cNvSpPr/>
            <p:nvPr/>
          </p:nvSpPr>
          <p:spPr>
            <a:xfrm>
              <a:off x="3818944" y="1441848"/>
              <a:ext cx="188582" cy="2106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sp>
          <p:nvSpPr>
            <p:cNvPr id="27" name="正方形/長方形 26"/>
            <p:cNvSpPr/>
            <p:nvPr/>
          </p:nvSpPr>
          <p:spPr>
            <a:xfrm>
              <a:off x="3531664" y="1841955"/>
              <a:ext cx="188583" cy="20903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sp>
          <p:nvSpPr>
            <p:cNvPr id="28" name="テキスト ボックス 7"/>
            <p:cNvSpPr txBox="1">
              <a:spLocks noChangeArrowheads="1"/>
            </p:cNvSpPr>
            <p:nvPr/>
          </p:nvSpPr>
          <p:spPr bwMode="auto">
            <a:xfrm>
              <a:off x="3304188" y="1054724"/>
              <a:ext cx="923270" cy="312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algn="ctr" fontAlgn="base">
                <a:spcBef>
                  <a:spcPct val="0"/>
                </a:spcBef>
                <a:spcAft>
                  <a:spcPct val="0"/>
                </a:spcAft>
              </a:pPr>
              <a:r>
                <a:rPr lang="ja-JP" altLang="en-US" sz="1100" dirty="0" smtClean="0">
                  <a:solidFill>
                    <a:prstClr val="black"/>
                  </a:solidFill>
                  <a:latin typeface="HGP創英角ｺﾞｼｯｸUB" pitchFamily="50" charset="-128"/>
                  <a:ea typeface="HGP創英角ｺﾞｼｯｸUB" pitchFamily="50" charset="-128"/>
                </a:rPr>
                <a:t>市役所</a:t>
              </a:r>
              <a:endParaRPr lang="ja-JP" altLang="en-US" sz="1100" dirty="0">
                <a:solidFill>
                  <a:prstClr val="black"/>
                </a:solidFill>
                <a:latin typeface="HGP創英角ｺﾞｼｯｸUB" pitchFamily="50" charset="-128"/>
                <a:ea typeface="HGP創英角ｺﾞｼｯｸUB" pitchFamily="50" charset="-128"/>
              </a:endParaRPr>
            </a:p>
          </p:txBody>
        </p:sp>
        <p:grpSp>
          <p:nvGrpSpPr>
            <p:cNvPr id="29" name="グループ化 28"/>
            <p:cNvGrpSpPr>
              <a:grpSpLocks/>
            </p:cNvGrpSpPr>
            <p:nvPr/>
          </p:nvGrpSpPr>
          <p:grpSpPr bwMode="auto">
            <a:xfrm>
              <a:off x="3507874" y="1460449"/>
              <a:ext cx="318798" cy="237151"/>
              <a:chOff x="7071436" y="3367486"/>
              <a:chExt cx="359565" cy="237151"/>
            </a:xfrm>
          </p:grpSpPr>
          <p:sp>
            <p:nvSpPr>
              <p:cNvPr id="31" name="アーチ 30"/>
              <p:cNvSpPr/>
              <p:nvPr/>
            </p:nvSpPr>
            <p:spPr>
              <a:xfrm rot="3686638">
                <a:off x="7067334" y="3371942"/>
                <a:ext cx="236798" cy="226613"/>
              </a:xfrm>
              <a:prstGeom prst="blockArc">
                <a:avLst>
                  <a:gd name="adj1" fmla="val 9994603"/>
                  <a:gd name="adj2" fmla="val 21248753"/>
                  <a:gd name="adj3" fmla="val 15004"/>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black"/>
                  </a:solidFill>
                </a:endParaRPr>
              </a:p>
            </p:txBody>
          </p:sp>
          <p:sp>
            <p:nvSpPr>
              <p:cNvPr id="32" name="アーチ 31"/>
              <p:cNvSpPr/>
              <p:nvPr/>
            </p:nvSpPr>
            <p:spPr>
              <a:xfrm rot="16757114">
                <a:off x="7173505" y="3348550"/>
                <a:ext cx="235166" cy="278296"/>
              </a:xfrm>
              <a:prstGeom prst="blockArc">
                <a:avLst>
                  <a:gd name="adj1" fmla="val 12417624"/>
                  <a:gd name="adj2" fmla="val 1215338"/>
                  <a:gd name="adj3" fmla="val 13863"/>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black"/>
                  </a:solidFill>
                </a:endParaRPr>
              </a:p>
            </p:txBody>
          </p:sp>
        </p:grpSp>
        <p:sp>
          <p:nvSpPr>
            <p:cNvPr id="30" name="正方形/長方形 29"/>
            <p:cNvSpPr/>
            <p:nvPr/>
          </p:nvSpPr>
          <p:spPr>
            <a:xfrm>
              <a:off x="3829518" y="1797861"/>
              <a:ext cx="178007" cy="18780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grpSp>
      <p:sp>
        <p:nvSpPr>
          <p:cNvPr id="149" name="角丸四角形 148"/>
          <p:cNvSpPr/>
          <p:nvPr/>
        </p:nvSpPr>
        <p:spPr>
          <a:xfrm>
            <a:off x="293522" y="5877272"/>
            <a:ext cx="8686732" cy="624322"/>
          </a:xfrm>
          <a:prstGeom prst="roundRect">
            <a:avLst>
              <a:gd name="adj" fmla="val 12170"/>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ja-JP" altLang="en-US" sz="14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雇用形態・日数を問わない</a:t>
            </a:r>
            <a:r>
              <a:rPr lang="ja-JP" altLang="en-US" sz="14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4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例外は自社で給与厚生業務をしない派遣労働者（派遣元が収集）</a:t>
            </a:r>
            <a:endParaRPr lang="en-US" altLang="ja-JP" sz="14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marL="285750" indent="-285750">
              <a:buFont typeface="Wingdings" panose="05000000000000000000" pitchFamily="2" charset="2"/>
              <a:buChar char="Ø"/>
            </a:pPr>
            <a:r>
              <a:rPr lang="ja-JP" altLang="en-US" sz="14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金融機関は商品によって、顧客のﾏｲﾅﾝﾊﾞｰを収集（株式、住宅・年金財形、マル優、生損保等）</a:t>
            </a:r>
            <a:endParaRPr lang="en-US" altLang="ja-JP" sz="14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1578085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角丸四角形 131"/>
          <p:cNvSpPr/>
          <p:nvPr/>
        </p:nvSpPr>
        <p:spPr>
          <a:xfrm>
            <a:off x="190590" y="4293096"/>
            <a:ext cx="1789122" cy="1656184"/>
          </a:xfrm>
          <a:prstGeom prst="roundRect">
            <a:avLst>
              <a:gd name="adj" fmla="val 116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131" name="角丸四角形 130"/>
          <p:cNvSpPr/>
          <p:nvPr/>
        </p:nvSpPr>
        <p:spPr>
          <a:xfrm>
            <a:off x="190590" y="2780928"/>
            <a:ext cx="1789122" cy="1440160"/>
          </a:xfrm>
          <a:prstGeom prst="roundRect">
            <a:avLst>
              <a:gd name="adj" fmla="val 116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36" name="角丸四角形 35"/>
          <p:cNvSpPr/>
          <p:nvPr/>
        </p:nvSpPr>
        <p:spPr bwMode="gray">
          <a:xfrm>
            <a:off x="251520" y="1082716"/>
            <a:ext cx="4453418" cy="1554196"/>
          </a:xfrm>
          <a:prstGeom prst="roundRect">
            <a:avLst>
              <a:gd name="adj" fmla="val 8414"/>
            </a:avLst>
          </a:prstGeom>
          <a:solidFill>
            <a:srgbClr val="FFFFFF"/>
          </a:solidFill>
          <a:ln w="28575">
            <a:solidFill>
              <a:schemeClr val="tx2"/>
            </a:solidFill>
          </a:ln>
          <a:effectLst/>
        </p:spPr>
        <p:style>
          <a:lnRef idx="2">
            <a:schemeClr val="accent1"/>
          </a:lnRef>
          <a:fillRef idx="1">
            <a:schemeClr val="lt1"/>
          </a:fillRef>
          <a:effectRef idx="0">
            <a:schemeClr val="accent1"/>
          </a:effectRef>
          <a:fontRef idx="minor">
            <a:schemeClr val="dk1"/>
          </a:fontRef>
        </p:style>
        <p:txBody>
          <a:bodyPr lIns="144000" tIns="396000" rIns="144000" bIns="46800" rtlCol="0" anchor="t"/>
          <a:lstStyle/>
          <a:p>
            <a:pPr fontAlgn="auto">
              <a:lnSpc>
                <a:spcPts val="2000"/>
              </a:lnSpc>
              <a:spcBef>
                <a:spcPts val="0"/>
              </a:spcBef>
              <a:spcAft>
                <a:spcPts val="0"/>
              </a:spcAft>
            </a:pPr>
            <a:r>
              <a:rPr lang="ja-JP" altLang="en-US" dirty="0" smtClean="0">
                <a:solidFill>
                  <a:prstClr val="black"/>
                </a:solidFill>
                <a:latin typeface="HG丸ｺﾞｼｯｸM-PRO" pitchFamily="50" charset="-128"/>
                <a:ea typeface="HG丸ｺﾞｼｯｸM-PRO" pitchFamily="50" charset="-128"/>
              </a:rPr>
              <a:t>① </a:t>
            </a:r>
            <a:r>
              <a:rPr lang="ja-JP" altLang="en-US" sz="1700" dirty="0" smtClean="0">
                <a:solidFill>
                  <a:prstClr val="black"/>
                </a:solidFill>
                <a:latin typeface="HG丸ｺﾞｼｯｸM-PRO" pitchFamily="50" charset="-128"/>
                <a:ea typeface="HG丸ｺﾞｼｯｸM-PRO" pitchFamily="50" charset="-128"/>
              </a:rPr>
              <a:t>法人情報を番号・名称・所在地で検索</a:t>
            </a:r>
            <a:endParaRPr lang="en-US" altLang="ja-JP" sz="1700" dirty="0" smtClean="0">
              <a:solidFill>
                <a:prstClr val="black"/>
              </a:solidFill>
              <a:latin typeface="HG丸ｺﾞｼｯｸM-PRO" pitchFamily="50" charset="-128"/>
              <a:ea typeface="HG丸ｺﾞｼｯｸM-PRO" pitchFamily="50" charset="-128"/>
            </a:endParaRPr>
          </a:p>
          <a:p>
            <a:pPr fontAlgn="auto">
              <a:lnSpc>
                <a:spcPts val="2000"/>
              </a:lnSpc>
              <a:spcBef>
                <a:spcPts val="0"/>
              </a:spcBef>
              <a:spcAft>
                <a:spcPts val="0"/>
              </a:spcAft>
            </a:pPr>
            <a:r>
              <a:rPr lang="ja-JP" altLang="en-US" dirty="0" smtClean="0">
                <a:solidFill>
                  <a:prstClr val="black"/>
                </a:solidFill>
                <a:latin typeface="HG丸ｺﾞｼｯｸM-PRO" pitchFamily="50" charset="-128"/>
                <a:ea typeface="HG丸ｺﾞｼｯｸM-PRO" pitchFamily="50" charset="-128"/>
              </a:rPr>
              <a:t>② </a:t>
            </a:r>
            <a:r>
              <a:rPr lang="ja-JP" altLang="en-US" sz="1700" dirty="0" smtClean="0">
                <a:solidFill>
                  <a:prstClr val="black"/>
                </a:solidFill>
                <a:latin typeface="HG丸ｺﾞｼｯｸM-PRO" pitchFamily="50" charset="-128"/>
                <a:ea typeface="HG丸ｺﾞｼｯｸM-PRO" pitchFamily="50" charset="-128"/>
              </a:rPr>
              <a:t>法人情報のダウンロード機能</a:t>
            </a:r>
            <a:endParaRPr lang="en-US" altLang="ja-JP" sz="1700" dirty="0" smtClean="0">
              <a:solidFill>
                <a:prstClr val="black"/>
              </a:solidFill>
              <a:latin typeface="HG丸ｺﾞｼｯｸM-PRO" pitchFamily="50" charset="-128"/>
              <a:ea typeface="HG丸ｺﾞｼｯｸM-PRO" pitchFamily="50" charset="-128"/>
            </a:endParaRPr>
          </a:p>
          <a:p>
            <a:pPr fontAlgn="auto">
              <a:lnSpc>
                <a:spcPts val="2000"/>
              </a:lnSpc>
              <a:spcBef>
                <a:spcPts val="0"/>
              </a:spcBef>
              <a:spcAft>
                <a:spcPts val="0"/>
              </a:spcAft>
            </a:pPr>
            <a:r>
              <a:rPr lang="ja-JP" altLang="en-US" dirty="0" smtClean="0">
                <a:solidFill>
                  <a:prstClr val="black"/>
                </a:solidFill>
                <a:latin typeface="HG丸ｺﾞｼｯｸM-PRO" pitchFamily="50" charset="-128"/>
                <a:ea typeface="HG丸ｺﾞｼｯｸM-PRO" pitchFamily="50" charset="-128"/>
              </a:rPr>
              <a:t>③ </a:t>
            </a:r>
            <a:r>
              <a:rPr lang="en-US" altLang="ja-JP" sz="1700" dirty="0" smtClean="0">
                <a:solidFill>
                  <a:prstClr val="black"/>
                </a:solidFill>
                <a:latin typeface="HG丸ｺﾞｼｯｸM-PRO" pitchFamily="50" charset="-128"/>
                <a:ea typeface="HG丸ｺﾞｼｯｸM-PRO" pitchFamily="50" charset="-128"/>
              </a:rPr>
              <a:t>Web-API</a:t>
            </a:r>
            <a:r>
              <a:rPr lang="ja-JP" altLang="en-US" sz="1700" dirty="0" smtClean="0">
                <a:solidFill>
                  <a:prstClr val="black"/>
                </a:solidFill>
                <a:latin typeface="HG丸ｺﾞｼｯｸM-PRO" pitchFamily="50" charset="-128"/>
                <a:ea typeface="HG丸ｺﾞｼｯｸM-PRO" pitchFamily="50" charset="-128"/>
              </a:rPr>
              <a:t>機能（システム間連携イン</a:t>
            </a:r>
            <a:endParaRPr lang="en-US" altLang="ja-JP" sz="1700" dirty="0" smtClean="0">
              <a:solidFill>
                <a:prstClr val="black"/>
              </a:solidFill>
              <a:latin typeface="HG丸ｺﾞｼｯｸM-PRO" pitchFamily="50" charset="-128"/>
              <a:ea typeface="HG丸ｺﾞｼｯｸM-PRO" pitchFamily="50" charset="-128"/>
            </a:endParaRPr>
          </a:p>
          <a:p>
            <a:pPr fontAlgn="auto">
              <a:lnSpc>
                <a:spcPts val="2000"/>
              </a:lnSpc>
              <a:spcBef>
                <a:spcPts val="0"/>
              </a:spcBef>
              <a:spcAft>
                <a:spcPts val="0"/>
              </a:spcAft>
            </a:pPr>
            <a:r>
              <a:rPr lang="ja-JP" altLang="en-US" sz="1700" dirty="0" smtClean="0">
                <a:solidFill>
                  <a:prstClr val="black"/>
                </a:solidFill>
                <a:latin typeface="HG丸ｺﾞｼｯｸM-PRO" pitchFamily="50" charset="-128"/>
                <a:ea typeface="HG丸ｺﾞｼｯｸM-PRO" pitchFamily="50" charset="-128"/>
              </a:rPr>
              <a:t>　 タフェース）</a:t>
            </a:r>
            <a:endParaRPr lang="en-US" altLang="ja-JP" sz="1700" dirty="0" smtClean="0">
              <a:solidFill>
                <a:prstClr val="black"/>
              </a:solidFill>
              <a:latin typeface="HG丸ｺﾞｼｯｸM-PRO" pitchFamily="50" charset="-128"/>
              <a:ea typeface="HG丸ｺﾞｼｯｸM-PRO" pitchFamily="50" charset="-128"/>
            </a:endParaRPr>
          </a:p>
        </p:txBody>
      </p:sp>
      <p:sp>
        <p:nvSpPr>
          <p:cNvPr id="39" name="角丸四角形 38"/>
          <p:cNvSpPr/>
          <p:nvPr/>
        </p:nvSpPr>
        <p:spPr bwMode="gray">
          <a:xfrm>
            <a:off x="149767" y="954797"/>
            <a:ext cx="4422233" cy="457979"/>
          </a:xfrm>
          <a:prstGeom prst="roundRect">
            <a:avLst/>
          </a:prstGeom>
          <a:solidFill>
            <a:schemeClr val="tx2">
              <a:lumMod val="60000"/>
              <a:lumOff val="40000"/>
            </a:schemeClr>
          </a:solidFill>
          <a:ln>
            <a:noFill/>
          </a:ln>
          <a:effectLst/>
        </p:spPr>
        <p:style>
          <a:lnRef idx="2">
            <a:schemeClr val="accent1"/>
          </a:lnRef>
          <a:fillRef idx="1">
            <a:schemeClr val="lt1"/>
          </a:fillRef>
          <a:effectRef idx="0">
            <a:schemeClr val="accent1"/>
          </a:effectRef>
          <a:fontRef idx="minor">
            <a:schemeClr val="dk1"/>
          </a:fontRef>
        </p:style>
        <p:txBody>
          <a:bodyPr lIns="144000" rIns="144000" bIns="46800" rtlCol="0" anchor="ctr"/>
          <a:lstStyle/>
          <a:p>
            <a:pPr fontAlgn="auto">
              <a:lnSpc>
                <a:spcPts val="2000"/>
              </a:lnSpc>
              <a:spcBef>
                <a:spcPts val="0"/>
              </a:spcBef>
              <a:spcAft>
                <a:spcPts val="0"/>
              </a:spcAft>
            </a:pPr>
            <a:r>
              <a:rPr lang="ja-JP" altLang="en-US" sz="1900" dirty="0" smtClean="0">
                <a:solidFill>
                  <a:prstClr val="white"/>
                </a:solidFill>
                <a:latin typeface="HG丸ｺﾞｼｯｸM-PRO" pitchFamily="50" charset="-128"/>
                <a:ea typeface="HG丸ｺﾞｼｯｸM-PRO" pitchFamily="50" charset="-128"/>
              </a:rPr>
              <a:t>国税庁法人番号公表サイトの特徴</a:t>
            </a:r>
            <a:endParaRPr lang="en-US" altLang="ja-JP" sz="1900" dirty="0" smtClean="0">
              <a:solidFill>
                <a:prstClr val="white"/>
              </a:solidFill>
              <a:latin typeface="HG丸ｺﾞｼｯｸM-PRO" pitchFamily="50" charset="-128"/>
              <a:ea typeface="HG丸ｺﾞｼｯｸM-PRO" pitchFamily="50" charset="-128"/>
            </a:endParaRPr>
          </a:p>
        </p:txBody>
      </p:sp>
      <p:pic>
        <p:nvPicPr>
          <p:cNvPr id="56" name="Picture 38" descr="http://ddl.design.css.fujitsu.com/ddl/ja/contents/02_%E3%82%A4%E3%83%A9%E3%82%B9%E3%83%88/05_%E5%BB%BA%E7%89%A9/99_%E3%81%9D%E3%81%AE%E4%BB%96%EF%BC%88%E5%A4%96%E8%A6%B3%E3%83%BB%E5%AE%A4%E5%86%85%EF%BC%89/9954_0039.gif"/>
          <p:cNvPicPr>
            <a:picLocks noChangeAspect="1" noChangeArrowheads="1"/>
          </p:cNvPicPr>
          <p:nvPr/>
        </p:nvPicPr>
        <p:blipFill>
          <a:blip r:embed="rId3" cstate="print"/>
          <a:srcRect/>
          <a:stretch>
            <a:fillRect/>
          </a:stretch>
        </p:blipFill>
        <p:spPr bwMode="auto">
          <a:xfrm>
            <a:off x="179512" y="4221088"/>
            <a:ext cx="1040897" cy="1224136"/>
          </a:xfrm>
          <a:prstGeom prst="rect">
            <a:avLst/>
          </a:prstGeom>
          <a:noFill/>
          <a:ln w="9525">
            <a:noFill/>
            <a:miter lim="800000"/>
            <a:headEnd/>
            <a:tailEnd/>
          </a:ln>
        </p:spPr>
      </p:pic>
      <p:cxnSp>
        <p:nvCxnSpPr>
          <p:cNvPr id="100" name="直線矢印コネクタ 99"/>
          <p:cNvCxnSpPr/>
          <p:nvPr/>
        </p:nvCxnSpPr>
        <p:spPr>
          <a:xfrm>
            <a:off x="1913243" y="3429000"/>
            <a:ext cx="570525" cy="648072"/>
          </a:xfrm>
          <a:prstGeom prst="straightConnector1">
            <a:avLst/>
          </a:prstGeom>
          <a:ln w="5080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01" name="直線矢印コネクタ 100"/>
          <p:cNvCxnSpPr/>
          <p:nvPr/>
        </p:nvCxnSpPr>
        <p:spPr>
          <a:xfrm flipV="1">
            <a:off x="1514429" y="4365104"/>
            <a:ext cx="1063503" cy="936111"/>
          </a:xfrm>
          <a:prstGeom prst="straightConnector1">
            <a:avLst/>
          </a:prstGeom>
          <a:ln w="50800">
            <a:prstDash val="solid"/>
            <a:tailEnd type="arrow"/>
          </a:ln>
        </p:spPr>
        <p:style>
          <a:lnRef idx="1">
            <a:schemeClr val="accent1"/>
          </a:lnRef>
          <a:fillRef idx="0">
            <a:schemeClr val="accent1"/>
          </a:fillRef>
          <a:effectRef idx="0">
            <a:schemeClr val="accent1"/>
          </a:effectRef>
          <a:fontRef idx="minor">
            <a:schemeClr val="tx1"/>
          </a:fontRef>
        </p:style>
      </p:cxnSp>
      <p:pic>
        <p:nvPicPr>
          <p:cNvPr id="42" name="図 81"/>
          <p:cNvPicPr>
            <a:picLocks noChangeAspect="1" noChangeArrowheads="1"/>
          </p:cNvPicPr>
          <p:nvPr/>
        </p:nvPicPr>
        <p:blipFill>
          <a:blip r:embed="rId4" cstate="print"/>
          <a:srcRect/>
          <a:stretch>
            <a:fillRect/>
          </a:stretch>
        </p:blipFill>
        <p:spPr bwMode="auto">
          <a:xfrm>
            <a:off x="961950" y="4365104"/>
            <a:ext cx="1017762" cy="1152128"/>
          </a:xfrm>
          <a:prstGeom prst="rect">
            <a:avLst/>
          </a:prstGeom>
          <a:noFill/>
          <a:ln w="9525">
            <a:noFill/>
            <a:miter lim="800000"/>
            <a:headEnd/>
            <a:tailEnd/>
          </a:ln>
        </p:spPr>
      </p:pic>
      <p:cxnSp>
        <p:nvCxnSpPr>
          <p:cNvPr id="107" name="直線矢印コネクタ 106"/>
          <p:cNvCxnSpPr/>
          <p:nvPr/>
        </p:nvCxnSpPr>
        <p:spPr>
          <a:xfrm flipV="1">
            <a:off x="3707904" y="4221088"/>
            <a:ext cx="498462" cy="0"/>
          </a:xfrm>
          <a:prstGeom prst="straightConnector1">
            <a:avLst/>
          </a:prstGeom>
          <a:ln w="50800">
            <a:prstDash val="solid"/>
            <a:tailEnd type="arrow"/>
          </a:ln>
        </p:spPr>
        <p:style>
          <a:lnRef idx="1">
            <a:schemeClr val="accent1"/>
          </a:lnRef>
          <a:fillRef idx="0">
            <a:schemeClr val="accent1"/>
          </a:fillRef>
          <a:effectRef idx="0">
            <a:schemeClr val="accent1"/>
          </a:effectRef>
          <a:fontRef idx="minor">
            <a:schemeClr val="tx1"/>
          </a:fontRef>
        </p:style>
      </p:cxnSp>
      <p:sp>
        <p:nvSpPr>
          <p:cNvPr id="110" name="Freeform 359"/>
          <p:cNvSpPr>
            <a:spLocks/>
          </p:cNvSpPr>
          <p:nvPr/>
        </p:nvSpPr>
        <p:spPr bwMode="auto">
          <a:xfrm rot="6166462">
            <a:off x="1663276" y="3497567"/>
            <a:ext cx="924373" cy="241749"/>
          </a:xfrm>
          <a:custGeom>
            <a:avLst/>
            <a:gdLst>
              <a:gd name="T0" fmla="*/ 0 w 387"/>
              <a:gd name="T1" fmla="*/ 29 h 107"/>
              <a:gd name="T2" fmla="*/ 263 w 387"/>
              <a:gd name="T3" fmla="*/ 0 h 107"/>
              <a:gd name="T4" fmla="*/ 206 w 387"/>
              <a:gd name="T5" fmla="*/ 80 h 107"/>
              <a:gd name="T6" fmla="*/ 387 w 387"/>
              <a:gd name="T7" fmla="*/ 78 h 107"/>
              <a:gd name="T8" fmla="*/ 125 w 387"/>
              <a:gd name="T9" fmla="*/ 107 h 107"/>
              <a:gd name="T10" fmla="*/ 182 w 387"/>
              <a:gd name="T11" fmla="*/ 27 h 107"/>
              <a:gd name="T12" fmla="*/ 0 w 387"/>
              <a:gd name="T13" fmla="*/ 29 h 107"/>
              <a:gd name="T14" fmla="*/ 0 60000 65536"/>
              <a:gd name="T15" fmla="*/ 0 60000 65536"/>
              <a:gd name="T16" fmla="*/ 0 60000 65536"/>
              <a:gd name="T17" fmla="*/ 0 60000 65536"/>
              <a:gd name="T18" fmla="*/ 0 60000 65536"/>
              <a:gd name="T19" fmla="*/ 0 60000 65536"/>
              <a:gd name="T20" fmla="*/ 0 60000 65536"/>
              <a:gd name="T21" fmla="*/ 0 w 387"/>
              <a:gd name="T22" fmla="*/ 0 h 107"/>
              <a:gd name="T23" fmla="*/ 387 w 387"/>
              <a:gd name="T24" fmla="*/ 107 h 1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7" h="107">
                <a:moveTo>
                  <a:pt x="0" y="29"/>
                </a:moveTo>
                <a:lnTo>
                  <a:pt x="263" y="0"/>
                </a:lnTo>
                <a:lnTo>
                  <a:pt x="206" y="80"/>
                </a:lnTo>
                <a:lnTo>
                  <a:pt x="387" y="78"/>
                </a:lnTo>
                <a:lnTo>
                  <a:pt x="125" y="107"/>
                </a:lnTo>
                <a:lnTo>
                  <a:pt x="182" y="27"/>
                </a:lnTo>
                <a:lnTo>
                  <a:pt x="0" y="29"/>
                </a:lnTo>
                <a:close/>
              </a:path>
            </a:pathLst>
          </a:custGeom>
          <a:solidFill>
            <a:srgbClr val="FFFF00"/>
          </a:solidFill>
          <a:ln w="12700" cap="rnd">
            <a:solidFill>
              <a:srgbClr val="FFFF00"/>
            </a:solidFill>
            <a:round/>
            <a:headEnd/>
            <a:tailEnd/>
          </a:ln>
        </p:spPr>
      </p:sp>
      <p:pic>
        <p:nvPicPr>
          <p:cNvPr id="1027" name="Picture 3"/>
          <p:cNvPicPr>
            <a:picLocks noChangeAspect="1" noChangeArrowheads="1"/>
          </p:cNvPicPr>
          <p:nvPr/>
        </p:nvPicPr>
        <p:blipFill>
          <a:blip r:embed="rId5" cstate="print"/>
          <a:srcRect/>
          <a:stretch>
            <a:fillRect/>
          </a:stretch>
        </p:blipFill>
        <p:spPr bwMode="auto">
          <a:xfrm>
            <a:off x="4370965" y="2703814"/>
            <a:ext cx="1600391" cy="2883782"/>
          </a:xfrm>
          <a:prstGeom prst="rect">
            <a:avLst/>
          </a:prstGeom>
          <a:noFill/>
          <a:ln w="44450">
            <a:solidFill>
              <a:srgbClr val="92D050"/>
            </a:solidFill>
            <a:miter lim="800000"/>
            <a:headEnd/>
            <a:tailEnd/>
          </a:ln>
        </p:spPr>
      </p:pic>
      <p:sp>
        <p:nvSpPr>
          <p:cNvPr id="114" name="角丸四角形 113"/>
          <p:cNvSpPr/>
          <p:nvPr/>
        </p:nvSpPr>
        <p:spPr>
          <a:xfrm>
            <a:off x="6156176" y="2672819"/>
            <a:ext cx="2880320" cy="972205"/>
          </a:xfrm>
          <a:prstGeom prst="roundRect">
            <a:avLst>
              <a:gd name="adj" fmla="val 9799"/>
            </a:avLst>
          </a:prstGeom>
          <a:gradFill>
            <a:gsLst>
              <a:gs pos="0">
                <a:srgbClr val="66FF33">
                  <a:tint val="66000"/>
                  <a:satMod val="160000"/>
                </a:srgbClr>
              </a:gs>
              <a:gs pos="50000">
                <a:srgbClr val="66FF33">
                  <a:tint val="44500"/>
                  <a:satMod val="160000"/>
                </a:srgbClr>
              </a:gs>
              <a:gs pos="100000">
                <a:srgbClr val="66FF33">
                  <a:tint val="23500"/>
                  <a:satMod val="160000"/>
                </a:srgbClr>
              </a:gs>
            </a:gsLst>
            <a:lin ang="5400000" scaled="1"/>
          </a:gradFill>
          <a:ln>
            <a:noFill/>
          </a:ln>
          <a:effectLst>
            <a:outerShdw blurRad="50800" dist="38100" dir="18900000" algn="bl" rotWithShape="0">
              <a:prstClr val="black">
                <a:alpha val="40000"/>
              </a:prstClr>
            </a:outerShdw>
          </a:effectLst>
          <a:scene3d>
            <a:camera prst="orthographicFront"/>
            <a:lightRig rig="threePt" dir="t"/>
          </a:scene3d>
          <a:sp3d>
            <a:bevelT w="63500"/>
          </a:sp3d>
        </p:spPr>
        <p:style>
          <a:lnRef idx="2">
            <a:schemeClr val="accent1"/>
          </a:lnRef>
          <a:fillRef idx="1">
            <a:schemeClr val="lt1"/>
          </a:fillRef>
          <a:effectRef idx="0">
            <a:schemeClr val="accent1"/>
          </a:effectRef>
          <a:fontRef idx="minor">
            <a:schemeClr val="dk1"/>
          </a:fontRef>
        </p:style>
        <p:txBody>
          <a:bodyPr lIns="180000" bIns="46800" rtlCol="0" anchor="t"/>
          <a:lstStyle/>
          <a:p>
            <a:pPr fontAlgn="auto">
              <a:lnSpc>
                <a:spcPct val="150000"/>
              </a:lnSpc>
              <a:spcBef>
                <a:spcPts val="0"/>
              </a:spcBef>
              <a:spcAft>
                <a:spcPts val="0"/>
              </a:spcAft>
            </a:pPr>
            <a:r>
              <a:rPr lang="ja-JP" altLang="en-US" sz="1600" b="1" dirty="0" smtClean="0">
                <a:solidFill>
                  <a:prstClr val="black"/>
                </a:solidFill>
                <a:latin typeface="HG丸ｺﾞｼｯｸM-PRO" pitchFamily="50" charset="-128"/>
                <a:ea typeface="HG丸ｺﾞｼｯｸM-PRO" pitchFamily="50" charset="-128"/>
                <a:cs typeface="Meiryo UI" panose="020B0604030504040204" pitchFamily="50" charset="-128"/>
              </a:rPr>
              <a:t>検索機能</a:t>
            </a:r>
            <a:endParaRPr lang="en-US" altLang="ja-JP" sz="1600" b="1" dirty="0" smtClean="0">
              <a:solidFill>
                <a:prstClr val="black"/>
              </a:solidFill>
              <a:latin typeface="HG丸ｺﾞｼｯｸM-PRO" pitchFamily="50" charset="-128"/>
              <a:ea typeface="HG丸ｺﾞｼｯｸM-PRO" pitchFamily="50" charset="-128"/>
              <a:cs typeface="Meiryo UI" panose="020B0604030504040204" pitchFamily="50" charset="-128"/>
            </a:endParaRPr>
          </a:p>
          <a:p>
            <a:pPr marL="354013" lvl="1" indent="-257175" fontAlgn="auto">
              <a:lnSpc>
                <a:spcPts val="1200"/>
              </a:lnSpc>
              <a:spcBef>
                <a:spcPts val="0"/>
              </a:spcBef>
              <a:spcAft>
                <a:spcPts val="0"/>
              </a:spcAft>
              <a:buFont typeface="Wingdings" panose="05000000000000000000" pitchFamily="2" charset="2"/>
              <a:buChar char="l"/>
            </a:pPr>
            <a:r>
              <a:rPr lang="ja-JP" altLang="en-US" sz="1150" dirty="0" smtClean="0">
                <a:solidFill>
                  <a:prstClr val="black"/>
                </a:solidFill>
                <a:latin typeface="HG丸ｺﾞｼｯｸM-PRO" pitchFamily="50" charset="-128"/>
                <a:ea typeface="HG丸ｺﾞｼｯｸM-PRO" pitchFamily="50" charset="-128"/>
                <a:cs typeface="Meiryo UI" panose="020B0604030504040204" pitchFamily="50" charset="-128"/>
              </a:rPr>
              <a:t>あいまい検索</a:t>
            </a:r>
            <a:endParaRPr lang="en-US" altLang="ja-JP" sz="1150" dirty="0" smtClean="0">
              <a:solidFill>
                <a:prstClr val="black"/>
              </a:solidFill>
              <a:latin typeface="HG丸ｺﾞｼｯｸM-PRO" pitchFamily="50" charset="-128"/>
              <a:ea typeface="HG丸ｺﾞｼｯｸM-PRO" pitchFamily="50" charset="-128"/>
              <a:cs typeface="Meiryo UI" panose="020B0604030504040204" pitchFamily="50" charset="-128"/>
            </a:endParaRPr>
          </a:p>
          <a:p>
            <a:pPr marL="354013" lvl="1" indent="-257175" fontAlgn="auto">
              <a:lnSpc>
                <a:spcPts val="1200"/>
              </a:lnSpc>
              <a:spcBef>
                <a:spcPts val="0"/>
              </a:spcBef>
              <a:spcAft>
                <a:spcPts val="0"/>
              </a:spcAft>
              <a:buFont typeface="Wingdings" panose="05000000000000000000" pitchFamily="2" charset="2"/>
              <a:buChar char="l"/>
            </a:pPr>
            <a:r>
              <a:rPr lang="ja-JP" altLang="en-US" sz="1150" dirty="0" smtClean="0">
                <a:solidFill>
                  <a:prstClr val="black"/>
                </a:solidFill>
                <a:latin typeface="HG丸ｺﾞｼｯｸM-PRO" pitchFamily="50" charset="-128"/>
                <a:ea typeface="HG丸ｺﾞｼｯｸM-PRO" pitchFamily="50" charset="-128"/>
                <a:cs typeface="Meiryo UI" panose="020B0604030504040204" pitchFamily="50" charset="-128"/>
              </a:rPr>
              <a:t>絞り込み検索</a:t>
            </a:r>
            <a:endParaRPr lang="en-US" altLang="ja-JP" sz="1150" dirty="0" smtClean="0">
              <a:solidFill>
                <a:prstClr val="black"/>
              </a:solidFill>
              <a:latin typeface="HG丸ｺﾞｼｯｸM-PRO" pitchFamily="50" charset="-128"/>
              <a:ea typeface="HG丸ｺﾞｼｯｸM-PRO" pitchFamily="50" charset="-128"/>
              <a:cs typeface="Meiryo UI" panose="020B0604030504040204" pitchFamily="50" charset="-128"/>
            </a:endParaRPr>
          </a:p>
          <a:p>
            <a:pPr marL="354013" lvl="1" indent="-257175" fontAlgn="auto">
              <a:lnSpc>
                <a:spcPts val="1200"/>
              </a:lnSpc>
              <a:spcBef>
                <a:spcPts val="0"/>
              </a:spcBef>
              <a:spcAft>
                <a:spcPts val="0"/>
              </a:spcAft>
              <a:buFont typeface="Wingdings" panose="05000000000000000000" pitchFamily="2" charset="2"/>
              <a:buChar char="l"/>
            </a:pPr>
            <a:r>
              <a:rPr lang="ja-JP" altLang="en-US" sz="1150" dirty="0" smtClean="0">
                <a:solidFill>
                  <a:prstClr val="black"/>
                </a:solidFill>
                <a:latin typeface="HG丸ｺﾞｼｯｸM-PRO" pitchFamily="50" charset="-128"/>
                <a:ea typeface="HG丸ｺﾞｼｯｸM-PRO" pitchFamily="50" charset="-128"/>
                <a:cs typeface="Meiryo UI" panose="020B0604030504040204" pitchFamily="50" charset="-128"/>
              </a:rPr>
              <a:t>五十音順、都道府県別の並び替え</a:t>
            </a:r>
            <a:endParaRPr lang="en-US" altLang="ja-JP" sz="1150" dirty="0" smtClean="0">
              <a:solidFill>
                <a:prstClr val="black"/>
              </a:solidFill>
              <a:latin typeface="HG丸ｺﾞｼｯｸM-PRO" pitchFamily="50" charset="-128"/>
              <a:ea typeface="HG丸ｺﾞｼｯｸM-PRO" pitchFamily="50" charset="-128"/>
              <a:cs typeface="Meiryo UI" panose="020B0604030504040204" pitchFamily="50" charset="-128"/>
            </a:endParaRPr>
          </a:p>
          <a:p>
            <a:pPr marL="354013" lvl="1" indent="-257175" fontAlgn="auto">
              <a:lnSpc>
                <a:spcPts val="1800"/>
              </a:lnSpc>
              <a:spcBef>
                <a:spcPts val="0"/>
              </a:spcBef>
              <a:spcAft>
                <a:spcPts val="0"/>
              </a:spcAft>
              <a:buFont typeface="Wingdings" panose="05000000000000000000" pitchFamily="2" charset="2"/>
              <a:buChar char="l"/>
            </a:pPr>
            <a:endParaRPr lang="en-US" altLang="ja-JP" sz="1400" dirty="0" smtClean="0">
              <a:solidFill>
                <a:prstClr val="black">
                  <a:lumMod val="75000"/>
                  <a:lumOff val="25000"/>
                </a:prstClr>
              </a:solidFill>
              <a:latin typeface="HG丸ｺﾞｼｯｸM-PRO" pitchFamily="50" charset="-128"/>
              <a:ea typeface="HG丸ｺﾞｼｯｸM-PRO" pitchFamily="50" charset="-128"/>
              <a:cs typeface="Meiryo UI" panose="020B0604030504040204" pitchFamily="50" charset="-128"/>
            </a:endParaRPr>
          </a:p>
        </p:txBody>
      </p:sp>
      <p:sp>
        <p:nvSpPr>
          <p:cNvPr id="133" name="角丸四角形 132"/>
          <p:cNvSpPr/>
          <p:nvPr/>
        </p:nvSpPr>
        <p:spPr bwMode="gray">
          <a:xfrm>
            <a:off x="5652120" y="1110792"/>
            <a:ext cx="3378837" cy="1509226"/>
          </a:xfrm>
          <a:prstGeom prst="roundRect">
            <a:avLst>
              <a:gd name="adj" fmla="val 8414"/>
            </a:avLst>
          </a:prstGeom>
          <a:solidFill>
            <a:srgbClr val="FFFFFF"/>
          </a:solidFill>
          <a:ln w="28575">
            <a:solidFill>
              <a:schemeClr val="tx2"/>
            </a:solidFill>
          </a:ln>
          <a:effectLst/>
        </p:spPr>
        <p:style>
          <a:lnRef idx="2">
            <a:schemeClr val="accent1"/>
          </a:lnRef>
          <a:fillRef idx="1">
            <a:schemeClr val="lt1"/>
          </a:fillRef>
          <a:effectRef idx="0">
            <a:schemeClr val="accent1"/>
          </a:effectRef>
          <a:fontRef idx="minor">
            <a:schemeClr val="dk1"/>
          </a:fontRef>
        </p:style>
        <p:txBody>
          <a:bodyPr lIns="0" tIns="0" rIns="0" bIns="0" rtlCol="0" anchor="ctr" anchorCtr="1"/>
          <a:lstStyle/>
          <a:p>
            <a:pPr fontAlgn="auto">
              <a:lnSpc>
                <a:spcPts val="2000"/>
              </a:lnSpc>
              <a:spcBef>
                <a:spcPts val="0"/>
              </a:spcBef>
              <a:spcAft>
                <a:spcPts val="0"/>
              </a:spcAft>
            </a:pPr>
            <a:r>
              <a:rPr lang="ja-JP" altLang="en-US" dirty="0" smtClean="0">
                <a:solidFill>
                  <a:prstClr val="black"/>
                </a:solidFill>
                <a:latin typeface="HG丸ｺﾞｼｯｸM-PRO" pitchFamily="50" charset="-128"/>
                <a:ea typeface="HG丸ｺﾞｼｯｸM-PRO" pitchFamily="50" charset="-128"/>
              </a:rPr>
              <a:t> ④</a:t>
            </a:r>
            <a:r>
              <a:rPr lang="en-US" altLang="ja-JP" dirty="0" smtClean="0">
                <a:solidFill>
                  <a:prstClr val="black"/>
                </a:solidFill>
                <a:latin typeface="HG丸ｺﾞｼｯｸM-PRO" pitchFamily="50" charset="-128"/>
                <a:ea typeface="HG丸ｺﾞｼｯｸM-PRO" pitchFamily="50" charset="-128"/>
              </a:rPr>
              <a:t> </a:t>
            </a:r>
            <a:r>
              <a:rPr lang="ja-JP" altLang="en-US" dirty="0" smtClean="0">
                <a:solidFill>
                  <a:prstClr val="black"/>
                </a:solidFill>
                <a:latin typeface="HG丸ｺﾞｼｯｸM-PRO" pitchFamily="50" charset="-128"/>
                <a:ea typeface="HG丸ｺﾞｼｯｸM-PRO" pitchFamily="50" charset="-128"/>
              </a:rPr>
              <a:t>マルチデバイス対応</a:t>
            </a:r>
            <a:endParaRPr lang="en-US" altLang="ja-JP" dirty="0" smtClean="0">
              <a:solidFill>
                <a:prstClr val="black"/>
              </a:solidFill>
              <a:latin typeface="HG丸ｺﾞｼｯｸM-PRO" pitchFamily="50" charset="-128"/>
              <a:ea typeface="HG丸ｺﾞｼｯｸM-PRO" pitchFamily="50" charset="-128"/>
            </a:endParaRPr>
          </a:p>
          <a:p>
            <a:pPr fontAlgn="auto">
              <a:lnSpc>
                <a:spcPts val="2000"/>
              </a:lnSpc>
              <a:spcBef>
                <a:spcPts val="0"/>
              </a:spcBef>
              <a:spcAft>
                <a:spcPts val="0"/>
              </a:spcAft>
            </a:pPr>
            <a:r>
              <a:rPr lang="ja-JP" altLang="en-US" sz="1700" dirty="0" smtClean="0">
                <a:solidFill>
                  <a:prstClr val="black"/>
                </a:solidFill>
                <a:latin typeface="HG丸ｺﾞｼｯｸM-PRO" pitchFamily="50" charset="-128"/>
                <a:ea typeface="HG丸ｺﾞｼｯｸM-PRO" pitchFamily="50" charset="-128"/>
              </a:rPr>
              <a:t>　  パソコンからの利用に加えて、</a:t>
            </a:r>
            <a:endParaRPr lang="en-US" altLang="ja-JP" sz="1700" dirty="0" smtClean="0">
              <a:solidFill>
                <a:prstClr val="black"/>
              </a:solidFill>
              <a:latin typeface="HG丸ｺﾞｼｯｸM-PRO" pitchFamily="50" charset="-128"/>
              <a:ea typeface="HG丸ｺﾞｼｯｸM-PRO" pitchFamily="50" charset="-128"/>
            </a:endParaRPr>
          </a:p>
          <a:p>
            <a:pPr fontAlgn="auto">
              <a:lnSpc>
                <a:spcPts val="2000"/>
              </a:lnSpc>
              <a:spcBef>
                <a:spcPts val="0"/>
              </a:spcBef>
              <a:spcAft>
                <a:spcPts val="0"/>
              </a:spcAft>
            </a:pPr>
            <a:r>
              <a:rPr lang="ja-JP" altLang="en-US" sz="1700" dirty="0" smtClean="0">
                <a:solidFill>
                  <a:prstClr val="black"/>
                </a:solidFill>
                <a:latin typeface="HG丸ｺﾞｼｯｸM-PRO" pitchFamily="50" charset="-128"/>
                <a:ea typeface="HG丸ｺﾞｼｯｸM-PRO" pitchFamily="50" charset="-128"/>
              </a:rPr>
              <a:t>　  タブレット、スマートフォン </a:t>
            </a:r>
            <a:endParaRPr lang="en-US" altLang="ja-JP" sz="1700" dirty="0" smtClean="0">
              <a:solidFill>
                <a:prstClr val="black"/>
              </a:solidFill>
              <a:latin typeface="HG丸ｺﾞｼｯｸM-PRO" pitchFamily="50" charset="-128"/>
              <a:ea typeface="HG丸ｺﾞｼｯｸM-PRO" pitchFamily="50" charset="-128"/>
            </a:endParaRPr>
          </a:p>
          <a:p>
            <a:pPr fontAlgn="auto">
              <a:lnSpc>
                <a:spcPts val="2000"/>
              </a:lnSpc>
              <a:spcBef>
                <a:spcPts val="0"/>
              </a:spcBef>
              <a:spcAft>
                <a:spcPts val="0"/>
              </a:spcAft>
            </a:pPr>
            <a:r>
              <a:rPr lang="ja-JP" altLang="en-US" sz="1700" dirty="0" smtClean="0">
                <a:solidFill>
                  <a:prstClr val="black"/>
                </a:solidFill>
                <a:latin typeface="HG丸ｺﾞｼｯｸM-PRO" pitchFamily="50" charset="-128"/>
                <a:ea typeface="HG丸ｺﾞｼｯｸM-PRO" pitchFamily="50" charset="-128"/>
              </a:rPr>
              <a:t>     からも利用可能</a:t>
            </a:r>
            <a:endParaRPr lang="en-US" altLang="ja-JP" sz="1700" dirty="0" smtClean="0">
              <a:solidFill>
                <a:prstClr val="black"/>
              </a:solidFill>
              <a:latin typeface="HG丸ｺﾞｼｯｸM-PRO" pitchFamily="50" charset="-128"/>
              <a:ea typeface="HG丸ｺﾞｼｯｸM-PRO" pitchFamily="50" charset="-128"/>
            </a:endParaRPr>
          </a:p>
        </p:txBody>
      </p:sp>
      <p:sp>
        <p:nvSpPr>
          <p:cNvPr id="134" name="十字形 133"/>
          <p:cNvSpPr/>
          <p:nvPr/>
        </p:nvSpPr>
        <p:spPr>
          <a:xfrm>
            <a:off x="4812351" y="1535638"/>
            <a:ext cx="731158" cy="720080"/>
          </a:xfrm>
          <a:prstGeom prst="plus">
            <a:avLst>
              <a:gd name="adj" fmla="val 37347"/>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grpSp>
        <p:nvGrpSpPr>
          <p:cNvPr id="2" name="グループ化 64"/>
          <p:cNvGrpSpPr/>
          <p:nvPr/>
        </p:nvGrpSpPr>
        <p:grpSpPr>
          <a:xfrm>
            <a:off x="2511463" y="3573016"/>
            <a:ext cx="1124433" cy="1339402"/>
            <a:chOff x="0" y="0"/>
            <a:chExt cx="1085850" cy="1195386"/>
          </a:xfrm>
        </p:grpSpPr>
        <p:sp>
          <p:nvSpPr>
            <p:cNvPr id="66" name="円/楕円 65"/>
            <p:cNvSpPr/>
            <p:nvPr/>
          </p:nvSpPr>
          <p:spPr>
            <a:xfrm>
              <a:off x="95251" y="171451"/>
              <a:ext cx="895350" cy="809625"/>
            </a:xfrm>
            <a:prstGeom prst="ellipse">
              <a:avLst/>
            </a:prstGeom>
            <a:solidFill>
              <a:schemeClr val="bg1"/>
            </a:solidFill>
            <a:ln w="60325">
              <a:solidFill>
                <a:schemeClr val="accent1">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fontAlgn="auto">
                <a:spcBef>
                  <a:spcPts val="0"/>
                </a:spcBef>
                <a:spcAft>
                  <a:spcPts val="0"/>
                </a:spcAft>
              </a:pPr>
              <a:endParaRPr lang="ja-JP" altLang="en-US">
                <a:solidFill>
                  <a:prstClr val="white"/>
                </a:solidFill>
              </a:endParaRPr>
            </a:p>
          </p:txBody>
        </p:sp>
        <p:sp>
          <p:nvSpPr>
            <p:cNvPr id="67" name="円弧 66"/>
            <p:cNvSpPr/>
            <p:nvPr/>
          </p:nvSpPr>
          <p:spPr>
            <a:xfrm>
              <a:off x="200024" y="171450"/>
              <a:ext cx="685801" cy="809626"/>
            </a:xfrm>
            <a:prstGeom prst="arc">
              <a:avLst>
                <a:gd name="adj1" fmla="val 16200000"/>
                <a:gd name="adj2" fmla="val 5431251"/>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fontAlgn="auto">
                <a:spcBef>
                  <a:spcPts val="0"/>
                </a:spcBef>
                <a:spcAft>
                  <a:spcPts val="0"/>
                </a:spcAft>
              </a:pPr>
              <a:endParaRPr lang="ja-JP" altLang="en-US">
                <a:solidFill>
                  <a:prstClr val="black"/>
                </a:solidFill>
              </a:endParaRPr>
            </a:p>
          </p:txBody>
        </p:sp>
        <p:sp>
          <p:nvSpPr>
            <p:cNvPr id="68" name="円弧 67"/>
            <p:cNvSpPr/>
            <p:nvPr/>
          </p:nvSpPr>
          <p:spPr>
            <a:xfrm>
              <a:off x="333375" y="190500"/>
              <a:ext cx="409575" cy="792000"/>
            </a:xfrm>
            <a:prstGeom prst="arc">
              <a:avLst>
                <a:gd name="adj1" fmla="val 16200000"/>
                <a:gd name="adj2" fmla="val 5431251"/>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fontAlgn="auto">
                <a:spcBef>
                  <a:spcPts val="0"/>
                </a:spcBef>
                <a:spcAft>
                  <a:spcPts val="0"/>
                </a:spcAft>
              </a:pPr>
              <a:endParaRPr lang="ja-JP" altLang="en-US">
                <a:solidFill>
                  <a:prstClr val="black"/>
                </a:solidFill>
              </a:endParaRPr>
            </a:p>
          </p:txBody>
        </p:sp>
        <p:sp>
          <p:nvSpPr>
            <p:cNvPr id="69" name="円弧 68"/>
            <p:cNvSpPr/>
            <p:nvPr/>
          </p:nvSpPr>
          <p:spPr>
            <a:xfrm rot="5400000">
              <a:off x="352425" y="-71438"/>
              <a:ext cx="376237" cy="519113"/>
            </a:xfrm>
            <a:prstGeom prst="arc">
              <a:avLst>
                <a:gd name="adj1" fmla="val 17064407"/>
                <a:gd name="adj2" fmla="val 4593389"/>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fontAlgn="auto">
                <a:spcBef>
                  <a:spcPts val="0"/>
                </a:spcBef>
                <a:spcAft>
                  <a:spcPts val="0"/>
                </a:spcAft>
              </a:pPr>
              <a:endParaRPr lang="ja-JP" altLang="en-US">
                <a:solidFill>
                  <a:prstClr val="black"/>
                </a:solidFill>
              </a:endParaRPr>
            </a:p>
          </p:txBody>
        </p:sp>
        <p:sp>
          <p:nvSpPr>
            <p:cNvPr id="70" name="円弧 69"/>
            <p:cNvSpPr/>
            <p:nvPr/>
          </p:nvSpPr>
          <p:spPr>
            <a:xfrm rot="16200000">
              <a:off x="344869" y="755268"/>
              <a:ext cx="376237" cy="504000"/>
            </a:xfrm>
            <a:prstGeom prst="arc">
              <a:avLst>
                <a:gd name="adj1" fmla="val 17064407"/>
                <a:gd name="adj2" fmla="val 4593389"/>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fontAlgn="auto">
                <a:spcBef>
                  <a:spcPts val="0"/>
                </a:spcBef>
                <a:spcAft>
                  <a:spcPts val="0"/>
                </a:spcAft>
              </a:pPr>
              <a:endParaRPr lang="ja-JP" altLang="en-US">
                <a:solidFill>
                  <a:prstClr val="black"/>
                </a:solidFill>
              </a:endParaRPr>
            </a:p>
          </p:txBody>
        </p:sp>
        <p:sp>
          <p:nvSpPr>
            <p:cNvPr id="71" name="円弧 70"/>
            <p:cNvSpPr/>
            <p:nvPr/>
          </p:nvSpPr>
          <p:spPr>
            <a:xfrm rot="10800000">
              <a:off x="190499" y="180975"/>
              <a:ext cx="685801" cy="809626"/>
            </a:xfrm>
            <a:prstGeom prst="arc">
              <a:avLst>
                <a:gd name="adj1" fmla="val 16200000"/>
                <a:gd name="adj2" fmla="val 5431251"/>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fontAlgn="auto">
                <a:spcBef>
                  <a:spcPts val="0"/>
                </a:spcBef>
                <a:spcAft>
                  <a:spcPts val="0"/>
                </a:spcAft>
              </a:pPr>
              <a:endParaRPr lang="ja-JP" altLang="en-US">
                <a:solidFill>
                  <a:prstClr val="black"/>
                </a:solidFill>
              </a:endParaRPr>
            </a:p>
          </p:txBody>
        </p:sp>
        <p:sp>
          <p:nvSpPr>
            <p:cNvPr id="72" name="円弧 71"/>
            <p:cNvSpPr/>
            <p:nvPr/>
          </p:nvSpPr>
          <p:spPr>
            <a:xfrm rot="10800000">
              <a:off x="333375" y="188400"/>
              <a:ext cx="409575" cy="792000"/>
            </a:xfrm>
            <a:prstGeom prst="arc">
              <a:avLst>
                <a:gd name="adj1" fmla="val 16200000"/>
                <a:gd name="adj2" fmla="val 5431251"/>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fontAlgn="auto">
                <a:spcBef>
                  <a:spcPts val="0"/>
                </a:spcBef>
                <a:spcAft>
                  <a:spcPts val="0"/>
                </a:spcAft>
              </a:pPr>
              <a:endParaRPr lang="ja-JP" altLang="en-US">
                <a:solidFill>
                  <a:prstClr val="black"/>
                </a:solidFill>
              </a:endParaRPr>
            </a:p>
          </p:txBody>
        </p:sp>
        <p:sp>
          <p:nvSpPr>
            <p:cNvPr id="73" name="テキスト ボックス 41"/>
            <p:cNvSpPr txBox="1"/>
            <p:nvPr/>
          </p:nvSpPr>
          <p:spPr>
            <a:xfrm>
              <a:off x="0" y="457201"/>
              <a:ext cx="1085850" cy="244793"/>
            </a:xfrm>
            <a:prstGeom prst="rect">
              <a:avLst/>
            </a:prstGeom>
            <a:solidFill>
              <a:schemeClr val="bg1"/>
            </a:solidFill>
            <a:ln w="25400">
              <a:solidFill>
                <a:schemeClr val="tx1">
                  <a:lumMod val="65000"/>
                  <a:lumOff val="35000"/>
                </a:schemeClr>
              </a:solidFill>
            </a:ln>
            <a:effectLst>
              <a:outerShdw blurRad="50800" dist="38100" dir="2700000" algn="tl" rotWithShape="0">
                <a:prstClr val="black">
                  <a:alpha val="40000"/>
                </a:prstClr>
              </a:outerShdw>
            </a:effectLst>
          </p:spPr>
          <p:txBody>
            <a:bodyPr wrap="square"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fontAlgn="auto">
                <a:spcBef>
                  <a:spcPts val="0"/>
                </a:spcBef>
                <a:spcAft>
                  <a:spcPts val="0"/>
                </a:spcAft>
              </a:pPr>
              <a:r>
                <a:rPr lang="en-US" altLang="ja-JP" sz="1400" b="1">
                  <a:solidFill>
                    <a:sysClr val="windowText" lastClr="000000"/>
                  </a:solidFill>
                  <a:latin typeface="HG丸ｺﾞｼｯｸM-PRO" pitchFamily="50" charset="-128"/>
                  <a:ea typeface="HG丸ｺﾞｼｯｸM-PRO" pitchFamily="50" charset="-128"/>
                </a:rPr>
                <a:t>WWW</a:t>
              </a:r>
              <a:endParaRPr lang="ja-JP" altLang="en-US" sz="1400" b="1">
                <a:solidFill>
                  <a:sysClr val="windowText" lastClr="000000"/>
                </a:solidFill>
                <a:latin typeface="HG丸ｺﾞｼｯｸM-PRO" pitchFamily="50" charset="-128"/>
                <a:ea typeface="HG丸ｺﾞｼｯｸM-PRO" pitchFamily="50" charset="-128"/>
              </a:endParaRPr>
            </a:p>
          </p:txBody>
        </p:sp>
      </p:grpSp>
      <p:sp>
        <p:nvSpPr>
          <p:cNvPr id="32" name="角丸四角形 31"/>
          <p:cNvSpPr/>
          <p:nvPr/>
        </p:nvSpPr>
        <p:spPr>
          <a:xfrm>
            <a:off x="6156176" y="3703384"/>
            <a:ext cx="2846750" cy="1028231"/>
          </a:xfrm>
          <a:prstGeom prst="roundRect">
            <a:avLst>
              <a:gd name="adj" fmla="val 9799"/>
            </a:avLst>
          </a:prstGeom>
          <a:gradFill>
            <a:gsLst>
              <a:gs pos="0">
                <a:srgbClr val="66FF33">
                  <a:tint val="66000"/>
                  <a:satMod val="160000"/>
                </a:srgbClr>
              </a:gs>
              <a:gs pos="50000">
                <a:srgbClr val="66FF33">
                  <a:tint val="44500"/>
                  <a:satMod val="160000"/>
                </a:srgbClr>
              </a:gs>
              <a:gs pos="100000">
                <a:srgbClr val="66FF33">
                  <a:tint val="23500"/>
                  <a:satMod val="160000"/>
                </a:srgbClr>
              </a:gs>
            </a:gsLst>
            <a:lin ang="5400000" scaled="1"/>
          </a:gradFill>
          <a:ln>
            <a:noFill/>
          </a:ln>
          <a:effectLst>
            <a:outerShdw blurRad="50800" dist="38100" dir="18900000" algn="bl" rotWithShape="0">
              <a:prstClr val="black">
                <a:alpha val="40000"/>
              </a:prstClr>
            </a:outerShdw>
          </a:effectLst>
          <a:scene3d>
            <a:camera prst="orthographicFront"/>
            <a:lightRig rig="threePt" dir="t"/>
          </a:scene3d>
          <a:sp3d>
            <a:bevelT w="63500"/>
          </a:sp3d>
        </p:spPr>
        <p:style>
          <a:lnRef idx="2">
            <a:schemeClr val="accent1"/>
          </a:lnRef>
          <a:fillRef idx="1">
            <a:schemeClr val="lt1"/>
          </a:fillRef>
          <a:effectRef idx="0">
            <a:schemeClr val="accent1"/>
          </a:effectRef>
          <a:fontRef idx="minor">
            <a:schemeClr val="dk1"/>
          </a:fontRef>
        </p:style>
        <p:txBody>
          <a:bodyPr lIns="180000" bIns="46800" rtlCol="0" anchor="t"/>
          <a:lstStyle/>
          <a:p>
            <a:pPr fontAlgn="auto">
              <a:lnSpc>
                <a:spcPct val="150000"/>
              </a:lnSpc>
              <a:spcBef>
                <a:spcPts val="0"/>
              </a:spcBef>
              <a:spcAft>
                <a:spcPts val="0"/>
              </a:spcAft>
            </a:pPr>
            <a:r>
              <a:rPr lang="ja-JP" altLang="en-US" sz="1600" b="1" dirty="0" smtClean="0">
                <a:solidFill>
                  <a:prstClr val="black"/>
                </a:solidFill>
                <a:latin typeface="HG丸ｺﾞｼｯｸM-PRO" pitchFamily="50" charset="-128"/>
                <a:ea typeface="HG丸ｺﾞｼｯｸM-PRO" pitchFamily="50" charset="-128"/>
                <a:cs typeface="Meiryo UI" panose="020B0604030504040204" pitchFamily="50" charset="-128"/>
              </a:rPr>
              <a:t>データダウンロード機能</a:t>
            </a:r>
            <a:endParaRPr lang="en-US" altLang="ja-JP" sz="1400" dirty="0" smtClean="0">
              <a:solidFill>
                <a:prstClr val="black"/>
              </a:solidFill>
              <a:latin typeface="HG丸ｺﾞｼｯｸM-PRO" pitchFamily="50" charset="-128"/>
              <a:ea typeface="HG丸ｺﾞｼｯｸM-PRO" pitchFamily="50" charset="-128"/>
              <a:cs typeface="Meiryo UI" panose="020B0604030504040204" pitchFamily="50" charset="-128"/>
            </a:endParaRPr>
          </a:p>
          <a:p>
            <a:pPr marL="354013" lvl="1" indent="-257175" fontAlgn="auto">
              <a:lnSpc>
                <a:spcPts val="1200"/>
              </a:lnSpc>
              <a:spcBef>
                <a:spcPts val="0"/>
              </a:spcBef>
              <a:spcAft>
                <a:spcPts val="0"/>
              </a:spcAft>
              <a:buFont typeface="Wingdings" panose="05000000000000000000" pitchFamily="2" charset="2"/>
              <a:buChar char="l"/>
            </a:pPr>
            <a:r>
              <a:rPr lang="ja-JP" altLang="en-US" sz="1150" dirty="0" smtClean="0">
                <a:solidFill>
                  <a:prstClr val="black"/>
                </a:solidFill>
                <a:latin typeface="HG丸ｺﾞｼｯｸM-PRO" pitchFamily="50" charset="-128"/>
                <a:ea typeface="HG丸ｺﾞｼｯｸM-PRO" pitchFamily="50" charset="-128"/>
                <a:cs typeface="Meiryo UI" panose="020B0604030504040204" pitchFamily="50" charset="-128"/>
              </a:rPr>
              <a:t>月末時点のすべての最新情報</a:t>
            </a:r>
            <a:endParaRPr lang="en-US" altLang="ja-JP" sz="1150" dirty="0" smtClean="0">
              <a:solidFill>
                <a:prstClr val="black"/>
              </a:solidFill>
              <a:latin typeface="HG丸ｺﾞｼｯｸM-PRO" pitchFamily="50" charset="-128"/>
              <a:ea typeface="HG丸ｺﾞｼｯｸM-PRO" pitchFamily="50" charset="-128"/>
              <a:cs typeface="Meiryo UI" panose="020B0604030504040204" pitchFamily="50" charset="-128"/>
            </a:endParaRPr>
          </a:p>
          <a:p>
            <a:pPr marL="354013" lvl="1" indent="-257175" fontAlgn="auto">
              <a:lnSpc>
                <a:spcPts val="1200"/>
              </a:lnSpc>
              <a:spcBef>
                <a:spcPts val="0"/>
              </a:spcBef>
              <a:spcAft>
                <a:spcPts val="0"/>
              </a:spcAft>
              <a:buFont typeface="Wingdings" panose="05000000000000000000" pitchFamily="2" charset="2"/>
              <a:buChar char="l"/>
            </a:pPr>
            <a:r>
              <a:rPr lang="ja-JP" altLang="en-US" sz="1150" dirty="0" smtClean="0">
                <a:solidFill>
                  <a:prstClr val="black"/>
                </a:solidFill>
                <a:latin typeface="HG丸ｺﾞｼｯｸM-PRO" pitchFamily="50" charset="-128"/>
                <a:ea typeface="HG丸ｺﾞｼｯｸM-PRO" pitchFamily="50" charset="-128"/>
                <a:cs typeface="Meiryo UI" panose="020B0604030504040204" pitchFamily="50" charset="-128"/>
              </a:rPr>
              <a:t>日次の更新情報</a:t>
            </a:r>
            <a:endParaRPr lang="en-US" altLang="ja-JP" sz="1150" dirty="0" smtClean="0">
              <a:solidFill>
                <a:prstClr val="black"/>
              </a:solidFill>
              <a:latin typeface="HG丸ｺﾞｼｯｸM-PRO" pitchFamily="50" charset="-128"/>
              <a:ea typeface="HG丸ｺﾞｼｯｸM-PRO" pitchFamily="50" charset="-128"/>
              <a:cs typeface="Meiryo UI" panose="020B0604030504040204" pitchFamily="50" charset="-128"/>
            </a:endParaRPr>
          </a:p>
          <a:p>
            <a:pPr marL="354013" lvl="1" indent="-257175" fontAlgn="auto">
              <a:lnSpc>
                <a:spcPts val="1200"/>
              </a:lnSpc>
              <a:spcBef>
                <a:spcPts val="0"/>
              </a:spcBef>
              <a:spcAft>
                <a:spcPts val="0"/>
              </a:spcAft>
              <a:buFont typeface="Wingdings" panose="05000000000000000000" pitchFamily="2" charset="2"/>
              <a:buChar char="l"/>
            </a:pPr>
            <a:r>
              <a:rPr lang="ja-JP" altLang="en-US" sz="1150" dirty="0" smtClean="0">
                <a:solidFill>
                  <a:prstClr val="black"/>
                </a:solidFill>
                <a:latin typeface="HG丸ｺﾞｼｯｸM-PRO" pitchFamily="50" charset="-128"/>
                <a:ea typeface="HG丸ｺﾞｼｯｸM-PRO" pitchFamily="50" charset="-128"/>
                <a:cs typeface="Meiryo UI" panose="020B0604030504040204" pitchFamily="50" charset="-128"/>
              </a:rPr>
              <a:t>データ形式は</a:t>
            </a:r>
            <a:r>
              <a:rPr lang="en-US" altLang="ja-JP" sz="1150" dirty="0" smtClean="0">
                <a:solidFill>
                  <a:prstClr val="black"/>
                </a:solidFill>
                <a:latin typeface="HG丸ｺﾞｼｯｸM-PRO" pitchFamily="50" charset="-128"/>
                <a:ea typeface="HG丸ｺﾞｼｯｸM-PRO" pitchFamily="50" charset="-128"/>
                <a:cs typeface="Meiryo UI" panose="020B0604030504040204" pitchFamily="50" charset="-128"/>
              </a:rPr>
              <a:t>CSV</a:t>
            </a:r>
            <a:r>
              <a:rPr lang="ja-JP" altLang="en-US" sz="1150" dirty="0" err="1" smtClean="0">
                <a:solidFill>
                  <a:prstClr val="black"/>
                </a:solidFill>
                <a:latin typeface="HG丸ｺﾞｼｯｸM-PRO" pitchFamily="50" charset="-128"/>
                <a:ea typeface="HG丸ｺﾞｼｯｸM-PRO" pitchFamily="50" charset="-128"/>
                <a:cs typeface="Meiryo UI" panose="020B0604030504040204" pitchFamily="50" charset="-128"/>
              </a:rPr>
              <a:t>、</a:t>
            </a:r>
            <a:r>
              <a:rPr lang="en-US" altLang="ja-JP" sz="1150" dirty="0" smtClean="0">
                <a:solidFill>
                  <a:prstClr val="black"/>
                </a:solidFill>
                <a:latin typeface="HG丸ｺﾞｼｯｸM-PRO" pitchFamily="50" charset="-128"/>
                <a:ea typeface="HG丸ｺﾞｼｯｸM-PRO" pitchFamily="50" charset="-128"/>
                <a:cs typeface="Meiryo UI" panose="020B0604030504040204" pitchFamily="50" charset="-128"/>
              </a:rPr>
              <a:t>XML</a:t>
            </a:r>
          </a:p>
        </p:txBody>
      </p:sp>
      <p:sp>
        <p:nvSpPr>
          <p:cNvPr id="33" name="角丸四角形 32"/>
          <p:cNvSpPr/>
          <p:nvPr/>
        </p:nvSpPr>
        <p:spPr>
          <a:xfrm>
            <a:off x="6156176" y="4797152"/>
            <a:ext cx="2843808" cy="1011053"/>
          </a:xfrm>
          <a:prstGeom prst="roundRect">
            <a:avLst>
              <a:gd name="adj" fmla="val 9799"/>
            </a:avLst>
          </a:prstGeom>
          <a:gradFill>
            <a:gsLst>
              <a:gs pos="0">
                <a:srgbClr val="66FF33">
                  <a:tint val="66000"/>
                  <a:satMod val="160000"/>
                </a:srgbClr>
              </a:gs>
              <a:gs pos="50000">
                <a:srgbClr val="66FF33">
                  <a:tint val="44500"/>
                  <a:satMod val="160000"/>
                </a:srgbClr>
              </a:gs>
              <a:gs pos="100000">
                <a:srgbClr val="66FF33">
                  <a:tint val="23500"/>
                  <a:satMod val="160000"/>
                </a:srgbClr>
              </a:gs>
            </a:gsLst>
            <a:lin ang="5400000" scaled="1"/>
          </a:gradFill>
          <a:ln>
            <a:noFill/>
          </a:ln>
          <a:effectLst>
            <a:outerShdw blurRad="50800" dist="38100" dir="18900000" algn="bl" rotWithShape="0">
              <a:prstClr val="black">
                <a:alpha val="40000"/>
              </a:prstClr>
            </a:outerShdw>
          </a:effectLst>
          <a:scene3d>
            <a:camera prst="orthographicFront"/>
            <a:lightRig rig="threePt" dir="t"/>
          </a:scene3d>
          <a:sp3d>
            <a:bevelT w="63500"/>
          </a:sp3d>
        </p:spPr>
        <p:style>
          <a:lnRef idx="2">
            <a:schemeClr val="accent1"/>
          </a:lnRef>
          <a:fillRef idx="1">
            <a:schemeClr val="lt1"/>
          </a:fillRef>
          <a:effectRef idx="0">
            <a:schemeClr val="accent1"/>
          </a:effectRef>
          <a:fontRef idx="minor">
            <a:schemeClr val="dk1"/>
          </a:fontRef>
        </p:style>
        <p:txBody>
          <a:bodyPr lIns="180000" bIns="46800" rtlCol="0" anchor="t"/>
          <a:lstStyle/>
          <a:p>
            <a:pPr marL="354013" lvl="1" indent="-257175" fontAlgn="auto">
              <a:lnSpc>
                <a:spcPts val="300"/>
              </a:lnSpc>
              <a:spcBef>
                <a:spcPts val="0"/>
              </a:spcBef>
              <a:spcAft>
                <a:spcPts val="0"/>
              </a:spcAft>
            </a:pPr>
            <a:endParaRPr lang="en-US" altLang="ja-JP" sz="1600" b="1" dirty="0" smtClean="0">
              <a:solidFill>
                <a:prstClr val="white"/>
              </a:solidFill>
              <a:latin typeface="HG丸ｺﾞｼｯｸM-PRO" pitchFamily="50" charset="-128"/>
              <a:ea typeface="HG丸ｺﾞｼｯｸM-PRO" pitchFamily="50" charset="-128"/>
              <a:cs typeface="Meiryo UI" panose="020B0604030504040204" pitchFamily="50" charset="-128"/>
            </a:endParaRPr>
          </a:p>
          <a:p>
            <a:pPr marL="354013" lvl="1" indent="-257175" fontAlgn="auto">
              <a:lnSpc>
                <a:spcPts val="1500"/>
              </a:lnSpc>
              <a:spcBef>
                <a:spcPts val="0"/>
              </a:spcBef>
              <a:spcAft>
                <a:spcPts val="0"/>
              </a:spcAft>
            </a:pPr>
            <a:r>
              <a:rPr lang="en-US" altLang="ja-JP" sz="1600" b="1" dirty="0" smtClean="0">
                <a:solidFill>
                  <a:prstClr val="black"/>
                </a:solidFill>
                <a:latin typeface="HG丸ｺﾞｼｯｸM-PRO" pitchFamily="50" charset="-128"/>
                <a:ea typeface="HG丸ｺﾞｼｯｸM-PRO" pitchFamily="50" charset="-128"/>
                <a:cs typeface="Meiryo UI" panose="020B0604030504040204" pitchFamily="50" charset="-128"/>
              </a:rPr>
              <a:t>Web-API</a:t>
            </a:r>
            <a:r>
              <a:rPr lang="ja-JP" altLang="en-US" sz="1600" b="1" dirty="0" smtClean="0">
                <a:solidFill>
                  <a:prstClr val="black"/>
                </a:solidFill>
                <a:latin typeface="HG丸ｺﾞｼｯｸM-PRO" pitchFamily="50" charset="-128"/>
                <a:ea typeface="HG丸ｺﾞｼｯｸM-PRO" pitchFamily="50" charset="-128"/>
                <a:cs typeface="Meiryo UI" panose="020B0604030504040204" pitchFamily="50" charset="-128"/>
              </a:rPr>
              <a:t>機能</a:t>
            </a:r>
            <a:endParaRPr lang="en-US" altLang="ja-JP" sz="1600" b="1" dirty="0" smtClean="0">
              <a:solidFill>
                <a:prstClr val="black"/>
              </a:solidFill>
              <a:latin typeface="HG丸ｺﾞｼｯｸM-PRO" pitchFamily="50" charset="-128"/>
              <a:ea typeface="HG丸ｺﾞｼｯｸM-PRO" pitchFamily="50" charset="-128"/>
              <a:cs typeface="Meiryo UI" panose="020B0604030504040204" pitchFamily="50" charset="-128"/>
            </a:endParaRPr>
          </a:p>
          <a:p>
            <a:pPr marL="354013" lvl="1" indent="-257175" fontAlgn="auto">
              <a:lnSpc>
                <a:spcPts val="1000"/>
              </a:lnSpc>
              <a:spcBef>
                <a:spcPts val="0"/>
              </a:spcBef>
              <a:spcAft>
                <a:spcPts val="0"/>
              </a:spcAft>
            </a:pPr>
            <a:endParaRPr lang="en-US" altLang="ja-JP" sz="1200" b="1" dirty="0" smtClean="0">
              <a:solidFill>
                <a:prstClr val="black"/>
              </a:solidFill>
              <a:latin typeface="HG丸ｺﾞｼｯｸM-PRO" pitchFamily="50" charset="-128"/>
              <a:ea typeface="HG丸ｺﾞｼｯｸM-PRO" pitchFamily="50" charset="-128"/>
              <a:cs typeface="Meiryo UI" panose="020B0604030504040204" pitchFamily="50" charset="-128"/>
            </a:endParaRPr>
          </a:p>
          <a:p>
            <a:pPr marL="354013" lvl="1" indent="-257175" fontAlgn="auto">
              <a:lnSpc>
                <a:spcPts val="1200"/>
              </a:lnSpc>
              <a:spcBef>
                <a:spcPts val="0"/>
              </a:spcBef>
              <a:spcAft>
                <a:spcPts val="0"/>
              </a:spcAft>
            </a:pPr>
            <a:r>
              <a:rPr lang="ja-JP" altLang="en-US" sz="1150" dirty="0" smtClean="0">
                <a:solidFill>
                  <a:prstClr val="black"/>
                </a:solidFill>
                <a:latin typeface="HG丸ｺﾞｼｯｸM-PRO" pitchFamily="50" charset="-128"/>
                <a:ea typeface="HG丸ｺﾞｼｯｸM-PRO" pitchFamily="50" charset="-128"/>
                <a:cs typeface="Meiryo UI" panose="020B0604030504040204" pitchFamily="50" charset="-128"/>
              </a:rPr>
              <a:t>企業等のシステムから法人情報を</a:t>
            </a:r>
            <a:endParaRPr lang="en-US" altLang="ja-JP" sz="1150" dirty="0" smtClean="0">
              <a:solidFill>
                <a:prstClr val="black"/>
              </a:solidFill>
              <a:latin typeface="HG丸ｺﾞｼｯｸM-PRO" pitchFamily="50" charset="-128"/>
              <a:ea typeface="HG丸ｺﾞｼｯｸM-PRO" pitchFamily="50" charset="-128"/>
              <a:cs typeface="Meiryo UI" panose="020B0604030504040204" pitchFamily="50" charset="-128"/>
            </a:endParaRPr>
          </a:p>
          <a:p>
            <a:pPr marL="354013" lvl="1" indent="-257175" fontAlgn="auto">
              <a:lnSpc>
                <a:spcPts val="1200"/>
              </a:lnSpc>
              <a:spcBef>
                <a:spcPts val="0"/>
              </a:spcBef>
              <a:spcAft>
                <a:spcPts val="0"/>
              </a:spcAft>
            </a:pPr>
            <a:r>
              <a:rPr lang="ja-JP" altLang="en-US" sz="1150" dirty="0" smtClean="0">
                <a:solidFill>
                  <a:prstClr val="black"/>
                </a:solidFill>
                <a:latin typeface="HG丸ｺﾞｼｯｸM-PRO" pitchFamily="50" charset="-128"/>
                <a:ea typeface="HG丸ｺﾞｼｯｸM-PRO" pitchFamily="50" charset="-128"/>
                <a:cs typeface="Meiryo UI" panose="020B0604030504040204" pitchFamily="50" charset="-128"/>
              </a:rPr>
              <a:t>直接取得するためのインタフェー</a:t>
            </a:r>
            <a:endParaRPr lang="en-US" altLang="ja-JP" sz="1150" dirty="0" smtClean="0">
              <a:solidFill>
                <a:prstClr val="black"/>
              </a:solidFill>
              <a:latin typeface="HG丸ｺﾞｼｯｸM-PRO" pitchFamily="50" charset="-128"/>
              <a:ea typeface="HG丸ｺﾞｼｯｸM-PRO" pitchFamily="50" charset="-128"/>
              <a:cs typeface="Meiryo UI" panose="020B0604030504040204" pitchFamily="50" charset="-128"/>
            </a:endParaRPr>
          </a:p>
          <a:p>
            <a:pPr marL="354013" lvl="1" indent="-257175" fontAlgn="auto">
              <a:lnSpc>
                <a:spcPts val="1200"/>
              </a:lnSpc>
              <a:spcBef>
                <a:spcPts val="0"/>
              </a:spcBef>
              <a:spcAft>
                <a:spcPts val="0"/>
              </a:spcAft>
            </a:pPr>
            <a:r>
              <a:rPr lang="ja-JP" altLang="en-US" sz="1150" dirty="0" smtClean="0">
                <a:solidFill>
                  <a:prstClr val="black"/>
                </a:solidFill>
                <a:latin typeface="HG丸ｺﾞｼｯｸM-PRO" pitchFamily="50" charset="-128"/>
                <a:ea typeface="HG丸ｺﾞｼｯｸM-PRO" pitchFamily="50" charset="-128"/>
                <a:cs typeface="Meiryo UI" panose="020B0604030504040204" pitchFamily="50" charset="-128"/>
              </a:rPr>
              <a:t>スの提供</a:t>
            </a:r>
            <a:endParaRPr lang="en-US" altLang="ja-JP" sz="1150" dirty="0" smtClean="0">
              <a:solidFill>
                <a:prstClr val="black"/>
              </a:solidFill>
              <a:latin typeface="HG丸ｺﾞｼｯｸM-PRO" pitchFamily="50" charset="-128"/>
              <a:ea typeface="HG丸ｺﾞｼｯｸM-PRO" pitchFamily="50" charset="-128"/>
              <a:cs typeface="Meiryo UI" panose="020B0604030504040204" pitchFamily="50" charset="-128"/>
            </a:endParaRPr>
          </a:p>
          <a:p>
            <a:pPr fontAlgn="auto">
              <a:lnSpc>
                <a:spcPct val="150000"/>
              </a:lnSpc>
              <a:spcBef>
                <a:spcPts val="0"/>
              </a:spcBef>
              <a:spcAft>
                <a:spcPts val="0"/>
              </a:spcAft>
            </a:pPr>
            <a:endParaRPr lang="en-US" altLang="ja-JP" b="1" dirty="0" smtClean="0">
              <a:solidFill>
                <a:prstClr val="white"/>
              </a:solidFill>
              <a:latin typeface="HG丸ｺﾞｼｯｸM-PRO" pitchFamily="50" charset="-128"/>
              <a:ea typeface="HG丸ｺﾞｼｯｸM-PRO" pitchFamily="50" charset="-128"/>
              <a:cs typeface="Meiryo UI" panose="020B0604030504040204" pitchFamily="50" charset="-128"/>
            </a:endParaRPr>
          </a:p>
        </p:txBody>
      </p:sp>
      <p:sp>
        <p:nvSpPr>
          <p:cNvPr id="37" name="スライド番号プレースホルダー 3"/>
          <p:cNvSpPr>
            <a:spLocks noGrp="1"/>
          </p:cNvSpPr>
          <p:nvPr>
            <p:ph type="sldNum" sz="quarter" idx="12"/>
          </p:nvPr>
        </p:nvSpPr>
        <p:spPr>
          <a:xfrm>
            <a:off x="7024710" y="6520259"/>
            <a:ext cx="2133600" cy="365125"/>
          </a:xfrm>
        </p:spPr>
        <p:txBody>
          <a:bodyPr/>
          <a:lstStyle/>
          <a:p>
            <a:fld id="{0CBE25CB-ED94-487D-A632-5FD48227E3F5}" type="slidenum">
              <a:rPr lang="ja-JP" altLang="en-US" sz="180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pPr/>
              <a:t>30</a:t>
            </a:fld>
            <a:endParaRPr lang="ja-JP" altLang="en-US" sz="18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5" name="角丸四角形 34"/>
          <p:cNvSpPr/>
          <p:nvPr/>
        </p:nvSpPr>
        <p:spPr bwMode="gray">
          <a:xfrm>
            <a:off x="251520" y="5517232"/>
            <a:ext cx="8604448" cy="879692"/>
          </a:xfrm>
          <a:prstGeom prst="roundRect">
            <a:avLst>
              <a:gd name="adj" fmla="val 8414"/>
            </a:avLst>
          </a:prstGeom>
          <a:noFill/>
          <a:ln w="28575">
            <a:noFill/>
          </a:ln>
          <a:effectLst/>
        </p:spPr>
        <p:style>
          <a:lnRef idx="2">
            <a:schemeClr val="accent1"/>
          </a:lnRef>
          <a:fillRef idx="1">
            <a:schemeClr val="lt1"/>
          </a:fillRef>
          <a:effectRef idx="0">
            <a:schemeClr val="accent1"/>
          </a:effectRef>
          <a:fontRef idx="minor">
            <a:schemeClr val="dk1"/>
          </a:fontRef>
        </p:style>
        <p:txBody>
          <a:bodyPr lIns="144000" tIns="396000" rIns="144000" bIns="46800" rtlCol="0" anchor="ctr"/>
          <a:lstStyle/>
          <a:p>
            <a:pPr fontAlgn="auto">
              <a:lnSpc>
                <a:spcPts val="1800"/>
              </a:lnSpc>
              <a:spcBef>
                <a:spcPts val="0"/>
              </a:spcBef>
              <a:spcAft>
                <a:spcPts val="0"/>
              </a:spcAft>
            </a:pPr>
            <a:r>
              <a:rPr lang="ja-JP" altLang="en-US" sz="1400" dirty="0" smtClean="0">
                <a:solidFill>
                  <a:prstClr val="black"/>
                </a:solidFill>
                <a:latin typeface="HG丸ｺﾞｼｯｸM-PRO" pitchFamily="50" charset="-128"/>
                <a:ea typeface="HG丸ｺﾞｼｯｸM-PRO" pitchFamily="50" charset="-128"/>
              </a:rPr>
              <a:t>（</a:t>
            </a:r>
            <a:r>
              <a:rPr lang="en-US" altLang="ja-JP" sz="1400" dirty="0" smtClean="0">
                <a:solidFill>
                  <a:prstClr val="black"/>
                </a:solidFill>
                <a:latin typeface="HG丸ｺﾞｼｯｸM-PRO" pitchFamily="50" charset="-128"/>
                <a:ea typeface="HG丸ｺﾞｼｯｸM-PRO" pitchFamily="50" charset="-128"/>
              </a:rPr>
              <a:t>※</a:t>
            </a:r>
            <a:r>
              <a:rPr lang="ja-JP" altLang="en-US" sz="1400" dirty="0" smtClean="0">
                <a:solidFill>
                  <a:prstClr val="black"/>
                </a:solidFill>
                <a:latin typeface="HG丸ｺﾞｼｯｸM-PRO" pitchFamily="50" charset="-128"/>
                <a:ea typeface="HG丸ｺﾞｼｯｸM-PRO" pitchFamily="50" charset="-128"/>
              </a:rPr>
              <a:t>）公表機能の詳細については、</a:t>
            </a:r>
            <a:endParaRPr lang="en-US" altLang="ja-JP" sz="1400" dirty="0" smtClean="0">
              <a:solidFill>
                <a:prstClr val="black"/>
              </a:solidFill>
              <a:latin typeface="HG丸ｺﾞｼｯｸM-PRO" pitchFamily="50" charset="-128"/>
              <a:ea typeface="HG丸ｺﾞｼｯｸM-PRO" pitchFamily="50" charset="-128"/>
            </a:endParaRPr>
          </a:p>
          <a:p>
            <a:pPr fontAlgn="auto">
              <a:lnSpc>
                <a:spcPts val="1800"/>
              </a:lnSpc>
              <a:spcBef>
                <a:spcPts val="0"/>
              </a:spcBef>
              <a:spcAft>
                <a:spcPts val="0"/>
              </a:spcAft>
            </a:pPr>
            <a:r>
              <a:rPr lang="ja-JP" altLang="en-US" sz="1400" dirty="0" smtClean="0">
                <a:solidFill>
                  <a:prstClr val="black"/>
                </a:solidFill>
                <a:latin typeface="HG丸ｺﾞｼｯｸM-PRO" pitchFamily="50" charset="-128"/>
                <a:ea typeface="HG丸ｺﾞｼｯｸM-PRO" pitchFamily="50" charset="-128"/>
                <a:cs typeface="Meiryo UI" panose="020B0604030504040204" pitchFamily="50" charset="-128"/>
              </a:rPr>
              <a:t>　　　国税庁</a:t>
            </a:r>
            <a:r>
              <a:rPr lang="en-US" altLang="ja-JP" sz="1400" dirty="0" smtClean="0">
                <a:solidFill>
                  <a:prstClr val="black"/>
                </a:solidFill>
                <a:latin typeface="HG丸ｺﾞｼｯｸM-PRO" pitchFamily="50" charset="-128"/>
                <a:ea typeface="HG丸ｺﾞｼｯｸM-PRO" pitchFamily="50" charset="-128"/>
                <a:cs typeface="Meiryo UI" panose="020B0604030504040204" pitchFamily="50" charset="-128"/>
              </a:rPr>
              <a:t>HP</a:t>
            </a:r>
            <a:r>
              <a:rPr lang="ja-JP" altLang="en-US" sz="1400" dirty="0" smtClean="0">
                <a:solidFill>
                  <a:prstClr val="black"/>
                </a:solidFill>
                <a:latin typeface="HG丸ｺﾞｼｯｸM-PRO" pitchFamily="50" charset="-128"/>
                <a:ea typeface="HG丸ｺﾞｼｯｸM-PRO" pitchFamily="50" charset="-128"/>
                <a:cs typeface="Meiryo UI" panose="020B0604030504040204" pitchFamily="50" charset="-128"/>
              </a:rPr>
              <a:t>のトップページの</a:t>
            </a:r>
            <a:r>
              <a:rPr lang="ja-JP" altLang="en-US" sz="1400" dirty="0" smtClean="0">
                <a:solidFill>
                  <a:prstClr val="black"/>
                </a:solidFill>
                <a:effectLst>
                  <a:outerShdw blurRad="38100" dist="38100" dir="2700000" algn="tl">
                    <a:srgbClr val="000000">
                      <a:alpha val="43137"/>
                    </a:srgbClr>
                  </a:outerShdw>
                </a:effectLst>
                <a:latin typeface="HG丸ｺﾞｼｯｸM-PRO" pitchFamily="50" charset="-128"/>
                <a:ea typeface="HG丸ｺﾞｼｯｸM-PRO" pitchFamily="50" charset="-128"/>
                <a:cs typeface="Meiryo UI" panose="020B0604030504040204" pitchFamily="50" charset="-128"/>
              </a:rPr>
              <a:t> 　　　　　　　　　</a:t>
            </a:r>
            <a:r>
              <a:rPr lang="ja-JP" altLang="en-US" sz="1400" dirty="0" smtClean="0">
                <a:solidFill>
                  <a:prstClr val="black"/>
                </a:solidFill>
                <a:latin typeface="HG丸ｺﾞｼｯｸM-PRO" pitchFamily="50" charset="-128"/>
                <a:ea typeface="HG丸ｺﾞｼｯｸM-PRO" pitchFamily="50" charset="-128"/>
                <a:cs typeface="Meiryo UI" panose="020B0604030504040204" pitchFamily="50" charset="-128"/>
              </a:rPr>
              <a:t>をクリック。</a:t>
            </a:r>
            <a:endParaRPr lang="en-US" altLang="ja-JP" sz="1400" dirty="0" smtClean="0">
              <a:solidFill>
                <a:prstClr val="black"/>
              </a:solidFill>
              <a:latin typeface="HG丸ｺﾞｼｯｸM-PRO" pitchFamily="50" charset="-128"/>
              <a:ea typeface="HG丸ｺﾞｼｯｸM-PRO" pitchFamily="50" charset="-128"/>
              <a:cs typeface="Meiryo UI" panose="020B0604030504040204" pitchFamily="50" charset="-128"/>
            </a:endParaRPr>
          </a:p>
          <a:p>
            <a:pPr fontAlgn="auto">
              <a:spcBef>
                <a:spcPts val="0"/>
              </a:spcBef>
              <a:spcAft>
                <a:spcPts val="0"/>
              </a:spcAft>
            </a:pPr>
            <a:r>
              <a:rPr lang="ja-JP" altLang="en-US" sz="1400" dirty="0" smtClean="0">
                <a:solidFill>
                  <a:prstClr val="black"/>
                </a:solidFill>
                <a:latin typeface="HG丸ｺﾞｼｯｸM-PRO" pitchFamily="50" charset="-128"/>
                <a:ea typeface="HG丸ｺﾞｼｯｸM-PRO" pitchFamily="50" charset="-128"/>
                <a:cs typeface="Meiryo UI" panose="020B0604030504040204" pitchFamily="50" charset="-128"/>
              </a:rPr>
              <a:t>　　　</a:t>
            </a:r>
            <a:r>
              <a:rPr lang="en-US" altLang="ja-JP" sz="1400" dirty="0" smtClean="0">
                <a:solidFill>
                  <a:prstClr val="black"/>
                </a:solidFill>
                <a:latin typeface="HG丸ｺﾞｼｯｸM-PRO" pitchFamily="50" charset="-128"/>
                <a:ea typeface="HG丸ｺﾞｼｯｸM-PRO" pitchFamily="50" charset="-128"/>
              </a:rPr>
              <a:t>http://www.nta.go.jp/sonota/sonota/osirase/mynumberinfo/index.htm </a:t>
            </a:r>
            <a:r>
              <a:rPr lang="ja-JP" altLang="en-US" sz="1400" dirty="0" smtClean="0">
                <a:solidFill>
                  <a:prstClr val="black"/>
                </a:solidFill>
                <a:latin typeface="HG丸ｺﾞｼｯｸM-PRO" pitchFamily="50" charset="-128"/>
                <a:ea typeface="HG丸ｺﾞｼｯｸM-PRO" pitchFamily="50" charset="-128"/>
                <a:cs typeface="Meiryo UI" panose="020B0604030504040204" pitchFamily="50" charset="-128"/>
              </a:rPr>
              <a:t> 　</a:t>
            </a:r>
            <a:endParaRPr lang="en-US" altLang="ja-JP" sz="1400" dirty="0" smtClean="0">
              <a:solidFill>
                <a:prstClr val="black"/>
              </a:solidFill>
              <a:latin typeface="HG丸ｺﾞｼｯｸM-PRO" pitchFamily="50" charset="-128"/>
              <a:ea typeface="HG丸ｺﾞｼｯｸM-PRO" pitchFamily="50" charset="-128"/>
            </a:endParaRPr>
          </a:p>
        </p:txBody>
      </p:sp>
      <p:pic>
        <p:nvPicPr>
          <p:cNvPr id="40" name="Picture 1"/>
          <p:cNvPicPr>
            <a:picLocks noChangeAspect="1" noChangeArrowheads="1"/>
          </p:cNvPicPr>
          <p:nvPr/>
        </p:nvPicPr>
        <p:blipFill>
          <a:blip r:embed="rId6" cstate="print"/>
          <a:srcRect l="53660" t="72396" r="27892" b="18099"/>
          <a:stretch>
            <a:fillRect/>
          </a:stretch>
        </p:blipFill>
        <p:spPr bwMode="auto">
          <a:xfrm>
            <a:off x="3347864" y="5805264"/>
            <a:ext cx="1362685" cy="394746"/>
          </a:xfrm>
          <a:prstGeom prst="rect">
            <a:avLst/>
          </a:prstGeom>
          <a:noFill/>
          <a:ln w="1">
            <a:noFill/>
            <a:miter lim="800000"/>
            <a:headEnd/>
            <a:tailEnd type="none" w="med" len="med"/>
          </a:ln>
          <a:effectLst/>
        </p:spPr>
      </p:pic>
      <p:pic>
        <p:nvPicPr>
          <p:cNvPr id="41" name="Picture 1"/>
          <p:cNvPicPr>
            <a:picLocks noChangeAspect="1" noChangeArrowheads="1"/>
          </p:cNvPicPr>
          <p:nvPr/>
        </p:nvPicPr>
        <p:blipFill>
          <a:blip r:embed="rId7" cstate="print"/>
          <a:srcRect/>
          <a:stretch>
            <a:fillRect/>
          </a:stretch>
        </p:blipFill>
        <p:spPr bwMode="auto">
          <a:xfrm rot="614215">
            <a:off x="1173835" y="2708248"/>
            <a:ext cx="618575" cy="1134644"/>
          </a:xfrm>
          <a:prstGeom prst="rect">
            <a:avLst/>
          </a:prstGeom>
          <a:noFill/>
        </p:spPr>
      </p:pic>
      <p:pic>
        <p:nvPicPr>
          <p:cNvPr id="34" name="図 33"/>
          <p:cNvPicPr>
            <a:picLocks noChangeAspect="1"/>
          </p:cNvPicPr>
          <p:nvPr/>
        </p:nvPicPr>
        <p:blipFill rotWithShape="1">
          <a:blip r:embed="rId8" cstate="print">
            <a:extLst>
              <a:ext uri="{BEBA8EAE-BF5A-486C-A8C5-ECC9F3942E4B}">
                <a14:imgProps xmlns:a14="http://schemas.microsoft.com/office/drawing/2010/main">
                  <a14:imgLayer r:embed="rId9">
                    <a14:imgEffect>
                      <a14:backgroundRemoval t="2469" b="89918" l="9707" r="95147">
                        <a14:foregroundMark x1="32957" y1="31173" x2="35553" y2="49897"/>
                        <a14:foregroundMark x1="34086" y1="40638" x2="60384" y2="40844"/>
                        <a14:foregroundMark x1="33747" y1="54938" x2="50677" y2="59568"/>
                        <a14:foregroundMark x1="51354" y1="60700" x2="59481" y2="65638"/>
                        <a14:foregroundMark x1="60045" y1="66461" x2="60045" y2="73868"/>
                        <a14:foregroundMark x1="67381" y1="70267" x2="67607" y2="67901"/>
                        <a14:foregroundMark x1="40406" y1="22325" x2="40181" y2="13066"/>
                        <a14:foregroundMark x1="61061" y1="11317" x2="60722" y2="19547"/>
                      </a14:backgroundRemoval>
                    </a14:imgEffect>
                  </a14:imgLayer>
                </a14:imgProps>
              </a:ext>
              <a:ext uri="{28A0092B-C50C-407E-A947-70E740481C1C}">
                <a14:useLocalDpi xmlns:a14="http://schemas.microsoft.com/office/drawing/2010/main" val="0"/>
              </a:ext>
            </a:extLst>
          </a:blip>
          <a:srcRect l="13490" r="18621" b="13128"/>
          <a:stretch/>
        </p:blipFill>
        <p:spPr>
          <a:xfrm>
            <a:off x="220501" y="2652841"/>
            <a:ext cx="952609" cy="1337709"/>
          </a:xfrm>
          <a:prstGeom prst="rect">
            <a:avLst/>
          </a:prstGeom>
        </p:spPr>
      </p:pic>
      <p:sp>
        <p:nvSpPr>
          <p:cNvPr id="44" name="正方形/長方形 43"/>
          <p:cNvSpPr/>
          <p:nvPr/>
        </p:nvSpPr>
        <p:spPr>
          <a:xfrm>
            <a:off x="259479" y="476672"/>
            <a:ext cx="8633001" cy="396562"/>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lIns="72000" tIns="0" rIns="72000" bIns="0" rtlCol="0" anchor="ctr">
            <a:normAutofit/>
          </a:bodyPr>
          <a:lstStyle/>
          <a:p>
            <a:pPr fontAlgn="auto">
              <a:spcBef>
                <a:spcPts val="0"/>
              </a:spcBef>
              <a:spcAft>
                <a:spcPts val="0"/>
              </a:spcAft>
            </a:pPr>
            <a:r>
              <a:rPr lang="ja-JP" altLang="en-US" b="1" dirty="0" smtClean="0">
                <a:solidFill>
                  <a:prstClr val="black"/>
                </a:solidFill>
                <a:latin typeface="ＭＳ Ｐゴシック"/>
                <a:cs typeface="Meiryo UI" panose="020B0604030504040204" pitchFamily="50" charset="-128"/>
              </a:rPr>
              <a:t>名称・所在地とともに、</a:t>
            </a:r>
            <a:r>
              <a:rPr lang="ja-JP" altLang="en-US"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インターネット上で公開、データダウンロードも可能</a:t>
            </a:r>
            <a:endParaRPr lang="en-US" altLang="ja-JP" b="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8614968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a:spLocks noGrp="1"/>
          </p:cNvSpPr>
          <p:nvPr>
            <p:ph type="title"/>
          </p:nvPr>
        </p:nvSpPr>
        <p:spPr>
          <a:xfrm>
            <a:off x="-8450" y="188640"/>
            <a:ext cx="9144000" cy="755586"/>
          </a:xfrm>
          <a:noFill/>
        </p:spPr>
        <p:txBody>
          <a:bodyPr wrap="square" rtlCol="0">
            <a:noAutofit/>
          </a:bodyPr>
          <a:lstStyle/>
          <a:p>
            <a:pPr algn="l"/>
            <a:r>
              <a:rPr lang="ja-JP" altLang="en-US" sz="3200" b="1" dirty="0" smtClean="0">
                <a:effectLst>
                  <a:glow rad="228600">
                    <a:schemeClr val="bg1"/>
                  </a:glow>
                </a:effectLst>
                <a:latin typeface="Meiryo UI" panose="020B0604030504040204" pitchFamily="50" charset="-128"/>
                <a:ea typeface="Meiryo UI" panose="020B0604030504040204" pitchFamily="50" charset="-128"/>
                <a:cs typeface="Meiryo UI" panose="020B0604030504040204" pitchFamily="50" charset="-128"/>
              </a:rPr>
              <a:t>参考</a:t>
            </a:r>
            <a:r>
              <a:rPr lang="en-US" altLang="ja-JP" sz="3200" b="1" dirty="0" smtClean="0">
                <a:effectLst>
                  <a:glow rad="228600">
                    <a:schemeClr val="bg1"/>
                  </a:glow>
                </a:effectLst>
                <a:latin typeface="Meiryo UI" panose="020B0604030504040204" pitchFamily="50" charset="-128"/>
                <a:ea typeface="Meiryo UI" panose="020B0604030504040204" pitchFamily="50" charset="-128"/>
                <a:cs typeface="Meiryo UI" panose="020B0604030504040204" pitchFamily="50" charset="-128"/>
              </a:rPr>
              <a:t>.</a:t>
            </a:r>
            <a:r>
              <a:rPr lang="ja-JP" altLang="en-US" sz="3200" b="1" dirty="0" smtClean="0">
                <a:effectLst>
                  <a:glow rad="228600">
                    <a:schemeClr val="bg1"/>
                  </a:glow>
                </a:effectLst>
                <a:latin typeface="Meiryo UI" panose="020B0604030504040204" pitchFamily="50" charset="-128"/>
                <a:ea typeface="Meiryo UI" panose="020B0604030504040204" pitchFamily="50" charset="-128"/>
                <a:cs typeface="Meiryo UI" panose="020B0604030504040204" pitchFamily="50" charset="-128"/>
              </a:rPr>
              <a:t>社会</a:t>
            </a:r>
            <a:r>
              <a:rPr lang="ja-JP" altLang="en-US" sz="3200" b="1" dirty="0">
                <a:effectLst>
                  <a:glow rad="228600">
                    <a:schemeClr val="bg1"/>
                  </a:glow>
                </a:effectLst>
                <a:latin typeface="Meiryo UI" panose="020B0604030504040204" pitchFamily="50" charset="-128"/>
                <a:ea typeface="Meiryo UI" panose="020B0604030504040204" pitchFamily="50" charset="-128"/>
                <a:cs typeface="Meiryo UI" panose="020B0604030504040204" pitchFamily="50" charset="-128"/>
              </a:rPr>
              <a:t>保障関係書類へのマイナンバー</a:t>
            </a:r>
            <a:r>
              <a:rPr lang="ja-JP" altLang="en-US" sz="3200" b="1" dirty="0" smtClean="0">
                <a:effectLst>
                  <a:glow rad="228600">
                    <a:schemeClr val="bg1"/>
                  </a:glow>
                </a:effectLst>
                <a:latin typeface="Meiryo UI" panose="020B0604030504040204" pitchFamily="50" charset="-128"/>
                <a:ea typeface="Meiryo UI" panose="020B0604030504040204" pitchFamily="50" charset="-128"/>
                <a:cs typeface="Meiryo UI" panose="020B0604030504040204" pitchFamily="50" charset="-128"/>
              </a:rPr>
              <a:t>の記載時期</a:t>
            </a:r>
            <a:endParaRPr lang="ja-JP" altLang="en-US" sz="3200" b="1" dirty="0">
              <a:effectLst>
                <a:glow rad="228600">
                  <a:schemeClr val="bg1"/>
                </a:glow>
              </a:effectLst>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8" name="表 7"/>
          <p:cNvGraphicFramePr>
            <a:graphicFrameLocks noGrp="1"/>
          </p:cNvGraphicFramePr>
          <p:nvPr>
            <p:extLst>
              <p:ext uri="{D42A27DB-BD31-4B8C-83A1-F6EECF244321}">
                <p14:modId xmlns:p14="http://schemas.microsoft.com/office/powerpoint/2010/main" val="3499039449"/>
              </p:ext>
            </p:extLst>
          </p:nvPr>
        </p:nvGraphicFramePr>
        <p:xfrm>
          <a:off x="425255" y="973412"/>
          <a:ext cx="8433910" cy="3493864"/>
        </p:xfrm>
        <a:graphic>
          <a:graphicData uri="http://schemas.openxmlformats.org/drawingml/2006/table">
            <a:tbl>
              <a:tblPr firstRow="1" bandRow="1">
                <a:tableStyleId>{5C22544A-7EE6-4342-B048-85BDC9FD1C3A}</a:tableStyleId>
              </a:tblPr>
              <a:tblGrid>
                <a:gridCol w="1521359"/>
                <a:gridCol w="4358762"/>
                <a:gridCol w="2553789"/>
              </a:tblGrid>
              <a:tr h="335632">
                <a:tc>
                  <a:txBody>
                    <a:bodyPr/>
                    <a:lstStyle/>
                    <a:p>
                      <a:pPr algn="ctr"/>
                      <a:r>
                        <a:rPr kumimoji="1" lang="ja-JP" altLang="en-US" sz="1600" dirty="0" smtClean="0"/>
                        <a:t>分野</a:t>
                      </a:r>
                      <a:endParaRPr kumimoji="1" lang="ja-JP" altLang="en-US" sz="1600" b="0" dirty="0">
                        <a:solidFill>
                          <a:sysClr val="windowText" lastClr="000000"/>
                        </a:solidFill>
                      </a:endParaRPr>
                    </a:p>
                  </a:txBody>
                  <a:tcPr marL="84930" marR="84930" anchor="ctr"/>
                </a:tc>
                <a:tc>
                  <a:txBody>
                    <a:bodyPr/>
                    <a:lstStyle/>
                    <a:p>
                      <a:pPr algn="ctr"/>
                      <a:r>
                        <a:rPr kumimoji="1" lang="ja-JP" altLang="en-US" sz="1600" dirty="0" smtClean="0"/>
                        <a:t>主な届出書等の内容</a:t>
                      </a:r>
                      <a:endParaRPr kumimoji="1" lang="ja-JP" altLang="en-US" sz="1600" b="0" dirty="0">
                        <a:solidFill>
                          <a:sysClr val="windowText" lastClr="000000"/>
                        </a:solidFill>
                      </a:endParaRPr>
                    </a:p>
                  </a:txBody>
                  <a:tcPr marL="84930" marR="84930" anchor="ctr"/>
                </a:tc>
                <a:tc>
                  <a:txBody>
                    <a:bodyPr/>
                    <a:lstStyle/>
                    <a:p>
                      <a:pPr algn="ctr"/>
                      <a:r>
                        <a:rPr kumimoji="1" lang="ja-JP" altLang="en-US" sz="1600" dirty="0" smtClean="0"/>
                        <a:t>施行日</a:t>
                      </a:r>
                      <a:endParaRPr kumimoji="1" lang="ja-JP" altLang="en-US" sz="1600" b="0" dirty="0">
                        <a:solidFill>
                          <a:sysClr val="windowText" lastClr="000000"/>
                        </a:solidFill>
                      </a:endParaRPr>
                    </a:p>
                  </a:txBody>
                  <a:tcPr marL="84930" marR="84930" anchor="ctr"/>
                </a:tc>
              </a:tr>
              <a:tr h="1166868">
                <a:tc>
                  <a:txBody>
                    <a:bodyPr/>
                    <a:lstStyle/>
                    <a:p>
                      <a:r>
                        <a:rPr kumimoji="1" lang="ja-JP" altLang="en-US" sz="1600" dirty="0" smtClean="0"/>
                        <a:t>雇用保険</a:t>
                      </a:r>
                      <a:endParaRPr kumimoji="1" lang="en-US" altLang="ja-JP" sz="1600" b="0" dirty="0" smtClean="0">
                        <a:solidFill>
                          <a:sysClr val="windowText" lastClr="000000"/>
                        </a:solidFill>
                        <a:latin typeface="HGPｺﾞｼｯｸM" panose="020B0600000000000000" pitchFamily="50" charset="-128"/>
                        <a:ea typeface="HGPｺﾞｼｯｸM" panose="020B0600000000000000" pitchFamily="50" charset="-128"/>
                      </a:endParaRPr>
                    </a:p>
                  </a:txBody>
                  <a:tcPr marL="96138" marR="96138" marT="96138" marB="9613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kern="1200" dirty="0" smtClean="0">
                          <a:effectLst/>
                        </a:rPr>
                        <a:t>以下の様式に「個人番号」を追加予定</a:t>
                      </a:r>
                      <a:endParaRPr kumimoji="1" lang="en-US" altLang="ja-JP" sz="1400" kern="1200"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kern="1200" dirty="0" smtClean="0">
                          <a:effectLst/>
                        </a:rPr>
                        <a:t>　</a:t>
                      </a:r>
                      <a:r>
                        <a:rPr kumimoji="1" lang="ja-JP" altLang="en-US" sz="1400" kern="1200" dirty="0" smtClean="0">
                          <a:effectLst/>
                          <a:latin typeface="+mn-ea"/>
                          <a:ea typeface="+mn-ea"/>
                        </a:rPr>
                        <a:t>・雇用保険被保険者資格取得届</a:t>
                      </a:r>
                      <a:endParaRPr kumimoji="1" lang="en-US" altLang="zh-TW" sz="1400" dirty="0" smtClean="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latin typeface="+mn-ea"/>
                          <a:ea typeface="+mn-ea"/>
                        </a:rPr>
                        <a:t>　・</a:t>
                      </a:r>
                      <a:r>
                        <a:rPr kumimoji="1" lang="zh-TW" altLang="en-US" sz="1400" dirty="0" smtClean="0">
                          <a:latin typeface="ＭＳ Ｐゴシック" panose="020B0600070205080204" pitchFamily="50" charset="-128"/>
                          <a:ea typeface="ＭＳ Ｐゴシック" panose="020B0600070205080204" pitchFamily="50" charset="-128"/>
                        </a:rPr>
                        <a:t>雇用保険被保険者資格喪失届</a:t>
                      </a:r>
                      <a:r>
                        <a:rPr kumimoji="1" lang="ja-JP" altLang="en-US" sz="1400" dirty="0" smtClean="0">
                          <a:latin typeface="+mn-ea"/>
                          <a:ea typeface="+mn-ea"/>
                        </a:rPr>
                        <a:t>　　等</a:t>
                      </a:r>
                      <a:endParaRPr kumimoji="1" lang="en-US" altLang="ja-JP" sz="1400" dirty="0" smtClean="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400" dirty="0" smtClean="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t>以下の様式に「法人番号」を追加予定</a:t>
                      </a:r>
                      <a:endParaRPr kumimoji="1" lang="en-US" altLang="ja-JP"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t>　・</a:t>
                      </a:r>
                      <a:r>
                        <a:rPr kumimoji="1" lang="ja-JP" altLang="en-US" sz="1400" strike="noStrike" dirty="0" smtClean="0"/>
                        <a:t>雇用保険適用事業所設置届　</a:t>
                      </a:r>
                      <a:r>
                        <a:rPr kumimoji="1" lang="ja-JP" altLang="en-US" sz="1400" dirty="0" smtClean="0"/>
                        <a:t>　等</a:t>
                      </a:r>
                      <a:endParaRPr kumimoji="1" lang="en-US" altLang="zh-TW" sz="1400" b="0" dirty="0" smtClean="0">
                        <a:solidFill>
                          <a:schemeClr val="tx1"/>
                        </a:solidFill>
                        <a:latin typeface="HGPｺﾞｼｯｸM" panose="020B0600000000000000" pitchFamily="50" charset="-128"/>
                        <a:ea typeface="HGPｺﾞｼｯｸM" panose="020B0600000000000000" pitchFamily="50" charset="-128"/>
                      </a:endParaRPr>
                    </a:p>
                  </a:txBody>
                  <a:tcPr marL="96138" marR="96138" marT="96138" marB="96138"/>
                </a:tc>
                <a:tc>
                  <a:txBody>
                    <a:bodyPr/>
                    <a:lstStyle/>
                    <a:p>
                      <a:r>
                        <a:rPr kumimoji="1" lang="ja-JP" altLang="en-US" sz="1600" dirty="0" smtClean="0"/>
                        <a:t>平成</a:t>
                      </a:r>
                      <a:r>
                        <a:rPr kumimoji="1" lang="en-US" altLang="ja-JP" sz="1600" dirty="0" smtClean="0"/>
                        <a:t>28</a:t>
                      </a:r>
                      <a:r>
                        <a:rPr kumimoji="1" lang="ja-JP" altLang="en-US" sz="1600" dirty="0" smtClean="0"/>
                        <a:t>年１月１日提出分～</a:t>
                      </a:r>
                      <a:endParaRPr kumimoji="1" lang="ja-JP" altLang="en-US" sz="1600" b="0" dirty="0">
                        <a:solidFill>
                          <a:sysClr val="windowText" lastClr="000000"/>
                        </a:solidFill>
                        <a:latin typeface="HGPｺﾞｼｯｸM" panose="020B0600000000000000" pitchFamily="50" charset="-128"/>
                        <a:ea typeface="HGPｺﾞｼｯｸM" panose="020B0600000000000000" pitchFamily="50" charset="-128"/>
                      </a:endParaRPr>
                    </a:p>
                  </a:txBody>
                  <a:tcPr marL="96138" marR="96138" marT="96138" marB="96138"/>
                </a:tc>
              </a:tr>
              <a:tr h="1466121">
                <a:tc>
                  <a:txBody>
                    <a:bodyPr/>
                    <a:lstStyle/>
                    <a:p>
                      <a:r>
                        <a:rPr kumimoji="1" lang="ja-JP" altLang="en-US" sz="1600" dirty="0" smtClean="0"/>
                        <a:t>健康保険・</a:t>
                      </a:r>
                      <a:endParaRPr kumimoji="1" lang="en-US" altLang="ja-JP" sz="1600" dirty="0" smtClean="0"/>
                    </a:p>
                    <a:p>
                      <a:r>
                        <a:rPr kumimoji="1" lang="ja-JP" altLang="en-US" sz="1600" dirty="0" smtClean="0"/>
                        <a:t>厚生年金保険</a:t>
                      </a:r>
                      <a:endParaRPr kumimoji="1" lang="ja-JP" altLang="en-US" sz="1600" b="0" dirty="0">
                        <a:solidFill>
                          <a:sysClr val="windowText" lastClr="000000"/>
                        </a:solidFill>
                        <a:latin typeface="HGPｺﾞｼｯｸM" panose="020B0600000000000000" pitchFamily="50" charset="-128"/>
                        <a:ea typeface="HGPｺﾞｼｯｸM" panose="020B0600000000000000" pitchFamily="50" charset="-128"/>
                      </a:endParaRPr>
                    </a:p>
                  </a:txBody>
                  <a:tcPr marL="96138" marR="96138" marT="96138" marB="96138"/>
                </a:tc>
                <a:tc>
                  <a:txBody>
                    <a:bodyPr/>
                    <a:lstStyle/>
                    <a:p>
                      <a:r>
                        <a:rPr kumimoji="1" lang="ja-JP" altLang="en-US" sz="1400" dirty="0" smtClean="0"/>
                        <a:t>以下の様式に「個人番号」を追加予定</a:t>
                      </a:r>
                      <a:endParaRPr kumimoji="1" lang="en-US" altLang="ja-JP" sz="1400" dirty="0" smtClean="0"/>
                    </a:p>
                    <a:p>
                      <a:r>
                        <a:rPr kumimoji="1" lang="ja-JP" altLang="en-US" sz="1400" dirty="0" smtClean="0"/>
                        <a:t>　・健康保険・厚生年金保険被保険者資格取得届</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kern="1200" dirty="0" smtClean="0"/>
                        <a:t>　・健康保険・厚生年金保険被保険者資格喪失届</a:t>
                      </a:r>
                      <a:endParaRPr kumimoji="1" lang="en-US" altLang="ja-JP" sz="1400" kern="1200" dirty="0" smtClean="0"/>
                    </a:p>
                    <a:p>
                      <a:pPr algn="l"/>
                      <a:r>
                        <a:rPr kumimoji="1" lang="ja-JP" altLang="en-US" sz="1400" kern="1200" dirty="0" smtClean="0"/>
                        <a:t>　・健康保険被扶養者（異動）届　　等</a:t>
                      </a:r>
                      <a:endParaRPr kumimoji="1" lang="en-US" altLang="ja-JP" sz="1400" kern="1200" dirty="0" smtClean="0"/>
                    </a:p>
                    <a:p>
                      <a:pPr algn="l"/>
                      <a:endParaRPr kumimoji="1" lang="en-US" altLang="ja-JP" sz="1400" kern="1200" dirty="0" smtClean="0"/>
                    </a:p>
                    <a:p>
                      <a:pPr algn="l"/>
                      <a:r>
                        <a:rPr kumimoji="1" lang="ja-JP" altLang="en-US" sz="1400" strike="noStrike" kern="1200" dirty="0" smtClean="0"/>
                        <a:t>以下の様式に「法人番号」を追加予定</a:t>
                      </a:r>
                      <a:endParaRPr kumimoji="1" lang="en-US" altLang="ja-JP" sz="1400" strike="noStrike" kern="1200" dirty="0" smtClean="0"/>
                    </a:p>
                    <a:p>
                      <a:pPr algn="l"/>
                      <a:r>
                        <a:rPr kumimoji="1" lang="ja-JP" altLang="en-US" sz="1400" strike="noStrike" kern="1200" dirty="0" smtClean="0"/>
                        <a:t>　・新規適用届等</a:t>
                      </a:r>
                      <a:endParaRPr kumimoji="1" lang="en-US" altLang="ja-JP" sz="1400" b="0" strike="noStrike" kern="1200" dirty="0" smtClean="0">
                        <a:solidFill>
                          <a:schemeClr val="tx1"/>
                        </a:solidFill>
                        <a:latin typeface="HGPｺﾞｼｯｸM" panose="020B0600000000000000" pitchFamily="50" charset="-128"/>
                        <a:ea typeface="HGPｺﾞｼｯｸM" panose="020B0600000000000000" pitchFamily="50" charset="-128"/>
                        <a:cs typeface="+mn-cs"/>
                      </a:endParaRPr>
                    </a:p>
                  </a:txBody>
                  <a:tcPr marL="96138" marR="96138" marT="96138" marB="96138"/>
                </a:tc>
                <a:tc>
                  <a:txBody>
                    <a:bodyPr/>
                    <a:lstStyle/>
                    <a:p>
                      <a:r>
                        <a:rPr kumimoji="1" lang="ja-JP" altLang="en-US" sz="1600" dirty="0" smtClean="0"/>
                        <a:t>平成</a:t>
                      </a:r>
                      <a:r>
                        <a:rPr kumimoji="1" lang="en-US" altLang="ja-JP" sz="1600" dirty="0" smtClean="0"/>
                        <a:t>29</a:t>
                      </a:r>
                      <a:r>
                        <a:rPr kumimoji="1" lang="ja-JP" altLang="en-US" sz="1600" dirty="0" smtClean="0"/>
                        <a:t>年１月１日提出分～</a:t>
                      </a:r>
                      <a:endParaRPr kumimoji="1" lang="ja-JP" altLang="en-US" sz="1600" b="0" dirty="0">
                        <a:solidFill>
                          <a:sysClr val="windowText" lastClr="000000"/>
                        </a:solidFill>
                        <a:latin typeface="HGPｺﾞｼｯｸM" panose="020B0600000000000000" pitchFamily="50" charset="-128"/>
                        <a:ea typeface="HGPｺﾞｼｯｸM" panose="020B0600000000000000" pitchFamily="50" charset="-128"/>
                      </a:endParaRPr>
                    </a:p>
                  </a:txBody>
                  <a:tcPr marL="96138" marR="96138" marT="96138" marB="96138"/>
                </a:tc>
              </a:tr>
            </a:tbl>
          </a:graphicData>
        </a:graphic>
      </p:graphicFrame>
      <p:sp>
        <p:nvSpPr>
          <p:cNvPr id="9" name="テキスト ボックス 8"/>
          <p:cNvSpPr txBox="1"/>
          <p:nvPr/>
        </p:nvSpPr>
        <p:spPr>
          <a:xfrm>
            <a:off x="246303" y="4443311"/>
            <a:ext cx="8784976" cy="881835"/>
          </a:xfrm>
          <a:prstGeom prst="rect">
            <a:avLst/>
          </a:prstGeom>
          <a:noFill/>
        </p:spPr>
        <p:txBody>
          <a:bodyPr wrap="square" lIns="86542" tIns="43271" rIns="86542" bIns="43271" rtlCol="0">
            <a:spAutoFit/>
          </a:bodyPr>
          <a:lstStyle/>
          <a:p>
            <a:pPr fontAlgn="auto">
              <a:spcBef>
                <a:spcPts val="0"/>
              </a:spcBef>
              <a:spcAft>
                <a:spcPts val="0"/>
              </a:spcAft>
            </a:pPr>
            <a:r>
              <a:rPr lang="en-US" altLang="ja-JP" sz="1424" b="1" dirty="0" smtClean="0">
                <a:solidFill>
                  <a:prstClr val="black"/>
                </a:solidFill>
                <a:latin typeface="HGPｺﾞｼｯｸM" panose="020B0600000000000000" pitchFamily="50" charset="-128"/>
                <a:ea typeface="HGPｺﾞｼｯｸM" panose="020B0600000000000000" pitchFamily="50" charset="-128"/>
              </a:rPr>
              <a:t>※1</a:t>
            </a:r>
            <a:r>
              <a:rPr lang="ja-JP" altLang="en-US" sz="1424" dirty="0">
                <a:solidFill>
                  <a:prstClr val="black"/>
                </a:solidFill>
                <a:latin typeface="HGPｺﾞｼｯｸM" panose="020B0600000000000000" pitchFamily="50" charset="-128"/>
                <a:ea typeface="HGPｺﾞｼｯｸM" panose="020B0600000000000000" pitchFamily="50" charset="-128"/>
              </a:rPr>
              <a:t>　この他、既存の従業員・被扶養者分の個人番号について、平成</a:t>
            </a:r>
            <a:r>
              <a:rPr lang="en-US" altLang="ja-JP" sz="1424" dirty="0">
                <a:solidFill>
                  <a:prstClr val="black"/>
                </a:solidFill>
                <a:latin typeface="HGPｺﾞｼｯｸM" panose="020B0600000000000000" pitchFamily="50" charset="-128"/>
                <a:ea typeface="HGPｺﾞｼｯｸM" panose="020B0600000000000000" pitchFamily="50" charset="-128"/>
              </a:rPr>
              <a:t>28</a:t>
            </a:r>
            <a:r>
              <a:rPr lang="ja-JP" altLang="en-US" sz="1424" dirty="0">
                <a:solidFill>
                  <a:prstClr val="black"/>
                </a:solidFill>
                <a:latin typeface="HGPｺﾞｼｯｸM" panose="020B0600000000000000" pitchFamily="50" charset="-128"/>
                <a:ea typeface="HGPｺﾞｼｯｸM" panose="020B0600000000000000" pitchFamily="50" charset="-128"/>
              </a:rPr>
              <a:t>年１月以降いずれかの時期に、健康保険</a:t>
            </a:r>
            <a:endParaRPr lang="en-US" altLang="ja-JP" sz="1424" dirty="0">
              <a:solidFill>
                <a:prstClr val="black"/>
              </a:solidFill>
              <a:latin typeface="HGPｺﾞｼｯｸM" panose="020B0600000000000000" pitchFamily="50" charset="-128"/>
              <a:ea typeface="HGPｺﾞｼｯｸM" panose="020B0600000000000000" pitchFamily="50" charset="-128"/>
            </a:endParaRPr>
          </a:p>
          <a:p>
            <a:pPr fontAlgn="auto">
              <a:spcBef>
                <a:spcPts val="0"/>
              </a:spcBef>
              <a:spcAft>
                <a:spcPts val="0"/>
              </a:spcAft>
            </a:pPr>
            <a:r>
              <a:rPr lang="ja-JP" altLang="en-US" sz="1424" dirty="0">
                <a:solidFill>
                  <a:prstClr val="black"/>
                </a:solidFill>
                <a:latin typeface="HGPｺﾞｼｯｸM" panose="020B0600000000000000" pitchFamily="50" charset="-128"/>
                <a:ea typeface="HGPｺﾞｼｯｸM" panose="020B0600000000000000" pitchFamily="50" charset="-128"/>
              </a:rPr>
              <a:t>　</a:t>
            </a:r>
            <a:r>
              <a:rPr lang="ja-JP" altLang="en-US" sz="1424" dirty="0" smtClean="0">
                <a:solidFill>
                  <a:prstClr val="black"/>
                </a:solidFill>
                <a:latin typeface="HGPｺﾞｼｯｸM" panose="020B0600000000000000" pitchFamily="50" charset="-128"/>
                <a:ea typeface="HGPｺﾞｼｯｸM" panose="020B0600000000000000" pitchFamily="50" charset="-128"/>
              </a:rPr>
              <a:t>　 組合</a:t>
            </a:r>
            <a:r>
              <a:rPr lang="ja-JP" altLang="en-US" sz="1424" dirty="0">
                <a:solidFill>
                  <a:prstClr val="black"/>
                </a:solidFill>
                <a:latin typeface="HGPｺﾞｼｯｸM" panose="020B0600000000000000" pitchFamily="50" charset="-128"/>
                <a:ea typeface="HGPｺﾞｼｯｸM" panose="020B0600000000000000" pitchFamily="50" charset="-128"/>
              </a:rPr>
              <a:t>・ハローワークにご報告のお願いをする予定です。</a:t>
            </a:r>
            <a:endParaRPr lang="en-US" altLang="ja-JP" sz="1424" dirty="0">
              <a:solidFill>
                <a:prstClr val="black"/>
              </a:solidFill>
              <a:latin typeface="HGPｺﾞｼｯｸM" panose="020B0600000000000000" pitchFamily="50" charset="-128"/>
              <a:ea typeface="HGPｺﾞｼｯｸM" panose="020B0600000000000000" pitchFamily="50" charset="-128"/>
            </a:endParaRPr>
          </a:p>
          <a:p>
            <a:pPr fontAlgn="auto">
              <a:spcBef>
                <a:spcPts val="0"/>
              </a:spcBef>
              <a:spcAft>
                <a:spcPts val="0"/>
              </a:spcAft>
            </a:pPr>
            <a:endParaRPr lang="en-US" altLang="ja-JP" sz="890" dirty="0">
              <a:solidFill>
                <a:prstClr val="black"/>
              </a:solidFill>
              <a:latin typeface="HGPｺﾞｼｯｸM" panose="020B0600000000000000" pitchFamily="50" charset="-128"/>
              <a:ea typeface="HGPｺﾞｼｯｸM" panose="020B0600000000000000" pitchFamily="50" charset="-128"/>
            </a:endParaRPr>
          </a:p>
          <a:p>
            <a:pPr fontAlgn="auto">
              <a:spcBef>
                <a:spcPts val="0"/>
              </a:spcBef>
              <a:spcAft>
                <a:spcPts val="0"/>
              </a:spcAft>
            </a:pPr>
            <a:r>
              <a:rPr lang="en-US" altLang="ja-JP" sz="1424" b="1" dirty="0" smtClean="0">
                <a:solidFill>
                  <a:prstClr val="black"/>
                </a:solidFill>
                <a:latin typeface="HGPｺﾞｼｯｸM" panose="020B0600000000000000" pitchFamily="50" charset="-128"/>
                <a:ea typeface="HGPｺﾞｼｯｸM" panose="020B0600000000000000" pitchFamily="50" charset="-128"/>
              </a:rPr>
              <a:t>※2</a:t>
            </a:r>
            <a:r>
              <a:rPr lang="ja-JP" altLang="en-US" sz="1424" dirty="0">
                <a:solidFill>
                  <a:prstClr val="black"/>
                </a:solidFill>
                <a:latin typeface="HGPｺﾞｼｯｸM" panose="020B0600000000000000" pitchFamily="50" charset="-128"/>
                <a:ea typeface="HGPｺﾞｼｯｸM" panose="020B0600000000000000" pitchFamily="50" charset="-128"/>
              </a:rPr>
              <a:t>　国民健康保険組合については、平成</a:t>
            </a:r>
            <a:r>
              <a:rPr lang="en-US" altLang="ja-JP" sz="1424" dirty="0">
                <a:solidFill>
                  <a:prstClr val="black"/>
                </a:solidFill>
                <a:latin typeface="HGPｺﾞｼｯｸM" panose="020B0600000000000000" pitchFamily="50" charset="-128"/>
                <a:ea typeface="HGPｺﾞｼｯｸM" panose="020B0600000000000000" pitchFamily="50" charset="-128"/>
              </a:rPr>
              <a:t>28</a:t>
            </a:r>
            <a:r>
              <a:rPr lang="ja-JP" altLang="en-US" sz="1424" dirty="0">
                <a:solidFill>
                  <a:prstClr val="black"/>
                </a:solidFill>
                <a:latin typeface="HGPｺﾞｼｯｸM" panose="020B0600000000000000" pitchFamily="50" charset="-128"/>
                <a:ea typeface="HGPｺﾞｼｯｸM" panose="020B0600000000000000" pitchFamily="50" charset="-128"/>
              </a:rPr>
              <a:t>年１月１日～各種届出書等にマイナンバーを記載することとなります。</a:t>
            </a:r>
            <a:endParaRPr lang="en-US" altLang="ja-JP" sz="1424" dirty="0">
              <a:solidFill>
                <a:prstClr val="black"/>
              </a:solidFill>
              <a:latin typeface="HGPｺﾞｼｯｸM" panose="020B0600000000000000" pitchFamily="50" charset="-128"/>
              <a:ea typeface="HGPｺﾞｼｯｸM" panose="020B0600000000000000" pitchFamily="50" charset="-128"/>
            </a:endParaRPr>
          </a:p>
        </p:txBody>
      </p:sp>
      <p:sp>
        <p:nvSpPr>
          <p:cNvPr id="2" name="テキスト ボックス 1"/>
          <p:cNvSpPr txBox="1"/>
          <p:nvPr/>
        </p:nvSpPr>
        <p:spPr>
          <a:xfrm>
            <a:off x="390319" y="5942168"/>
            <a:ext cx="8496944" cy="307777"/>
          </a:xfrm>
          <a:prstGeom prst="rect">
            <a:avLst/>
          </a:prstGeom>
          <a:noFill/>
        </p:spPr>
        <p:txBody>
          <a:bodyPr wrap="square" rtlCol="0">
            <a:spAutoFit/>
          </a:bodyPr>
          <a:lstStyle/>
          <a:p>
            <a:pPr fontAlgn="auto">
              <a:spcBef>
                <a:spcPts val="0"/>
              </a:spcBef>
              <a:spcAft>
                <a:spcPts val="0"/>
              </a:spcAft>
            </a:pPr>
            <a:r>
              <a:rPr lang="ja-JP" altLang="en-US" sz="14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厚生労働省ＨＰ　</a:t>
            </a:r>
            <a:r>
              <a:rPr lang="en-US" altLang="ja-JP" sz="14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http</a:t>
            </a:r>
            <a:r>
              <a:rPr lang="en-US" altLang="ja-JP" sz="14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://www.mhlw.go.jp/stf/seisakunitsuite/bunya/0000063273.html</a:t>
            </a:r>
            <a:endParaRPr lang="ja-JP" altLang="en-US" sz="14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スライド番号プレースホルダー 2"/>
          <p:cNvSpPr>
            <a:spLocks noGrp="1"/>
          </p:cNvSpPr>
          <p:nvPr>
            <p:ph type="sldNum" sz="quarter" idx="12"/>
          </p:nvPr>
        </p:nvSpPr>
        <p:spPr/>
        <p:txBody>
          <a:bodyPr/>
          <a:lstStyle/>
          <a:p>
            <a:fld id="{0CBE25CB-ED94-487D-A632-5FD48227E3F5}" type="slidenum">
              <a:rPr lang="ja-JP" altLang="en-US" sz="180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pPr/>
              <a:t>31</a:t>
            </a:fld>
            <a:endParaRPr lang="ja-JP" altLang="en-US" sz="18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1246482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 5"/>
          <p:cNvGraphicFramePr>
            <a:graphicFrameLocks noGrp="1"/>
          </p:cNvGraphicFramePr>
          <p:nvPr>
            <p:extLst>
              <p:ext uri="{D42A27DB-BD31-4B8C-83A1-F6EECF244321}">
                <p14:modId xmlns:p14="http://schemas.microsoft.com/office/powerpoint/2010/main" val="3261095673"/>
              </p:ext>
            </p:extLst>
          </p:nvPr>
        </p:nvGraphicFramePr>
        <p:xfrm>
          <a:off x="816925" y="1678456"/>
          <a:ext cx="7499634" cy="3243785"/>
        </p:xfrm>
        <a:graphic>
          <a:graphicData uri="http://schemas.openxmlformats.org/drawingml/2006/table">
            <a:tbl>
              <a:tblPr firstRow="1" bandRow="1">
                <a:tableStyleId>{5C22544A-7EE6-4342-B048-85BDC9FD1C3A}</a:tableStyleId>
              </a:tblPr>
              <a:tblGrid>
                <a:gridCol w="7499634"/>
              </a:tblGrid>
              <a:tr h="430438">
                <a:tc>
                  <a:txBody>
                    <a:bodyPr/>
                    <a:lstStyle/>
                    <a:p>
                      <a:pPr marL="0" indent="0" algn="ctr">
                        <a:buFont typeface="Arial" panose="020B0604020202020204" pitchFamily="34" charset="0"/>
                        <a:buNone/>
                      </a:pPr>
                      <a:r>
                        <a:rPr kumimoji="1" lang="ja-JP" altLang="en-US" sz="1200" b="0" dirty="0" smtClean="0">
                          <a:solidFill>
                            <a:schemeClr val="tx1"/>
                          </a:solidFill>
                          <a:latin typeface="+mj-ea"/>
                          <a:ea typeface="+mj-ea"/>
                        </a:rPr>
                        <a:t>変更される様式等</a:t>
                      </a:r>
                    </a:p>
                  </a:txBody>
                  <a:tcPr marL="84929" marR="84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r>
              <a:tr h="519119">
                <a:tc>
                  <a:txBody>
                    <a:bodyPr/>
                    <a:lstStyle/>
                    <a:p>
                      <a:pPr algn="l"/>
                      <a:r>
                        <a:rPr kumimoji="1" lang="ja-JP" altLang="en-US" sz="1400" dirty="0" smtClean="0">
                          <a:latin typeface="+mj-ea"/>
                          <a:ea typeface="+mj-ea"/>
                        </a:rPr>
                        <a:t>雇用保険被保険者資格取得届</a:t>
                      </a:r>
                      <a:endParaRPr kumimoji="1" lang="en-US" altLang="ja-JP" sz="1400" dirty="0" smtClean="0">
                        <a:latin typeface="+mj-ea"/>
                        <a:ea typeface="+mj-ea"/>
                      </a:endParaRPr>
                    </a:p>
                  </a:txBody>
                  <a:tcPr marL="84929" marR="84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27790">
                <a:tc>
                  <a:txBody>
                    <a:bodyPr/>
                    <a:lstStyle/>
                    <a:p>
                      <a:pPr algn="l"/>
                      <a:r>
                        <a:rPr kumimoji="1" lang="ja-JP" altLang="en-US" sz="1400" dirty="0" smtClean="0">
                          <a:latin typeface="+mj-ea"/>
                          <a:ea typeface="+mj-ea"/>
                        </a:rPr>
                        <a:t>雇用保険被保険者資格喪失届・氏名変更届</a:t>
                      </a:r>
                      <a:endParaRPr kumimoji="1" lang="en-US" altLang="ja-JP" sz="1400" dirty="0" smtClean="0">
                        <a:latin typeface="+mj-ea"/>
                        <a:ea typeface="+mj-ea"/>
                      </a:endParaRPr>
                    </a:p>
                  </a:txBody>
                  <a:tcPr marL="84929" marR="84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03900">
                <a:tc>
                  <a:txBody>
                    <a:bodyPr/>
                    <a:lstStyle/>
                    <a:p>
                      <a:pPr algn="l"/>
                      <a:r>
                        <a:rPr kumimoji="1" lang="ja-JP" altLang="en-US" sz="1400" kern="1200" dirty="0" smtClean="0">
                          <a:solidFill>
                            <a:schemeClr val="dk1"/>
                          </a:solidFill>
                          <a:latin typeface="+mj-ea"/>
                          <a:ea typeface="+mj-ea"/>
                          <a:cs typeface="+mn-cs"/>
                        </a:rPr>
                        <a:t>高年齢雇用継続給付受給資格確認票・（初回）高年齢雇用継続給付申請書</a:t>
                      </a:r>
                      <a:endParaRPr kumimoji="1" lang="en-US" altLang="ja-JP" sz="1400" kern="1200" dirty="0" smtClean="0">
                        <a:solidFill>
                          <a:schemeClr val="dk1"/>
                        </a:solidFill>
                        <a:latin typeface="+mj-ea"/>
                        <a:ea typeface="+mj-ea"/>
                        <a:cs typeface="+mn-cs"/>
                      </a:endParaRPr>
                    </a:p>
                  </a:txBody>
                  <a:tcPr marL="84929" marR="84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03900">
                <a:tc>
                  <a:txBody>
                    <a:bodyPr/>
                    <a:lstStyle/>
                    <a:p>
                      <a:pPr algn="l"/>
                      <a:r>
                        <a:rPr kumimoji="1" lang="ja-JP" altLang="en-US" sz="1400" kern="1200" dirty="0" smtClean="0">
                          <a:solidFill>
                            <a:schemeClr val="dk1"/>
                          </a:solidFill>
                          <a:latin typeface="+mj-ea"/>
                          <a:ea typeface="+mj-ea"/>
                          <a:cs typeface="+mn-cs"/>
                        </a:rPr>
                        <a:t>育児休業給付受給資格確認票・（初回）育児休業給付金支給申請書</a:t>
                      </a:r>
                      <a:endParaRPr kumimoji="1" lang="en-US" altLang="ja-JP" sz="1400" kern="1200" dirty="0" smtClean="0">
                        <a:solidFill>
                          <a:schemeClr val="dk1"/>
                        </a:solidFill>
                        <a:latin typeface="+mj-ea"/>
                        <a:ea typeface="+mj-ea"/>
                        <a:cs typeface="+mn-cs"/>
                      </a:endParaRPr>
                    </a:p>
                  </a:txBody>
                  <a:tcPr marL="84929" marR="84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58638">
                <a:tc>
                  <a:txBody>
                    <a:bodyPr/>
                    <a:lstStyle/>
                    <a:p>
                      <a:pPr algn="l"/>
                      <a:r>
                        <a:rPr kumimoji="1" lang="zh-TW" altLang="en-US" sz="1400" kern="1200" dirty="0" smtClean="0">
                          <a:solidFill>
                            <a:schemeClr val="tx1"/>
                          </a:solidFill>
                          <a:latin typeface="ＭＳ Ｐゴシック" pitchFamily="50" charset="-128"/>
                          <a:ea typeface="ＭＳ Ｐゴシック" pitchFamily="50" charset="-128"/>
                          <a:cs typeface="+mn-cs"/>
                        </a:rPr>
                        <a:t>介護休業給付金支給申請書</a:t>
                      </a:r>
                      <a:endParaRPr kumimoji="1" lang="en-US" altLang="zh-TW" sz="1400" kern="1200" dirty="0" smtClean="0">
                        <a:solidFill>
                          <a:schemeClr val="tx1"/>
                        </a:solidFill>
                        <a:latin typeface="ＭＳ Ｐゴシック" pitchFamily="50" charset="-128"/>
                        <a:ea typeface="ＭＳ Ｐゴシック" pitchFamily="50" charset="-128"/>
                        <a:cs typeface="+mn-cs"/>
                      </a:endParaRPr>
                    </a:p>
                  </a:txBody>
                  <a:tcPr marL="84929" marR="84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テキスト ボックス 6"/>
          <p:cNvSpPr txBox="1"/>
          <p:nvPr/>
        </p:nvSpPr>
        <p:spPr>
          <a:xfrm>
            <a:off x="597835" y="1132790"/>
            <a:ext cx="8493009" cy="369332"/>
          </a:xfrm>
          <a:prstGeom prst="rect">
            <a:avLst/>
          </a:prstGeom>
          <a:noFill/>
        </p:spPr>
        <p:txBody>
          <a:bodyPr wrap="square" rtlCol="0">
            <a:spAutoFit/>
          </a:bodyPr>
          <a:lstStyle/>
          <a:p>
            <a:pPr fontAlgn="auto">
              <a:spcBef>
                <a:spcPts val="0"/>
              </a:spcBef>
              <a:spcAft>
                <a:spcPts val="0"/>
              </a:spcAft>
            </a:pPr>
            <a:r>
              <a:rPr lang="ja-JP" altLang="en-US"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●雇用保険関連事務（事業主提出関係）</a:t>
            </a:r>
          </a:p>
        </p:txBody>
      </p:sp>
      <p:sp>
        <p:nvSpPr>
          <p:cNvPr id="9" name="テキスト ボックス 8"/>
          <p:cNvSpPr txBox="1"/>
          <p:nvPr/>
        </p:nvSpPr>
        <p:spPr>
          <a:xfrm>
            <a:off x="726034" y="5139826"/>
            <a:ext cx="8460837" cy="251574"/>
          </a:xfrm>
          <a:prstGeom prst="rect">
            <a:avLst/>
          </a:prstGeom>
          <a:noFill/>
        </p:spPr>
        <p:txBody>
          <a:bodyPr wrap="square" lIns="86390" tIns="43195" rIns="86390" bIns="43195" rtlCol="0">
            <a:spAutoFit/>
          </a:bodyPr>
          <a:lstStyle/>
          <a:p>
            <a:pPr fontAlgn="auto">
              <a:spcBef>
                <a:spcPts val="0"/>
              </a:spcBef>
              <a:spcAft>
                <a:spcPts val="0"/>
              </a:spcAft>
            </a:pPr>
            <a:r>
              <a:rPr lang="ja-JP" altLang="en-US" sz="1068" dirty="0">
                <a:solidFill>
                  <a:prstClr val="black"/>
                </a:solidFill>
                <a:latin typeface="Calibri"/>
                <a:ea typeface="ＭＳ Ｐゴシック"/>
              </a:rPr>
              <a:t>（注</a:t>
            </a:r>
            <a:r>
              <a:rPr lang="ja-JP" altLang="en-US" sz="1068" dirty="0" smtClean="0">
                <a:solidFill>
                  <a:prstClr val="black"/>
                </a:solidFill>
                <a:latin typeface="Calibri"/>
                <a:ea typeface="ＭＳ Ｐゴシック"/>
              </a:rPr>
              <a:t>）　事業</a:t>
            </a:r>
            <a:r>
              <a:rPr lang="ja-JP" altLang="en-US" sz="1068" dirty="0">
                <a:solidFill>
                  <a:prstClr val="black"/>
                </a:solidFill>
                <a:latin typeface="Calibri"/>
                <a:ea typeface="ＭＳ Ｐゴシック"/>
              </a:rPr>
              <a:t>主の方が提出することについて労使間で協定を締結した上で、できるだけ事業主の方に提出していただくこととしています。</a:t>
            </a:r>
            <a:endParaRPr lang="en-US" altLang="ja-JP" sz="1068" dirty="0">
              <a:solidFill>
                <a:prstClr val="black"/>
              </a:solidFill>
              <a:latin typeface="Calibri"/>
              <a:ea typeface="ＭＳ Ｐゴシック"/>
            </a:endParaRPr>
          </a:p>
        </p:txBody>
      </p:sp>
      <p:sp>
        <p:nvSpPr>
          <p:cNvPr id="10" name="タイトル 1"/>
          <p:cNvSpPr>
            <a:spLocks noGrp="1"/>
          </p:cNvSpPr>
          <p:nvPr>
            <p:ph type="title"/>
          </p:nvPr>
        </p:nvSpPr>
        <p:spPr>
          <a:xfrm>
            <a:off x="47428" y="-99392"/>
            <a:ext cx="9143999" cy="1249117"/>
          </a:xfrm>
          <a:noFill/>
        </p:spPr>
        <p:txBody>
          <a:bodyPr wrap="square" rtlCol="0">
            <a:noAutofit/>
          </a:bodyPr>
          <a:lstStyle/>
          <a:p>
            <a:pPr algn="l"/>
            <a:r>
              <a:rPr lang="ja-JP" altLang="en-US" sz="3200" b="1" dirty="0" smtClean="0">
                <a:effectLst>
                  <a:glow rad="228600">
                    <a:schemeClr val="bg1"/>
                  </a:glow>
                </a:effectLst>
                <a:latin typeface="Meiryo UI" panose="020B0604030504040204" pitchFamily="50" charset="-128"/>
                <a:ea typeface="Meiryo UI" panose="020B0604030504040204" pitchFamily="50" charset="-128"/>
                <a:cs typeface="Meiryo UI" panose="020B0604030504040204" pitchFamily="50" charset="-128"/>
              </a:rPr>
              <a:t>参考</a:t>
            </a:r>
            <a:r>
              <a:rPr lang="en-US" altLang="ja-JP" sz="3200" b="1" dirty="0" smtClean="0">
                <a:effectLst>
                  <a:glow rad="228600">
                    <a:schemeClr val="bg1"/>
                  </a:glow>
                </a:effectLst>
                <a:latin typeface="Meiryo UI" panose="020B0604030504040204" pitchFamily="50" charset="-128"/>
                <a:ea typeface="Meiryo UI" panose="020B0604030504040204" pitchFamily="50" charset="-128"/>
                <a:cs typeface="Meiryo UI" panose="020B0604030504040204" pitchFamily="50" charset="-128"/>
              </a:rPr>
              <a:t>.</a:t>
            </a:r>
            <a:r>
              <a:rPr lang="ja-JP" altLang="en-US" sz="3200" b="1" dirty="0" smtClean="0">
                <a:effectLst>
                  <a:glow rad="228600">
                    <a:schemeClr val="bg1"/>
                  </a:glow>
                </a:effectLst>
                <a:latin typeface="Meiryo UI" panose="020B0604030504040204" pitchFamily="50" charset="-128"/>
                <a:ea typeface="Meiryo UI" panose="020B0604030504040204" pitchFamily="50" charset="-128"/>
                <a:cs typeface="Meiryo UI" panose="020B0604030504040204" pitchFamily="50" charset="-128"/>
              </a:rPr>
              <a:t>雇用</a:t>
            </a:r>
            <a:r>
              <a:rPr lang="ja-JP" altLang="en-US" sz="3200" b="1" dirty="0">
                <a:effectLst>
                  <a:glow rad="228600">
                    <a:schemeClr val="bg1"/>
                  </a:glow>
                </a:effectLst>
                <a:latin typeface="Meiryo UI" panose="020B0604030504040204" pitchFamily="50" charset="-128"/>
                <a:ea typeface="Meiryo UI" panose="020B0604030504040204" pitchFamily="50" charset="-128"/>
                <a:cs typeface="Meiryo UI" panose="020B0604030504040204" pitchFamily="50" charset="-128"/>
              </a:rPr>
              <a:t>保険関連</a:t>
            </a:r>
            <a:r>
              <a:rPr lang="ja-JP" altLang="en-US" sz="3200" b="1" dirty="0" smtClean="0">
                <a:effectLst>
                  <a:glow rad="228600">
                    <a:schemeClr val="bg1"/>
                  </a:glow>
                </a:effectLst>
                <a:latin typeface="Meiryo UI" panose="020B0604030504040204" pitchFamily="50" charset="-128"/>
                <a:ea typeface="Meiryo UI" panose="020B0604030504040204" pitchFamily="50" charset="-128"/>
                <a:cs typeface="Meiryo UI" panose="020B0604030504040204" pitchFamily="50" charset="-128"/>
              </a:rPr>
              <a:t>事務の様式</a:t>
            </a:r>
            <a:r>
              <a:rPr lang="ja-JP" altLang="en-US" sz="3200" b="1" dirty="0">
                <a:effectLst>
                  <a:glow rad="228600">
                    <a:schemeClr val="bg1"/>
                  </a:glow>
                </a:effectLst>
                <a:latin typeface="Meiryo UI" panose="020B0604030504040204" pitchFamily="50" charset="-128"/>
                <a:ea typeface="Meiryo UI" panose="020B0604030504040204" pitchFamily="50" charset="-128"/>
                <a:cs typeface="Meiryo UI" panose="020B0604030504040204" pitchFamily="50" charset="-128"/>
              </a:rPr>
              <a:t>等の</a:t>
            </a:r>
            <a:r>
              <a:rPr lang="ja-JP" altLang="en-US" sz="3200" b="1" dirty="0" smtClean="0">
                <a:effectLst>
                  <a:glow rad="228600">
                    <a:schemeClr val="bg1"/>
                  </a:glow>
                </a:effectLst>
                <a:latin typeface="Meiryo UI" panose="020B0604030504040204" pitchFamily="50" charset="-128"/>
                <a:ea typeface="Meiryo UI" panose="020B0604030504040204" pitchFamily="50" charset="-128"/>
                <a:cs typeface="Meiryo UI" panose="020B0604030504040204" pitchFamily="50" charset="-128"/>
              </a:rPr>
              <a:t>変更</a:t>
            </a:r>
            <a:r>
              <a:rPr lang="ja-JP" altLang="en-US" sz="3200" b="1" dirty="0">
                <a:effectLst>
                  <a:glow rad="228600">
                    <a:schemeClr val="bg1"/>
                  </a:glow>
                </a:effectLst>
                <a:latin typeface="Meiryo UI" panose="020B0604030504040204" pitchFamily="50" charset="-128"/>
                <a:ea typeface="Meiryo UI" panose="020B0604030504040204" pitchFamily="50" charset="-128"/>
                <a:cs typeface="Meiryo UI" panose="020B0604030504040204" pitchFamily="50" charset="-128"/>
              </a:rPr>
              <a:t>（</a:t>
            </a:r>
            <a:r>
              <a:rPr lang="ja-JP" altLang="en-US" sz="3200" b="1" dirty="0" smtClean="0">
                <a:effectLst>
                  <a:glow rad="228600">
                    <a:schemeClr val="bg1"/>
                  </a:glow>
                </a:effectLst>
                <a:latin typeface="Meiryo UI" panose="020B0604030504040204" pitchFamily="50" charset="-128"/>
                <a:ea typeface="Meiryo UI" panose="020B0604030504040204" pitchFamily="50" charset="-128"/>
                <a:cs typeface="Meiryo UI" panose="020B0604030504040204" pitchFamily="50" charset="-128"/>
              </a:rPr>
              <a:t>予定）</a:t>
            </a:r>
            <a:endParaRPr lang="ja-JP" altLang="en-US" sz="3200" b="1" dirty="0">
              <a:effectLst>
                <a:glow rad="228600">
                  <a:schemeClr val="bg1"/>
                </a:glow>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スライド番号プレースホルダー 1"/>
          <p:cNvSpPr>
            <a:spLocks noGrp="1"/>
          </p:cNvSpPr>
          <p:nvPr>
            <p:ph type="sldNum" sz="quarter" idx="12"/>
          </p:nvPr>
        </p:nvSpPr>
        <p:spPr/>
        <p:txBody>
          <a:bodyPr/>
          <a:lstStyle/>
          <a:p>
            <a:fld id="{0CBE25CB-ED94-487D-A632-5FD48227E3F5}" type="slidenum">
              <a:rPr lang="ja-JP" altLang="en-US" sz="180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pPr/>
              <a:t>32</a:t>
            </a:fld>
            <a:endParaRPr lang="ja-JP" altLang="en-US" sz="18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8119487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 5"/>
          <p:cNvGraphicFramePr>
            <a:graphicFrameLocks noGrp="1"/>
          </p:cNvGraphicFramePr>
          <p:nvPr>
            <p:extLst>
              <p:ext uri="{D42A27DB-BD31-4B8C-83A1-F6EECF244321}">
                <p14:modId xmlns:p14="http://schemas.microsoft.com/office/powerpoint/2010/main" val="3413219974"/>
              </p:ext>
            </p:extLst>
          </p:nvPr>
        </p:nvGraphicFramePr>
        <p:xfrm>
          <a:off x="506148" y="1605635"/>
          <a:ext cx="1922983" cy="4360746"/>
        </p:xfrm>
        <a:graphic>
          <a:graphicData uri="http://schemas.openxmlformats.org/drawingml/2006/table">
            <a:tbl>
              <a:tblPr firstRow="1" bandRow="1">
                <a:tableStyleId>{5C22544A-7EE6-4342-B048-85BDC9FD1C3A}</a:tableStyleId>
              </a:tblPr>
              <a:tblGrid>
                <a:gridCol w="1922983"/>
              </a:tblGrid>
              <a:tr h="294933">
                <a:tc>
                  <a:txBody>
                    <a:bodyPr/>
                    <a:lstStyle/>
                    <a:p>
                      <a:pPr algn="ctr"/>
                      <a:r>
                        <a:rPr kumimoji="1" lang="ja-JP" altLang="en-US" sz="1300" b="0" dirty="0" smtClean="0">
                          <a:solidFill>
                            <a:schemeClr val="tx1"/>
                          </a:solidFill>
                        </a:rPr>
                        <a:t>変更される様式等</a:t>
                      </a:r>
                    </a:p>
                  </a:txBody>
                  <a:tcPr marL="84929" marR="849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r>
              <a:tr h="851148">
                <a:tc>
                  <a:txBody>
                    <a:bodyPr/>
                    <a:lstStyle/>
                    <a:p>
                      <a:pPr algn="l"/>
                      <a:r>
                        <a:rPr kumimoji="1" lang="ja-JP" altLang="en-US" sz="1200" dirty="0" smtClean="0">
                          <a:solidFill>
                            <a:schemeClr val="tx1"/>
                          </a:solidFill>
                          <a:latin typeface="+mj-ea"/>
                          <a:ea typeface="+mj-ea"/>
                        </a:rPr>
                        <a:t>健康保険・厚生年金保険　被保険者資格取得届／　厚生年金保険</a:t>
                      </a:r>
                      <a:r>
                        <a:rPr kumimoji="1" lang="en-US" altLang="ja-JP" sz="1200" dirty="0" smtClean="0">
                          <a:solidFill>
                            <a:schemeClr val="tx1"/>
                          </a:solidFill>
                          <a:latin typeface="+mj-ea"/>
                          <a:ea typeface="+mj-ea"/>
                        </a:rPr>
                        <a:t>70</a:t>
                      </a:r>
                      <a:r>
                        <a:rPr kumimoji="1" lang="ja-JP" altLang="en-US" sz="1200" dirty="0" smtClean="0">
                          <a:solidFill>
                            <a:schemeClr val="tx1"/>
                          </a:solidFill>
                          <a:latin typeface="+mj-ea"/>
                          <a:ea typeface="+mj-ea"/>
                        </a:rPr>
                        <a:t>歳以上　被用者該当届</a:t>
                      </a:r>
                      <a:endParaRPr kumimoji="1" lang="ja-JP" altLang="en-US" sz="1200" dirty="0">
                        <a:solidFill>
                          <a:schemeClr val="tx1"/>
                        </a:solidFill>
                        <a:latin typeface="+mj-ea"/>
                        <a:ea typeface="+mj-ea"/>
                      </a:endParaRPr>
                    </a:p>
                  </a:txBody>
                  <a:tcPr marL="84929" marR="849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51148">
                <a:tc>
                  <a:txBody>
                    <a:bodyPr/>
                    <a:lstStyle/>
                    <a:p>
                      <a:pPr algn="l"/>
                      <a:r>
                        <a:rPr kumimoji="1" lang="ja-JP" altLang="en-US" sz="1200" dirty="0" smtClean="0">
                          <a:solidFill>
                            <a:schemeClr val="tx1"/>
                          </a:solidFill>
                          <a:latin typeface="+mj-ea"/>
                          <a:ea typeface="+mj-ea"/>
                        </a:rPr>
                        <a:t>健康保険・厚生年金保険　被保険者資格喪失届／　厚生年金保険</a:t>
                      </a:r>
                      <a:r>
                        <a:rPr kumimoji="1" lang="en-US" altLang="ja-JP" sz="1200" dirty="0" smtClean="0">
                          <a:solidFill>
                            <a:schemeClr val="tx1"/>
                          </a:solidFill>
                          <a:latin typeface="+mj-ea"/>
                          <a:ea typeface="+mj-ea"/>
                        </a:rPr>
                        <a:t>70</a:t>
                      </a:r>
                      <a:r>
                        <a:rPr kumimoji="1" lang="ja-JP" altLang="en-US" sz="1200" dirty="0" smtClean="0">
                          <a:solidFill>
                            <a:schemeClr val="tx1"/>
                          </a:solidFill>
                          <a:latin typeface="+mj-ea"/>
                          <a:ea typeface="+mj-ea"/>
                        </a:rPr>
                        <a:t>歳以上　被用者不該当届</a:t>
                      </a:r>
                      <a:endParaRPr kumimoji="1" lang="en-US" altLang="ja-JP" sz="1200" dirty="0" smtClean="0">
                        <a:solidFill>
                          <a:schemeClr val="tx1"/>
                        </a:solidFill>
                        <a:latin typeface="+mj-ea"/>
                        <a:ea typeface="+mj-ea"/>
                      </a:endParaRPr>
                    </a:p>
                  </a:txBody>
                  <a:tcPr marL="84929" marR="849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61221">
                <a:tc>
                  <a:txBody>
                    <a:bodyPr/>
                    <a:lstStyle/>
                    <a:p>
                      <a:pPr algn="l"/>
                      <a:r>
                        <a:rPr kumimoji="1" lang="ja-JP" altLang="en-US" sz="1200" dirty="0" smtClean="0">
                          <a:solidFill>
                            <a:schemeClr val="tx1"/>
                          </a:solidFill>
                          <a:latin typeface="+mj-ea"/>
                          <a:ea typeface="+mj-ea"/>
                        </a:rPr>
                        <a:t>厚生年金保険被保険者　資格喪失届／</a:t>
                      </a:r>
                      <a:r>
                        <a:rPr kumimoji="1" lang="en-US" altLang="ja-JP" sz="1200" dirty="0" smtClean="0">
                          <a:solidFill>
                            <a:schemeClr val="tx1"/>
                          </a:solidFill>
                          <a:latin typeface="+mj-ea"/>
                          <a:ea typeface="+mj-ea"/>
                        </a:rPr>
                        <a:t>70</a:t>
                      </a:r>
                      <a:r>
                        <a:rPr kumimoji="1" lang="ja-JP" altLang="en-US" sz="1200" dirty="0" smtClean="0">
                          <a:solidFill>
                            <a:schemeClr val="tx1"/>
                          </a:solidFill>
                          <a:latin typeface="+mj-ea"/>
                          <a:ea typeface="+mj-ea"/>
                        </a:rPr>
                        <a:t>歳以上　被用者該当届</a:t>
                      </a:r>
                      <a:endParaRPr kumimoji="1" lang="en-US" altLang="ja-JP" sz="1200" dirty="0" smtClean="0">
                        <a:solidFill>
                          <a:schemeClr val="tx1"/>
                        </a:solidFill>
                        <a:latin typeface="+mj-ea"/>
                        <a:ea typeface="+mj-ea"/>
                      </a:endParaRPr>
                    </a:p>
                  </a:txBody>
                  <a:tcPr marL="84929" marR="849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51148">
                <a:tc>
                  <a:txBody>
                    <a:bodyPr/>
                    <a:lstStyle/>
                    <a:p>
                      <a:pPr algn="l"/>
                      <a:r>
                        <a:rPr kumimoji="1" lang="ja-JP" altLang="en-US" sz="1200" dirty="0" smtClean="0">
                          <a:solidFill>
                            <a:schemeClr val="tx1"/>
                          </a:solidFill>
                          <a:latin typeface="+mj-ea"/>
                          <a:ea typeface="+mj-ea"/>
                        </a:rPr>
                        <a:t>健康保険・厚生年金保険　被保険者報酬月額算定　基礎届／厚生年金保険</a:t>
                      </a:r>
                      <a:r>
                        <a:rPr kumimoji="1" lang="en-US" altLang="ja-JP" sz="1200" dirty="0" smtClean="0">
                          <a:solidFill>
                            <a:schemeClr val="tx1"/>
                          </a:solidFill>
                          <a:latin typeface="+mj-ea"/>
                          <a:ea typeface="+mj-ea"/>
                        </a:rPr>
                        <a:t>70</a:t>
                      </a:r>
                      <a:r>
                        <a:rPr kumimoji="1" lang="ja-JP" altLang="en-US" sz="1200" dirty="0" smtClean="0">
                          <a:solidFill>
                            <a:schemeClr val="tx1"/>
                          </a:solidFill>
                          <a:latin typeface="+mj-ea"/>
                          <a:ea typeface="+mj-ea"/>
                        </a:rPr>
                        <a:t>歳以上被用者算定基礎届</a:t>
                      </a:r>
                      <a:endParaRPr kumimoji="1" lang="en-US" altLang="ja-JP" sz="1200" strike="sngStrike" baseline="0" dirty="0" smtClean="0">
                        <a:solidFill>
                          <a:schemeClr val="tx1"/>
                        </a:solidFill>
                        <a:latin typeface="+mj-ea"/>
                        <a:ea typeface="+mj-ea"/>
                      </a:endParaRPr>
                    </a:p>
                  </a:txBody>
                  <a:tcPr marL="84929" marR="849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51148">
                <a:tc>
                  <a:txBody>
                    <a:bodyPr/>
                    <a:lstStyle/>
                    <a:p>
                      <a:pPr marL="0" marR="0" indent="0" algn="l" defTabSz="970488"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mj-ea"/>
                          <a:ea typeface="+mj-ea"/>
                        </a:rPr>
                        <a:t>健康保険・厚生年金保険　被保険者報酬月額変更届／厚生年金保険</a:t>
                      </a:r>
                      <a:r>
                        <a:rPr kumimoji="1" lang="en-US" altLang="ja-JP" sz="1200" dirty="0" smtClean="0">
                          <a:solidFill>
                            <a:schemeClr val="tx1"/>
                          </a:solidFill>
                          <a:latin typeface="+mj-ea"/>
                          <a:ea typeface="+mj-ea"/>
                        </a:rPr>
                        <a:t>70</a:t>
                      </a:r>
                      <a:r>
                        <a:rPr kumimoji="1" lang="ja-JP" altLang="en-US" sz="1200" dirty="0" smtClean="0">
                          <a:solidFill>
                            <a:schemeClr val="tx1"/>
                          </a:solidFill>
                          <a:latin typeface="+mj-ea"/>
                          <a:ea typeface="+mj-ea"/>
                        </a:rPr>
                        <a:t>歳以上被用者月額変更届</a:t>
                      </a:r>
                    </a:p>
                  </a:txBody>
                  <a:tcPr marL="84929" marR="849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5365" name="テキスト ボックス 6"/>
          <p:cNvSpPr txBox="1">
            <a:spLocks noChangeArrowheads="1"/>
          </p:cNvSpPr>
          <p:nvPr/>
        </p:nvSpPr>
        <p:spPr bwMode="auto">
          <a:xfrm>
            <a:off x="362008" y="1119979"/>
            <a:ext cx="722505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kumimoji="1" sz="3400">
                <a:solidFill>
                  <a:schemeClr val="tx1"/>
                </a:solidFill>
                <a:latin typeface="Calibri" pitchFamily="34" charset="0"/>
                <a:ea typeface="ＭＳ Ｐゴシック" pitchFamily="50" charset="-128"/>
              </a:defRPr>
            </a:lvl1pPr>
            <a:lvl2pPr marL="742950" indent="-285750" eaLnBrk="0" hangingPunct="0">
              <a:spcBef>
                <a:spcPct val="20000"/>
              </a:spcBef>
              <a:buFont typeface="Arial" pitchFamily="34" charset="0"/>
              <a:buChar char="–"/>
              <a:defRPr kumimoji="1" sz="3000">
                <a:solidFill>
                  <a:schemeClr val="tx1"/>
                </a:solidFill>
                <a:latin typeface="Calibri" pitchFamily="34" charset="0"/>
                <a:ea typeface="ＭＳ Ｐゴシック" pitchFamily="50" charset="-128"/>
              </a:defRPr>
            </a:lvl2pPr>
            <a:lvl3pPr marL="1143000" indent="-228600" eaLnBrk="0" hangingPunct="0">
              <a:spcBef>
                <a:spcPct val="20000"/>
              </a:spcBef>
              <a:buFont typeface="Arial" pitchFamily="34" charset="0"/>
              <a:buChar char="•"/>
              <a:defRPr kumimoji="1" sz="2600">
                <a:solidFill>
                  <a:schemeClr val="tx1"/>
                </a:solidFill>
                <a:latin typeface="Calibri" pitchFamily="34" charset="0"/>
                <a:ea typeface="ＭＳ Ｐゴシック" pitchFamily="50" charset="-128"/>
              </a:defRPr>
            </a:lvl3pPr>
            <a:lvl4pPr marL="1600200" indent="-228600" eaLnBrk="0" hangingPunct="0">
              <a:spcBef>
                <a:spcPct val="20000"/>
              </a:spcBef>
              <a:buFont typeface="Arial" pitchFamily="34" charset="0"/>
              <a:buChar char="–"/>
              <a:defRPr kumimoji="1" sz="2100">
                <a:solidFill>
                  <a:schemeClr val="tx1"/>
                </a:solidFill>
                <a:latin typeface="Calibri" pitchFamily="34" charset="0"/>
                <a:ea typeface="ＭＳ Ｐゴシック" pitchFamily="50" charset="-128"/>
              </a:defRPr>
            </a:lvl4pPr>
            <a:lvl5pPr marL="2057400" indent="-228600" eaLnBrk="0" hangingPunct="0">
              <a:spcBef>
                <a:spcPct val="20000"/>
              </a:spcBef>
              <a:buFont typeface="Arial" pitchFamily="34" charset="0"/>
              <a:buChar char="»"/>
              <a:defRPr kumimoji="1" sz="2100">
                <a:solidFill>
                  <a:schemeClr val="tx1"/>
                </a:solidFill>
                <a:latin typeface="Calibri" pitchFamily="34" charset="0"/>
                <a:ea typeface="ＭＳ Ｐゴシック" pitchFamily="50" charset="-128"/>
              </a:defRPr>
            </a:lvl5pPr>
            <a:lvl6pPr marL="2514600" indent="-228600" defTabSz="969963" eaLnBrk="0" fontAlgn="base" hangingPunct="0">
              <a:spcBef>
                <a:spcPct val="20000"/>
              </a:spcBef>
              <a:spcAft>
                <a:spcPct val="0"/>
              </a:spcAft>
              <a:buFont typeface="Arial" pitchFamily="34" charset="0"/>
              <a:buChar char="»"/>
              <a:defRPr kumimoji="1" sz="2100">
                <a:solidFill>
                  <a:schemeClr val="tx1"/>
                </a:solidFill>
                <a:latin typeface="Calibri" pitchFamily="34" charset="0"/>
                <a:ea typeface="ＭＳ Ｐゴシック" pitchFamily="50" charset="-128"/>
              </a:defRPr>
            </a:lvl6pPr>
            <a:lvl7pPr marL="2971800" indent="-228600" defTabSz="969963" eaLnBrk="0" fontAlgn="base" hangingPunct="0">
              <a:spcBef>
                <a:spcPct val="20000"/>
              </a:spcBef>
              <a:spcAft>
                <a:spcPct val="0"/>
              </a:spcAft>
              <a:buFont typeface="Arial" pitchFamily="34" charset="0"/>
              <a:buChar char="»"/>
              <a:defRPr kumimoji="1" sz="2100">
                <a:solidFill>
                  <a:schemeClr val="tx1"/>
                </a:solidFill>
                <a:latin typeface="Calibri" pitchFamily="34" charset="0"/>
                <a:ea typeface="ＭＳ Ｐゴシック" pitchFamily="50" charset="-128"/>
              </a:defRPr>
            </a:lvl7pPr>
            <a:lvl8pPr marL="3429000" indent="-228600" defTabSz="969963" eaLnBrk="0" fontAlgn="base" hangingPunct="0">
              <a:spcBef>
                <a:spcPct val="20000"/>
              </a:spcBef>
              <a:spcAft>
                <a:spcPct val="0"/>
              </a:spcAft>
              <a:buFont typeface="Arial" pitchFamily="34" charset="0"/>
              <a:buChar char="»"/>
              <a:defRPr kumimoji="1" sz="2100">
                <a:solidFill>
                  <a:schemeClr val="tx1"/>
                </a:solidFill>
                <a:latin typeface="Calibri" pitchFamily="34" charset="0"/>
                <a:ea typeface="ＭＳ Ｐゴシック" pitchFamily="50" charset="-128"/>
              </a:defRPr>
            </a:lvl8pPr>
            <a:lvl9pPr marL="3886200" indent="-228600" defTabSz="969963" eaLnBrk="0" fontAlgn="base" hangingPunct="0">
              <a:spcBef>
                <a:spcPct val="20000"/>
              </a:spcBef>
              <a:spcAft>
                <a:spcPct val="0"/>
              </a:spcAft>
              <a:buFont typeface="Arial" pitchFamily="34" charset="0"/>
              <a:buChar char="»"/>
              <a:defRPr kumimoji="1" sz="2100">
                <a:solidFill>
                  <a:schemeClr val="tx1"/>
                </a:solidFill>
                <a:latin typeface="Calibri" pitchFamily="34" charset="0"/>
                <a:ea typeface="ＭＳ Ｐゴシック" pitchFamily="50" charset="-128"/>
              </a:defRPr>
            </a:lvl9pPr>
          </a:lstStyle>
          <a:p>
            <a:pPr eaLnBrk="1" fontAlgn="auto" hangingPunct="1">
              <a:spcBef>
                <a:spcPct val="0"/>
              </a:spcBef>
              <a:spcAft>
                <a:spcPts val="0"/>
              </a:spcAft>
              <a:buFontTx/>
              <a:buNone/>
            </a:pPr>
            <a:r>
              <a:rPr lang="ja-JP" altLang="en-US" sz="18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●健康保険・厚生年金保険関連事務（適用関係）（事業主提出関係）</a:t>
            </a:r>
          </a:p>
        </p:txBody>
      </p:sp>
      <p:sp>
        <p:nvSpPr>
          <p:cNvPr id="9" name="タイトル 1"/>
          <p:cNvSpPr>
            <a:spLocks noGrp="1"/>
          </p:cNvSpPr>
          <p:nvPr>
            <p:ph type="title"/>
          </p:nvPr>
        </p:nvSpPr>
        <p:spPr>
          <a:xfrm>
            <a:off x="36513" y="260648"/>
            <a:ext cx="9143999" cy="660966"/>
          </a:xfrm>
          <a:noFill/>
        </p:spPr>
        <p:txBody>
          <a:bodyPr wrap="square" rtlCol="0">
            <a:noAutofit/>
          </a:bodyPr>
          <a:lstStyle/>
          <a:p>
            <a:pPr algn="l"/>
            <a:r>
              <a:rPr lang="ja-JP" altLang="en-US" sz="2400" b="1" dirty="0" smtClean="0">
                <a:effectLst>
                  <a:glow rad="228600">
                    <a:schemeClr val="bg1"/>
                  </a:glow>
                </a:effectLst>
                <a:latin typeface="Meiryo UI" panose="020B0604030504040204" pitchFamily="50" charset="-128"/>
                <a:ea typeface="Meiryo UI" panose="020B0604030504040204" pitchFamily="50" charset="-128"/>
                <a:cs typeface="Meiryo UI" panose="020B0604030504040204" pitchFamily="50" charset="-128"/>
              </a:rPr>
              <a:t>参考</a:t>
            </a:r>
            <a:r>
              <a:rPr lang="en-US" altLang="ja-JP" sz="2400" b="1" dirty="0" smtClean="0">
                <a:effectLst>
                  <a:glow rad="228600">
                    <a:schemeClr val="bg1"/>
                  </a:glow>
                </a:effectLst>
                <a:latin typeface="Meiryo UI" panose="020B0604030504040204" pitchFamily="50" charset="-128"/>
                <a:ea typeface="Meiryo UI" panose="020B0604030504040204" pitchFamily="50" charset="-128"/>
                <a:cs typeface="Meiryo UI" panose="020B0604030504040204" pitchFamily="50" charset="-128"/>
              </a:rPr>
              <a:t>.</a:t>
            </a:r>
            <a:r>
              <a:rPr lang="ja-JP" altLang="en-US" sz="2400" b="1" dirty="0" smtClean="0">
                <a:effectLst>
                  <a:glow rad="228600">
                    <a:schemeClr val="bg1"/>
                  </a:glow>
                </a:effectLst>
                <a:latin typeface="Meiryo UI" panose="020B0604030504040204" pitchFamily="50" charset="-128"/>
                <a:ea typeface="Meiryo UI" panose="020B0604030504040204" pitchFamily="50" charset="-128"/>
                <a:cs typeface="Meiryo UI" panose="020B0604030504040204" pitchFamily="50" charset="-128"/>
              </a:rPr>
              <a:t>健保・</a:t>
            </a:r>
            <a:r>
              <a:rPr lang="ja-JP" altLang="en-US" sz="2400" b="1" dirty="0">
                <a:effectLst>
                  <a:glow rad="228600">
                    <a:schemeClr val="bg1"/>
                  </a:glow>
                </a:effectLst>
                <a:latin typeface="Meiryo UI" panose="020B0604030504040204" pitchFamily="50" charset="-128"/>
                <a:ea typeface="Meiryo UI" panose="020B0604030504040204" pitchFamily="50" charset="-128"/>
                <a:cs typeface="Meiryo UI" panose="020B0604030504040204" pitchFamily="50" charset="-128"/>
              </a:rPr>
              <a:t>厚生</a:t>
            </a:r>
            <a:r>
              <a:rPr lang="ja-JP" altLang="en-US" sz="2400" b="1" dirty="0" smtClean="0">
                <a:effectLst>
                  <a:glow rad="228600">
                    <a:schemeClr val="bg1"/>
                  </a:glow>
                </a:effectLst>
                <a:latin typeface="Meiryo UI" panose="020B0604030504040204" pitchFamily="50" charset="-128"/>
                <a:ea typeface="Meiryo UI" panose="020B0604030504040204" pitchFamily="50" charset="-128"/>
                <a:cs typeface="Meiryo UI" panose="020B0604030504040204" pitchFamily="50" charset="-128"/>
              </a:rPr>
              <a:t>年金関連</a:t>
            </a:r>
            <a:r>
              <a:rPr lang="ja-JP" altLang="en-US" sz="2400" b="1" dirty="0">
                <a:effectLst>
                  <a:glow rad="228600">
                    <a:schemeClr val="bg1"/>
                  </a:glow>
                </a:effectLst>
                <a:latin typeface="Meiryo UI" panose="020B0604030504040204" pitchFamily="50" charset="-128"/>
                <a:ea typeface="Meiryo UI" panose="020B0604030504040204" pitchFamily="50" charset="-128"/>
                <a:cs typeface="Meiryo UI" panose="020B0604030504040204" pitchFamily="50" charset="-128"/>
              </a:rPr>
              <a:t>事務（適用関係</a:t>
            </a:r>
            <a:r>
              <a:rPr lang="ja-JP" altLang="en-US" sz="2400" b="1" dirty="0" smtClean="0">
                <a:effectLst>
                  <a:glow rad="228600">
                    <a:schemeClr val="bg1"/>
                  </a:glow>
                </a:effectLst>
                <a:latin typeface="Meiryo UI" panose="020B0604030504040204" pitchFamily="50" charset="-128"/>
                <a:ea typeface="Meiryo UI" panose="020B0604030504040204" pitchFamily="50" charset="-128"/>
                <a:cs typeface="Meiryo UI" panose="020B0604030504040204" pitchFamily="50" charset="-128"/>
              </a:rPr>
              <a:t>）様式</a:t>
            </a:r>
            <a:r>
              <a:rPr lang="ja-JP" altLang="en-US" sz="2400" b="1" dirty="0">
                <a:effectLst>
                  <a:glow rad="228600">
                    <a:schemeClr val="bg1"/>
                  </a:glow>
                </a:effectLst>
                <a:latin typeface="Meiryo UI" panose="020B0604030504040204" pitchFamily="50" charset="-128"/>
                <a:ea typeface="Meiryo UI" panose="020B0604030504040204" pitchFamily="50" charset="-128"/>
                <a:cs typeface="Meiryo UI" panose="020B0604030504040204" pitchFamily="50" charset="-128"/>
              </a:rPr>
              <a:t>等の</a:t>
            </a:r>
            <a:r>
              <a:rPr lang="ja-JP" altLang="en-US" sz="2400" b="1" dirty="0" smtClean="0">
                <a:effectLst>
                  <a:glow rad="228600">
                    <a:schemeClr val="bg1"/>
                  </a:glow>
                </a:effectLst>
                <a:latin typeface="Meiryo UI" panose="020B0604030504040204" pitchFamily="50" charset="-128"/>
                <a:ea typeface="Meiryo UI" panose="020B0604030504040204" pitchFamily="50" charset="-128"/>
                <a:cs typeface="Meiryo UI" panose="020B0604030504040204" pitchFamily="50" charset="-128"/>
              </a:rPr>
              <a:t>変更</a:t>
            </a:r>
            <a:r>
              <a:rPr lang="ja-JP" altLang="en-US" sz="2400" b="1" dirty="0">
                <a:effectLst>
                  <a:glow rad="228600">
                    <a:schemeClr val="bg1"/>
                  </a:glow>
                </a:effectLst>
                <a:latin typeface="Meiryo UI" panose="020B0604030504040204" pitchFamily="50" charset="-128"/>
                <a:ea typeface="Meiryo UI" panose="020B0604030504040204" pitchFamily="50" charset="-128"/>
                <a:cs typeface="Meiryo UI" panose="020B0604030504040204" pitchFamily="50" charset="-128"/>
              </a:rPr>
              <a:t>（</a:t>
            </a:r>
            <a:r>
              <a:rPr lang="ja-JP" altLang="en-US" sz="2400" b="1" dirty="0" smtClean="0">
                <a:effectLst>
                  <a:glow rad="228600">
                    <a:schemeClr val="bg1"/>
                  </a:glow>
                </a:effectLst>
                <a:latin typeface="Meiryo UI" panose="020B0604030504040204" pitchFamily="50" charset="-128"/>
                <a:ea typeface="Meiryo UI" panose="020B0604030504040204" pitchFamily="50" charset="-128"/>
                <a:cs typeface="Meiryo UI" panose="020B0604030504040204" pitchFamily="50" charset="-128"/>
              </a:rPr>
              <a:t>予定）</a:t>
            </a:r>
            <a:endParaRPr lang="ja-JP" altLang="en-US" sz="2400" b="1" dirty="0">
              <a:effectLst>
                <a:glow rad="228600">
                  <a:schemeClr val="bg1"/>
                </a:glow>
              </a:effectLst>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7" name="表 6"/>
          <p:cNvGraphicFramePr>
            <a:graphicFrameLocks noGrp="1"/>
          </p:cNvGraphicFramePr>
          <p:nvPr>
            <p:extLst>
              <p:ext uri="{D42A27DB-BD31-4B8C-83A1-F6EECF244321}">
                <p14:modId xmlns:p14="http://schemas.microsoft.com/office/powerpoint/2010/main" val="3489289503"/>
              </p:ext>
            </p:extLst>
          </p:nvPr>
        </p:nvGraphicFramePr>
        <p:xfrm>
          <a:off x="2552072" y="1607618"/>
          <a:ext cx="2051182" cy="4358762"/>
        </p:xfrm>
        <a:graphic>
          <a:graphicData uri="http://schemas.openxmlformats.org/drawingml/2006/table">
            <a:tbl>
              <a:tblPr firstRow="1" bandRow="1">
                <a:tableStyleId>{5C22544A-7EE6-4342-B048-85BDC9FD1C3A}</a:tableStyleId>
              </a:tblPr>
              <a:tblGrid>
                <a:gridCol w="2051182"/>
              </a:tblGrid>
              <a:tr h="294933">
                <a:tc>
                  <a:txBody>
                    <a:bodyPr/>
                    <a:lstStyle/>
                    <a:p>
                      <a:pPr algn="ctr"/>
                      <a:r>
                        <a:rPr kumimoji="1" lang="ja-JP" altLang="en-US" sz="1300" b="0" dirty="0" smtClean="0">
                          <a:solidFill>
                            <a:schemeClr val="tx1"/>
                          </a:solidFill>
                        </a:rPr>
                        <a:t>変更される様式等</a:t>
                      </a:r>
                      <a:endParaRPr kumimoji="1" lang="en-US" altLang="ja-JP" sz="1300" b="0" dirty="0" smtClean="0">
                        <a:solidFill>
                          <a:schemeClr val="tx1"/>
                        </a:solidFill>
                      </a:endParaRPr>
                    </a:p>
                  </a:txBody>
                  <a:tcPr marL="84929" marR="849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r>
              <a:tr h="851148">
                <a:tc>
                  <a:txBody>
                    <a:bodyPr/>
                    <a:lstStyle/>
                    <a:p>
                      <a:pPr algn="l"/>
                      <a:r>
                        <a:rPr kumimoji="1" lang="ja-JP" altLang="en-US" sz="1200" dirty="0" smtClean="0">
                          <a:solidFill>
                            <a:schemeClr val="tx1"/>
                          </a:solidFill>
                          <a:latin typeface="+mj-ea"/>
                          <a:ea typeface="+mj-ea"/>
                        </a:rPr>
                        <a:t>健康保険・厚生年金保険　　被保険者賞与支払届／　　　厚生年金保険</a:t>
                      </a:r>
                      <a:r>
                        <a:rPr kumimoji="1" lang="en-US" altLang="ja-JP" sz="1200" dirty="0" smtClean="0">
                          <a:solidFill>
                            <a:schemeClr val="tx1"/>
                          </a:solidFill>
                          <a:latin typeface="+mj-ea"/>
                          <a:ea typeface="+mj-ea"/>
                        </a:rPr>
                        <a:t>70</a:t>
                      </a:r>
                      <a:r>
                        <a:rPr kumimoji="1" lang="ja-JP" altLang="en-US" sz="1200" dirty="0" smtClean="0">
                          <a:solidFill>
                            <a:schemeClr val="tx1"/>
                          </a:solidFill>
                          <a:latin typeface="+mj-ea"/>
                          <a:ea typeface="+mj-ea"/>
                        </a:rPr>
                        <a:t>歳以上　　　被用者賞与支払届</a:t>
                      </a:r>
                      <a:endParaRPr kumimoji="1" lang="en-US" altLang="ja-JP" sz="1200" strike="sngStrike" baseline="0" dirty="0" smtClean="0">
                        <a:solidFill>
                          <a:schemeClr val="tx1"/>
                        </a:solidFill>
                        <a:latin typeface="+mj-ea"/>
                        <a:ea typeface="+mj-ea"/>
                      </a:endParaRPr>
                    </a:p>
                  </a:txBody>
                  <a:tcPr marL="84929" marR="849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61221">
                <a:tc>
                  <a:txBody>
                    <a:bodyPr/>
                    <a:lstStyle/>
                    <a:p>
                      <a:pPr algn="l"/>
                      <a:r>
                        <a:rPr kumimoji="1" lang="ja-JP" altLang="en-US" sz="1200" dirty="0" smtClean="0">
                          <a:solidFill>
                            <a:schemeClr val="tx1"/>
                          </a:solidFill>
                          <a:latin typeface="+mj-ea"/>
                          <a:ea typeface="+mj-ea"/>
                        </a:rPr>
                        <a:t>健康保険被扶養者（異動）届／国民年金第３号被保険者関係届</a:t>
                      </a:r>
                      <a:endParaRPr kumimoji="1" lang="en-US" altLang="ja-JP" sz="1200" kern="1200" dirty="0" smtClean="0">
                        <a:solidFill>
                          <a:schemeClr val="tx1"/>
                        </a:solidFill>
                        <a:latin typeface="+mj-ea"/>
                        <a:ea typeface="+mn-ea"/>
                        <a:cs typeface="+mn-cs"/>
                      </a:endParaRPr>
                    </a:p>
                  </a:txBody>
                  <a:tcPr marL="84929" marR="849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71294">
                <a:tc>
                  <a:txBody>
                    <a:bodyPr/>
                    <a:lstStyle/>
                    <a:p>
                      <a:pPr algn="l"/>
                      <a:r>
                        <a:rPr kumimoji="1" lang="ja-JP" altLang="en-US" sz="1200" dirty="0" smtClean="0">
                          <a:solidFill>
                            <a:schemeClr val="tx1"/>
                          </a:solidFill>
                          <a:latin typeface="+mj-ea"/>
                          <a:ea typeface="+mj-ea"/>
                        </a:rPr>
                        <a:t>国民年金第３号被保険者　　関係届</a:t>
                      </a:r>
                      <a:endParaRPr kumimoji="1" lang="en-US" altLang="ja-JP" sz="1200" dirty="0" smtClean="0">
                        <a:solidFill>
                          <a:schemeClr val="tx1"/>
                        </a:solidFill>
                        <a:latin typeface="+mj-ea"/>
                        <a:ea typeface="+mj-ea"/>
                      </a:endParaRPr>
                    </a:p>
                  </a:txBody>
                  <a:tcPr marL="84929" marR="849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61221">
                <a:tc>
                  <a:txBody>
                    <a:bodyPr/>
                    <a:lstStyle/>
                    <a:p>
                      <a:pPr algn="l"/>
                      <a:r>
                        <a:rPr kumimoji="1" lang="ja-JP" altLang="en-US" sz="1200" dirty="0" smtClean="0">
                          <a:solidFill>
                            <a:schemeClr val="tx1"/>
                          </a:solidFill>
                          <a:latin typeface="+mj-ea"/>
                          <a:ea typeface="+mj-ea"/>
                        </a:rPr>
                        <a:t>健康保険・厚生年金保険　　育児休業等取得者申出書（新規・延長）／終了届</a:t>
                      </a:r>
                      <a:endParaRPr kumimoji="1" lang="en-US" altLang="ja-JP" sz="1200" dirty="0" smtClean="0">
                        <a:solidFill>
                          <a:schemeClr val="tx1"/>
                        </a:solidFill>
                        <a:latin typeface="+mj-ea"/>
                        <a:ea typeface="+mj-ea"/>
                      </a:endParaRPr>
                    </a:p>
                  </a:txBody>
                  <a:tcPr marL="84929" marR="849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418945">
                <a:tc>
                  <a:txBody>
                    <a:bodyPr/>
                    <a:lstStyle/>
                    <a:p>
                      <a:pPr algn="l"/>
                      <a:r>
                        <a:rPr kumimoji="1" lang="ja-JP" altLang="en-US" sz="1200" dirty="0" smtClean="0">
                          <a:solidFill>
                            <a:schemeClr val="tx1"/>
                          </a:solidFill>
                          <a:latin typeface="+mj-ea"/>
                          <a:ea typeface="+mj-ea"/>
                        </a:rPr>
                        <a:t>健康保険・厚生年金保険　　育児休業等終了時報酬　　　月額変更届／厚生年金　　　保険</a:t>
                      </a:r>
                      <a:r>
                        <a:rPr kumimoji="1" lang="en-US" altLang="ja-JP" sz="1200" dirty="0" smtClean="0">
                          <a:solidFill>
                            <a:schemeClr val="tx1"/>
                          </a:solidFill>
                          <a:latin typeface="+mj-ea"/>
                          <a:ea typeface="+mj-ea"/>
                        </a:rPr>
                        <a:t>70</a:t>
                      </a:r>
                      <a:r>
                        <a:rPr kumimoji="1" lang="ja-JP" altLang="en-US" sz="1200" dirty="0" smtClean="0">
                          <a:solidFill>
                            <a:schemeClr val="tx1"/>
                          </a:solidFill>
                          <a:latin typeface="+mj-ea"/>
                          <a:ea typeface="+mj-ea"/>
                        </a:rPr>
                        <a:t>歳以上被用者育児　休業等終了時報酬月額相当額変更届</a:t>
                      </a:r>
                      <a:endParaRPr kumimoji="1" lang="en-US" altLang="ja-JP" sz="1200" dirty="0" smtClean="0">
                        <a:solidFill>
                          <a:schemeClr val="tx1"/>
                        </a:solidFill>
                        <a:latin typeface="+mj-ea"/>
                        <a:ea typeface="+mj-ea"/>
                      </a:endParaRPr>
                    </a:p>
                  </a:txBody>
                  <a:tcPr marL="84929" marR="849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0" name="表 9"/>
          <p:cNvGraphicFramePr>
            <a:graphicFrameLocks noGrp="1"/>
          </p:cNvGraphicFramePr>
          <p:nvPr>
            <p:extLst>
              <p:ext uri="{D42A27DB-BD31-4B8C-83A1-F6EECF244321}">
                <p14:modId xmlns:p14="http://schemas.microsoft.com/office/powerpoint/2010/main" val="353687464"/>
              </p:ext>
            </p:extLst>
          </p:nvPr>
        </p:nvGraphicFramePr>
        <p:xfrm>
          <a:off x="6787893" y="1582454"/>
          <a:ext cx="1941108" cy="1238050"/>
        </p:xfrm>
        <a:graphic>
          <a:graphicData uri="http://schemas.openxmlformats.org/drawingml/2006/table">
            <a:tbl>
              <a:tblPr firstRow="1" bandRow="1">
                <a:tableStyleId>{5C22544A-7EE6-4342-B048-85BDC9FD1C3A}</a:tableStyleId>
              </a:tblPr>
              <a:tblGrid>
                <a:gridCol w="1941108"/>
              </a:tblGrid>
              <a:tr h="294844">
                <a:tc>
                  <a:txBody>
                    <a:bodyPr/>
                    <a:lstStyle/>
                    <a:p>
                      <a:pPr algn="ctr"/>
                      <a:r>
                        <a:rPr kumimoji="1" lang="ja-JP" altLang="en-US" sz="1300" b="0" dirty="0" smtClean="0">
                          <a:solidFill>
                            <a:schemeClr val="tx1"/>
                          </a:solidFill>
                        </a:rPr>
                        <a:t>変更される様式等</a:t>
                      </a:r>
                    </a:p>
                  </a:txBody>
                  <a:tcPr marL="84929" marR="84929" marT="45676" marB="456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r>
              <a:tr h="471346">
                <a:tc>
                  <a:txBody>
                    <a:bodyPr/>
                    <a:lstStyle/>
                    <a:p>
                      <a:pPr algn="l"/>
                      <a:r>
                        <a:rPr kumimoji="1" lang="ja-JP" altLang="en-US" sz="1200" kern="1200" dirty="0" smtClean="0">
                          <a:solidFill>
                            <a:schemeClr val="tx1"/>
                          </a:solidFill>
                          <a:latin typeface="+mj-ea"/>
                          <a:ea typeface="+mn-ea"/>
                          <a:cs typeface="+mn-cs"/>
                        </a:rPr>
                        <a:t>厚生年金保険特例加入　被保険者資格喪失申出書</a:t>
                      </a:r>
                      <a:endParaRPr kumimoji="1" lang="en-US" altLang="ja-JP" sz="1200" kern="1200" dirty="0" smtClean="0">
                        <a:solidFill>
                          <a:schemeClr val="tx1"/>
                        </a:solidFill>
                        <a:latin typeface="+mj-ea"/>
                        <a:ea typeface="+mn-ea"/>
                        <a:cs typeface="+mn-cs"/>
                      </a:endParaRPr>
                    </a:p>
                  </a:txBody>
                  <a:tcPr marL="84929" marR="84929" marT="45726" marB="457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71860">
                <a:tc>
                  <a:txBody>
                    <a:bodyPr/>
                    <a:lstStyle/>
                    <a:p>
                      <a:pPr marL="0" marR="0" indent="0" algn="l" defTabSz="970488"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latin typeface="+mj-ea"/>
                          <a:ea typeface="+mn-ea"/>
                          <a:cs typeface="+mn-cs"/>
                        </a:rPr>
                        <a:t>健康保険・厚生年金保険　新規適用届</a:t>
                      </a:r>
                      <a:endParaRPr kumimoji="1" lang="en-US" altLang="ja-JP" sz="1200" kern="1200" dirty="0" smtClean="0">
                        <a:solidFill>
                          <a:schemeClr val="tx1"/>
                        </a:solidFill>
                        <a:latin typeface="+mj-ea"/>
                        <a:ea typeface="+mn-ea"/>
                        <a:cs typeface="+mn-cs"/>
                      </a:endParaRPr>
                    </a:p>
                  </a:txBody>
                  <a:tcPr marL="84929" marR="84929"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1" name="テキスト ボックス 3"/>
          <p:cNvSpPr txBox="1">
            <a:spLocks noChangeArrowheads="1"/>
          </p:cNvSpPr>
          <p:nvPr/>
        </p:nvSpPr>
        <p:spPr bwMode="auto">
          <a:xfrm>
            <a:off x="570248" y="6079887"/>
            <a:ext cx="8493011" cy="251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0" tIns="43195" rIns="86390" bIns="43195">
            <a:spAutoFit/>
          </a:bodyPr>
          <a:lstStyle>
            <a:lvl1pPr eaLnBrk="0" hangingPunct="0">
              <a:spcBef>
                <a:spcPct val="20000"/>
              </a:spcBef>
              <a:buFont typeface="Arial" pitchFamily="34" charset="0"/>
              <a:buChar char="•"/>
              <a:defRPr kumimoji="1" sz="3400">
                <a:solidFill>
                  <a:schemeClr val="tx1"/>
                </a:solidFill>
                <a:latin typeface="Calibri" pitchFamily="34" charset="0"/>
                <a:ea typeface="ＭＳ Ｐゴシック" pitchFamily="50" charset="-128"/>
              </a:defRPr>
            </a:lvl1pPr>
            <a:lvl2pPr marL="742950" indent="-285750" eaLnBrk="0" hangingPunct="0">
              <a:spcBef>
                <a:spcPct val="20000"/>
              </a:spcBef>
              <a:buFont typeface="Arial" pitchFamily="34" charset="0"/>
              <a:buChar char="–"/>
              <a:defRPr kumimoji="1" sz="3000">
                <a:solidFill>
                  <a:schemeClr val="tx1"/>
                </a:solidFill>
                <a:latin typeface="Calibri" pitchFamily="34" charset="0"/>
                <a:ea typeface="ＭＳ Ｐゴシック" pitchFamily="50" charset="-128"/>
              </a:defRPr>
            </a:lvl2pPr>
            <a:lvl3pPr marL="1143000" indent="-228600" eaLnBrk="0" hangingPunct="0">
              <a:spcBef>
                <a:spcPct val="20000"/>
              </a:spcBef>
              <a:buFont typeface="Arial" pitchFamily="34" charset="0"/>
              <a:buChar char="•"/>
              <a:defRPr kumimoji="1" sz="2600">
                <a:solidFill>
                  <a:schemeClr val="tx1"/>
                </a:solidFill>
                <a:latin typeface="Calibri" pitchFamily="34" charset="0"/>
                <a:ea typeface="ＭＳ Ｐゴシック" pitchFamily="50" charset="-128"/>
              </a:defRPr>
            </a:lvl3pPr>
            <a:lvl4pPr marL="1600200" indent="-228600" eaLnBrk="0" hangingPunct="0">
              <a:spcBef>
                <a:spcPct val="20000"/>
              </a:spcBef>
              <a:buFont typeface="Arial" pitchFamily="34" charset="0"/>
              <a:buChar char="–"/>
              <a:defRPr kumimoji="1" sz="2100">
                <a:solidFill>
                  <a:schemeClr val="tx1"/>
                </a:solidFill>
                <a:latin typeface="Calibri" pitchFamily="34" charset="0"/>
                <a:ea typeface="ＭＳ Ｐゴシック" pitchFamily="50" charset="-128"/>
              </a:defRPr>
            </a:lvl4pPr>
            <a:lvl5pPr marL="2057400" indent="-228600" eaLnBrk="0" hangingPunct="0">
              <a:spcBef>
                <a:spcPct val="20000"/>
              </a:spcBef>
              <a:buFont typeface="Arial" pitchFamily="34" charset="0"/>
              <a:buChar char="»"/>
              <a:defRPr kumimoji="1" sz="2100">
                <a:solidFill>
                  <a:schemeClr val="tx1"/>
                </a:solidFill>
                <a:latin typeface="Calibri" pitchFamily="34" charset="0"/>
                <a:ea typeface="ＭＳ Ｐゴシック" pitchFamily="50" charset="-128"/>
              </a:defRPr>
            </a:lvl5pPr>
            <a:lvl6pPr marL="2514600" indent="-228600" defTabSz="969963" eaLnBrk="0" fontAlgn="base" hangingPunct="0">
              <a:spcBef>
                <a:spcPct val="20000"/>
              </a:spcBef>
              <a:spcAft>
                <a:spcPct val="0"/>
              </a:spcAft>
              <a:buFont typeface="Arial" pitchFamily="34" charset="0"/>
              <a:buChar char="»"/>
              <a:defRPr kumimoji="1" sz="2100">
                <a:solidFill>
                  <a:schemeClr val="tx1"/>
                </a:solidFill>
                <a:latin typeface="Calibri" pitchFamily="34" charset="0"/>
                <a:ea typeface="ＭＳ Ｐゴシック" pitchFamily="50" charset="-128"/>
              </a:defRPr>
            </a:lvl6pPr>
            <a:lvl7pPr marL="2971800" indent="-228600" defTabSz="969963" eaLnBrk="0" fontAlgn="base" hangingPunct="0">
              <a:spcBef>
                <a:spcPct val="20000"/>
              </a:spcBef>
              <a:spcAft>
                <a:spcPct val="0"/>
              </a:spcAft>
              <a:buFont typeface="Arial" pitchFamily="34" charset="0"/>
              <a:buChar char="»"/>
              <a:defRPr kumimoji="1" sz="2100">
                <a:solidFill>
                  <a:schemeClr val="tx1"/>
                </a:solidFill>
                <a:latin typeface="Calibri" pitchFamily="34" charset="0"/>
                <a:ea typeface="ＭＳ Ｐゴシック" pitchFamily="50" charset="-128"/>
              </a:defRPr>
            </a:lvl7pPr>
            <a:lvl8pPr marL="3429000" indent="-228600" defTabSz="969963" eaLnBrk="0" fontAlgn="base" hangingPunct="0">
              <a:spcBef>
                <a:spcPct val="20000"/>
              </a:spcBef>
              <a:spcAft>
                <a:spcPct val="0"/>
              </a:spcAft>
              <a:buFont typeface="Arial" pitchFamily="34" charset="0"/>
              <a:buChar char="»"/>
              <a:defRPr kumimoji="1" sz="2100">
                <a:solidFill>
                  <a:schemeClr val="tx1"/>
                </a:solidFill>
                <a:latin typeface="Calibri" pitchFamily="34" charset="0"/>
                <a:ea typeface="ＭＳ Ｐゴシック" pitchFamily="50" charset="-128"/>
              </a:defRPr>
            </a:lvl8pPr>
            <a:lvl9pPr marL="3886200" indent="-228600" defTabSz="969963" eaLnBrk="0" fontAlgn="base" hangingPunct="0">
              <a:spcBef>
                <a:spcPct val="20000"/>
              </a:spcBef>
              <a:spcAft>
                <a:spcPct val="0"/>
              </a:spcAft>
              <a:buFont typeface="Arial" pitchFamily="34" charset="0"/>
              <a:buChar char="»"/>
              <a:defRPr kumimoji="1" sz="2100">
                <a:solidFill>
                  <a:schemeClr val="tx1"/>
                </a:solidFill>
                <a:latin typeface="Calibri" pitchFamily="34" charset="0"/>
                <a:ea typeface="ＭＳ Ｐゴシック" pitchFamily="50" charset="-128"/>
              </a:defRPr>
            </a:lvl9pPr>
          </a:lstStyle>
          <a:p>
            <a:pPr eaLnBrk="1" fontAlgn="auto" hangingPunct="1">
              <a:spcBef>
                <a:spcPct val="0"/>
              </a:spcBef>
              <a:spcAft>
                <a:spcPts val="0"/>
              </a:spcAft>
              <a:buFontTx/>
              <a:buNone/>
            </a:pPr>
            <a:r>
              <a:rPr lang="en-US" altLang="ja-JP" sz="1068" dirty="0" smtClean="0">
                <a:solidFill>
                  <a:prstClr val="black"/>
                </a:solidFill>
              </a:rPr>
              <a:t>※</a:t>
            </a:r>
            <a:r>
              <a:rPr lang="ja-JP" altLang="en-US" sz="1068" dirty="0" smtClean="0">
                <a:solidFill>
                  <a:prstClr val="black"/>
                </a:solidFill>
              </a:rPr>
              <a:t>　組合</a:t>
            </a:r>
            <a:r>
              <a:rPr lang="ja-JP" altLang="en-US" sz="1068" dirty="0">
                <a:solidFill>
                  <a:prstClr val="black"/>
                </a:solidFill>
              </a:rPr>
              <a:t>によっては、被保険者証の検認又は更新等において、個人番号を記入した書類の提出を求められることがあります。</a:t>
            </a:r>
            <a:endParaRPr lang="en-US" altLang="ja-JP" sz="1068" dirty="0">
              <a:solidFill>
                <a:prstClr val="black"/>
              </a:solidFill>
            </a:endParaRPr>
          </a:p>
        </p:txBody>
      </p:sp>
      <p:graphicFrame>
        <p:nvGraphicFramePr>
          <p:cNvPr id="13" name="表 12"/>
          <p:cNvGraphicFramePr>
            <a:graphicFrameLocks noGrp="1"/>
          </p:cNvGraphicFramePr>
          <p:nvPr>
            <p:extLst>
              <p:ext uri="{D42A27DB-BD31-4B8C-83A1-F6EECF244321}">
                <p14:modId xmlns:p14="http://schemas.microsoft.com/office/powerpoint/2010/main" val="3096513757"/>
              </p:ext>
            </p:extLst>
          </p:nvPr>
        </p:nvGraphicFramePr>
        <p:xfrm>
          <a:off x="4726645" y="1598330"/>
          <a:ext cx="1922983" cy="4358762"/>
        </p:xfrm>
        <a:graphic>
          <a:graphicData uri="http://schemas.openxmlformats.org/drawingml/2006/table">
            <a:tbl>
              <a:tblPr firstRow="1" bandRow="1">
                <a:tableStyleId>{5C22544A-7EE6-4342-B048-85BDC9FD1C3A}</a:tableStyleId>
              </a:tblPr>
              <a:tblGrid>
                <a:gridCol w="1922983"/>
              </a:tblGrid>
              <a:tr h="294933">
                <a:tc>
                  <a:txBody>
                    <a:bodyPr/>
                    <a:lstStyle/>
                    <a:p>
                      <a:pPr algn="ctr"/>
                      <a:r>
                        <a:rPr kumimoji="1" lang="ja-JP" altLang="en-US" sz="1300" b="0" dirty="0" smtClean="0">
                          <a:solidFill>
                            <a:schemeClr val="tx1"/>
                          </a:solidFill>
                        </a:rPr>
                        <a:t>変更される様式等</a:t>
                      </a:r>
                    </a:p>
                  </a:txBody>
                  <a:tcPr marL="84929" marR="849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r>
              <a:tr h="661221">
                <a:tc>
                  <a:txBody>
                    <a:bodyPr/>
                    <a:lstStyle/>
                    <a:p>
                      <a:pPr algn="l"/>
                      <a:r>
                        <a:rPr kumimoji="1" lang="ja-JP" altLang="en-US" sz="1200" dirty="0" smtClean="0">
                          <a:solidFill>
                            <a:schemeClr val="tx1"/>
                          </a:solidFill>
                          <a:latin typeface="+mj-ea"/>
                          <a:ea typeface="+mj-ea"/>
                        </a:rPr>
                        <a:t>健康保険・厚生年金保険　　産前産後休業取得者申出書／変更（終了）届</a:t>
                      </a:r>
                      <a:endParaRPr kumimoji="1" lang="en-US" altLang="ja-JP" sz="1200" dirty="0" smtClean="0">
                        <a:solidFill>
                          <a:schemeClr val="tx1"/>
                        </a:solidFill>
                        <a:latin typeface="+mj-ea"/>
                        <a:ea typeface="+mj-ea"/>
                      </a:endParaRPr>
                    </a:p>
                  </a:txBody>
                  <a:tcPr marL="84929" marR="849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287326">
                <a:tc>
                  <a:txBody>
                    <a:bodyPr/>
                    <a:lstStyle/>
                    <a:p>
                      <a:pPr algn="l"/>
                      <a:r>
                        <a:rPr kumimoji="1" lang="ja-JP" altLang="en-US" sz="1200" kern="1200" dirty="0" smtClean="0">
                          <a:solidFill>
                            <a:schemeClr val="tx1"/>
                          </a:solidFill>
                          <a:latin typeface="+mj-ea"/>
                          <a:ea typeface="+mn-ea"/>
                          <a:cs typeface="+mn-cs"/>
                        </a:rPr>
                        <a:t>健康保険・厚生年金保険　産前産後休業終了時報酬月額変更届／厚生年金　保険</a:t>
                      </a:r>
                      <a:r>
                        <a:rPr kumimoji="1" lang="en-US" altLang="ja-JP" sz="1200" kern="1200" dirty="0" smtClean="0">
                          <a:solidFill>
                            <a:schemeClr val="tx1"/>
                          </a:solidFill>
                          <a:latin typeface="+mj-ea"/>
                          <a:ea typeface="+mn-ea"/>
                          <a:cs typeface="+mn-cs"/>
                        </a:rPr>
                        <a:t>70</a:t>
                      </a:r>
                      <a:r>
                        <a:rPr kumimoji="1" lang="ja-JP" altLang="en-US" sz="1200" kern="1200" dirty="0" smtClean="0">
                          <a:solidFill>
                            <a:schemeClr val="tx1"/>
                          </a:solidFill>
                          <a:latin typeface="+mj-ea"/>
                          <a:ea typeface="+mn-ea"/>
                          <a:cs typeface="+mn-cs"/>
                        </a:rPr>
                        <a:t>歳以上被用者産前産後休業終了時報酬月額相当額変更届</a:t>
                      </a:r>
                      <a:endParaRPr kumimoji="1" lang="en-US" altLang="ja-JP" sz="1200" kern="1200" dirty="0" smtClean="0">
                        <a:solidFill>
                          <a:schemeClr val="tx1"/>
                        </a:solidFill>
                        <a:latin typeface="+mj-ea"/>
                        <a:ea typeface="+mn-ea"/>
                        <a:cs typeface="+mn-cs"/>
                      </a:endParaRPr>
                    </a:p>
                  </a:txBody>
                  <a:tcPr marL="84929" marR="849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61221">
                <a:tc>
                  <a:txBody>
                    <a:bodyPr/>
                    <a:lstStyle/>
                    <a:p>
                      <a:pPr algn="l"/>
                      <a:r>
                        <a:rPr kumimoji="1" lang="ja-JP" altLang="en-US" sz="1200" kern="1200" dirty="0" smtClean="0">
                          <a:solidFill>
                            <a:schemeClr val="tx1"/>
                          </a:solidFill>
                          <a:latin typeface="+mj-ea"/>
                          <a:ea typeface="+mn-ea"/>
                          <a:cs typeface="+mn-cs"/>
                        </a:rPr>
                        <a:t>厚生年金保険養育期間　標準報酬月額特例申出書・終了届</a:t>
                      </a:r>
                      <a:endParaRPr kumimoji="1" lang="en-US" altLang="ja-JP" sz="1200" kern="1200" dirty="0" smtClean="0">
                        <a:solidFill>
                          <a:schemeClr val="tx1"/>
                        </a:solidFill>
                        <a:latin typeface="+mj-ea"/>
                        <a:ea typeface="+mn-ea"/>
                        <a:cs typeface="+mn-cs"/>
                      </a:endParaRPr>
                    </a:p>
                  </a:txBody>
                  <a:tcPr marL="84929" marR="849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25965">
                <a:tc>
                  <a:txBody>
                    <a:bodyPr/>
                    <a:lstStyle/>
                    <a:p>
                      <a:pPr algn="l"/>
                      <a:r>
                        <a:rPr kumimoji="1" lang="ja-JP" altLang="en-US" sz="1200" kern="1200" dirty="0" smtClean="0">
                          <a:solidFill>
                            <a:schemeClr val="tx1"/>
                          </a:solidFill>
                          <a:latin typeface="+mj-ea"/>
                          <a:ea typeface="+mn-ea"/>
                          <a:cs typeface="+mn-cs"/>
                        </a:rPr>
                        <a:t>厚生年金保険被保険者　種別変更届</a:t>
                      </a:r>
                      <a:endParaRPr kumimoji="1" lang="en-US" altLang="ja-JP" sz="1200" kern="1200" dirty="0" smtClean="0">
                        <a:solidFill>
                          <a:schemeClr val="tx1"/>
                        </a:solidFill>
                        <a:latin typeface="+mj-ea"/>
                        <a:ea typeface="+mn-ea"/>
                        <a:cs typeface="+mn-cs"/>
                      </a:endParaRPr>
                    </a:p>
                  </a:txBody>
                  <a:tcPr marL="84929" marR="84929"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928096">
                <a:tc>
                  <a:txBody>
                    <a:bodyPr/>
                    <a:lstStyle/>
                    <a:p>
                      <a:pPr algn="l"/>
                      <a:r>
                        <a:rPr kumimoji="1" lang="ja-JP" altLang="en-US" sz="1200" kern="1200" dirty="0" smtClean="0">
                          <a:solidFill>
                            <a:schemeClr val="tx1"/>
                          </a:solidFill>
                          <a:latin typeface="+mj-ea"/>
                          <a:ea typeface="+mn-ea"/>
                          <a:cs typeface="+mn-cs"/>
                        </a:rPr>
                        <a:t>厚生年金保険特例加入　被保険者資格取得申出書</a:t>
                      </a:r>
                      <a:endParaRPr kumimoji="1" lang="en-US" altLang="ja-JP" sz="1200" kern="1200" dirty="0" smtClean="0">
                        <a:solidFill>
                          <a:schemeClr val="tx1"/>
                        </a:solidFill>
                        <a:latin typeface="+mj-ea"/>
                        <a:ea typeface="+mn-ea"/>
                        <a:cs typeface="+mn-cs"/>
                      </a:endParaRPr>
                    </a:p>
                  </a:txBody>
                  <a:tcPr marL="84929" marR="84929" marT="45726" marB="457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2" name="スライド番号プレースホルダー 1"/>
          <p:cNvSpPr>
            <a:spLocks noGrp="1"/>
          </p:cNvSpPr>
          <p:nvPr>
            <p:ph type="sldNum" sz="quarter" idx="12"/>
          </p:nvPr>
        </p:nvSpPr>
        <p:spPr/>
        <p:txBody>
          <a:bodyPr/>
          <a:lstStyle/>
          <a:p>
            <a:fld id="{0CBE25CB-ED94-487D-A632-5FD48227E3F5}" type="slidenum">
              <a:rPr lang="ja-JP" altLang="en-US" sz="180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pPr/>
              <a:t>33</a:t>
            </a:fld>
            <a:endParaRPr lang="ja-JP" altLang="en-US" sz="18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9455105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表 8"/>
          <p:cNvGraphicFramePr>
            <a:graphicFrameLocks noGrp="1"/>
          </p:cNvGraphicFramePr>
          <p:nvPr>
            <p:extLst>
              <p:ext uri="{D42A27DB-BD31-4B8C-83A1-F6EECF244321}">
                <p14:modId xmlns:p14="http://schemas.microsoft.com/office/powerpoint/2010/main" val="2395903941"/>
              </p:ext>
            </p:extLst>
          </p:nvPr>
        </p:nvGraphicFramePr>
        <p:xfrm>
          <a:off x="515540" y="1701640"/>
          <a:ext cx="2692176" cy="3589568"/>
        </p:xfrm>
        <a:graphic>
          <a:graphicData uri="http://schemas.openxmlformats.org/drawingml/2006/table">
            <a:tbl>
              <a:tblPr firstRow="1">
                <a:tableStyleId>{5C22544A-7EE6-4342-B048-85BDC9FD1C3A}</a:tableStyleId>
              </a:tblPr>
              <a:tblGrid>
                <a:gridCol w="2692176"/>
              </a:tblGrid>
              <a:tr h="497056">
                <a:tc>
                  <a:txBody>
                    <a:bodyPr/>
                    <a:lstStyle/>
                    <a:p>
                      <a:pPr algn="ctr"/>
                      <a:r>
                        <a:rPr kumimoji="1" lang="ja-JP" altLang="en-US" sz="1200" b="0" dirty="0" smtClean="0">
                          <a:solidFill>
                            <a:schemeClr val="tx1"/>
                          </a:solidFill>
                          <a:latin typeface="ＭＳ Ｐゴシック" panose="020B0600070205080204" pitchFamily="50" charset="-128"/>
                          <a:ea typeface="ＭＳ Ｐゴシック" panose="020B0600070205080204" pitchFamily="50" charset="-128"/>
                        </a:rPr>
                        <a:t>申請書等の記載事項の変更</a:t>
                      </a:r>
                    </a:p>
                  </a:txBody>
                  <a:tcPr marL="84929" marR="84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625589">
                <a:tc>
                  <a:txBody>
                    <a:bodyPr/>
                    <a:lstStyle/>
                    <a:p>
                      <a:pPr algn="l"/>
                      <a:r>
                        <a:rPr kumimoji="1" lang="ja-JP" altLang="en-US" sz="1200" b="0" dirty="0" smtClean="0">
                          <a:solidFill>
                            <a:schemeClr val="tx1"/>
                          </a:solidFill>
                          <a:latin typeface="ＭＳ Ｐゴシック" panose="020B0600070205080204" pitchFamily="50" charset="-128"/>
                          <a:ea typeface="ＭＳ Ｐゴシック" panose="020B0600070205080204" pitchFamily="50" charset="-128"/>
                        </a:rPr>
                        <a:t>食事療養標準負担額の減額に関する申請</a:t>
                      </a:r>
                      <a:endParaRPr kumimoji="1" lang="en-US" altLang="ja-JP" sz="1200" b="0" dirty="0" smtClean="0">
                        <a:solidFill>
                          <a:schemeClr val="tx1"/>
                        </a:solidFill>
                        <a:latin typeface="ＭＳ Ｐゴシック" panose="020B0600070205080204" pitchFamily="50" charset="-128"/>
                        <a:ea typeface="ＭＳ Ｐゴシック" panose="020B0600070205080204" pitchFamily="50" charset="-128"/>
                      </a:endParaRPr>
                    </a:p>
                  </a:txBody>
                  <a:tcPr marL="84929" marR="84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84568">
                <a:tc>
                  <a:txBody>
                    <a:bodyPr/>
                    <a:lstStyle/>
                    <a:p>
                      <a:pPr algn="l"/>
                      <a:r>
                        <a:rPr kumimoji="1" lang="ja-JP" altLang="en-US" sz="1200" b="0" dirty="0" smtClean="0">
                          <a:solidFill>
                            <a:schemeClr val="tx1"/>
                          </a:solidFill>
                          <a:latin typeface="ＭＳ Ｐゴシック" panose="020B0600070205080204" pitchFamily="50" charset="-128"/>
                          <a:ea typeface="ＭＳ Ｐゴシック" panose="020B0600070205080204" pitchFamily="50" charset="-128"/>
                        </a:rPr>
                        <a:t>生活療養標準負担額の減額に関する申請</a:t>
                      </a:r>
                      <a:endParaRPr kumimoji="1" lang="en-US" altLang="ja-JP" sz="1200" b="0" dirty="0" smtClean="0">
                        <a:solidFill>
                          <a:schemeClr val="tx1"/>
                        </a:solidFill>
                        <a:latin typeface="ＭＳ Ｐゴシック" panose="020B0600070205080204" pitchFamily="50" charset="-128"/>
                        <a:ea typeface="ＭＳ Ｐゴシック" panose="020B0600070205080204" pitchFamily="50" charset="-128"/>
                      </a:endParaRPr>
                    </a:p>
                  </a:txBody>
                  <a:tcPr marL="84929" marR="84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18828">
                <a:tc>
                  <a:txBody>
                    <a:bodyPr/>
                    <a:lstStyle/>
                    <a:p>
                      <a:pPr algn="l"/>
                      <a:r>
                        <a:rPr kumimoji="1" lang="ja-JP" altLang="en-US" sz="1200" b="0" dirty="0" smtClean="0">
                          <a:solidFill>
                            <a:schemeClr val="tx1"/>
                          </a:solidFill>
                          <a:latin typeface="ＭＳ Ｐゴシック" panose="020B0600070205080204" pitchFamily="50" charset="-128"/>
                          <a:ea typeface="ＭＳ Ｐゴシック" panose="020B0600070205080204" pitchFamily="50" charset="-128"/>
                        </a:rPr>
                        <a:t>療養費の支給の申請</a:t>
                      </a:r>
                      <a:endParaRPr kumimoji="1" lang="en-US" altLang="ja-JP" sz="1200" b="0" dirty="0" smtClean="0">
                        <a:solidFill>
                          <a:schemeClr val="tx1"/>
                        </a:solidFill>
                        <a:latin typeface="ＭＳ Ｐゴシック" panose="020B0600070205080204" pitchFamily="50" charset="-128"/>
                        <a:ea typeface="ＭＳ Ｐゴシック" panose="020B0600070205080204" pitchFamily="50" charset="-128"/>
                      </a:endParaRPr>
                    </a:p>
                  </a:txBody>
                  <a:tcPr marL="84929" marR="84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25589">
                <a:tc>
                  <a:txBody>
                    <a:bodyPr/>
                    <a:lstStyle/>
                    <a:p>
                      <a:pPr algn="l"/>
                      <a:r>
                        <a:rPr kumimoji="1" lang="ja-JP" altLang="en-US" sz="1200" b="0" dirty="0" smtClean="0">
                          <a:solidFill>
                            <a:schemeClr val="tx1"/>
                          </a:solidFill>
                          <a:latin typeface="ＭＳ Ｐゴシック" panose="020B0600070205080204" pitchFamily="50" charset="-128"/>
                          <a:ea typeface="ＭＳ Ｐゴシック" panose="020B0600070205080204" pitchFamily="50" charset="-128"/>
                        </a:rPr>
                        <a:t>移送費の支給の申請</a:t>
                      </a:r>
                      <a:endParaRPr kumimoji="1" lang="en-US" altLang="ja-JP" sz="1200" b="0" dirty="0" smtClean="0">
                        <a:solidFill>
                          <a:schemeClr val="tx1"/>
                        </a:solidFill>
                        <a:latin typeface="ＭＳ Ｐゴシック" panose="020B0600070205080204" pitchFamily="50" charset="-128"/>
                        <a:ea typeface="ＭＳ Ｐゴシック" panose="020B0600070205080204" pitchFamily="50" charset="-128"/>
                      </a:endParaRPr>
                    </a:p>
                  </a:txBody>
                  <a:tcPr marL="84929" marR="84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37938">
                <a:tc>
                  <a:txBody>
                    <a:bodyPr/>
                    <a:lstStyle/>
                    <a:p>
                      <a:pPr algn="l"/>
                      <a:r>
                        <a:rPr kumimoji="1" lang="ja-JP" altLang="en-US" sz="1200" b="0" dirty="0" smtClean="0">
                          <a:solidFill>
                            <a:schemeClr val="tx1"/>
                          </a:solidFill>
                          <a:latin typeface="ＭＳ Ｐゴシック" panose="020B0600070205080204" pitchFamily="50" charset="-128"/>
                          <a:ea typeface="ＭＳ Ｐゴシック" panose="020B0600070205080204" pitchFamily="50" charset="-128"/>
                        </a:rPr>
                        <a:t>傷病手当金の支給の申請</a:t>
                      </a:r>
                      <a:endParaRPr kumimoji="1" lang="en-US" altLang="ja-JP" sz="1200" b="0" dirty="0" smtClean="0">
                        <a:solidFill>
                          <a:schemeClr val="tx1"/>
                        </a:solidFill>
                        <a:latin typeface="ＭＳ Ｐゴシック" panose="020B0600070205080204" pitchFamily="50" charset="-128"/>
                        <a:ea typeface="ＭＳ Ｐゴシック" panose="020B0600070205080204" pitchFamily="50" charset="-128"/>
                      </a:endParaRPr>
                    </a:p>
                  </a:txBody>
                  <a:tcPr marL="84929" marR="84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6" name="タイトル 1"/>
          <p:cNvSpPr>
            <a:spLocks noGrp="1"/>
          </p:cNvSpPr>
          <p:nvPr>
            <p:ph type="title"/>
          </p:nvPr>
        </p:nvSpPr>
        <p:spPr>
          <a:xfrm>
            <a:off x="0" y="260648"/>
            <a:ext cx="9144000" cy="648073"/>
          </a:xfrm>
          <a:noFill/>
        </p:spPr>
        <p:txBody>
          <a:bodyPr wrap="square" rtlCol="0">
            <a:noAutofit/>
          </a:bodyPr>
          <a:lstStyle/>
          <a:p>
            <a:pPr algn="l"/>
            <a:r>
              <a:rPr lang="ja-JP" altLang="en-US" sz="2400" b="1" dirty="0" smtClean="0">
                <a:effectLst>
                  <a:glow rad="228600">
                    <a:schemeClr val="bg1"/>
                  </a:glow>
                </a:effectLst>
                <a:latin typeface="Meiryo UI" panose="020B0604030504040204" pitchFamily="50" charset="-128"/>
                <a:ea typeface="Meiryo UI" panose="020B0604030504040204" pitchFamily="50" charset="-128"/>
                <a:cs typeface="Meiryo UI" panose="020B0604030504040204" pitchFamily="50" charset="-128"/>
              </a:rPr>
              <a:t>参考</a:t>
            </a:r>
            <a:r>
              <a:rPr lang="en-US" altLang="ja-JP" sz="2400" b="1" dirty="0" smtClean="0">
                <a:effectLst>
                  <a:glow rad="228600">
                    <a:schemeClr val="bg1"/>
                  </a:glow>
                </a:effectLst>
                <a:latin typeface="Meiryo UI" panose="020B0604030504040204" pitchFamily="50" charset="-128"/>
                <a:ea typeface="Meiryo UI" panose="020B0604030504040204" pitchFamily="50" charset="-128"/>
                <a:cs typeface="Meiryo UI" panose="020B0604030504040204" pitchFamily="50" charset="-128"/>
              </a:rPr>
              <a:t>.</a:t>
            </a:r>
            <a:r>
              <a:rPr lang="ja-JP" altLang="en-US" sz="2400" b="1" dirty="0" smtClean="0">
                <a:effectLst>
                  <a:glow rad="228600">
                    <a:schemeClr val="bg1"/>
                  </a:glow>
                </a:effectLst>
                <a:latin typeface="Meiryo UI" panose="020B0604030504040204" pitchFamily="50" charset="-128"/>
                <a:ea typeface="Meiryo UI" panose="020B0604030504040204" pitchFamily="50" charset="-128"/>
                <a:cs typeface="Meiryo UI" panose="020B0604030504040204" pitchFamily="50" charset="-128"/>
              </a:rPr>
              <a:t>健保関連</a:t>
            </a:r>
            <a:r>
              <a:rPr lang="ja-JP" altLang="en-US" sz="2400" b="1" dirty="0">
                <a:effectLst>
                  <a:glow rad="228600">
                    <a:schemeClr val="bg1"/>
                  </a:glow>
                </a:effectLst>
                <a:latin typeface="Meiryo UI" panose="020B0604030504040204" pitchFamily="50" charset="-128"/>
                <a:ea typeface="Meiryo UI" panose="020B0604030504040204" pitchFamily="50" charset="-128"/>
                <a:cs typeface="Meiryo UI" panose="020B0604030504040204" pitchFamily="50" charset="-128"/>
              </a:rPr>
              <a:t>事務（給付関係</a:t>
            </a:r>
            <a:r>
              <a:rPr lang="ja-JP" altLang="en-US" sz="2400" b="1" dirty="0" smtClean="0">
                <a:effectLst>
                  <a:glow rad="228600">
                    <a:schemeClr val="bg1"/>
                  </a:glow>
                </a:effectLst>
                <a:latin typeface="Meiryo UI" panose="020B0604030504040204" pitchFamily="50" charset="-128"/>
                <a:ea typeface="Meiryo UI" panose="020B0604030504040204" pitchFamily="50" charset="-128"/>
                <a:cs typeface="Meiryo UI" panose="020B0604030504040204" pitchFamily="50" charset="-128"/>
              </a:rPr>
              <a:t>）の</a:t>
            </a:r>
            <a:r>
              <a:rPr lang="ja-JP" altLang="en-US" sz="2400" b="1" dirty="0">
                <a:effectLst>
                  <a:glow rad="228600">
                    <a:schemeClr val="bg1"/>
                  </a:glow>
                </a:effectLst>
                <a:latin typeface="Meiryo UI" panose="020B0604030504040204" pitchFamily="50" charset="-128"/>
                <a:ea typeface="Meiryo UI" panose="020B0604030504040204" pitchFamily="50" charset="-128"/>
                <a:cs typeface="Meiryo UI" panose="020B0604030504040204" pitchFamily="50" charset="-128"/>
              </a:rPr>
              <a:t>申請書等</a:t>
            </a:r>
            <a:r>
              <a:rPr lang="ja-JP" altLang="en-US" sz="2400" b="1" dirty="0" smtClean="0">
                <a:effectLst>
                  <a:glow rad="228600">
                    <a:schemeClr val="bg1"/>
                  </a:glow>
                </a:effectLst>
                <a:latin typeface="Meiryo UI" panose="020B0604030504040204" pitchFamily="50" charset="-128"/>
                <a:ea typeface="Meiryo UI" panose="020B0604030504040204" pitchFamily="50" charset="-128"/>
                <a:cs typeface="Meiryo UI" panose="020B0604030504040204" pitchFamily="50" charset="-128"/>
              </a:rPr>
              <a:t>の変更（予定）</a:t>
            </a:r>
            <a:endParaRPr lang="ja-JP" altLang="en-US" sz="2400" b="1" dirty="0">
              <a:effectLst>
                <a:glow rad="228600">
                  <a:schemeClr val="bg1"/>
                </a:glow>
              </a:effectLst>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10" name="表 9"/>
          <p:cNvGraphicFramePr>
            <a:graphicFrameLocks noGrp="1"/>
          </p:cNvGraphicFramePr>
          <p:nvPr>
            <p:extLst>
              <p:ext uri="{D42A27DB-BD31-4B8C-83A1-F6EECF244321}">
                <p14:modId xmlns:p14="http://schemas.microsoft.com/office/powerpoint/2010/main" val="3811775584"/>
              </p:ext>
            </p:extLst>
          </p:nvPr>
        </p:nvGraphicFramePr>
        <p:xfrm>
          <a:off x="6128506" y="1701640"/>
          <a:ext cx="2532292" cy="3616044"/>
        </p:xfrm>
        <a:graphic>
          <a:graphicData uri="http://schemas.openxmlformats.org/drawingml/2006/table">
            <a:tbl>
              <a:tblPr firstRow="1">
                <a:tableStyleId>{5C22544A-7EE6-4342-B048-85BDC9FD1C3A}</a:tableStyleId>
              </a:tblPr>
              <a:tblGrid>
                <a:gridCol w="2532292"/>
              </a:tblGrid>
              <a:tr h="448696">
                <a:tc>
                  <a:txBody>
                    <a:bodyPr/>
                    <a:lstStyle/>
                    <a:p>
                      <a:pPr algn="ctr"/>
                      <a:r>
                        <a:rPr kumimoji="1" lang="ja-JP" altLang="en-US" sz="1200" b="0" dirty="0" smtClean="0">
                          <a:solidFill>
                            <a:schemeClr val="tx1"/>
                          </a:solidFill>
                          <a:latin typeface="ＭＳ Ｐゴシック" panose="020B0600070205080204" pitchFamily="50" charset="-128"/>
                          <a:ea typeface="ＭＳ Ｐゴシック" panose="020B0600070205080204" pitchFamily="50" charset="-128"/>
                        </a:rPr>
                        <a:t>申請書等の記載事項の変更</a:t>
                      </a:r>
                    </a:p>
                  </a:txBody>
                  <a:tcPr marL="84929" marR="84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475172">
                <a:tc>
                  <a:txBody>
                    <a:bodyPr/>
                    <a:lstStyle/>
                    <a:p>
                      <a:pPr algn="l"/>
                      <a:r>
                        <a:rPr kumimoji="1" lang="ja-JP" altLang="en-US" sz="1200" b="0" dirty="0" smtClean="0">
                          <a:solidFill>
                            <a:schemeClr val="tx1"/>
                          </a:solidFill>
                          <a:latin typeface="ＭＳ Ｐゴシック" panose="020B0600070205080204" pitchFamily="50" charset="-128"/>
                          <a:ea typeface="ＭＳ Ｐゴシック" panose="020B0600070205080204" pitchFamily="50" charset="-128"/>
                        </a:rPr>
                        <a:t>特定疾病の認定の申請等</a:t>
                      </a:r>
                      <a:endParaRPr kumimoji="1" lang="en-US" altLang="ja-JP" sz="1200" b="0" dirty="0" smtClean="0">
                        <a:solidFill>
                          <a:schemeClr val="tx1"/>
                        </a:solidFill>
                        <a:latin typeface="ＭＳ Ｐゴシック" panose="020B0600070205080204" pitchFamily="50" charset="-128"/>
                        <a:ea typeface="ＭＳ Ｐゴシック" panose="020B0600070205080204" pitchFamily="50" charset="-128"/>
                      </a:endParaRPr>
                    </a:p>
                  </a:txBody>
                  <a:tcPr marL="84929" marR="84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95707">
                <a:tc>
                  <a:txBody>
                    <a:bodyPr/>
                    <a:lstStyle/>
                    <a:p>
                      <a:pPr algn="l"/>
                      <a:r>
                        <a:rPr kumimoji="1" lang="ja-JP" altLang="en-US" sz="1200" b="0" dirty="0" smtClean="0">
                          <a:solidFill>
                            <a:schemeClr val="tx1"/>
                          </a:solidFill>
                          <a:latin typeface="ＭＳ Ｐゴシック" panose="020B0600070205080204" pitchFamily="50" charset="-128"/>
                          <a:ea typeface="ＭＳ Ｐゴシック" panose="020B0600070205080204" pitchFamily="50" charset="-128"/>
                        </a:rPr>
                        <a:t>限度額適用認定の申請</a:t>
                      </a:r>
                      <a:endParaRPr kumimoji="1" lang="en-US" altLang="ja-JP" sz="1200" b="0" dirty="0" smtClean="0">
                        <a:solidFill>
                          <a:schemeClr val="tx1"/>
                        </a:solidFill>
                        <a:latin typeface="ＭＳ Ｐゴシック" panose="020B0600070205080204" pitchFamily="50" charset="-128"/>
                        <a:ea typeface="ＭＳ Ｐゴシック" panose="020B0600070205080204" pitchFamily="50" charset="-128"/>
                      </a:endParaRPr>
                    </a:p>
                  </a:txBody>
                  <a:tcPr marL="84929" marR="84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95707">
                <a:tc>
                  <a:txBody>
                    <a:bodyPr/>
                    <a:lstStyle/>
                    <a:p>
                      <a:pPr algn="l"/>
                      <a:r>
                        <a:rPr kumimoji="1" lang="ja-JP" altLang="en-US" sz="1200" b="0" dirty="0" smtClean="0">
                          <a:solidFill>
                            <a:schemeClr val="tx1"/>
                          </a:solidFill>
                          <a:latin typeface="ＭＳ Ｐゴシック" panose="020B0600070205080204" pitchFamily="50" charset="-128"/>
                          <a:ea typeface="ＭＳ Ｐゴシック" panose="020B0600070205080204" pitchFamily="50" charset="-128"/>
                        </a:rPr>
                        <a:t>限度額適用・標準負担額減額の認定の申請等</a:t>
                      </a:r>
                      <a:endParaRPr kumimoji="1" lang="en-US" altLang="ja-JP" sz="1200" b="0" dirty="0" smtClean="0">
                        <a:solidFill>
                          <a:schemeClr val="tx1"/>
                        </a:solidFill>
                        <a:latin typeface="ＭＳ Ｐゴシック" panose="020B0600070205080204" pitchFamily="50" charset="-128"/>
                        <a:ea typeface="ＭＳ Ｐゴシック" panose="020B0600070205080204" pitchFamily="50" charset="-128"/>
                      </a:endParaRPr>
                    </a:p>
                  </a:txBody>
                  <a:tcPr marL="84929" marR="84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75172">
                <a:tc>
                  <a:txBody>
                    <a:bodyPr/>
                    <a:lstStyle/>
                    <a:p>
                      <a:pPr algn="l"/>
                      <a:r>
                        <a:rPr kumimoji="1" lang="ja-JP" altLang="en-US" sz="1200" b="0" dirty="0" smtClean="0">
                          <a:solidFill>
                            <a:schemeClr val="tx1"/>
                          </a:solidFill>
                          <a:latin typeface="ＭＳ Ｐゴシック" panose="020B0600070205080204" pitchFamily="50" charset="-128"/>
                          <a:ea typeface="ＭＳ Ｐゴシック" panose="020B0600070205080204" pitchFamily="50" charset="-128"/>
                        </a:rPr>
                        <a:t>高額療養費の支給の申請</a:t>
                      </a:r>
                      <a:endParaRPr kumimoji="1" lang="en-US" altLang="ja-JP" sz="1200" b="0" dirty="0" smtClean="0">
                        <a:solidFill>
                          <a:schemeClr val="tx1"/>
                        </a:solidFill>
                        <a:latin typeface="ＭＳ Ｐゴシック" panose="020B0600070205080204" pitchFamily="50" charset="-128"/>
                        <a:ea typeface="ＭＳ Ｐゴシック" panose="020B0600070205080204" pitchFamily="50" charset="-128"/>
                      </a:endParaRPr>
                    </a:p>
                  </a:txBody>
                  <a:tcPr marL="84929" marR="84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12795">
                <a:tc>
                  <a:txBody>
                    <a:bodyPr/>
                    <a:lstStyle/>
                    <a:p>
                      <a:pPr algn="l"/>
                      <a:r>
                        <a:rPr kumimoji="1" lang="ja-JP" altLang="en-US" sz="1200" b="0" dirty="0" smtClean="0">
                          <a:solidFill>
                            <a:schemeClr val="tx1"/>
                          </a:solidFill>
                          <a:latin typeface="ＭＳ Ｐゴシック" panose="020B0600070205080204" pitchFamily="50" charset="-128"/>
                          <a:ea typeface="ＭＳ Ｐゴシック" panose="020B0600070205080204" pitchFamily="50" charset="-128"/>
                        </a:rPr>
                        <a:t>高額介護合算療養費の支給の申請等</a:t>
                      </a:r>
                      <a:endParaRPr kumimoji="1" lang="en-US" altLang="ja-JP" sz="1200" b="0" dirty="0" smtClean="0">
                        <a:solidFill>
                          <a:schemeClr val="tx1"/>
                        </a:solidFill>
                        <a:latin typeface="ＭＳ Ｐゴシック" panose="020B0600070205080204" pitchFamily="50" charset="-128"/>
                        <a:ea typeface="ＭＳ Ｐゴシック" panose="020B0600070205080204" pitchFamily="50" charset="-128"/>
                      </a:endParaRPr>
                    </a:p>
                  </a:txBody>
                  <a:tcPr marL="84929" marR="84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12795">
                <a:tc>
                  <a:txBody>
                    <a:bodyPr/>
                    <a:lstStyle/>
                    <a:p>
                      <a:pPr algn="l"/>
                      <a:r>
                        <a:rPr kumimoji="1" lang="ja-JP" altLang="en-US" sz="1200" b="0" dirty="0" smtClean="0">
                          <a:solidFill>
                            <a:schemeClr val="tx1"/>
                          </a:solidFill>
                          <a:latin typeface="ＭＳ Ｐゴシック" panose="020B0600070205080204" pitchFamily="50" charset="-128"/>
                          <a:ea typeface="ＭＳ Ｐゴシック" panose="020B0600070205080204" pitchFamily="50" charset="-128"/>
                        </a:rPr>
                        <a:t>高額介護合算療養費の支給及び　証明書の交付の申請等</a:t>
                      </a:r>
                      <a:endParaRPr kumimoji="1" lang="en-US" altLang="ja-JP" sz="1200" b="0" dirty="0" smtClean="0">
                        <a:solidFill>
                          <a:schemeClr val="tx1"/>
                        </a:solidFill>
                        <a:latin typeface="ＭＳ Ｐゴシック" panose="020B0600070205080204" pitchFamily="50" charset="-128"/>
                        <a:ea typeface="ＭＳ Ｐゴシック" panose="020B0600070205080204" pitchFamily="50" charset="-128"/>
                      </a:endParaRPr>
                    </a:p>
                  </a:txBody>
                  <a:tcPr marL="84929" marR="84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1" name="表 10"/>
          <p:cNvGraphicFramePr>
            <a:graphicFrameLocks noGrp="1"/>
          </p:cNvGraphicFramePr>
          <p:nvPr>
            <p:extLst>
              <p:ext uri="{D42A27DB-BD31-4B8C-83A1-F6EECF244321}">
                <p14:modId xmlns:p14="http://schemas.microsoft.com/office/powerpoint/2010/main" val="3415407802"/>
              </p:ext>
            </p:extLst>
          </p:nvPr>
        </p:nvGraphicFramePr>
        <p:xfrm>
          <a:off x="3418210" y="1701640"/>
          <a:ext cx="2499878" cy="3653666"/>
        </p:xfrm>
        <a:graphic>
          <a:graphicData uri="http://schemas.openxmlformats.org/drawingml/2006/table">
            <a:tbl>
              <a:tblPr firstRow="1">
                <a:tableStyleId>{5C22544A-7EE6-4342-B048-85BDC9FD1C3A}</a:tableStyleId>
              </a:tblPr>
              <a:tblGrid>
                <a:gridCol w="2499878"/>
              </a:tblGrid>
              <a:tr h="478587">
                <a:tc>
                  <a:txBody>
                    <a:bodyPr/>
                    <a:lstStyle/>
                    <a:p>
                      <a:pPr algn="ctr"/>
                      <a:r>
                        <a:rPr kumimoji="1" lang="ja-JP" altLang="en-US" sz="1200" b="0" dirty="0" smtClean="0">
                          <a:solidFill>
                            <a:schemeClr val="tx1"/>
                          </a:solidFill>
                          <a:latin typeface="ＭＳ Ｐゴシック" panose="020B0600070205080204" pitchFamily="50" charset="-128"/>
                          <a:ea typeface="ＭＳ Ｐゴシック" panose="020B0600070205080204" pitchFamily="50" charset="-128"/>
                        </a:rPr>
                        <a:t>申請書等の記載事項の変更</a:t>
                      </a:r>
                    </a:p>
                  </a:txBody>
                  <a:tcPr marL="84929" marR="84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643012">
                <a:tc>
                  <a:txBody>
                    <a:bodyPr/>
                    <a:lstStyle/>
                    <a:p>
                      <a:pPr algn="l"/>
                      <a:r>
                        <a:rPr kumimoji="1" lang="ja-JP" altLang="en-US" sz="1200" b="0" dirty="0" smtClean="0">
                          <a:solidFill>
                            <a:schemeClr val="tx1"/>
                          </a:solidFill>
                          <a:latin typeface="ＭＳ Ｐゴシック" panose="020B0600070205080204" pitchFamily="50" charset="-128"/>
                          <a:ea typeface="ＭＳ Ｐゴシック" panose="020B0600070205080204" pitchFamily="50" charset="-128"/>
                        </a:rPr>
                        <a:t>埋葬料（費）の支給の申請</a:t>
                      </a:r>
                      <a:endParaRPr kumimoji="1" lang="en-US" altLang="ja-JP" sz="1200" b="0" dirty="0" smtClean="0">
                        <a:solidFill>
                          <a:schemeClr val="tx1"/>
                        </a:solidFill>
                        <a:latin typeface="ＭＳ Ｐゴシック" panose="020B0600070205080204" pitchFamily="50" charset="-128"/>
                        <a:ea typeface="ＭＳ Ｐゴシック" panose="020B0600070205080204" pitchFamily="50" charset="-128"/>
                      </a:endParaRPr>
                    </a:p>
                  </a:txBody>
                  <a:tcPr marL="84929" marR="84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43012">
                <a:tc>
                  <a:txBody>
                    <a:bodyPr/>
                    <a:lstStyle/>
                    <a:p>
                      <a:pPr algn="l"/>
                      <a:r>
                        <a:rPr kumimoji="1" lang="ja-JP" altLang="en-US" sz="1200" b="0" dirty="0" smtClean="0">
                          <a:solidFill>
                            <a:schemeClr val="tx1"/>
                          </a:solidFill>
                          <a:latin typeface="ＭＳ Ｐゴシック" panose="020B0600070205080204" pitchFamily="50" charset="-128"/>
                          <a:ea typeface="ＭＳ Ｐゴシック" panose="020B0600070205080204" pitchFamily="50" charset="-128"/>
                        </a:rPr>
                        <a:t>出産育児一時金の支給の申請</a:t>
                      </a:r>
                      <a:endParaRPr kumimoji="1" lang="en-US" altLang="ja-JP" sz="1200" b="0" dirty="0" smtClean="0">
                        <a:solidFill>
                          <a:schemeClr val="tx1"/>
                        </a:solidFill>
                        <a:latin typeface="ＭＳ Ｐゴシック" panose="020B0600070205080204" pitchFamily="50" charset="-128"/>
                        <a:ea typeface="ＭＳ Ｐゴシック" panose="020B0600070205080204" pitchFamily="50" charset="-128"/>
                      </a:endParaRPr>
                    </a:p>
                  </a:txBody>
                  <a:tcPr marL="84929" marR="84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43012">
                <a:tc>
                  <a:txBody>
                    <a:bodyPr/>
                    <a:lstStyle/>
                    <a:p>
                      <a:pPr algn="l"/>
                      <a:r>
                        <a:rPr kumimoji="1" lang="ja-JP" altLang="en-US" sz="1200" b="0" dirty="0" smtClean="0">
                          <a:solidFill>
                            <a:schemeClr val="tx1"/>
                          </a:solidFill>
                          <a:latin typeface="ＭＳ Ｐゴシック" panose="020B0600070205080204" pitchFamily="50" charset="-128"/>
                          <a:ea typeface="ＭＳ Ｐゴシック" panose="020B0600070205080204" pitchFamily="50" charset="-128"/>
                        </a:rPr>
                        <a:t>出産手当金の支給の申請</a:t>
                      </a:r>
                      <a:endParaRPr kumimoji="1" lang="en-US" altLang="ja-JP" sz="1200" b="0" dirty="0" smtClean="0">
                        <a:solidFill>
                          <a:schemeClr val="tx1"/>
                        </a:solidFill>
                        <a:latin typeface="ＭＳ Ｐゴシック" panose="020B0600070205080204" pitchFamily="50" charset="-128"/>
                        <a:ea typeface="ＭＳ Ｐゴシック" panose="020B0600070205080204" pitchFamily="50" charset="-128"/>
                      </a:endParaRPr>
                    </a:p>
                  </a:txBody>
                  <a:tcPr marL="84929" marR="84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29128">
                <a:tc>
                  <a:txBody>
                    <a:bodyPr/>
                    <a:lstStyle/>
                    <a:p>
                      <a:pPr algn="l"/>
                      <a:r>
                        <a:rPr kumimoji="1" lang="ja-JP" altLang="en-US" sz="1200" b="0" dirty="0" smtClean="0">
                          <a:solidFill>
                            <a:schemeClr val="tx1"/>
                          </a:solidFill>
                          <a:latin typeface="ＭＳ Ｐゴシック" panose="020B0600070205080204" pitchFamily="50" charset="-128"/>
                          <a:ea typeface="ＭＳ Ｐゴシック" panose="020B0600070205080204" pitchFamily="50" charset="-128"/>
                        </a:rPr>
                        <a:t>健康保険法第百八条第二項から　第四項までの規定に該当するに至った場合の届出</a:t>
                      </a:r>
                      <a:endParaRPr kumimoji="1" lang="en-US" altLang="ja-JP" sz="1200" b="0" dirty="0" smtClean="0">
                        <a:solidFill>
                          <a:schemeClr val="tx1"/>
                        </a:solidFill>
                        <a:latin typeface="ＭＳ Ｐゴシック" panose="020B0600070205080204" pitchFamily="50" charset="-128"/>
                        <a:ea typeface="ＭＳ Ｐゴシック" panose="020B0600070205080204" pitchFamily="50" charset="-128"/>
                      </a:endParaRPr>
                    </a:p>
                  </a:txBody>
                  <a:tcPr marL="84929" marR="84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16915">
                <a:tc>
                  <a:txBody>
                    <a:bodyPr/>
                    <a:lstStyle/>
                    <a:p>
                      <a:pPr algn="l"/>
                      <a:r>
                        <a:rPr kumimoji="1" lang="ja-JP" altLang="en-US" sz="1200" b="0" dirty="0" smtClean="0">
                          <a:solidFill>
                            <a:schemeClr val="tx1"/>
                          </a:solidFill>
                          <a:latin typeface="ＭＳ Ｐゴシック" panose="020B0600070205080204" pitchFamily="50" charset="-128"/>
                          <a:ea typeface="ＭＳ Ｐゴシック" panose="020B0600070205080204" pitchFamily="50" charset="-128"/>
                        </a:rPr>
                        <a:t>家族埋葬料の支給の申請</a:t>
                      </a:r>
                      <a:endParaRPr kumimoji="1" lang="en-US" altLang="ja-JP" sz="1200" b="0" dirty="0" smtClean="0">
                        <a:solidFill>
                          <a:schemeClr val="tx1"/>
                        </a:solidFill>
                        <a:latin typeface="ＭＳ Ｐゴシック" panose="020B0600070205080204" pitchFamily="50" charset="-128"/>
                        <a:ea typeface="ＭＳ Ｐゴシック" panose="020B0600070205080204" pitchFamily="50" charset="-128"/>
                      </a:endParaRPr>
                    </a:p>
                  </a:txBody>
                  <a:tcPr marL="84929" marR="84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2" name="テキスト ボックス 6"/>
          <p:cNvSpPr txBox="1">
            <a:spLocks noChangeArrowheads="1"/>
          </p:cNvSpPr>
          <p:nvPr/>
        </p:nvSpPr>
        <p:spPr bwMode="auto">
          <a:xfrm>
            <a:off x="469636" y="1124745"/>
            <a:ext cx="63017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kumimoji="1" sz="3400">
                <a:solidFill>
                  <a:schemeClr val="tx1"/>
                </a:solidFill>
                <a:latin typeface="Calibri" pitchFamily="34" charset="0"/>
                <a:ea typeface="ＭＳ Ｐゴシック" pitchFamily="50" charset="-128"/>
              </a:defRPr>
            </a:lvl1pPr>
            <a:lvl2pPr marL="742950" indent="-285750" eaLnBrk="0" hangingPunct="0">
              <a:spcBef>
                <a:spcPct val="20000"/>
              </a:spcBef>
              <a:buFont typeface="Arial" pitchFamily="34" charset="0"/>
              <a:buChar char="–"/>
              <a:defRPr kumimoji="1" sz="3000">
                <a:solidFill>
                  <a:schemeClr val="tx1"/>
                </a:solidFill>
                <a:latin typeface="Calibri" pitchFamily="34" charset="0"/>
                <a:ea typeface="ＭＳ Ｐゴシック" pitchFamily="50" charset="-128"/>
              </a:defRPr>
            </a:lvl2pPr>
            <a:lvl3pPr marL="1143000" indent="-228600" eaLnBrk="0" hangingPunct="0">
              <a:spcBef>
                <a:spcPct val="20000"/>
              </a:spcBef>
              <a:buFont typeface="Arial" pitchFamily="34" charset="0"/>
              <a:buChar char="•"/>
              <a:defRPr kumimoji="1" sz="2600">
                <a:solidFill>
                  <a:schemeClr val="tx1"/>
                </a:solidFill>
                <a:latin typeface="Calibri" pitchFamily="34" charset="0"/>
                <a:ea typeface="ＭＳ Ｐゴシック" pitchFamily="50" charset="-128"/>
              </a:defRPr>
            </a:lvl3pPr>
            <a:lvl4pPr marL="1600200" indent="-228600" eaLnBrk="0" hangingPunct="0">
              <a:spcBef>
                <a:spcPct val="20000"/>
              </a:spcBef>
              <a:buFont typeface="Arial" pitchFamily="34" charset="0"/>
              <a:buChar char="–"/>
              <a:defRPr kumimoji="1" sz="2100">
                <a:solidFill>
                  <a:schemeClr val="tx1"/>
                </a:solidFill>
                <a:latin typeface="Calibri" pitchFamily="34" charset="0"/>
                <a:ea typeface="ＭＳ Ｐゴシック" pitchFamily="50" charset="-128"/>
              </a:defRPr>
            </a:lvl4pPr>
            <a:lvl5pPr marL="2057400" indent="-228600" eaLnBrk="0" hangingPunct="0">
              <a:spcBef>
                <a:spcPct val="20000"/>
              </a:spcBef>
              <a:buFont typeface="Arial" pitchFamily="34" charset="0"/>
              <a:buChar char="»"/>
              <a:defRPr kumimoji="1" sz="2100">
                <a:solidFill>
                  <a:schemeClr val="tx1"/>
                </a:solidFill>
                <a:latin typeface="Calibri" pitchFamily="34" charset="0"/>
                <a:ea typeface="ＭＳ Ｐゴシック" pitchFamily="50" charset="-128"/>
              </a:defRPr>
            </a:lvl5pPr>
            <a:lvl6pPr marL="2514600" indent="-228600" defTabSz="969963" eaLnBrk="0" fontAlgn="base" hangingPunct="0">
              <a:spcBef>
                <a:spcPct val="20000"/>
              </a:spcBef>
              <a:spcAft>
                <a:spcPct val="0"/>
              </a:spcAft>
              <a:buFont typeface="Arial" pitchFamily="34" charset="0"/>
              <a:buChar char="»"/>
              <a:defRPr kumimoji="1" sz="2100">
                <a:solidFill>
                  <a:schemeClr val="tx1"/>
                </a:solidFill>
                <a:latin typeface="Calibri" pitchFamily="34" charset="0"/>
                <a:ea typeface="ＭＳ Ｐゴシック" pitchFamily="50" charset="-128"/>
              </a:defRPr>
            </a:lvl6pPr>
            <a:lvl7pPr marL="2971800" indent="-228600" defTabSz="969963" eaLnBrk="0" fontAlgn="base" hangingPunct="0">
              <a:spcBef>
                <a:spcPct val="20000"/>
              </a:spcBef>
              <a:spcAft>
                <a:spcPct val="0"/>
              </a:spcAft>
              <a:buFont typeface="Arial" pitchFamily="34" charset="0"/>
              <a:buChar char="»"/>
              <a:defRPr kumimoji="1" sz="2100">
                <a:solidFill>
                  <a:schemeClr val="tx1"/>
                </a:solidFill>
                <a:latin typeface="Calibri" pitchFamily="34" charset="0"/>
                <a:ea typeface="ＭＳ Ｐゴシック" pitchFamily="50" charset="-128"/>
              </a:defRPr>
            </a:lvl7pPr>
            <a:lvl8pPr marL="3429000" indent="-228600" defTabSz="969963" eaLnBrk="0" fontAlgn="base" hangingPunct="0">
              <a:spcBef>
                <a:spcPct val="20000"/>
              </a:spcBef>
              <a:spcAft>
                <a:spcPct val="0"/>
              </a:spcAft>
              <a:buFont typeface="Arial" pitchFamily="34" charset="0"/>
              <a:buChar char="»"/>
              <a:defRPr kumimoji="1" sz="2100">
                <a:solidFill>
                  <a:schemeClr val="tx1"/>
                </a:solidFill>
                <a:latin typeface="Calibri" pitchFamily="34" charset="0"/>
                <a:ea typeface="ＭＳ Ｐゴシック" pitchFamily="50" charset="-128"/>
              </a:defRPr>
            </a:lvl8pPr>
            <a:lvl9pPr marL="3886200" indent="-228600" defTabSz="969963" eaLnBrk="0" fontAlgn="base" hangingPunct="0">
              <a:spcBef>
                <a:spcPct val="20000"/>
              </a:spcBef>
              <a:spcAft>
                <a:spcPct val="0"/>
              </a:spcAft>
              <a:buFont typeface="Arial" pitchFamily="34" charset="0"/>
              <a:buChar char="»"/>
              <a:defRPr kumimoji="1" sz="2100">
                <a:solidFill>
                  <a:schemeClr val="tx1"/>
                </a:solidFill>
                <a:latin typeface="Calibri" pitchFamily="34" charset="0"/>
                <a:ea typeface="ＭＳ Ｐゴシック" pitchFamily="50" charset="-128"/>
              </a:defRPr>
            </a:lvl9pPr>
          </a:lstStyle>
          <a:p>
            <a:pPr eaLnBrk="1" fontAlgn="auto" hangingPunct="1">
              <a:spcBef>
                <a:spcPct val="0"/>
              </a:spcBef>
              <a:spcAft>
                <a:spcPts val="0"/>
              </a:spcAft>
              <a:buFontTx/>
              <a:buNone/>
            </a:pPr>
            <a:r>
              <a:rPr lang="ja-JP" altLang="en-US" sz="18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●健康保険関連事務（給付関係）（事業主・本人提出関係）</a:t>
            </a:r>
          </a:p>
        </p:txBody>
      </p:sp>
      <p:sp>
        <p:nvSpPr>
          <p:cNvPr id="2" name="スライド番号プレースホルダー 1"/>
          <p:cNvSpPr>
            <a:spLocks noGrp="1"/>
          </p:cNvSpPr>
          <p:nvPr>
            <p:ph type="sldNum" sz="quarter" idx="12"/>
          </p:nvPr>
        </p:nvSpPr>
        <p:spPr/>
        <p:txBody>
          <a:bodyPr/>
          <a:lstStyle/>
          <a:p>
            <a:fld id="{0CBE25CB-ED94-487D-A632-5FD48227E3F5}" type="slidenum">
              <a:rPr lang="ja-JP" altLang="en-US" sz="180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pPr/>
              <a:t>34</a:t>
            </a:fld>
            <a:endParaRPr lang="ja-JP" altLang="en-US" sz="18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6192494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0" y="1063302"/>
            <a:ext cx="9144000" cy="707886"/>
          </a:xfrm>
          <a:prstGeom prst="rect">
            <a:avLst/>
          </a:prstGeom>
        </p:spPr>
        <p:txBody>
          <a:bodyPr wrap="square">
            <a:spAutoFit/>
          </a:bodyPr>
          <a:lstStyle/>
          <a:p>
            <a:pPr defTabSz="1203521" fontAlgn="auto">
              <a:lnSpc>
                <a:spcPts val="2352"/>
              </a:lnSpc>
              <a:spcBef>
                <a:spcPts val="0"/>
              </a:spcBef>
              <a:spcAft>
                <a:spcPts val="0"/>
              </a:spcAft>
              <a:defRPr/>
            </a:pPr>
            <a:r>
              <a:rPr lang="ja-JP" altLang="en-US" sz="1505" dirty="0">
                <a:solidFill>
                  <a:prstClr val="black"/>
                </a:solidFill>
                <a:latin typeface="ＭＳ ゴシック" pitchFamily="49" charset="-128"/>
                <a:ea typeface="ＭＳ ゴシック" pitchFamily="49" charset="-128"/>
              </a:rPr>
              <a:t> 　　</a:t>
            </a:r>
            <a:r>
              <a:rPr lang="ja-JP" altLang="en-US" sz="1505" dirty="0">
                <a:solidFill>
                  <a:prstClr val="black"/>
                </a:solidFill>
                <a:latin typeface="メイリオ" pitchFamily="50" charset="-128"/>
                <a:ea typeface="メイリオ" pitchFamily="50" charset="-128"/>
                <a:cs typeface="メイリオ" pitchFamily="50" charset="-128"/>
              </a:rPr>
              <a:t>番号制度導入後は、</a:t>
            </a:r>
            <a:r>
              <a:rPr lang="ja-JP" altLang="ja-JP" sz="1505" dirty="0">
                <a:solidFill>
                  <a:prstClr val="black"/>
                </a:solidFill>
                <a:latin typeface="メイリオ" pitchFamily="50" charset="-128"/>
                <a:ea typeface="メイリオ" pitchFamily="50" charset="-128"/>
                <a:cs typeface="メイリオ" pitchFamily="50" charset="-128"/>
              </a:rPr>
              <a:t>申告書・</a:t>
            </a:r>
            <a:r>
              <a:rPr lang="ja-JP" altLang="en-US" sz="1505" dirty="0">
                <a:solidFill>
                  <a:prstClr val="black"/>
                </a:solidFill>
                <a:latin typeface="メイリオ" pitchFamily="50" charset="-128"/>
                <a:ea typeface="メイリオ" pitchFamily="50" charset="-128"/>
                <a:cs typeface="メイリオ" pitchFamily="50" charset="-128"/>
              </a:rPr>
              <a:t>法定調書</a:t>
            </a:r>
            <a:r>
              <a:rPr lang="ja-JP" altLang="ja-JP" sz="1505" dirty="0">
                <a:solidFill>
                  <a:prstClr val="black"/>
                </a:solidFill>
                <a:latin typeface="メイリオ" pitchFamily="50" charset="-128"/>
                <a:ea typeface="メイリオ" pitchFamily="50" charset="-128"/>
                <a:cs typeface="メイリオ" pitchFamily="50" charset="-128"/>
              </a:rPr>
              <a:t>等の</a:t>
            </a:r>
            <a:r>
              <a:rPr lang="ja-JP" altLang="en-US" sz="1505" dirty="0">
                <a:solidFill>
                  <a:prstClr val="black"/>
                </a:solidFill>
                <a:latin typeface="メイリオ" pitchFamily="50" charset="-128"/>
                <a:ea typeface="メイリオ" pitchFamily="50" charset="-128"/>
                <a:cs typeface="メイリオ" pitchFamily="50" charset="-128"/>
              </a:rPr>
              <a:t>提出に当たり、当該</a:t>
            </a:r>
            <a:r>
              <a:rPr lang="ja-JP" altLang="ja-JP" sz="1505" dirty="0">
                <a:solidFill>
                  <a:prstClr val="black"/>
                </a:solidFill>
                <a:latin typeface="メイリオ" pitchFamily="50" charset="-128"/>
                <a:ea typeface="メイリオ" pitchFamily="50" charset="-128"/>
                <a:cs typeface="メイリオ" pitchFamily="50" charset="-128"/>
              </a:rPr>
              <a:t>提出者</a:t>
            </a:r>
            <a:r>
              <a:rPr lang="ja-JP" altLang="en-US" sz="1505" dirty="0">
                <a:solidFill>
                  <a:prstClr val="black"/>
                </a:solidFill>
                <a:latin typeface="メイリオ" pitchFamily="50" charset="-128"/>
                <a:ea typeface="メイリオ" pitchFamily="50" charset="-128"/>
                <a:cs typeface="メイリオ" pitchFamily="50" charset="-128"/>
              </a:rPr>
              <a:t>等</a:t>
            </a:r>
            <a:r>
              <a:rPr lang="ja-JP" altLang="ja-JP" sz="1505" dirty="0">
                <a:solidFill>
                  <a:prstClr val="black"/>
                </a:solidFill>
                <a:latin typeface="メイリオ" pitchFamily="50" charset="-128"/>
                <a:ea typeface="メイリオ" pitchFamily="50" charset="-128"/>
                <a:cs typeface="メイリオ" pitchFamily="50" charset="-128"/>
              </a:rPr>
              <a:t>に係る番号を</a:t>
            </a:r>
            <a:r>
              <a:rPr lang="ja-JP" altLang="en-US" sz="1505" dirty="0">
                <a:solidFill>
                  <a:prstClr val="black"/>
                </a:solidFill>
                <a:latin typeface="メイリオ" pitchFamily="50" charset="-128"/>
                <a:ea typeface="メイリオ" pitchFamily="50" charset="-128"/>
                <a:cs typeface="メイリオ" pitchFamily="50" charset="-128"/>
              </a:rPr>
              <a:t>記載します。</a:t>
            </a:r>
            <a:endParaRPr lang="en-US" altLang="ja-JP" sz="1505" dirty="0">
              <a:solidFill>
                <a:prstClr val="black"/>
              </a:solidFill>
              <a:latin typeface="メイリオ" pitchFamily="50" charset="-128"/>
              <a:ea typeface="メイリオ" pitchFamily="50" charset="-128"/>
              <a:cs typeface="メイリオ" pitchFamily="50" charset="-128"/>
            </a:endParaRPr>
          </a:p>
          <a:p>
            <a:pPr defTabSz="1203521" fontAlgn="auto">
              <a:lnSpc>
                <a:spcPts val="2352"/>
              </a:lnSpc>
              <a:spcBef>
                <a:spcPts val="0"/>
              </a:spcBef>
              <a:spcAft>
                <a:spcPts val="0"/>
              </a:spcAft>
              <a:defRPr/>
            </a:pPr>
            <a:r>
              <a:rPr lang="ja-JP" altLang="en-US" sz="1505" dirty="0">
                <a:solidFill>
                  <a:prstClr val="black"/>
                </a:solidFill>
                <a:latin typeface="メイリオ" pitchFamily="50" charset="-128"/>
                <a:ea typeface="メイリオ" pitchFamily="50" charset="-128"/>
                <a:cs typeface="メイリオ" pitchFamily="50" charset="-128"/>
              </a:rPr>
              <a:t>　  　税務関係書類への番号の記載及び提出時期は以下のとおりです。</a:t>
            </a:r>
            <a:endParaRPr lang="en-US" altLang="ja-JP" sz="1505" dirty="0">
              <a:solidFill>
                <a:prstClr val="black"/>
              </a:solidFill>
              <a:latin typeface="メイリオ" pitchFamily="50" charset="-128"/>
              <a:ea typeface="メイリオ" pitchFamily="50" charset="-128"/>
              <a:cs typeface="メイリオ" pitchFamily="50" charset="-128"/>
            </a:endParaRPr>
          </a:p>
        </p:txBody>
      </p:sp>
      <p:sp>
        <p:nvSpPr>
          <p:cNvPr id="6" name="タイトル 1"/>
          <p:cNvSpPr>
            <a:spLocks noGrp="1"/>
          </p:cNvSpPr>
          <p:nvPr>
            <p:ph type="title"/>
          </p:nvPr>
        </p:nvSpPr>
        <p:spPr>
          <a:xfrm>
            <a:off x="251520" y="177443"/>
            <a:ext cx="7992888" cy="888629"/>
          </a:xfrm>
          <a:noFill/>
        </p:spPr>
        <p:txBody>
          <a:bodyPr wrap="square" rtlCol="0">
            <a:noAutofit/>
          </a:bodyPr>
          <a:lstStyle/>
          <a:p>
            <a:pPr algn="l"/>
            <a:r>
              <a:rPr lang="ja-JP" altLang="en-US" sz="2800" b="1" dirty="0" smtClean="0">
                <a:effectLst>
                  <a:glow rad="228600">
                    <a:schemeClr val="bg1"/>
                  </a:glow>
                </a:effectLst>
                <a:latin typeface="Meiryo UI" panose="020B0604030504040204" pitchFamily="50" charset="-128"/>
                <a:ea typeface="Meiryo UI" panose="020B0604030504040204" pitchFamily="50" charset="-128"/>
                <a:cs typeface="Meiryo UI" panose="020B0604030504040204" pitchFamily="50" charset="-128"/>
              </a:rPr>
              <a:t>参考</a:t>
            </a:r>
            <a:r>
              <a:rPr lang="en-US" altLang="ja-JP" sz="2800" b="1" dirty="0" smtClean="0">
                <a:effectLst>
                  <a:glow rad="228600">
                    <a:schemeClr val="bg1"/>
                  </a:glow>
                </a:effectLst>
                <a:latin typeface="Meiryo UI" panose="020B0604030504040204" pitchFamily="50" charset="-128"/>
                <a:ea typeface="Meiryo UI" panose="020B0604030504040204" pitchFamily="50" charset="-128"/>
                <a:cs typeface="Meiryo UI" panose="020B0604030504040204" pitchFamily="50" charset="-128"/>
              </a:rPr>
              <a:t>.</a:t>
            </a:r>
            <a:r>
              <a:rPr lang="ja-JP" altLang="en-US" sz="2800" b="1" dirty="0" smtClean="0">
                <a:effectLst>
                  <a:glow rad="228600">
                    <a:schemeClr val="bg1"/>
                  </a:glow>
                </a:effectLst>
                <a:latin typeface="Meiryo UI" panose="020B0604030504040204" pitchFamily="50" charset="-128"/>
                <a:ea typeface="Meiryo UI" panose="020B0604030504040204" pitchFamily="50" charset="-128"/>
                <a:cs typeface="Meiryo UI" panose="020B0604030504040204" pitchFamily="50" charset="-128"/>
              </a:rPr>
              <a:t>税務書類のマイナンバー記載及び提出時期</a:t>
            </a:r>
            <a:endParaRPr lang="ja-JP" altLang="en-US" sz="2800" b="1" dirty="0">
              <a:effectLst>
                <a:glow rad="228600">
                  <a:schemeClr val="bg1"/>
                </a:glow>
              </a:effectLst>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2" name="オブジェクト 1"/>
          <p:cNvGraphicFramePr>
            <a:graphicFrameLocks noChangeAspect="1"/>
          </p:cNvGraphicFramePr>
          <p:nvPr>
            <p:extLst>
              <p:ext uri="{D42A27DB-BD31-4B8C-83A1-F6EECF244321}">
                <p14:modId xmlns:p14="http://schemas.microsoft.com/office/powerpoint/2010/main" val="1341781163"/>
              </p:ext>
            </p:extLst>
          </p:nvPr>
        </p:nvGraphicFramePr>
        <p:xfrm>
          <a:off x="614363" y="1483072"/>
          <a:ext cx="7546975" cy="4394200"/>
        </p:xfrm>
        <a:graphic>
          <a:graphicData uri="http://schemas.openxmlformats.org/presentationml/2006/ole">
            <mc:AlternateContent xmlns:mc="http://schemas.openxmlformats.org/markup-compatibility/2006">
              <mc:Choice xmlns:v="urn:schemas-microsoft-com:vml" Requires="v">
                <p:oleObj spid="_x0000_s1057" name="文書" r:id="rId4" imgW="9575746" imgH="5579468" progId="Word.Document.12">
                  <p:embed/>
                </p:oleObj>
              </mc:Choice>
              <mc:Fallback>
                <p:oleObj name="文書" r:id="rId4" imgW="9575746" imgH="5579468" progId="Word.Document.12">
                  <p:embed/>
                  <p:pic>
                    <p:nvPicPr>
                      <p:cNvPr id="0" name=""/>
                      <p:cNvPicPr>
                        <a:picLocks noChangeAspect="1" noChangeArrowheads="1"/>
                      </p:cNvPicPr>
                      <p:nvPr/>
                    </p:nvPicPr>
                    <p:blipFill>
                      <a:blip r:embed="rId5"/>
                      <a:srcRect/>
                      <a:stretch>
                        <a:fillRect/>
                      </a:stretch>
                    </p:blipFill>
                    <p:spPr bwMode="auto">
                      <a:xfrm>
                        <a:off x="614363" y="1483072"/>
                        <a:ext cx="7546975" cy="4394200"/>
                      </a:xfrm>
                      <a:prstGeom prst="rect">
                        <a:avLst/>
                      </a:prstGeom>
                      <a:noFill/>
                      <a:extLst/>
                    </p:spPr>
                  </p:pic>
                </p:oleObj>
              </mc:Fallback>
            </mc:AlternateContent>
          </a:graphicData>
        </a:graphic>
      </p:graphicFrame>
      <p:sp>
        <p:nvSpPr>
          <p:cNvPr id="3" name="スライド番号プレースホルダー 2"/>
          <p:cNvSpPr>
            <a:spLocks noGrp="1"/>
          </p:cNvSpPr>
          <p:nvPr>
            <p:ph type="sldNum" sz="quarter" idx="12"/>
          </p:nvPr>
        </p:nvSpPr>
        <p:spPr/>
        <p:txBody>
          <a:bodyPr/>
          <a:lstStyle/>
          <a:p>
            <a:fld id="{0CBE25CB-ED94-487D-A632-5FD48227E3F5}" type="slidenum">
              <a:rPr lang="ja-JP" altLang="en-US" sz="180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pPr/>
              <a:t>35</a:t>
            </a:fld>
            <a:endParaRPr lang="ja-JP" altLang="en-US" sz="18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3876704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1287" y="1340768"/>
            <a:ext cx="4288705" cy="2711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4008" y="1134294"/>
            <a:ext cx="4149118" cy="5031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タイトル 1"/>
          <p:cNvSpPr txBox="1">
            <a:spLocks/>
          </p:cNvSpPr>
          <p:nvPr/>
        </p:nvSpPr>
        <p:spPr bwMode="auto">
          <a:xfrm>
            <a:off x="240111" y="213507"/>
            <a:ext cx="7440702" cy="696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fontAlgn="base">
              <a:spcBef>
                <a:spcPct val="0"/>
              </a:spcBef>
              <a:spcAft>
                <a:spcPct val="0"/>
              </a:spcAft>
              <a:defRPr kumimoji="1" sz="4400" kern="1200">
                <a:solidFill>
                  <a:schemeClr val="tx1"/>
                </a:solidFill>
                <a:latin typeface="+mj-lt"/>
                <a:ea typeface="+mj-ea"/>
                <a:cs typeface="+mj-cs"/>
              </a:defRPr>
            </a:lvl1pPr>
            <a:lvl2pPr algn="ctr" rtl="0" fontAlgn="base">
              <a:spcBef>
                <a:spcPct val="0"/>
              </a:spcBef>
              <a:spcAft>
                <a:spcPct val="0"/>
              </a:spcAft>
              <a:defRPr kumimoji="1" sz="4400">
                <a:solidFill>
                  <a:schemeClr val="tx1"/>
                </a:solidFill>
                <a:latin typeface="Calibri" pitchFamily="34" charset="0"/>
                <a:ea typeface="ＭＳ Ｐゴシック" charset="-128"/>
              </a:defRPr>
            </a:lvl2pPr>
            <a:lvl3pPr algn="ctr" rtl="0" fontAlgn="base">
              <a:spcBef>
                <a:spcPct val="0"/>
              </a:spcBef>
              <a:spcAft>
                <a:spcPct val="0"/>
              </a:spcAft>
              <a:defRPr kumimoji="1" sz="4400">
                <a:solidFill>
                  <a:schemeClr val="tx1"/>
                </a:solidFill>
                <a:latin typeface="Calibri" pitchFamily="34" charset="0"/>
                <a:ea typeface="ＭＳ Ｐゴシック" charset="-128"/>
              </a:defRPr>
            </a:lvl3pPr>
            <a:lvl4pPr algn="ctr" rtl="0" fontAlgn="base">
              <a:spcBef>
                <a:spcPct val="0"/>
              </a:spcBef>
              <a:spcAft>
                <a:spcPct val="0"/>
              </a:spcAft>
              <a:defRPr kumimoji="1" sz="4400">
                <a:solidFill>
                  <a:schemeClr val="tx1"/>
                </a:solidFill>
                <a:latin typeface="Calibri" pitchFamily="34" charset="0"/>
                <a:ea typeface="ＭＳ Ｐゴシック" charset="-128"/>
              </a:defRPr>
            </a:lvl4pPr>
            <a:lvl5pPr algn="ctr" rtl="0" fontAlgn="base">
              <a:spcBef>
                <a:spcPct val="0"/>
              </a:spcBef>
              <a:spcAft>
                <a:spcPct val="0"/>
              </a:spcAft>
              <a:defRPr kumimoji="1" sz="4400">
                <a:solidFill>
                  <a:schemeClr val="tx1"/>
                </a:solidFill>
                <a:latin typeface="Calibri" pitchFamily="34"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a:lstStyle>
          <a:p>
            <a:pPr algn="l"/>
            <a:r>
              <a:rPr lang="ja-JP" altLang="en-US"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参考</a:t>
            </a:r>
            <a:r>
              <a:rPr lang="en-US" altLang="ja-JP"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源泉徴収票・支払調書の変更イメージ＞</a:t>
            </a:r>
          </a:p>
        </p:txBody>
      </p:sp>
      <p:sp>
        <p:nvSpPr>
          <p:cNvPr id="7" name="タイトル 1"/>
          <p:cNvSpPr txBox="1">
            <a:spLocks/>
          </p:cNvSpPr>
          <p:nvPr/>
        </p:nvSpPr>
        <p:spPr bwMode="auto">
          <a:xfrm>
            <a:off x="220747" y="6165304"/>
            <a:ext cx="8239685" cy="576064"/>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kern="1200">
                <a:solidFill>
                  <a:schemeClr val="tx1"/>
                </a:solidFill>
                <a:latin typeface="+mj-lt"/>
                <a:ea typeface="+mj-ea"/>
                <a:cs typeface="+mj-cs"/>
              </a:defRPr>
            </a:lvl1pPr>
            <a:lvl2pPr algn="ctr" rtl="0" fontAlgn="base">
              <a:spcBef>
                <a:spcPct val="0"/>
              </a:spcBef>
              <a:spcAft>
                <a:spcPct val="0"/>
              </a:spcAft>
              <a:defRPr kumimoji="1" sz="4400">
                <a:solidFill>
                  <a:schemeClr val="tx1"/>
                </a:solidFill>
                <a:latin typeface="Calibri" pitchFamily="34" charset="0"/>
                <a:ea typeface="ＭＳ Ｐゴシック" charset="-128"/>
              </a:defRPr>
            </a:lvl2pPr>
            <a:lvl3pPr algn="ctr" rtl="0" fontAlgn="base">
              <a:spcBef>
                <a:spcPct val="0"/>
              </a:spcBef>
              <a:spcAft>
                <a:spcPct val="0"/>
              </a:spcAft>
              <a:defRPr kumimoji="1" sz="4400">
                <a:solidFill>
                  <a:schemeClr val="tx1"/>
                </a:solidFill>
                <a:latin typeface="Calibri" pitchFamily="34" charset="0"/>
                <a:ea typeface="ＭＳ Ｐゴシック" charset="-128"/>
              </a:defRPr>
            </a:lvl3pPr>
            <a:lvl4pPr algn="ctr" rtl="0" fontAlgn="base">
              <a:spcBef>
                <a:spcPct val="0"/>
              </a:spcBef>
              <a:spcAft>
                <a:spcPct val="0"/>
              </a:spcAft>
              <a:defRPr kumimoji="1" sz="4400">
                <a:solidFill>
                  <a:schemeClr val="tx1"/>
                </a:solidFill>
                <a:latin typeface="Calibri" pitchFamily="34" charset="0"/>
                <a:ea typeface="ＭＳ Ｐゴシック" charset="-128"/>
              </a:defRPr>
            </a:lvl4pPr>
            <a:lvl5pPr algn="ctr" rtl="0" fontAlgn="base">
              <a:spcBef>
                <a:spcPct val="0"/>
              </a:spcBef>
              <a:spcAft>
                <a:spcPct val="0"/>
              </a:spcAft>
              <a:defRPr kumimoji="1" sz="4400">
                <a:solidFill>
                  <a:schemeClr val="tx1"/>
                </a:solidFill>
                <a:latin typeface="Calibri" pitchFamily="34"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a:lstStyle>
          <a:p>
            <a:pPr algn="l"/>
            <a:r>
              <a:rPr lang="ja-JP" altLang="en-US" sz="12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変更後のイメージです。実際の様式は国税庁ホームページのほか、関係諸法令を参照してください。</a:t>
            </a:r>
            <a:endParaRPr lang="en-US" altLang="ja-JP" sz="12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algn="l"/>
            <a:r>
              <a:rPr lang="ja-JP" altLang="en-US" sz="12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国税庁ＨＰ　</a:t>
            </a:r>
            <a:r>
              <a:rPr lang="en-US" altLang="ja-JP" sz="12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http://www.nta.go.jp/sonota/sonota/osirase/mynumberinfo/jizenjyoho/index.htm</a:t>
            </a:r>
            <a:endParaRPr lang="ja-JP" altLang="en-US" sz="12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角丸四角形 1"/>
          <p:cNvSpPr/>
          <p:nvPr/>
        </p:nvSpPr>
        <p:spPr>
          <a:xfrm>
            <a:off x="2123728" y="1700808"/>
            <a:ext cx="2317380" cy="36004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9" name="角丸四角形 8"/>
          <p:cNvSpPr/>
          <p:nvPr/>
        </p:nvSpPr>
        <p:spPr>
          <a:xfrm>
            <a:off x="2093297" y="3411144"/>
            <a:ext cx="2317380" cy="30588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0" name="角丸四角形 9"/>
          <p:cNvSpPr/>
          <p:nvPr/>
        </p:nvSpPr>
        <p:spPr>
          <a:xfrm>
            <a:off x="7236296" y="1493168"/>
            <a:ext cx="1669308" cy="36004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1" name="角丸四角形 10"/>
          <p:cNvSpPr/>
          <p:nvPr/>
        </p:nvSpPr>
        <p:spPr>
          <a:xfrm>
            <a:off x="7166925" y="3051104"/>
            <a:ext cx="1669308" cy="1314000"/>
          </a:xfrm>
          <a:prstGeom prst="roundRect">
            <a:avLst>
              <a:gd name="adj" fmla="val 9384"/>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2" name="角丸四角形 11"/>
          <p:cNvSpPr/>
          <p:nvPr/>
        </p:nvSpPr>
        <p:spPr>
          <a:xfrm>
            <a:off x="7201092" y="5661248"/>
            <a:ext cx="1669308" cy="36004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25" name="グループ化 24"/>
          <p:cNvGrpSpPr/>
          <p:nvPr/>
        </p:nvGrpSpPr>
        <p:grpSpPr>
          <a:xfrm>
            <a:off x="2374508" y="1631448"/>
            <a:ext cx="4910812" cy="4209820"/>
            <a:chOff x="2355638" y="1631448"/>
            <a:chExt cx="4910812" cy="4209820"/>
          </a:xfrm>
        </p:grpSpPr>
        <p:cxnSp>
          <p:nvCxnSpPr>
            <p:cNvPr id="8" name="直線コネクタ 7"/>
            <p:cNvCxnSpPr>
              <a:stCxn id="2" idx="2"/>
            </p:cNvCxnSpPr>
            <p:nvPr/>
          </p:nvCxnSpPr>
          <p:spPr>
            <a:xfrm flipH="1">
              <a:off x="2355638" y="2060848"/>
              <a:ext cx="926780" cy="230425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9" idx="2"/>
            </p:cNvCxnSpPr>
            <p:nvPr/>
          </p:nvCxnSpPr>
          <p:spPr>
            <a:xfrm flipH="1">
              <a:off x="2370863" y="3717031"/>
              <a:ext cx="881124" cy="64807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flipH="1">
              <a:off x="2401017" y="1631448"/>
              <a:ext cx="4865433" cy="269191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11" idx="1"/>
            </p:cNvCxnSpPr>
            <p:nvPr/>
          </p:nvCxnSpPr>
          <p:spPr>
            <a:xfrm flipH="1">
              <a:off x="2355638" y="3708104"/>
              <a:ext cx="4811287" cy="6570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a:stCxn id="12" idx="1"/>
            </p:cNvCxnSpPr>
            <p:nvPr/>
          </p:nvCxnSpPr>
          <p:spPr>
            <a:xfrm flipH="1" flipV="1">
              <a:off x="2370863" y="4365104"/>
              <a:ext cx="4830229" cy="147616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6" name="角丸四角形 25"/>
          <p:cNvSpPr/>
          <p:nvPr/>
        </p:nvSpPr>
        <p:spPr>
          <a:xfrm>
            <a:off x="229272" y="4221088"/>
            <a:ext cx="2141591" cy="504056"/>
          </a:xfrm>
          <a:prstGeom prst="round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dirty="0">
                <a:solidFill>
                  <a:srgbClr val="0070C0"/>
                </a:solidFill>
              </a:rPr>
              <a:t>マイナンバー及び</a:t>
            </a:r>
            <a:endParaRPr lang="en-US" altLang="ja-JP" sz="1400" b="1" dirty="0">
              <a:solidFill>
                <a:srgbClr val="0070C0"/>
              </a:solidFill>
            </a:endParaRPr>
          </a:p>
          <a:p>
            <a:pPr algn="ctr"/>
            <a:r>
              <a:rPr lang="ja-JP" altLang="en-US" sz="1400" b="1" dirty="0">
                <a:solidFill>
                  <a:srgbClr val="0070C0"/>
                </a:solidFill>
              </a:rPr>
              <a:t>法人番号記載欄</a:t>
            </a:r>
          </a:p>
        </p:txBody>
      </p:sp>
      <p:sp>
        <p:nvSpPr>
          <p:cNvPr id="29" name="タイトル 1"/>
          <p:cNvSpPr txBox="1">
            <a:spLocks/>
          </p:cNvSpPr>
          <p:nvPr/>
        </p:nvSpPr>
        <p:spPr bwMode="auto">
          <a:xfrm>
            <a:off x="195398" y="4735548"/>
            <a:ext cx="4320480" cy="252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fontAlgn="base">
              <a:spcBef>
                <a:spcPct val="0"/>
              </a:spcBef>
              <a:spcAft>
                <a:spcPct val="0"/>
              </a:spcAft>
              <a:defRPr kumimoji="1" sz="4400" kern="1200">
                <a:solidFill>
                  <a:schemeClr val="tx1"/>
                </a:solidFill>
                <a:latin typeface="+mj-lt"/>
                <a:ea typeface="+mj-ea"/>
                <a:cs typeface="+mj-cs"/>
              </a:defRPr>
            </a:lvl1pPr>
            <a:lvl2pPr algn="ctr" rtl="0" fontAlgn="base">
              <a:spcBef>
                <a:spcPct val="0"/>
              </a:spcBef>
              <a:spcAft>
                <a:spcPct val="0"/>
              </a:spcAft>
              <a:defRPr kumimoji="1" sz="4400">
                <a:solidFill>
                  <a:schemeClr val="tx1"/>
                </a:solidFill>
                <a:latin typeface="Calibri" pitchFamily="34" charset="0"/>
                <a:ea typeface="ＭＳ Ｐゴシック" charset="-128"/>
              </a:defRPr>
            </a:lvl2pPr>
            <a:lvl3pPr algn="ctr" rtl="0" fontAlgn="base">
              <a:spcBef>
                <a:spcPct val="0"/>
              </a:spcBef>
              <a:spcAft>
                <a:spcPct val="0"/>
              </a:spcAft>
              <a:defRPr kumimoji="1" sz="4400">
                <a:solidFill>
                  <a:schemeClr val="tx1"/>
                </a:solidFill>
                <a:latin typeface="Calibri" pitchFamily="34" charset="0"/>
                <a:ea typeface="ＭＳ Ｐゴシック" charset="-128"/>
              </a:defRPr>
            </a:lvl3pPr>
            <a:lvl4pPr algn="ctr" rtl="0" fontAlgn="base">
              <a:spcBef>
                <a:spcPct val="0"/>
              </a:spcBef>
              <a:spcAft>
                <a:spcPct val="0"/>
              </a:spcAft>
              <a:defRPr kumimoji="1" sz="4400">
                <a:solidFill>
                  <a:schemeClr val="tx1"/>
                </a:solidFill>
                <a:latin typeface="Calibri" pitchFamily="34" charset="0"/>
                <a:ea typeface="ＭＳ Ｐゴシック" charset="-128"/>
              </a:defRPr>
            </a:lvl4pPr>
            <a:lvl5pPr algn="ctr" rtl="0" fontAlgn="base">
              <a:spcBef>
                <a:spcPct val="0"/>
              </a:spcBef>
              <a:spcAft>
                <a:spcPct val="0"/>
              </a:spcAft>
              <a:defRPr kumimoji="1" sz="4400">
                <a:solidFill>
                  <a:schemeClr val="tx1"/>
                </a:solidFill>
                <a:latin typeface="Calibri" pitchFamily="34"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a:lstStyle>
          <a:p>
            <a:pPr algn="l"/>
            <a:r>
              <a:rPr lang="en-US" altLang="ja-JP" sz="1200" b="1" dirty="0" smtClean="0">
                <a:solidFill>
                  <a:prstClr val="black"/>
                </a:solidFill>
                <a:latin typeface="ＭＳ Ｐゴシック"/>
              </a:rPr>
              <a:t>※</a:t>
            </a:r>
            <a:r>
              <a:rPr lang="ja-JP" altLang="en-US" sz="1200" b="1" dirty="0" smtClean="0">
                <a:solidFill>
                  <a:prstClr val="black"/>
                </a:solidFill>
                <a:latin typeface="ＭＳ Ｐゴシック"/>
              </a:rPr>
              <a:t>一部の調書は用紙サイズも変更の予定</a:t>
            </a:r>
          </a:p>
        </p:txBody>
      </p:sp>
      <p:sp>
        <p:nvSpPr>
          <p:cNvPr id="4" name="スライド番号プレースホルダー 3"/>
          <p:cNvSpPr>
            <a:spLocks noGrp="1"/>
          </p:cNvSpPr>
          <p:nvPr>
            <p:ph type="sldNum" sz="quarter" idx="12"/>
          </p:nvPr>
        </p:nvSpPr>
        <p:spPr>
          <a:xfrm>
            <a:off x="6968946" y="6353002"/>
            <a:ext cx="2133600" cy="365125"/>
          </a:xfrm>
        </p:spPr>
        <p:txBody>
          <a:bodyPr/>
          <a:lstStyle/>
          <a:p>
            <a:fld id="{891842DC-BBBA-499A-ADDD-8F243F315B3F}" type="slidenum">
              <a:rPr lang="ja-JP" altLang="en-US" sz="1800" b="1"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pPr/>
              <a:t>36</a:t>
            </a:fld>
            <a:endParaRPr lang="ja-JP" altLang="en-US" sz="18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645247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タイトル 1"/>
          <p:cNvSpPr txBox="1">
            <a:spLocks/>
          </p:cNvSpPr>
          <p:nvPr/>
        </p:nvSpPr>
        <p:spPr bwMode="auto">
          <a:xfrm>
            <a:off x="107950" y="116632"/>
            <a:ext cx="77724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eaLnBrk="0" hangingPunct="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eaLnBrk="0" hangingPunct="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eaLnBrk="0" hangingPunct="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eaLnBrk="0" hangingPunct="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eaLnBrk="1" hangingPunct="1">
              <a:spcBef>
                <a:spcPct val="0"/>
              </a:spcBef>
              <a:buFontTx/>
              <a:buNone/>
            </a:pPr>
            <a:r>
              <a:rPr lang="en-US" altLang="ja-JP" sz="3600" dirty="0">
                <a:solidFill>
                  <a:srgbClr val="000000"/>
                </a:solidFill>
                <a:latin typeface="HGP創英角ｺﾞｼｯｸUB" pitchFamily="50" charset="-128"/>
                <a:ea typeface="HGP創英角ｺﾞｼｯｸUB" pitchFamily="50" charset="-128"/>
              </a:rPr>
              <a:t>2</a:t>
            </a:r>
            <a:r>
              <a:rPr lang="en-US" altLang="ja-JP" sz="3600" dirty="0" smtClean="0">
                <a:solidFill>
                  <a:srgbClr val="000000"/>
                </a:solidFill>
                <a:latin typeface="HGP創英角ｺﾞｼｯｸUB" pitchFamily="50" charset="-128"/>
                <a:ea typeface="HGP創英角ｺﾞｼｯｸUB" pitchFamily="50" charset="-128"/>
              </a:rPr>
              <a:t>.</a:t>
            </a:r>
            <a:r>
              <a:rPr lang="ja-JP" altLang="en-US" sz="3600" dirty="0" smtClean="0">
                <a:solidFill>
                  <a:srgbClr val="000000"/>
                </a:solidFill>
                <a:latin typeface="HGP創英角ｺﾞｼｯｸUB" pitchFamily="50" charset="-128"/>
                <a:ea typeface="HGP創英角ｺﾞｼｯｸUB" pitchFamily="50" charset="-128"/>
              </a:rPr>
              <a:t>マイナンバー取り扱いで留意する点</a:t>
            </a:r>
          </a:p>
        </p:txBody>
      </p:sp>
      <p:grpSp>
        <p:nvGrpSpPr>
          <p:cNvPr id="8195" name="グループ化 10"/>
          <p:cNvGrpSpPr>
            <a:grpSpLocks/>
          </p:cNvGrpSpPr>
          <p:nvPr/>
        </p:nvGrpSpPr>
        <p:grpSpPr bwMode="auto">
          <a:xfrm>
            <a:off x="617538" y="1182050"/>
            <a:ext cx="712787" cy="519113"/>
            <a:chOff x="539551" y="1369111"/>
            <a:chExt cx="712765" cy="518460"/>
          </a:xfrm>
        </p:grpSpPr>
        <p:grpSp>
          <p:nvGrpSpPr>
            <p:cNvPr id="8294" name="グループ化 5"/>
            <p:cNvGrpSpPr>
              <a:grpSpLocks/>
            </p:cNvGrpSpPr>
            <p:nvPr/>
          </p:nvGrpSpPr>
          <p:grpSpPr bwMode="auto">
            <a:xfrm>
              <a:off x="539551" y="1369111"/>
              <a:ext cx="288032" cy="516379"/>
              <a:chOff x="611559" y="3356992"/>
              <a:chExt cx="288032" cy="516379"/>
            </a:xfrm>
          </p:grpSpPr>
          <p:sp>
            <p:nvSpPr>
              <p:cNvPr id="7" name="フローチャート : 論理積ゲート 6"/>
              <p:cNvSpPr/>
              <p:nvPr/>
            </p:nvSpPr>
            <p:spPr>
              <a:xfrm rot="16200000">
                <a:off x="626005" y="3600984"/>
                <a:ext cx="258437" cy="287328"/>
              </a:xfrm>
              <a:prstGeom prst="flowChartDelay">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sp>
            <p:nvSpPr>
              <p:cNvPr id="8" name="スマイル 7"/>
              <p:cNvSpPr/>
              <p:nvPr/>
            </p:nvSpPr>
            <p:spPr>
              <a:xfrm>
                <a:off x="611559" y="3356992"/>
                <a:ext cx="287328" cy="288562"/>
              </a:xfrm>
              <a:prstGeom prst="smileyFace">
                <a:avLst>
                  <a:gd name="adj" fmla="val 4653"/>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grpSp>
        <p:sp>
          <p:nvSpPr>
            <p:cNvPr id="9" name="フローチャート : 論理積ゲート 8"/>
            <p:cNvSpPr/>
            <p:nvPr/>
          </p:nvSpPr>
          <p:spPr>
            <a:xfrm rot="16200000">
              <a:off x="979433" y="1614688"/>
              <a:ext cx="258437" cy="287328"/>
            </a:xfrm>
            <a:prstGeom prst="flowChartDelay">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sp>
          <p:nvSpPr>
            <p:cNvPr id="10" name="スマイル 9"/>
            <p:cNvSpPr/>
            <p:nvPr/>
          </p:nvSpPr>
          <p:spPr>
            <a:xfrm>
              <a:off x="964988" y="1370697"/>
              <a:ext cx="287328" cy="288562"/>
            </a:xfrm>
            <a:prstGeom prst="smileyFace">
              <a:avLst>
                <a:gd name="adj" fmla="val 4653"/>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grpSp>
      <p:grpSp>
        <p:nvGrpSpPr>
          <p:cNvPr id="8196" name="グループ化 11"/>
          <p:cNvGrpSpPr>
            <a:grpSpLocks/>
          </p:cNvGrpSpPr>
          <p:nvPr/>
        </p:nvGrpSpPr>
        <p:grpSpPr bwMode="auto">
          <a:xfrm>
            <a:off x="1528763" y="1101088"/>
            <a:ext cx="647700" cy="414337"/>
            <a:chOff x="3520259" y="2782228"/>
            <a:chExt cx="1045178" cy="670299"/>
          </a:xfrm>
        </p:grpSpPr>
        <p:pic>
          <p:nvPicPr>
            <p:cNvPr id="828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0259" y="2782228"/>
              <a:ext cx="1045178" cy="6702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正方形/長方形 15"/>
            <p:cNvSpPr/>
            <p:nvPr/>
          </p:nvSpPr>
          <p:spPr>
            <a:xfrm>
              <a:off x="3574054" y="3062161"/>
              <a:ext cx="248487" cy="321026"/>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grpSp>
          <p:nvGrpSpPr>
            <p:cNvPr id="8291" name="グループ化 16"/>
            <p:cNvGrpSpPr>
              <a:grpSpLocks/>
            </p:cNvGrpSpPr>
            <p:nvPr/>
          </p:nvGrpSpPr>
          <p:grpSpPr bwMode="auto">
            <a:xfrm>
              <a:off x="3602112" y="3108284"/>
              <a:ext cx="191834" cy="281601"/>
              <a:chOff x="683568" y="3356992"/>
              <a:chExt cx="288032" cy="516379"/>
            </a:xfrm>
          </p:grpSpPr>
          <p:sp>
            <p:nvSpPr>
              <p:cNvPr id="18" name="フローチャート : 論理積ゲート 17"/>
              <p:cNvSpPr/>
              <p:nvPr/>
            </p:nvSpPr>
            <p:spPr>
              <a:xfrm rot="16200000">
                <a:off x="698479" y="3601473"/>
                <a:ext cx="259014" cy="288473"/>
              </a:xfrm>
              <a:prstGeom prst="flowChartDelay">
                <a:avLst/>
              </a:prstGeom>
              <a:solidFill>
                <a:schemeClr val="tx2">
                  <a:lumMod val="40000"/>
                  <a:lumOff val="6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sp>
            <p:nvSpPr>
              <p:cNvPr id="19" name="スマイル 18"/>
              <p:cNvSpPr/>
              <p:nvPr/>
            </p:nvSpPr>
            <p:spPr>
              <a:xfrm>
                <a:off x="683750" y="3357185"/>
                <a:ext cx="288473" cy="287273"/>
              </a:xfrm>
              <a:prstGeom prst="smileyFace">
                <a:avLst>
                  <a:gd name="adj" fmla="val 4653"/>
                </a:avLst>
              </a:prstGeom>
              <a:solidFill>
                <a:schemeClr val="accent6">
                  <a:lumMod val="20000"/>
                  <a:lumOff val="80000"/>
                </a:schemeClr>
              </a:solidFill>
              <a:ln w="31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grpSp>
      </p:grpSp>
      <p:sp>
        <p:nvSpPr>
          <p:cNvPr id="20" name="フローチャート : 論理積ゲート 19"/>
          <p:cNvSpPr/>
          <p:nvPr/>
        </p:nvSpPr>
        <p:spPr>
          <a:xfrm rot="16200000">
            <a:off x="850901" y="2359975"/>
            <a:ext cx="258762" cy="287337"/>
          </a:xfrm>
          <a:prstGeom prst="flowChartDelay">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sp>
        <p:nvSpPr>
          <p:cNvPr id="21" name="スマイル 20"/>
          <p:cNvSpPr/>
          <p:nvPr/>
        </p:nvSpPr>
        <p:spPr>
          <a:xfrm>
            <a:off x="836613" y="2117088"/>
            <a:ext cx="287337" cy="287337"/>
          </a:xfrm>
          <a:prstGeom prst="smileyFace">
            <a:avLst>
              <a:gd name="adj" fmla="val 4653"/>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sp>
        <p:nvSpPr>
          <p:cNvPr id="22" name="フローチャート : 論理積ゲート 21"/>
          <p:cNvSpPr/>
          <p:nvPr/>
        </p:nvSpPr>
        <p:spPr>
          <a:xfrm rot="16200000">
            <a:off x="1146970" y="2359181"/>
            <a:ext cx="258762" cy="288925"/>
          </a:xfrm>
          <a:prstGeom prst="flowChartDelay">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sp>
        <p:nvSpPr>
          <p:cNvPr id="23" name="スマイル 22"/>
          <p:cNvSpPr/>
          <p:nvPr/>
        </p:nvSpPr>
        <p:spPr>
          <a:xfrm>
            <a:off x="1131888" y="2117088"/>
            <a:ext cx="288925" cy="287337"/>
          </a:xfrm>
          <a:prstGeom prst="smileyFace">
            <a:avLst>
              <a:gd name="adj" fmla="val 4653"/>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sp>
        <p:nvSpPr>
          <p:cNvPr id="24" name="テキスト ボックス 23"/>
          <p:cNvSpPr txBox="1"/>
          <p:nvPr/>
        </p:nvSpPr>
        <p:spPr>
          <a:xfrm>
            <a:off x="550863" y="983613"/>
            <a:ext cx="962025" cy="254000"/>
          </a:xfrm>
          <a:prstGeom prst="rect">
            <a:avLst/>
          </a:prstGeom>
          <a:noFill/>
        </p:spPr>
        <p:txBody>
          <a:bodyPr>
            <a:spAutoFit/>
          </a:bodyPr>
          <a:lstStyle/>
          <a:p>
            <a:pPr>
              <a:defRPr/>
            </a:pPr>
            <a:r>
              <a:rPr lang="ja-JP" altLang="en-US" sz="1050" b="1" dirty="0">
                <a:solidFill>
                  <a:prstClr val="black"/>
                </a:solidFill>
                <a:latin typeface="Calibri"/>
                <a:ea typeface="ＭＳ Ｐゴシック"/>
              </a:rPr>
              <a:t>既存従業員</a:t>
            </a:r>
          </a:p>
        </p:txBody>
      </p:sp>
      <p:sp>
        <p:nvSpPr>
          <p:cNvPr id="25" name="角丸四角形 24"/>
          <p:cNvSpPr/>
          <p:nvPr/>
        </p:nvSpPr>
        <p:spPr bwMode="gray">
          <a:xfrm>
            <a:off x="536575" y="1705925"/>
            <a:ext cx="449263" cy="190500"/>
          </a:xfrm>
          <a:prstGeom prst="roundRect">
            <a:avLst>
              <a:gd name="adj" fmla="val 17169"/>
            </a:avLst>
          </a:prstGeom>
          <a:solidFill>
            <a:schemeClr val="accent6">
              <a:lumMod val="60000"/>
              <a:lumOff val="40000"/>
            </a:schemeClr>
          </a:solidFill>
          <a:ln w="9525" cap="flat" cmpd="sng" algn="ctr">
            <a:noFill/>
            <a:prstDash val="solid"/>
            <a:round/>
            <a:headEnd type="none" w="med" len="med"/>
            <a:tailEnd type="none" w="med" len="med"/>
          </a:ln>
          <a:effectLst/>
          <a:extLst/>
        </p:spPr>
        <p:txBody>
          <a:bodyPr lIns="0" tIns="0" rIns="0" bIns="0" anchor="ctr"/>
          <a:lstStyle/>
          <a:p>
            <a:pPr algn="ctr" fontAlgn="ctr">
              <a:defRPr/>
            </a:pPr>
            <a:r>
              <a:rPr lang="ja-JP" altLang="en-US" sz="900" b="1" dirty="0">
                <a:solidFill>
                  <a:srgbClr val="002060"/>
                </a:solidFill>
                <a:latin typeface="Meiryo UI" pitchFamily="50" charset="-128"/>
                <a:ea typeface="Meiryo UI" pitchFamily="50" charset="-128"/>
                <a:cs typeface="Meiryo UI" pitchFamily="50" charset="-128"/>
              </a:rPr>
              <a:t>ﾏｲﾅﾝﾊﾞｰ</a:t>
            </a:r>
          </a:p>
        </p:txBody>
      </p:sp>
      <p:sp>
        <p:nvSpPr>
          <p:cNvPr id="26" name="角丸四角形 25"/>
          <p:cNvSpPr/>
          <p:nvPr/>
        </p:nvSpPr>
        <p:spPr bwMode="gray">
          <a:xfrm>
            <a:off x="1006475" y="1705925"/>
            <a:ext cx="446088" cy="203200"/>
          </a:xfrm>
          <a:prstGeom prst="roundRect">
            <a:avLst>
              <a:gd name="adj" fmla="val 17169"/>
            </a:avLst>
          </a:prstGeom>
          <a:solidFill>
            <a:schemeClr val="accent6">
              <a:lumMod val="60000"/>
              <a:lumOff val="40000"/>
            </a:schemeClr>
          </a:solidFill>
          <a:ln w="9525" cap="flat" cmpd="sng" algn="ctr">
            <a:noFill/>
            <a:prstDash val="solid"/>
            <a:round/>
            <a:headEnd type="none" w="med" len="med"/>
            <a:tailEnd type="none" w="med" len="med"/>
          </a:ln>
          <a:effectLst/>
          <a:extLst/>
        </p:spPr>
        <p:txBody>
          <a:bodyPr lIns="0" tIns="0" rIns="0" bIns="0" anchor="ctr"/>
          <a:lstStyle/>
          <a:p>
            <a:pPr algn="ctr" fontAlgn="ctr">
              <a:defRPr/>
            </a:pPr>
            <a:r>
              <a:rPr lang="ja-JP" altLang="en-US" sz="900" b="1" dirty="0">
                <a:solidFill>
                  <a:srgbClr val="002060"/>
                </a:solidFill>
                <a:latin typeface="Meiryo UI" pitchFamily="50" charset="-128"/>
                <a:ea typeface="Meiryo UI" pitchFamily="50" charset="-128"/>
                <a:cs typeface="Meiryo UI" pitchFamily="50" charset="-128"/>
              </a:rPr>
              <a:t>ﾏｲﾅﾝﾊﾞｰ</a:t>
            </a:r>
          </a:p>
        </p:txBody>
      </p:sp>
      <p:sp>
        <p:nvSpPr>
          <p:cNvPr id="27" name="角丸四角形 26"/>
          <p:cNvSpPr/>
          <p:nvPr/>
        </p:nvSpPr>
        <p:spPr bwMode="gray">
          <a:xfrm>
            <a:off x="908050" y="2625088"/>
            <a:ext cx="449263" cy="192087"/>
          </a:xfrm>
          <a:prstGeom prst="roundRect">
            <a:avLst>
              <a:gd name="adj" fmla="val 17169"/>
            </a:avLst>
          </a:prstGeom>
          <a:solidFill>
            <a:schemeClr val="accent6">
              <a:lumMod val="60000"/>
              <a:lumOff val="40000"/>
            </a:schemeClr>
          </a:solidFill>
          <a:ln w="9525" cap="flat" cmpd="sng" algn="ctr">
            <a:noFill/>
            <a:prstDash val="solid"/>
            <a:round/>
            <a:headEnd type="none" w="med" len="med"/>
            <a:tailEnd type="none" w="med" len="med"/>
          </a:ln>
          <a:effectLst/>
          <a:extLst/>
        </p:spPr>
        <p:txBody>
          <a:bodyPr lIns="0" tIns="0" rIns="0" bIns="0" anchor="ctr"/>
          <a:lstStyle/>
          <a:p>
            <a:pPr algn="ctr" fontAlgn="ctr">
              <a:defRPr/>
            </a:pPr>
            <a:r>
              <a:rPr lang="ja-JP" altLang="en-US" sz="900" b="1" dirty="0">
                <a:solidFill>
                  <a:srgbClr val="002060"/>
                </a:solidFill>
                <a:latin typeface="Meiryo UI" pitchFamily="50" charset="-128"/>
                <a:ea typeface="Meiryo UI" pitchFamily="50" charset="-128"/>
                <a:cs typeface="Meiryo UI" pitchFamily="50" charset="-128"/>
              </a:rPr>
              <a:t>ﾏｲﾅﾝﾊﾞｰ</a:t>
            </a:r>
          </a:p>
        </p:txBody>
      </p:sp>
      <p:sp>
        <p:nvSpPr>
          <p:cNvPr id="28" name="テキスト ボックス 27"/>
          <p:cNvSpPr txBox="1"/>
          <p:nvPr/>
        </p:nvSpPr>
        <p:spPr>
          <a:xfrm>
            <a:off x="415925" y="1888488"/>
            <a:ext cx="1282700" cy="252412"/>
          </a:xfrm>
          <a:prstGeom prst="rect">
            <a:avLst/>
          </a:prstGeom>
          <a:noFill/>
        </p:spPr>
        <p:txBody>
          <a:bodyPr>
            <a:spAutoFit/>
          </a:bodyPr>
          <a:lstStyle/>
          <a:p>
            <a:pPr>
              <a:defRPr/>
            </a:pPr>
            <a:r>
              <a:rPr lang="ja-JP" altLang="en-US" sz="1050" b="1" dirty="0">
                <a:solidFill>
                  <a:prstClr val="black"/>
                </a:solidFill>
                <a:latin typeface="Calibri"/>
                <a:ea typeface="ＭＳ Ｐゴシック"/>
              </a:rPr>
              <a:t>従業員の扶養親族</a:t>
            </a:r>
          </a:p>
        </p:txBody>
      </p:sp>
      <p:grpSp>
        <p:nvGrpSpPr>
          <p:cNvPr id="8206" name="グループ化 28"/>
          <p:cNvGrpSpPr>
            <a:grpSpLocks/>
          </p:cNvGrpSpPr>
          <p:nvPr/>
        </p:nvGrpSpPr>
        <p:grpSpPr bwMode="auto">
          <a:xfrm>
            <a:off x="1639888" y="2047238"/>
            <a:ext cx="647700" cy="414337"/>
            <a:chOff x="3520259" y="2782228"/>
            <a:chExt cx="1045178" cy="670299"/>
          </a:xfrm>
        </p:grpSpPr>
        <p:pic>
          <p:nvPicPr>
            <p:cNvPr id="828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0259" y="2782228"/>
              <a:ext cx="1045178" cy="6702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正方形/長方形 30"/>
            <p:cNvSpPr/>
            <p:nvPr/>
          </p:nvSpPr>
          <p:spPr>
            <a:xfrm>
              <a:off x="3574054" y="3062161"/>
              <a:ext cx="248487" cy="321026"/>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grpSp>
          <p:nvGrpSpPr>
            <p:cNvPr id="8286" name="グループ化 31"/>
            <p:cNvGrpSpPr>
              <a:grpSpLocks/>
            </p:cNvGrpSpPr>
            <p:nvPr/>
          </p:nvGrpSpPr>
          <p:grpSpPr bwMode="auto">
            <a:xfrm>
              <a:off x="3602112" y="3108284"/>
              <a:ext cx="191834" cy="281601"/>
              <a:chOff x="683568" y="3356992"/>
              <a:chExt cx="288032" cy="516379"/>
            </a:xfrm>
          </p:grpSpPr>
          <p:sp>
            <p:nvSpPr>
              <p:cNvPr id="33" name="フローチャート : 論理積ゲート 32"/>
              <p:cNvSpPr/>
              <p:nvPr/>
            </p:nvSpPr>
            <p:spPr>
              <a:xfrm rot="16200000">
                <a:off x="698479" y="3601473"/>
                <a:ext cx="259014" cy="288473"/>
              </a:xfrm>
              <a:prstGeom prst="flowChartDelay">
                <a:avLst/>
              </a:prstGeom>
              <a:solidFill>
                <a:schemeClr val="accent2">
                  <a:lumMod val="20000"/>
                  <a:lumOff val="80000"/>
                </a:schemeClr>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sp>
            <p:nvSpPr>
              <p:cNvPr id="34" name="スマイル 33"/>
              <p:cNvSpPr/>
              <p:nvPr/>
            </p:nvSpPr>
            <p:spPr>
              <a:xfrm>
                <a:off x="683750" y="3357185"/>
                <a:ext cx="288473" cy="287273"/>
              </a:xfrm>
              <a:prstGeom prst="smileyFace">
                <a:avLst>
                  <a:gd name="adj" fmla="val 4653"/>
                </a:avLst>
              </a:prstGeom>
              <a:solidFill>
                <a:schemeClr val="accent6">
                  <a:lumMod val="20000"/>
                  <a:lumOff val="80000"/>
                </a:schemeClr>
              </a:solidFill>
              <a:ln w="31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grpSp>
      </p:grpSp>
      <p:grpSp>
        <p:nvGrpSpPr>
          <p:cNvPr id="8207" name="グループ化 85"/>
          <p:cNvGrpSpPr>
            <a:grpSpLocks/>
          </p:cNvGrpSpPr>
          <p:nvPr/>
        </p:nvGrpSpPr>
        <p:grpSpPr bwMode="auto">
          <a:xfrm>
            <a:off x="7605883" y="933900"/>
            <a:ext cx="1322388" cy="1311275"/>
            <a:chOff x="6909986" y="1015177"/>
            <a:chExt cx="1321764" cy="1310761"/>
          </a:xfrm>
        </p:grpSpPr>
        <p:grpSp>
          <p:nvGrpSpPr>
            <p:cNvPr id="8275" name="グループ化 34"/>
            <p:cNvGrpSpPr>
              <a:grpSpLocks/>
            </p:cNvGrpSpPr>
            <p:nvPr/>
          </p:nvGrpSpPr>
          <p:grpSpPr bwMode="auto">
            <a:xfrm>
              <a:off x="7167139" y="1597850"/>
              <a:ext cx="712765" cy="518460"/>
              <a:chOff x="539551" y="1369111"/>
              <a:chExt cx="712765" cy="518460"/>
            </a:xfrm>
          </p:grpSpPr>
          <p:grpSp>
            <p:nvGrpSpPr>
              <p:cNvPr id="8279" name="グループ化 35"/>
              <p:cNvGrpSpPr>
                <a:grpSpLocks/>
              </p:cNvGrpSpPr>
              <p:nvPr/>
            </p:nvGrpSpPr>
            <p:grpSpPr bwMode="auto">
              <a:xfrm>
                <a:off x="539551" y="1369111"/>
                <a:ext cx="288032" cy="516379"/>
                <a:chOff x="611559" y="3356992"/>
                <a:chExt cx="288032" cy="516379"/>
              </a:xfrm>
            </p:grpSpPr>
            <p:sp>
              <p:nvSpPr>
                <p:cNvPr id="39" name="フローチャート : 論理積ゲート 38"/>
                <p:cNvSpPr/>
                <p:nvPr/>
              </p:nvSpPr>
              <p:spPr>
                <a:xfrm rot="16200000">
                  <a:off x="625730" y="3601095"/>
                  <a:ext cx="258662" cy="287202"/>
                </a:xfrm>
                <a:prstGeom prst="flowChartDelay">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sp>
              <p:nvSpPr>
                <p:cNvPr id="40" name="スマイル 39"/>
                <p:cNvSpPr/>
                <p:nvPr/>
              </p:nvSpPr>
              <p:spPr>
                <a:xfrm>
                  <a:off x="611460" y="3356704"/>
                  <a:ext cx="287202" cy="288812"/>
                </a:xfrm>
                <a:prstGeom prst="smileyFace">
                  <a:avLst>
                    <a:gd name="adj" fmla="val 4653"/>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grpSp>
          <p:sp>
            <p:nvSpPr>
              <p:cNvPr id="37" name="フローチャート : 論理積ゲート 36"/>
              <p:cNvSpPr/>
              <p:nvPr/>
            </p:nvSpPr>
            <p:spPr>
              <a:xfrm rot="16200000">
                <a:off x="978973" y="1614800"/>
                <a:ext cx="258661" cy="287203"/>
              </a:xfrm>
              <a:prstGeom prst="flowChartDelay">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sp>
            <p:nvSpPr>
              <p:cNvPr id="38" name="スマイル 37"/>
              <p:cNvSpPr/>
              <p:nvPr/>
            </p:nvSpPr>
            <p:spPr>
              <a:xfrm>
                <a:off x="964702" y="1370409"/>
                <a:ext cx="287203" cy="288812"/>
              </a:xfrm>
              <a:prstGeom prst="smileyFace">
                <a:avLst>
                  <a:gd name="adj" fmla="val 4653"/>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grpSp>
        <p:sp>
          <p:nvSpPr>
            <p:cNvPr id="41" name="テキスト ボックス 40"/>
            <p:cNvSpPr txBox="1"/>
            <p:nvPr/>
          </p:nvSpPr>
          <p:spPr>
            <a:xfrm>
              <a:off x="6909986" y="1015177"/>
              <a:ext cx="1321764" cy="577623"/>
            </a:xfrm>
            <a:prstGeom prst="rect">
              <a:avLst/>
            </a:prstGeom>
            <a:noFill/>
          </p:spPr>
          <p:txBody>
            <a:bodyPr>
              <a:spAutoFit/>
            </a:bodyPr>
            <a:lstStyle/>
            <a:p>
              <a:pPr>
                <a:defRPr/>
              </a:pPr>
              <a:r>
                <a:rPr lang="ja-JP" altLang="en-US" sz="1050" b="1" dirty="0">
                  <a:solidFill>
                    <a:prstClr val="black"/>
                  </a:solidFill>
                  <a:latin typeface="Calibri"/>
                  <a:ea typeface="ＭＳ Ｐゴシック"/>
                </a:rPr>
                <a:t>新規雇用従業員</a:t>
              </a:r>
              <a:endParaRPr lang="en-US" altLang="ja-JP" sz="1050" b="1" dirty="0">
                <a:solidFill>
                  <a:prstClr val="black"/>
                </a:solidFill>
                <a:latin typeface="Calibri"/>
                <a:ea typeface="ＭＳ Ｐゴシック"/>
              </a:endParaRPr>
            </a:p>
            <a:p>
              <a:pPr>
                <a:defRPr/>
              </a:pPr>
              <a:r>
                <a:rPr lang="ja-JP" altLang="en-US" sz="1050" b="1" dirty="0">
                  <a:solidFill>
                    <a:prstClr val="black"/>
                  </a:solidFill>
                  <a:latin typeface="Calibri"/>
                  <a:ea typeface="ＭＳ Ｐゴシック"/>
                </a:rPr>
                <a:t>（新規</a:t>
              </a:r>
              <a:r>
                <a:rPr lang="en-US" altLang="ja-JP" sz="1050" b="1" dirty="0">
                  <a:solidFill>
                    <a:prstClr val="black"/>
                  </a:solidFill>
                  <a:latin typeface="Calibri"/>
                  <a:ea typeface="ＭＳ Ｐゴシック"/>
                </a:rPr>
                <a:t>/</a:t>
              </a:r>
              <a:r>
                <a:rPr lang="ja-JP" altLang="en-US" sz="1050" b="1" dirty="0">
                  <a:solidFill>
                    <a:prstClr val="black"/>
                  </a:solidFill>
                  <a:latin typeface="Calibri"/>
                  <a:ea typeface="ＭＳ Ｐゴシック"/>
                </a:rPr>
                <a:t>中途採用</a:t>
              </a:r>
              <a:r>
                <a:rPr lang="en-US" altLang="ja-JP" sz="1050" b="1" dirty="0">
                  <a:solidFill>
                    <a:prstClr val="black"/>
                  </a:solidFill>
                  <a:latin typeface="Calibri"/>
                  <a:ea typeface="ＭＳ Ｐゴシック"/>
                </a:rPr>
                <a:t>/</a:t>
              </a:r>
            </a:p>
            <a:p>
              <a:pPr algn="ctr">
                <a:defRPr/>
              </a:pPr>
              <a:r>
                <a:rPr lang="ja-JP" altLang="en-US" sz="1050" b="1" dirty="0">
                  <a:solidFill>
                    <a:prstClr val="black"/>
                  </a:solidFill>
                  <a:latin typeface="Calibri"/>
                  <a:ea typeface="ＭＳ Ｐゴシック"/>
                </a:rPr>
                <a:t>店舗・所属採用）</a:t>
              </a:r>
            </a:p>
          </p:txBody>
        </p:sp>
        <p:sp>
          <p:nvSpPr>
            <p:cNvPr id="42" name="角丸四角形 41"/>
            <p:cNvSpPr/>
            <p:nvPr/>
          </p:nvSpPr>
          <p:spPr bwMode="gray">
            <a:xfrm>
              <a:off x="7086116" y="2121231"/>
              <a:ext cx="450637" cy="192012"/>
            </a:xfrm>
            <a:prstGeom prst="roundRect">
              <a:avLst>
                <a:gd name="adj" fmla="val 17169"/>
              </a:avLst>
            </a:prstGeom>
            <a:solidFill>
              <a:schemeClr val="accent6">
                <a:lumMod val="60000"/>
                <a:lumOff val="40000"/>
              </a:schemeClr>
            </a:solidFill>
            <a:ln w="9525" cap="flat" cmpd="sng" algn="ctr">
              <a:noFill/>
              <a:prstDash val="solid"/>
              <a:round/>
              <a:headEnd type="none" w="med" len="med"/>
              <a:tailEnd type="none" w="med" len="med"/>
            </a:ln>
            <a:effectLst/>
            <a:extLst/>
          </p:spPr>
          <p:txBody>
            <a:bodyPr lIns="0" tIns="0" rIns="0" bIns="0" anchor="ctr"/>
            <a:lstStyle/>
            <a:p>
              <a:pPr algn="ctr" fontAlgn="ctr">
                <a:defRPr/>
              </a:pPr>
              <a:r>
                <a:rPr lang="ja-JP" altLang="en-US" sz="900" b="1" dirty="0">
                  <a:solidFill>
                    <a:srgbClr val="002060"/>
                  </a:solidFill>
                  <a:latin typeface="Meiryo UI" pitchFamily="50" charset="-128"/>
                  <a:ea typeface="Meiryo UI" pitchFamily="50" charset="-128"/>
                  <a:cs typeface="Meiryo UI" pitchFamily="50" charset="-128"/>
                </a:rPr>
                <a:t>ﾏｲﾅﾝﾊﾞｰ</a:t>
              </a:r>
            </a:p>
          </p:txBody>
        </p:sp>
        <p:sp>
          <p:nvSpPr>
            <p:cNvPr id="43" name="角丸四角形 42"/>
            <p:cNvSpPr/>
            <p:nvPr/>
          </p:nvSpPr>
          <p:spPr bwMode="gray">
            <a:xfrm>
              <a:off x="7557380" y="2121231"/>
              <a:ext cx="444290" cy="204707"/>
            </a:xfrm>
            <a:prstGeom prst="roundRect">
              <a:avLst>
                <a:gd name="adj" fmla="val 17169"/>
              </a:avLst>
            </a:prstGeom>
            <a:solidFill>
              <a:schemeClr val="accent6">
                <a:lumMod val="60000"/>
                <a:lumOff val="40000"/>
              </a:schemeClr>
            </a:solidFill>
            <a:ln w="9525" cap="flat" cmpd="sng" algn="ctr">
              <a:noFill/>
              <a:prstDash val="solid"/>
              <a:round/>
              <a:headEnd type="none" w="med" len="med"/>
              <a:tailEnd type="none" w="med" len="med"/>
            </a:ln>
            <a:effectLst/>
            <a:extLst/>
          </p:spPr>
          <p:txBody>
            <a:bodyPr lIns="0" tIns="0" rIns="0" bIns="0" anchor="ctr"/>
            <a:lstStyle/>
            <a:p>
              <a:pPr algn="ctr" fontAlgn="ctr">
                <a:defRPr/>
              </a:pPr>
              <a:r>
                <a:rPr lang="ja-JP" altLang="en-US" sz="900" b="1" dirty="0">
                  <a:solidFill>
                    <a:srgbClr val="002060"/>
                  </a:solidFill>
                  <a:latin typeface="Meiryo UI" pitchFamily="50" charset="-128"/>
                  <a:ea typeface="Meiryo UI" pitchFamily="50" charset="-128"/>
                  <a:cs typeface="Meiryo UI" pitchFamily="50" charset="-128"/>
                </a:rPr>
                <a:t>ﾏｲﾅﾝﾊﾞｰ</a:t>
              </a:r>
            </a:p>
          </p:txBody>
        </p:sp>
      </p:grpSp>
      <p:grpSp>
        <p:nvGrpSpPr>
          <p:cNvPr id="8208" name="グループ化 86"/>
          <p:cNvGrpSpPr>
            <a:grpSpLocks/>
          </p:cNvGrpSpPr>
          <p:nvPr/>
        </p:nvGrpSpPr>
        <p:grpSpPr bwMode="auto">
          <a:xfrm>
            <a:off x="6381921" y="1337125"/>
            <a:ext cx="1223962" cy="939800"/>
            <a:chOff x="7020272" y="2445926"/>
            <a:chExt cx="1224136" cy="938681"/>
          </a:xfrm>
        </p:grpSpPr>
        <p:grpSp>
          <p:nvGrpSpPr>
            <p:cNvPr id="8269" name="グループ化 44"/>
            <p:cNvGrpSpPr>
              <a:grpSpLocks/>
            </p:cNvGrpSpPr>
            <p:nvPr/>
          </p:nvGrpSpPr>
          <p:grpSpPr bwMode="auto">
            <a:xfrm>
              <a:off x="7167139" y="2669955"/>
              <a:ext cx="288032" cy="516379"/>
              <a:chOff x="611559" y="3356992"/>
              <a:chExt cx="288032" cy="516379"/>
            </a:xfrm>
          </p:grpSpPr>
          <p:sp>
            <p:nvSpPr>
              <p:cNvPr id="48" name="フローチャート : 論理積ゲート 47"/>
              <p:cNvSpPr/>
              <p:nvPr/>
            </p:nvSpPr>
            <p:spPr>
              <a:xfrm rot="16200000">
                <a:off x="626812" y="3600527"/>
                <a:ext cx="258455" cy="287379"/>
              </a:xfrm>
              <a:prstGeom prst="flowChartDelay">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sp>
            <p:nvSpPr>
              <p:cNvPr id="49" name="スマイル 48"/>
              <p:cNvSpPr/>
              <p:nvPr/>
            </p:nvSpPr>
            <p:spPr>
              <a:xfrm>
                <a:off x="612350" y="3356535"/>
                <a:ext cx="287379" cy="288581"/>
              </a:xfrm>
              <a:prstGeom prst="smileyFace">
                <a:avLst>
                  <a:gd name="adj" fmla="val 4653"/>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grpSp>
        <p:sp>
          <p:nvSpPr>
            <p:cNvPr id="50" name="テキスト ボックス 49"/>
            <p:cNvSpPr txBox="1"/>
            <p:nvPr/>
          </p:nvSpPr>
          <p:spPr>
            <a:xfrm>
              <a:off x="7020272" y="2445926"/>
              <a:ext cx="1224136" cy="253698"/>
            </a:xfrm>
            <a:prstGeom prst="rect">
              <a:avLst/>
            </a:prstGeom>
            <a:noFill/>
          </p:spPr>
          <p:txBody>
            <a:bodyPr>
              <a:spAutoFit/>
            </a:bodyPr>
            <a:lstStyle/>
            <a:p>
              <a:pPr>
                <a:defRPr/>
              </a:pPr>
              <a:r>
                <a:rPr lang="ja-JP" altLang="en-US" sz="1050" b="1" dirty="0">
                  <a:solidFill>
                    <a:prstClr val="black"/>
                  </a:solidFill>
                  <a:latin typeface="Calibri"/>
                  <a:ea typeface="ＭＳ Ｐゴシック"/>
                </a:rPr>
                <a:t>個人事業主</a:t>
              </a:r>
            </a:p>
          </p:txBody>
        </p:sp>
        <p:sp>
          <p:nvSpPr>
            <p:cNvPr id="51" name="角丸四角形 50"/>
            <p:cNvSpPr/>
            <p:nvPr/>
          </p:nvSpPr>
          <p:spPr bwMode="gray">
            <a:xfrm>
              <a:off x="7102834" y="3192749"/>
              <a:ext cx="450914" cy="191858"/>
            </a:xfrm>
            <a:prstGeom prst="roundRect">
              <a:avLst>
                <a:gd name="adj" fmla="val 17169"/>
              </a:avLst>
            </a:prstGeom>
            <a:solidFill>
              <a:schemeClr val="accent6">
                <a:lumMod val="60000"/>
                <a:lumOff val="40000"/>
              </a:schemeClr>
            </a:solidFill>
            <a:ln w="9525" cap="flat" cmpd="sng" algn="ctr">
              <a:noFill/>
              <a:prstDash val="solid"/>
              <a:round/>
              <a:headEnd type="none" w="med" len="med"/>
              <a:tailEnd type="none" w="med" len="med"/>
            </a:ln>
            <a:effectLst/>
            <a:extLst/>
          </p:spPr>
          <p:txBody>
            <a:bodyPr lIns="0" tIns="0" rIns="0" bIns="0" anchor="ctr"/>
            <a:lstStyle/>
            <a:p>
              <a:pPr algn="ctr" fontAlgn="ctr">
                <a:defRPr/>
              </a:pPr>
              <a:r>
                <a:rPr lang="ja-JP" altLang="en-US" sz="900" b="1" dirty="0">
                  <a:solidFill>
                    <a:srgbClr val="002060"/>
                  </a:solidFill>
                  <a:latin typeface="Meiryo UI" pitchFamily="50" charset="-128"/>
                  <a:ea typeface="Meiryo UI" pitchFamily="50" charset="-128"/>
                  <a:cs typeface="Meiryo UI" pitchFamily="50" charset="-128"/>
                </a:rPr>
                <a:t>ﾏｲﾅﾝﾊﾞｰ</a:t>
              </a:r>
            </a:p>
          </p:txBody>
        </p:sp>
        <p:pic>
          <p:nvPicPr>
            <p:cNvPr id="8272" name="Picture 2" descr="http://msp.c.yimg.jp/yjimage?q=49ZOo84XyLEs3TYuARguNkX5Sca3qJDWAkGqGatLzb7WSGs78bdw08LdUGGjg9YQ.X77RneMto2_LukNheCwwSc1G4H3cX4MvZsakG_KBry.MZ5ZVH4OP81SBb1i2l5piTM-&amp;sig=12tpua57c&amp;x=170&amp;y=10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15230" y="2795569"/>
              <a:ext cx="576064" cy="359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4" name="テキスト ボックス 53"/>
          <p:cNvSpPr txBox="1"/>
          <p:nvPr/>
        </p:nvSpPr>
        <p:spPr bwMode="auto">
          <a:xfrm>
            <a:off x="6890498" y="2152963"/>
            <a:ext cx="1223962" cy="415925"/>
          </a:xfrm>
          <a:prstGeom prst="rect">
            <a:avLst/>
          </a:prstGeom>
          <a:noFill/>
        </p:spPr>
        <p:txBody>
          <a:bodyPr>
            <a:spAutoFit/>
          </a:bodyPr>
          <a:lstStyle/>
          <a:p>
            <a:pPr>
              <a:defRPr/>
            </a:pPr>
            <a:r>
              <a:rPr lang="ja-JP" altLang="en-US" sz="1050" b="1" dirty="0">
                <a:solidFill>
                  <a:prstClr val="black"/>
                </a:solidFill>
                <a:latin typeface="Calibri"/>
                <a:ea typeface="ＭＳ Ｐゴシック"/>
              </a:rPr>
              <a:t>講演・執筆</a:t>
            </a:r>
            <a:endParaRPr lang="en-US" altLang="ja-JP" sz="1050" b="1" dirty="0">
              <a:solidFill>
                <a:prstClr val="black"/>
              </a:solidFill>
              <a:latin typeface="Calibri"/>
              <a:ea typeface="ＭＳ Ｐゴシック"/>
            </a:endParaRPr>
          </a:p>
          <a:p>
            <a:pPr>
              <a:defRPr/>
            </a:pPr>
            <a:r>
              <a:rPr lang="ja-JP" altLang="en-US" sz="1050" b="1" dirty="0">
                <a:solidFill>
                  <a:prstClr val="black"/>
                </a:solidFill>
                <a:latin typeface="Calibri"/>
                <a:ea typeface="ＭＳ Ｐゴシック"/>
              </a:rPr>
              <a:t>（事業部門）</a:t>
            </a:r>
          </a:p>
        </p:txBody>
      </p:sp>
      <p:grpSp>
        <p:nvGrpSpPr>
          <p:cNvPr id="8210" name="グループ化 66"/>
          <p:cNvGrpSpPr>
            <a:grpSpLocks/>
          </p:cNvGrpSpPr>
          <p:nvPr/>
        </p:nvGrpSpPr>
        <p:grpSpPr bwMode="auto">
          <a:xfrm>
            <a:off x="5359400" y="1439225"/>
            <a:ext cx="647700" cy="412750"/>
            <a:chOff x="3520259" y="2782228"/>
            <a:chExt cx="1045178" cy="670299"/>
          </a:xfrm>
        </p:grpSpPr>
        <p:pic>
          <p:nvPicPr>
            <p:cNvPr id="82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0259" y="2782228"/>
              <a:ext cx="1045178" cy="6702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9" name="正方形/長方形 68"/>
            <p:cNvSpPr/>
            <p:nvPr/>
          </p:nvSpPr>
          <p:spPr>
            <a:xfrm>
              <a:off x="3574056" y="3060660"/>
              <a:ext cx="248485" cy="322260"/>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grpSp>
          <p:nvGrpSpPr>
            <p:cNvPr id="8264" name="グループ化 69"/>
            <p:cNvGrpSpPr>
              <a:grpSpLocks/>
            </p:cNvGrpSpPr>
            <p:nvPr/>
          </p:nvGrpSpPr>
          <p:grpSpPr bwMode="auto">
            <a:xfrm>
              <a:off x="3602112" y="3108284"/>
              <a:ext cx="191834" cy="281601"/>
              <a:chOff x="683568" y="3356992"/>
              <a:chExt cx="288032" cy="516379"/>
            </a:xfrm>
          </p:grpSpPr>
          <p:sp>
            <p:nvSpPr>
              <p:cNvPr id="71" name="フローチャート : 論理積ゲート 70"/>
              <p:cNvSpPr/>
              <p:nvPr/>
            </p:nvSpPr>
            <p:spPr>
              <a:xfrm rot="16200000">
                <a:off x="697983" y="3600538"/>
                <a:ext cx="260011" cy="288475"/>
              </a:xfrm>
              <a:prstGeom prst="flowChartDelay">
                <a:avLst/>
              </a:prstGeom>
              <a:solidFill>
                <a:schemeClr val="tx2">
                  <a:lumMod val="40000"/>
                  <a:lumOff val="6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sp>
            <p:nvSpPr>
              <p:cNvPr id="72" name="スマイル 71"/>
              <p:cNvSpPr/>
              <p:nvPr/>
            </p:nvSpPr>
            <p:spPr>
              <a:xfrm>
                <a:off x="683750" y="3354759"/>
                <a:ext cx="288475" cy="288378"/>
              </a:xfrm>
              <a:prstGeom prst="smileyFace">
                <a:avLst>
                  <a:gd name="adj" fmla="val 4653"/>
                </a:avLst>
              </a:prstGeom>
              <a:solidFill>
                <a:schemeClr val="accent6">
                  <a:lumMod val="20000"/>
                  <a:lumOff val="80000"/>
                </a:schemeClr>
              </a:solidFill>
              <a:ln w="31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grpSp>
      </p:grpSp>
      <p:grpSp>
        <p:nvGrpSpPr>
          <p:cNvPr id="8211" name="グループ化 84"/>
          <p:cNvGrpSpPr>
            <a:grpSpLocks/>
          </p:cNvGrpSpPr>
          <p:nvPr/>
        </p:nvGrpSpPr>
        <p:grpSpPr bwMode="auto">
          <a:xfrm>
            <a:off x="142875" y="2534600"/>
            <a:ext cx="615950" cy="776288"/>
            <a:chOff x="1112339" y="3351647"/>
            <a:chExt cx="616156" cy="777218"/>
          </a:xfrm>
        </p:grpSpPr>
        <p:sp>
          <p:nvSpPr>
            <p:cNvPr id="73" name="フローチャート : 論理積ゲート 72"/>
            <p:cNvSpPr/>
            <p:nvPr/>
          </p:nvSpPr>
          <p:spPr>
            <a:xfrm rot="16200000">
              <a:off x="1248798" y="3855612"/>
              <a:ext cx="259073" cy="287433"/>
            </a:xfrm>
            <a:prstGeom prst="flowChartDelay">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sp>
          <p:nvSpPr>
            <p:cNvPr id="74" name="スマイル 73"/>
            <p:cNvSpPr/>
            <p:nvPr/>
          </p:nvSpPr>
          <p:spPr>
            <a:xfrm>
              <a:off x="1234618" y="3612309"/>
              <a:ext cx="287433" cy="287682"/>
            </a:xfrm>
            <a:prstGeom prst="smileyFace">
              <a:avLst>
                <a:gd name="adj" fmla="val 4653"/>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sp>
          <p:nvSpPr>
            <p:cNvPr id="75" name="テキスト ボックス 74"/>
            <p:cNvSpPr txBox="1"/>
            <p:nvPr/>
          </p:nvSpPr>
          <p:spPr>
            <a:xfrm>
              <a:off x="1112339" y="3351647"/>
              <a:ext cx="616156" cy="254304"/>
            </a:xfrm>
            <a:prstGeom prst="rect">
              <a:avLst/>
            </a:prstGeom>
            <a:noFill/>
          </p:spPr>
          <p:txBody>
            <a:bodyPr>
              <a:spAutoFit/>
            </a:bodyPr>
            <a:lstStyle/>
            <a:p>
              <a:pPr>
                <a:defRPr/>
              </a:pPr>
              <a:r>
                <a:rPr lang="ja-JP" altLang="en-US" sz="1050" b="1" dirty="0">
                  <a:solidFill>
                    <a:prstClr val="black"/>
                  </a:solidFill>
                  <a:latin typeface="Calibri"/>
                  <a:ea typeface="ＭＳ Ｐゴシック"/>
                </a:rPr>
                <a:t>退職者</a:t>
              </a:r>
            </a:p>
          </p:txBody>
        </p:sp>
      </p:grpSp>
      <p:sp>
        <p:nvSpPr>
          <p:cNvPr id="8256" name="円/楕円 75"/>
          <p:cNvSpPr>
            <a:spLocks noChangeArrowheads="1"/>
          </p:cNvSpPr>
          <p:nvPr/>
        </p:nvSpPr>
        <p:spPr bwMode="gray">
          <a:xfrm>
            <a:off x="3733800" y="2083905"/>
            <a:ext cx="1028700" cy="347508"/>
          </a:xfrm>
          <a:prstGeom prst="ellipse">
            <a:avLst/>
          </a:prstGeom>
          <a:solidFill>
            <a:srgbClr val="DAD9D6"/>
          </a:solid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algn="ctr" fontAlgn="ctr"/>
            <a:endParaRPr lang="ja-JP" altLang="en-US" sz="1200" smtClean="0">
              <a:solidFill>
                <a:srgbClr val="000000"/>
              </a:solidFill>
              <a:latin typeface="Meiryo UI" pitchFamily="50" charset="-128"/>
              <a:ea typeface="Meiryo UI" pitchFamily="50" charset="-128"/>
              <a:cs typeface="Meiryo UI" pitchFamily="50" charset="-128"/>
            </a:endParaRPr>
          </a:p>
        </p:txBody>
      </p:sp>
      <p:sp>
        <p:nvSpPr>
          <p:cNvPr id="53" name="正方形/長方形 52"/>
          <p:cNvSpPr/>
          <p:nvPr/>
        </p:nvSpPr>
        <p:spPr>
          <a:xfrm>
            <a:off x="3419475" y="1364613"/>
            <a:ext cx="1657350" cy="1803400"/>
          </a:xfrm>
          <a:prstGeom prst="rect">
            <a:avLst/>
          </a:prstGeom>
          <a:noFill/>
          <a:ln cap="rnd">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sp>
        <p:nvSpPr>
          <p:cNvPr id="8214" name="角丸四角形 80"/>
          <p:cNvSpPr>
            <a:spLocks noChangeArrowheads="1"/>
          </p:cNvSpPr>
          <p:nvPr/>
        </p:nvSpPr>
        <p:spPr bwMode="gray">
          <a:xfrm>
            <a:off x="3810000" y="1259838"/>
            <a:ext cx="906463" cy="192087"/>
          </a:xfrm>
          <a:prstGeom prst="roundRect">
            <a:avLst>
              <a:gd name="adj" fmla="val 17171"/>
            </a:avLst>
          </a:prstGeom>
          <a:solidFill>
            <a:schemeClr val="bg1"/>
          </a:solidFill>
          <a:ln w="25400" algn="ctr">
            <a:solidFill>
              <a:srgbClr val="FF0000"/>
            </a:solidFill>
            <a:round/>
            <a:headEnd/>
            <a:tailEnd/>
          </a:ln>
        </p:spPr>
        <p:txBody>
          <a:bodyPr lIns="0" tIns="0" rIns="0" bIns="0" anchor="ct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algn="ctr" fontAlgn="ctr"/>
            <a:r>
              <a:rPr lang="ja-JP" altLang="en-US" sz="1100" b="1" smtClean="0">
                <a:solidFill>
                  <a:srgbClr val="002060"/>
                </a:solidFill>
                <a:latin typeface="Meiryo UI" pitchFamily="50" charset="-128"/>
                <a:ea typeface="Meiryo UI" pitchFamily="50" charset="-128"/>
                <a:cs typeface="Meiryo UI" pitchFamily="50" charset="-128"/>
              </a:rPr>
              <a:t>本社総務部門</a:t>
            </a:r>
          </a:p>
        </p:txBody>
      </p:sp>
      <p:cxnSp>
        <p:nvCxnSpPr>
          <p:cNvPr id="80" name="直線矢印コネクタ 79"/>
          <p:cNvCxnSpPr/>
          <p:nvPr/>
        </p:nvCxnSpPr>
        <p:spPr>
          <a:xfrm>
            <a:off x="1420813" y="1618613"/>
            <a:ext cx="1998662"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83" name="カギ線コネクタ 82"/>
          <p:cNvCxnSpPr>
            <a:endCxn id="22" idx="2"/>
          </p:cNvCxnSpPr>
          <p:nvPr/>
        </p:nvCxnSpPr>
        <p:spPr>
          <a:xfrm rot="10800000" flipV="1">
            <a:off x="1420813" y="1618613"/>
            <a:ext cx="1000125" cy="885825"/>
          </a:xfrm>
          <a:prstGeom prst="bentConnector3">
            <a:avLst>
              <a:gd name="adj1" fmla="val 816"/>
            </a:avLst>
          </a:prstGeom>
          <a:ln w="38100"/>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p:nvPr/>
        </p:nvCxnSpPr>
        <p:spPr>
          <a:xfrm flipH="1" flipV="1">
            <a:off x="5076825" y="1907538"/>
            <a:ext cx="1079500" cy="635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30" name="カギ線コネクタ 1029"/>
          <p:cNvCxnSpPr>
            <a:endCxn id="73" idx="2"/>
          </p:cNvCxnSpPr>
          <p:nvPr/>
        </p:nvCxnSpPr>
        <p:spPr>
          <a:xfrm rot="10800000" flipV="1">
            <a:off x="554038" y="1880550"/>
            <a:ext cx="2863850" cy="1301750"/>
          </a:xfrm>
          <a:prstGeom prst="bentConnector3">
            <a:avLst>
              <a:gd name="adj1" fmla="val 24396"/>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219" name="テキスト ボックス 104"/>
          <p:cNvSpPr txBox="1">
            <a:spLocks noChangeArrowheads="1"/>
          </p:cNvSpPr>
          <p:nvPr/>
        </p:nvSpPr>
        <p:spPr bwMode="gray">
          <a:xfrm>
            <a:off x="1479550" y="3283900"/>
            <a:ext cx="10350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r>
              <a:rPr lang="ja-JP" altLang="en-US" sz="1200" b="1" smtClean="0">
                <a:solidFill>
                  <a:srgbClr val="A30B1A"/>
                </a:solidFill>
                <a:latin typeface="Meiryo UI" pitchFamily="50" charset="-128"/>
                <a:ea typeface="Meiryo UI" pitchFamily="50" charset="-128"/>
                <a:cs typeface="Meiryo UI" pitchFamily="50" charset="-128"/>
              </a:rPr>
              <a:t>④保管・破棄</a:t>
            </a:r>
          </a:p>
        </p:txBody>
      </p:sp>
      <p:sp>
        <p:nvSpPr>
          <p:cNvPr id="1034" name="角丸四角形 1033"/>
          <p:cNvSpPr/>
          <p:nvPr/>
        </p:nvSpPr>
        <p:spPr>
          <a:xfrm>
            <a:off x="3506788" y="2350450"/>
            <a:ext cx="373062" cy="773113"/>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vert="eaVert" lIns="36000" tIns="0" rIns="36000" bIns="0" anchor="ctr"/>
          <a:lstStyle/>
          <a:p>
            <a:pPr algn="ctr">
              <a:defRPr/>
            </a:pPr>
            <a:r>
              <a:rPr lang="ja-JP" altLang="en-US" sz="1400" b="1" dirty="0">
                <a:solidFill>
                  <a:srgbClr val="002060"/>
                </a:solidFill>
              </a:rPr>
              <a:t>総務部</a:t>
            </a:r>
          </a:p>
        </p:txBody>
      </p:sp>
      <p:sp>
        <p:nvSpPr>
          <p:cNvPr id="108" name="角丸四角形 107"/>
          <p:cNvSpPr/>
          <p:nvPr/>
        </p:nvSpPr>
        <p:spPr>
          <a:xfrm>
            <a:off x="4597400" y="2353625"/>
            <a:ext cx="373063" cy="774700"/>
          </a:xfrm>
          <a:prstGeom prst="round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eaVert" lIns="36000" tIns="0" rIns="36000" bIns="0" anchor="ctr"/>
          <a:lstStyle/>
          <a:p>
            <a:pPr algn="ctr">
              <a:defRPr/>
            </a:pPr>
            <a:r>
              <a:rPr lang="ja-JP" altLang="en-US" sz="1400" b="1" dirty="0">
                <a:solidFill>
                  <a:srgbClr val="002060"/>
                </a:solidFill>
              </a:rPr>
              <a:t>経理部</a:t>
            </a:r>
          </a:p>
        </p:txBody>
      </p:sp>
      <p:cxnSp>
        <p:nvCxnSpPr>
          <p:cNvPr id="1036" name="直線矢印コネクタ 1035"/>
          <p:cNvCxnSpPr>
            <a:stCxn id="1034" idx="3"/>
            <a:endCxn id="8256" idx="4"/>
          </p:cNvCxnSpPr>
          <p:nvPr/>
        </p:nvCxnSpPr>
        <p:spPr>
          <a:xfrm flipV="1">
            <a:off x="3879850" y="2431413"/>
            <a:ext cx="368300" cy="306387"/>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13" name="直線矢印コネクタ 112"/>
          <p:cNvCxnSpPr>
            <a:stCxn id="108" idx="1"/>
            <a:endCxn id="8256" idx="4"/>
          </p:cNvCxnSpPr>
          <p:nvPr/>
        </p:nvCxnSpPr>
        <p:spPr>
          <a:xfrm flipH="1" flipV="1">
            <a:off x="4248150" y="2431413"/>
            <a:ext cx="349250" cy="309562"/>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8224" name="テキスト ボックス 115"/>
          <p:cNvSpPr txBox="1">
            <a:spLocks noChangeArrowheads="1"/>
          </p:cNvSpPr>
          <p:nvPr/>
        </p:nvSpPr>
        <p:spPr bwMode="gray">
          <a:xfrm>
            <a:off x="3878263" y="2588575"/>
            <a:ext cx="765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r>
              <a:rPr lang="ja-JP" altLang="en-US" sz="1200" b="1" smtClean="0">
                <a:solidFill>
                  <a:srgbClr val="A30B1A"/>
                </a:solidFill>
                <a:latin typeface="Meiryo UI" pitchFamily="50" charset="-128"/>
                <a:ea typeface="Meiryo UI" pitchFamily="50" charset="-128"/>
                <a:cs typeface="Meiryo UI" pitchFamily="50" charset="-128"/>
              </a:rPr>
              <a:t>③利　用</a:t>
            </a:r>
          </a:p>
        </p:txBody>
      </p:sp>
      <p:sp>
        <p:nvSpPr>
          <p:cNvPr id="8225" name="テキスト ボックス 118"/>
          <p:cNvSpPr txBox="1">
            <a:spLocks noChangeArrowheads="1"/>
          </p:cNvSpPr>
          <p:nvPr/>
        </p:nvSpPr>
        <p:spPr bwMode="gray">
          <a:xfrm>
            <a:off x="4213225" y="931225"/>
            <a:ext cx="7493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r>
              <a:rPr lang="ja-JP" altLang="en-US" sz="1200" b="1" smtClean="0">
                <a:solidFill>
                  <a:srgbClr val="A30B1A"/>
                </a:solidFill>
                <a:latin typeface="Meiryo UI" pitchFamily="50" charset="-128"/>
                <a:ea typeface="Meiryo UI" pitchFamily="50" charset="-128"/>
                <a:cs typeface="Meiryo UI" pitchFamily="50" charset="-128"/>
              </a:rPr>
              <a:t>①収　集</a:t>
            </a:r>
          </a:p>
        </p:txBody>
      </p:sp>
      <p:grpSp>
        <p:nvGrpSpPr>
          <p:cNvPr id="8226" name="グループ化 1047"/>
          <p:cNvGrpSpPr>
            <a:grpSpLocks/>
          </p:cNvGrpSpPr>
          <p:nvPr/>
        </p:nvGrpSpPr>
        <p:grpSpPr bwMode="auto">
          <a:xfrm>
            <a:off x="5926138" y="3361688"/>
            <a:ext cx="2573337" cy="1392237"/>
            <a:chOff x="5796136" y="4269406"/>
            <a:chExt cx="2574384" cy="1391842"/>
          </a:xfrm>
        </p:grpSpPr>
        <p:sp>
          <p:nvSpPr>
            <p:cNvPr id="1047" name="正方形/長方形 1046"/>
            <p:cNvSpPr/>
            <p:nvPr/>
          </p:nvSpPr>
          <p:spPr>
            <a:xfrm>
              <a:off x="5796136" y="4364629"/>
              <a:ext cx="2574384" cy="1296619"/>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sp>
          <p:nvSpPr>
            <p:cNvPr id="8252" name="角丸四角形 128"/>
            <p:cNvSpPr>
              <a:spLocks noChangeArrowheads="1"/>
            </p:cNvSpPr>
            <p:nvPr/>
          </p:nvSpPr>
          <p:spPr bwMode="gray">
            <a:xfrm>
              <a:off x="6612111" y="4269406"/>
              <a:ext cx="905893" cy="191395"/>
            </a:xfrm>
            <a:prstGeom prst="roundRect">
              <a:avLst>
                <a:gd name="adj" fmla="val 17171"/>
              </a:avLst>
            </a:prstGeom>
            <a:solidFill>
              <a:schemeClr val="bg1"/>
            </a:solidFill>
            <a:ln w="25400" algn="ctr">
              <a:solidFill>
                <a:srgbClr val="FFC000"/>
              </a:solidFill>
              <a:round/>
              <a:headEnd/>
              <a:tailEnd/>
            </a:ln>
          </p:spPr>
          <p:txBody>
            <a:bodyPr lIns="0" tIns="0" rIns="0" bIns="0" anchor="ct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algn="ctr" fontAlgn="ctr"/>
              <a:r>
                <a:rPr lang="ja-JP" altLang="en-US" sz="1100" b="1" smtClean="0">
                  <a:solidFill>
                    <a:srgbClr val="002060"/>
                  </a:solidFill>
                  <a:latin typeface="Meiryo UI" pitchFamily="50" charset="-128"/>
                  <a:ea typeface="Meiryo UI" pitchFamily="50" charset="-128"/>
                  <a:cs typeface="Meiryo UI" pitchFamily="50" charset="-128"/>
                </a:rPr>
                <a:t>申告・報告先</a:t>
              </a:r>
            </a:p>
          </p:txBody>
        </p:sp>
        <p:sp>
          <p:nvSpPr>
            <p:cNvPr id="130" name="テキスト ボックス 129"/>
            <p:cNvSpPr txBox="1"/>
            <p:nvPr/>
          </p:nvSpPr>
          <p:spPr>
            <a:xfrm>
              <a:off x="6058180" y="5326381"/>
              <a:ext cx="616201" cy="253928"/>
            </a:xfrm>
            <a:prstGeom prst="rect">
              <a:avLst/>
            </a:prstGeom>
            <a:noFill/>
          </p:spPr>
          <p:txBody>
            <a:bodyPr>
              <a:spAutoFit/>
            </a:bodyPr>
            <a:lstStyle/>
            <a:p>
              <a:pPr>
                <a:defRPr/>
              </a:pPr>
              <a:r>
                <a:rPr lang="ja-JP" altLang="en-US" sz="1050" b="1" dirty="0">
                  <a:solidFill>
                    <a:prstClr val="black"/>
                  </a:solidFill>
                  <a:latin typeface="Calibri"/>
                  <a:ea typeface="ＭＳ Ｐゴシック"/>
                </a:rPr>
                <a:t>市町村</a:t>
              </a:r>
            </a:p>
          </p:txBody>
        </p:sp>
        <p:sp>
          <p:nvSpPr>
            <p:cNvPr id="131" name="テキスト ボックス 130"/>
            <p:cNvSpPr txBox="1"/>
            <p:nvPr/>
          </p:nvSpPr>
          <p:spPr>
            <a:xfrm>
              <a:off x="6663264" y="5326381"/>
              <a:ext cx="946535" cy="253928"/>
            </a:xfrm>
            <a:prstGeom prst="rect">
              <a:avLst/>
            </a:prstGeom>
            <a:noFill/>
          </p:spPr>
          <p:txBody>
            <a:bodyPr>
              <a:spAutoFit/>
            </a:bodyPr>
            <a:lstStyle/>
            <a:p>
              <a:pPr>
                <a:defRPr/>
              </a:pPr>
              <a:r>
                <a:rPr lang="ja-JP" altLang="en-US" sz="1050" b="1" dirty="0">
                  <a:solidFill>
                    <a:prstClr val="black"/>
                  </a:solidFill>
                  <a:latin typeface="Calibri"/>
                  <a:ea typeface="ＭＳ Ｐゴシック"/>
                </a:rPr>
                <a:t>年金事務所</a:t>
              </a:r>
            </a:p>
          </p:txBody>
        </p:sp>
        <p:sp>
          <p:nvSpPr>
            <p:cNvPr id="132" name="テキスト ボックス 131"/>
            <p:cNvSpPr txBox="1"/>
            <p:nvPr/>
          </p:nvSpPr>
          <p:spPr>
            <a:xfrm>
              <a:off x="7571683" y="5326381"/>
              <a:ext cx="616201" cy="253928"/>
            </a:xfrm>
            <a:prstGeom prst="rect">
              <a:avLst/>
            </a:prstGeom>
            <a:noFill/>
          </p:spPr>
          <p:txBody>
            <a:bodyPr>
              <a:spAutoFit/>
            </a:bodyPr>
            <a:lstStyle/>
            <a:p>
              <a:pPr>
                <a:defRPr/>
              </a:pPr>
              <a:r>
                <a:rPr lang="ja-JP" altLang="en-US" sz="1050" b="1" dirty="0">
                  <a:solidFill>
                    <a:prstClr val="black"/>
                  </a:solidFill>
                  <a:latin typeface="Calibri"/>
                  <a:ea typeface="ＭＳ Ｐゴシック"/>
                </a:rPr>
                <a:t>税務署</a:t>
              </a:r>
            </a:p>
          </p:txBody>
        </p:sp>
      </p:grpSp>
      <p:sp>
        <p:nvSpPr>
          <p:cNvPr id="8227" name="テキスト ボックス 133"/>
          <p:cNvSpPr txBox="1">
            <a:spLocks noChangeArrowheads="1"/>
          </p:cNvSpPr>
          <p:nvPr/>
        </p:nvSpPr>
        <p:spPr bwMode="auto">
          <a:xfrm>
            <a:off x="190500" y="4687250"/>
            <a:ext cx="1428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r>
              <a:rPr lang="ja-JP" altLang="en-US" sz="1200" smtClean="0">
                <a:solidFill>
                  <a:srgbClr val="000000"/>
                </a:solidFill>
                <a:latin typeface="Meiryo UI" pitchFamily="50" charset="-128"/>
                <a:ea typeface="Meiryo UI" pitchFamily="50" charset="-128"/>
                <a:cs typeface="Meiryo UI" pitchFamily="50" charset="-128"/>
              </a:rPr>
              <a:t>健保組合・他組織</a:t>
            </a:r>
          </a:p>
        </p:txBody>
      </p:sp>
      <p:sp>
        <p:nvSpPr>
          <p:cNvPr id="8230" name="テキスト ボックス 136"/>
          <p:cNvSpPr txBox="1">
            <a:spLocks noChangeArrowheads="1"/>
          </p:cNvSpPr>
          <p:nvPr/>
        </p:nvSpPr>
        <p:spPr bwMode="auto">
          <a:xfrm>
            <a:off x="1641475" y="4676138"/>
            <a:ext cx="15113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r>
              <a:rPr lang="ja-JP" altLang="en-US" sz="1200" smtClean="0">
                <a:solidFill>
                  <a:srgbClr val="000000"/>
                </a:solidFill>
                <a:latin typeface="Meiryo UI" pitchFamily="50" charset="-128"/>
                <a:ea typeface="Meiryo UI" pitchFamily="50" charset="-128"/>
                <a:cs typeface="Meiryo UI" pitchFamily="50" charset="-128"/>
              </a:rPr>
              <a:t>グループ会社</a:t>
            </a:r>
          </a:p>
        </p:txBody>
      </p:sp>
      <p:sp>
        <p:nvSpPr>
          <p:cNvPr id="8231" name="正方形/長方形 137"/>
          <p:cNvSpPr>
            <a:spLocks noChangeArrowheads="1"/>
          </p:cNvSpPr>
          <p:nvPr/>
        </p:nvSpPr>
        <p:spPr bwMode="gray">
          <a:xfrm>
            <a:off x="206375" y="3590288"/>
            <a:ext cx="2644775" cy="1373187"/>
          </a:xfrm>
          <a:prstGeom prst="rect">
            <a:avLst/>
          </a:prstGeom>
          <a:noFill/>
          <a:ln w="9525" algn="ctr">
            <a:solidFill>
              <a:srgbClr val="87867E"/>
            </a:solidFill>
            <a:prstDash val="sysDash"/>
            <a:round/>
            <a:headEnd/>
            <a:tailEnd/>
          </a:ln>
          <a:extLst>
            <a:ext uri="{909E8E84-426E-40DD-AFC4-6F175D3DCCD1}">
              <a14:hiddenFill xmlns:a14="http://schemas.microsoft.com/office/drawing/2010/main">
                <a:solidFill>
                  <a:srgbClr val="FFFFFF"/>
                </a:solidFill>
              </a14:hiddenFill>
            </a:ext>
          </a:extLst>
        </p:spPr>
        <p:txBody>
          <a:bodyPr wrap="none"/>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fontAlgn="ctr"/>
            <a:r>
              <a:rPr lang="ja-JP" altLang="en-US" smtClean="0">
                <a:solidFill>
                  <a:srgbClr val="000000"/>
                </a:solidFill>
                <a:latin typeface="Meiryo UI" pitchFamily="50" charset="-128"/>
                <a:ea typeface="Meiryo UI" pitchFamily="50" charset="-128"/>
                <a:cs typeface="Meiryo UI" pitchFamily="50" charset="-128"/>
              </a:rPr>
              <a:t>別法人</a:t>
            </a:r>
          </a:p>
        </p:txBody>
      </p:sp>
      <p:sp>
        <p:nvSpPr>
          <p:cNvPr id="1051" name="曲折矢印 1050"/>
          <p:cNvSpPr/>
          <p:nvPr/>
        </p:nvSpPr>
        <p:spPr>
          <a:xfrm flipV="1">
            <a:off x="4737100" y="3196588"/>
            <a:ext cx="1189038" cy="977900"/>
          </a:xfrm>
          <a:prstGeom prst="bentArrow">
            <a:avLst>
              <a:gd name="adj1" fmla="val 16967"/>
              <a:gd name="adj2" fmla="val 17541"/>
              <a:gd name="adj3" fmla="val 16967"/>
              <a:gd name="adj4" fmla="val 43750"/>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black"/>
              </a:solidFill>
            </a:endParaRPr>
          </a:p>
        </p:txBody>
      </p:sp>
      <p:sp>
        <p:nvSpPr>
          <p:cNvPr id="143" name="曲折矢印 142"/>
          <p:cNvSpPr/>
          <p:nvPr/>
        </p:nvSpPr>
        <p:spPr>
          <a:xfrm flipH="1" flipV="1">
            <a:off x="2843213" y="3199763"/>
            <a:ext cx="987425" cy="900112"/>
          </a:xfrm>
          <a:prstGeom prst="bentArrow">
            <a:avLst>
              <a:gd name="adj1" fmla="val 16967"/>
              <a:gd name="adj2" fmla="val 17541"/>
              <a:gd name="adj3" fmla="val 16967"/>
              <a:gd name="adj4" fmla="val 43750"/>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black"/>
              </a:solidFill>
            </a:endParaRPr>
          </a:p>
        </p:txBody>
      </p:sp>
      <p:sp>
        <p:nvSpPr>
          <p:cNvPr id="1046" name="テキスト ボックス 1045"/>
          <p:cNvSpPr txBox="1"/>
          <p:nvPr/>
        </p:nvSpPr>
        <p:spPr>
          <a:xfrm>
            <a:off x="184150" y="5037162"/>
            <a:ext cx="8872538" cy="1200150"/>
          </a:xfrm>
          <a:prstGeom prst="rect">
            <a:avLst/>
          </a:prstGeom>
          <a:solidFill>
            <a:schemeClr val="accent3">
              <a:lumMod val="60000"/>
              <a:lumOff val="40000"/>
              <a:alpha val="54000"/>
            </a:schemeClr>
          </a:solidFill>
        </p:spPr>
        <p:txBody>
          <a:bodyPr>
            <a:spAutoFit/>
          </a:bodyPr>
          <a:lstStyle/>
          <a:p>
            <a:pPr>
              <a:defRPr/>
            </a:pPr>
            <a:r>
              <a:rPr lang="ja-JP" altLang="en-US" sz="1200" b="1" dirty="0">
                <a:solidFill>
                  <a:srgbClr val="002060"/>
                </a:solidFill>
                <a:latin typeface="Calibri"/>
                <a:ea typeface="ＭＳ Ｐゴシック"/>
              </a:rPr>
              <a:t>①収集</a:t>
            </a:r>
            <a:r>
              <a:rPr lang="ja-JP" altLang="en-US" sz="1200" b="1" dirty="0">
                <a:solidFill>
                  <a:srgbClr val="002060"/>
                </a:solidFill>
                <a:latin typeface="Calibri"/>
                <a:ea typeface="ＭＳ Ｐゴシック"/>
                <a:sym typeface="Wingdings" panose="05000000000000000000" pitchFamily="2" charset="2"/>
              </a:rPr>
              <a:t>：</a:t>
            </a:r>
            <a:r>
              <a:rPr lang="en-US" altLang="ja-JP" sz="1200" b="1" dirty="0">
                <a:solidFill>
                  <a:srgbClr val="002060"/>
                </a:solidFill>
                <a:latin typeface="Calibri"/>
                <a:ea typeface="ＭＳ Ｐゴシック"/>
                <a:sym typeface="Wingdings" panose="05000000000000000000" pitchFamily="2" charset="2"/>
              </a:rPr>
              <a:t>(1)</a:t>
            </a:r>
            <a:r>
              <a:rPr lang="ja-JP" altLang="en-US" sz="1200" b="1" dirty="0">
                <a:solidFill>
                  <a:srgbClr val="002060"/>
                </a:solidFill>
                <a:latin typeface="Calibri"/>
                <a:ea typeface="ＭＳ Ｐゴシック"/>
                <a:sym typeface="Wingdings" panose="05000000000000000000" pitchFamily="2" charset="2"/>
              </a:rPr>
              <a:t>本人からの収集、</a:t>
            </a:r>
            <a:r>
              <a:rPr lang="en-US" altLang="ja-JP" sz="1200" b="1" dirty="0">
                <a:solidFill>
                  <a:srgbClr val="002060"/>
                </a:solidFill>
                <a:latin typeface="Calibri"/>
                <a:ea typeface="ＭＳ Ｐゴシック"/>
                <a:sym typeface="Wingdings" panose="05000000000000000000" pitchFamily="2" charset="2"/>
              </a:rPr>
              <a:t>(2)</a:t>
            </a:r>
            <a:r>
              <a:rPr lang="ja-JP" altLang="en-US" sz="1200" b="1" dirty="0">
                <a:solidFill>
                  <a:srgbClr val="002060"/>
                </a:solidFill>
                <a:latin typeface="Calibri"/>
                <a:ea typeface="ＭＳ Ｐゴシック"/>
                <a:sym typeface="Wingdings" panose="05000000000000000000" pitchFamily="2" charset="2"/>
              </a:rPr>
              <a:t>番号の正確性・本人の確認、</a:t>
            </a:r>
            <a:r>
              <a:rPr lang="en-US" altLang="ja-JP" sz="1200" b="1" dirty="0">
                <a:solidFill>
                  <a:srgbClr val="002060"/>
                </a:solidFill>
                <a:latin typeface="Calibri"/>
                <a:ea typeface="ＭＳ Ｐゴシック"/>
                <a:sym typeface="Wingdings" panose="05000000000000000000" pitchFamily="2" charset="2"/>
              </a:rPr>
              <a:t>(3)</a:t>
            </a:r>
            <a:r>
              <a:rPr lang="ja-JP" altLang="en-US" sz="1200" b="1" dirty="0">
                <a:solidFill>
                  <a:srgbClr val="002060"/>
                </a:solidFill>
                <a:latin typeface="Calibri"/>
                <a:ea typeface="ＭＳ Ｐゴシック"/>
                <a:sym typeface="Wingdings" panose="05000000000000000000" pitchFamily="2" charset="2"/>
              </a:rPr>
              <a:t>利用目的の明示、</a:t>
            </a:r>
            <a:r>
              <a:rPr lang="en-US" altLang="ja-JP" sz="1200" b="1" dirty="0">
                <a:solidFill>
                  <a:srgbClr val="002060"/>
                </a:solidFill>
                <a:latin typeface="Calibri"/>
                <a:ea typeface="ＭＳ Ｐゴシック"/>
                <a:sym typeface="Wingdings" panose="05000000000000000000" pitchFamily="2" charset="2"/>
              </a:rPr>
              <a:t>(4)</a:t>
            </a:r>
            <a:r>
              <a:rPr lang="ja-JP" altLang="en-US" sz="1200" b="1" dirty="0">
                <a:solidFill>
                  <a:srgbClr val="002060"/>
                </a:solidFill>
                <a:latin typeface="Calibri"/>
                <a:ea typeface="ＭＳ Ｐゴシック"/>
                <a:sym typeface="Wingdings" panose="05000000000000000000" pitchFamily="2" charset="2"/>
              </a:rPr>
              <a:t>捕捉するタイミング</a:t>
            </a:r>
            <a:endParaRPr lang="en-US" altLang="ja-JP" sz="1200" b="1" dirty="0">
              <a:solidFill>
                <a:srgbClr val="002060"/>
              </a:solidFill>
              <a:latin typeface="Calibri"/>
              <a:ea typeface="ＭＳ Ｐゴシック"/>
            </a:endParaRPr>
          </a:p>
          <a:p>
            <a:pPr>
              <a:defRPr/>
            </a:pPr>
            <a:r>
              <a:rPr lang="ja-JP" altLang="en-US" sz="1200" b="1" dirty="0">
                <a:solidFill>
                  <a:srgbClr val="002060"/>
                </a:solidFill>
                <a:latin typeface="Calibri"/>
                <a:ea typeface="ＭＳ Ｐゴシック"/>
              </a:rPr>
              <a:t>②管理：システム・組織的な安全管理措置の実施、諸規程類の整備、常に最新の情報にしておくこと</a:t>
            </a:r>
            <a:endParaRPr lang="en-US" altLang="ja-JP" sz="1200" b="1" dirty="0">
              <a:solidFill>
                <a:srgbClr val="002060"/>
              </a:solidFill>
              <a:latin typeface="Calibri"/>
              <a:ea typeface="ＭＳ Ｐゴシック"/>
            </a:endParaRPr>
          </a:p>
          <a:p>
            <a:pPr>
              <a:defRPr/>
            </a:pPr>
            <a:r>
              <a:rPr lang="ja-JP" altLang="en-US" sz="1200" b="1" dirty="0">
                <a:solidFill>
                  <a:srgbClr val="002060"/>
                </a:solidFill>
                <a:latin typeface="Calibri"/>
                <a:ea typeface="ＭＳ Ｐゴシック"/>
              </a:rPr>
              <a:t>③利用：目的外利用の禁止</a:t>
            </a:r>
            <a:endParaRPr lang="en-US" altLang="ja-JP" sz="1200" b="1" dirty="0">
              <a:solidFill>
                <a:srgbClr val="002060"/>
              </a:solidFill>
              <a:latin typeface="Calibri"/>
              <a:ea typeface="ＭＳ Ｐゴシック"/>
            </a:endParaRPr>
          </a:p>
          <a:p>
            <a:pPr>
              <a:defRPr/>
            </a:pPr>
            <a:r>
              <a:rPr lang="ja-JP" altLang="en-US" sz="1200" b="1" dirty="0">
                <a:solidFill>
                  <a:srgbClr val="002060"/>
                </a:solidFill>
                <a:latin typeface="Calibri"/>
                <a:ea typeface="ＭＳ Ｐゴシック"/>
              </a:rPr>
              <a:t>④保管・破棄：退職者の番号管理、適切な破棄</a:t>
            </a:r>
            <a:endParaRPr lang="en-US" altLang="ja-JP" sz="1200" b="1" dirty="0">
              <a:solidFill>
                <a:srgbClr val="002060"/>
              </a:solidFill>
              <a:latin typeface="Calibri"/>
              <a:ea typeface="ＭＳ Ｐゴシック"/>
            </a:endParaRPr>
          </a:p>
          <a:p>
            <a:pPr>
              <a:defRPr/>
            </a:pPr>
            <a:r>
              <a:rPr lang="ja-JP" altLang="en-US" sz="1200" b="1" dirty="0">
                <a:solidFill>
                  <a:srgbClr val="002060"/>
                </a:solidFill>
                <a:latin typeface="Calibri"/>
                <a:ea typeface="ＭＳ Ｐゴシック"/>
              </a:rPr>
              <a:t>⑤提供：グループ会社・健保組合と</a:t>
            </a:r>
            <a:r>
              <a:rPr lang="ja-JP" altLang="en-US" sz="1200" b="1" dirty="0" err="1">
                <a:solidFill>
                  <a:srgbClr val="002060"/>
                </a:solidFill>
                <a:latin typeface="Calibri"/>
                <a:ea typeface="ＭＳ Ｐゴシック"/>
              </a:rPr>
              <a:t>いえど</a:t>
            </a:r>
            <a:r>
              <a:rPr lang="ja-JP" altLang="en-US" sz="1200" b="1" dirty="0">
                <a:solidFill>
                  <a:srgbClr val="002060"/>
                </a:solidFill>
                <a:latin typeface="Calibri"/>
                <a:ea typeface="ＭＳ Ｐゴシック"/>
              </a:rPr>
              <a:t>法で決められた以外の提供禁止</a:t>
            </a:r>
            <a:endParaRPr lang="en-US" altLang="ja-JP" sz="1200" b="1" dirty="0">
              <a:solidFill>
                <a:srgbClr val="002060"/>
              </a:solidFill>
              <a:latin typeface="Calibri"/>
              <a:ea typeface="ＭＳ Ｐゴシック"/>
            </a:endParaRPr>
          </a:p>
          <a:p>
            <a:pPr>
              <a:defRPr/>
            </a:pPr>
            <a:r>
              <a:rPr lang="ja-JP" altLang="en-US" sz="1200" b="1" dirty="0">
                <a:solidFill>
                  <a:srgbClr val="002060"/>
                </a:solidFill>
                <a:latin typeface="Calibri"/>
                <a:ea typeface="ＭＳ Ｐゴシック"/>
              </a:rPr>
              <a:t>　　⇒総務事務を子会社が一括する場合、総務部門が健保事務も行う場合・・・グループ会社・健保組合との契約関係を整理する必要</a:t>
            </a:r>
          </a:p>
        </p:txBody>
      </p:sp>
      <p:sp>
        <p:nvSpPr>
          <p:cNvPr id="1052" name="右矢印 1051"/>
          <p:cNvSpPr/>
          <p:nvPr/>
        </p:nvSpPr>
        <p:spPr>
          <a:xfrm>
            <a:off x="2873375" y="4307838"/>
            <a:ext cx="3148013" cy="341312"/>
          </a:xfrm>
          <a:prstGeom prst="rightArrow">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sp>
        <p:nvSpPr>
          <p:cNvPr id="8237" name="テキスト ボックス 144"/>
          <p:cNvSpPr txBox="1">
            <a:spLocks noChangeArrowheads="1"/>
          </p:cNvSpPr>
          <p:nvPr/>
        </p:nvSpPr>
        <p:spPr bwMode="gray">
          <a:xfrm>
            <a:off x="4792663" y="4096700"/>
            <a:ext cx="11684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r>
              <a:rPr lang="ja-JP" altLang="en-US" sz="1200" b="1" smtClean="0">
                <a:solidFill>
                  <a:srgbClr val="A30B1A"/>
                </a:solidFill>
                <a:latin typeface="Meiryo UI" pitchFamily="50" charset="-128"/>
                <a:ea typeface="Meiryo UI" pitchFamily="50" charset="-128"/>
                <a:cs typeface="Meiryo UI" pitchFamily="50" charset="-128"/>
              </a:rPr>
              <a:t>⑥申告・申請</a:t>
            </a:r>
          </a:p>
        </p:txBody>
      </p:sp>
      <p:sp>
        <p:nvSpPr>
          <p:cNvPr id="8238" name="テキスト ボックス 145"/>
          <p:cNvSpPr txBox="1">
            <a:spLocks noChangeArrowheads="1"/>
          </p:cNvSpPr>
          <p:nvPr/>
        </p:nvSpPr>
        <p:spPr bwMode="gray">
          <a:xfrm>
            <a:off x="2890838" y="4036375"/>
            <a:ext cx="7477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r>
              <a:rPr lang="ja-JP" altLang="en-US" sz="1200" b="1" smtClean="0">
                <a:solidFill>
                  <a:srgbClr val="A30B1A"/>
                </a:solidFill>
                <a:latin typeface="Meiryo UI" pitchFamily="50" charset="-128"/>
                <a:ea typeface="Meiryo UI" pitchFamily="50" charset="-128"/>
                <a:cs typeface="Meiryo UI" pitchFamily="50" charset="-128"/>
              </a:rPr>
              <a:t>⑤提　供</a:t>
            </a:r>
          </a:p>
        </p:txBody>
      </p:sp>
      <p:sp>
        <p:nvSpPr>
          <p:cNvPr id="8239" name="テキスト ボックス 146"/>
          <p:cNvSpPr txBox="1">
            <a:spLocks noChangeArrowheads="1"/>
          </p:cNvSpPr>
          <p:nvPr/>
        </p:nvSpPr>
        <p:spPr bwMode="gray">
          <a:xfrm>
            <a:off x="3829050" y="4587238"/>
            <a:ext cx="1033463"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r>
              <a:rPr lang="ja-JP" altLang="en-US" sz="1200" b="1" smtClean="0">
                <a:solidFill>
                  <a:srgbClr val="A30B1A"/>
                </a:solidFill>
                <a:latin typeface="Meiryo UI" pitchFamily="50" charset="-128"/>
                <a:ea typeface="Meiryo UI" pitchFamily="50" charset="-128"/>
                <a:cs typeface="Meiryo UI" pitchFamily="50" charset="-128"/>
              </a:rPr>
              <a:t>⑥申告・申請</a:t>
            </a:r>
          </a:p>
        </p:txBody>
      </p:sp>
      <p:pic>
        <p:nvPicPr>
          <p:cNvPr id="8240" name="Picture 2" descr="http://ddl.design.css.fujitsu.com/ddl/ja/contents/02_%E3%82%A4%E3%83%A9%E3%82%B9%E3%83%88/99_%E6%97%A7%E3%83%86%E3%82%A4%E3%82%B9%E3%83%88/11_%E3%82%B5%E3%82%A4%E3%83%B3%E3%83%BB%E3%82%A2%E3%82%A4%E3%82%B3%E3%83%B3/02_%E3%82%A2%E3%82%A4%E3%82%B3%E3%83%B3/9096_000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6788" y="3987163"/>
            <a:ext cx="465137"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41" name="Picture 2" descr="http://ddl.design.css.fujitsu.com/ddl/ja/contents/02_%E3%82%A4%E3%83%A9%E3%82%B9%E3%83%88/99_%E6%97%A7%E3%83%86%E3%82%A4%E3%82%B9%E3%83%88/11_%E3%82%B5%E3%82%A4%E3%83%B3%E3%83%BB%E3%82%A2%E3%82%A4%E3%82%B3%E3%83%B3/02_%E3%82%A2%E3%82%A4%E3%82%B3%E3%83%B3/9096_000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7650" y="2799713"/>
            <a:ext cx="465138"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43" name="Picture 2" descr="http://ddl.design.css.fujitsu.com/ddl/ja/contents/02_%E3%82%A4%E3%83%A9%E3%82%B9%E3%83%88/99_%E6%97%A7%E3%83%86%E3%82%A4%E3%82%B9%E3%83%88/11_%E3%82%B5%E3%82%A4%E3%83%B3%E3%83%BB%E3%82%A2%E3%82%A4%E3%82%B3%E3%83%B3/02_%E3%82%A2%E3%82%A4%E3%82%B3%E3%83%B3/9096_000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7513" y="2939413"/>
            <a:ext cx="46513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45" name="テキスト ボックス 132"/>
          <p:cNvSpPr txBox="1">
            <a:spLocks noChangeArrowheads="1"/>
          </p:cNvSpPr>
          <p:nvPr/>
        </p:nvSpPr>
        <p:spPr bwMode="gray">
          <a:xfrm>
            <a:off x="3890963" y="1472563"/>
            <a:ext cx="7493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r>
              <a:rPr lang="ja-JP" altLang="en-US" sz="1200" b="1" smtClean="0">
                <a:solidFill>
                  <a:srgbClr val="A30B1A"/>
                </a:solidFill>
                <a:latin typeface="Meiryo UI" pitchFamily="50" charset="-128"/>
                <a:ea typeface="Meiryo UI" pitchFamily="50" charset="-128"/>
                <a:cs typeface="Meiryo UI" pitchFamily="50" charset="-128"/>
              </a:rPr>
              <a:t>②管　理</a:t>
            </a:r>
          </a:p>
        </p:txBody>
      </p:sp>
      <p:sp>
        <p:nvSpPr>
          <p:cNvPr id="79" name="円/楕円 78"/>
          <p:cNvSpPr/>
          <p:nvPr/>
        </p:nvSpPr>
        <p:spPr>
          <a:xfrm rot="19611074">
            <a:off x="5854272" y="1028550"/>
            <a:ext cx="3173771" cy="2111734"/>
          </a:xfrm>
          <a:prstGeom prst="ellipse">
            <a:avLst/>
          </a:prstGeom>
          <a:noFill/>
          <a:ln>
            <a:solidFill>
              <a:schemeClr val="tx2">
                <a:lumMod val="60000"/>
                <a:lumOff val="40000"/>
                <a:alpha val="61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solidFill>
                <a:prstClr val="white"/>
              </a:solidFill>
            </a:endParaRPr>
          </a:p>
        </p:txBody>
      </p:sp>
      <p:sp>
        <p:nvSpPr>
          <p:cNvPr id="8247" name="Rectangle 13"/>
          <p:cNvSpPr>
            <a:spLocks noChangeArrowheads="1"/>
          </p:cNvSpPr>
          <p:nvPr/>
        </p:nvSpPr>
        <p:spPr bwMode="gray">
          <a:xfrm>
            <a:off x="179388" y="6274073"/>
            <a:ext cx="8618537"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eaLnBrk="0" hangingPunct="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eaLnBrk="0" hangingPunct="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eaLnBrk="0" hangingPunct="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eaLnBrk="0" hangingPunct="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eaLnBrk="1" fontAlgn="ctr" hangingPunct="1">
              <a:lnSpc>
                <a:spcPct val="90000"/>
              </a:lnSpc>
              <a:spcBef>
                <a:spcPct val="0"/>
              </a:spcBef>
              <a:buFontTx/>
              <a:buNone/>
            </a:pPr>
            <a:r>
              <a:rPr lang="ja-JP" altLang="en-US" sz="1800" b="1" dirty="0" smtClean="0">
                <a:solidFill>
                  <a:srgbClr val="FF0000"/>
                </a:solidFill>
                <a:latin typeface="Meiryo UI" pitchFamily="50" charset="-128"/>
                <a:ea typeface="Meiryo UI" pitchFamily="50" charset="-128"/>
                <a:cs typeface="Meiryo UI" pitchFamily="50" charset="-128"/>
              </a:rPr>
              <a:t>　⇒「特定個人情報の適切な取扱いに関するガイドライン（事業者編）」に規定</a:t>
            </a:r>
          </a:p>
        </p:txBody>
      </p:sp>
      <p:pic>
        <p:nvPicPr>
          <p:cNvPr id="109" name="Picture 38" descr="http://ddl.design.css.fujitsu.com/ddl/ja/contents/02_%E3%82%A4%E3%83%A9%E3%82%B9%E3%83%88/05_%E5%BB%BA%E7%89%A9/99_%E3%81%9D%E3%81%AE%E4%BB%96%EF%BC%88%E5%A4%96%E8%A6%B3%E3%83%BB%E5%AE%A4%E5%86%85%EF%BC%89/9954_0039.gif"/>
          <p:cNvPicPr>
            <a:picLocks noChangeAspect="1" noChangeArrowheads="1"/>
          </p:cNvPicPr>
          <p:nvPr/>
        </p:nvPicPr>
        <p:blipFill>
          <a:blip r:embed="rId5" cstate="print"/>
          <a:srcRect/>
          <a:stretch>
            <a:fillRect/>
          </a:stretch>
        </p:blipFill>
        <p:spPr bwMode="auto">
          <a:xfrm>
            <a:off x="6147699" y="3627210"/>
            <a:ext cx="688669" cy="809902"/>
          </a:xfrm>
          <a:prstGeom prst="rect">
            <a:avLst/>
          </a:prstGeom>
          <a:noFill/>
          <a:ln w="9525">
            <a:noFill/>
            <a:miter lim="800000"/>
            <a:headEnd/>
            <a:tailEnd/>
          </a:ln>
        </p:spPr>
      </p:pic>
      <p:pic>
        <p:nvPicPr>
          <p:cNvPr id="110" name="Picture 38" descr="http://ddl.design.css.fujitsu.com/ddl/ja/contents/02_%E3%82%A4%E3%83%A9%E3%82%B9%E3%83%88/05_%E5%BB%BA%E7%89%A9/99_%E3%81%9D%E3%81%AE%E4%BB%96%EF%BC%88%E5%A4%96%E8%A6%B3%E3%83%BB%E5%AE%A4%E5%86%85%EF%BC%89/9954_0039.gif"/>
          <p:cNvPicPr>
            <a:picLocks noChangeAspect="1" noChangeArrowheads="1"/>
          </p:cNvPicPr>
          <p:nvPr/>
        </p:nvPicPr>
        <p:blipFill>
          <a:blip r:embed="rId5" cstate="print"/>
          <a:srcRect/>
          <a:stretch>
            <a:fillRect/>
          </a:stretch>
        </p:blipFill>
        <p:spPr bwMode="auto">
          <a:xfrm>
            <a:off x="6898088" y="3594029"/>
            <a:ext cx="688669" cy="809902"/>
          </a:xfrm>
          <a:prstGeom prst="rect">
            <a:avLst/>
          </a:prstGeom>
          <a:noFill/>
          <a:ln w="9525">
            <a:noFill/>
            <a:miter lim="800000"/>
            <a:headEnd/>
            <a:tailEnd/>
          </a:ln>
        </p:spPr>
      </p:pic>
      <p:pic>
        <p:nvPicPr>
          <p:cNvPr id="111" name="Picture 38" descr="http://ddl.design.css.fujitsu.com/ddl/ja/contents/02_%E3%82%A4%E3%83%A9%E3%82%B9%E3%83%88/05_%E5%BB%BA%E7%89%A9/99_%E3%81%9D%E3%81%AE%E4%BB%96%EF%BC%88%E5%A4%96%E8%A6%B3%E3%83%BB%E5%AE%A4%E5%86%85%EF%BC%89/9954_0039.gif"/>
          <p:cNvPicPr>
            <a:picLocks noChangeAspect="1" noChangeArrowheads="1"/>
          </p:cNvPicPr>
          <p:nvPr/>
        </p:nvPicPr>
        <p:blipFill>
          <a:blip r:embed="rId5" cstate="print"/>
          <a:srcRect/>
          <a:stretch>
            <a:fillRect/>
          </a:stretch>
        </p:blipFill>
        <p:spPr bwMode="auto">
          <a:xfrm>
            <a:off x="7647306" y="3594029"/>
            <a:ext cx="688669" cy="809902"/>
          </a:xfrm>
          <a:prstGeom prst="rect">
            <a:avLst/>
          </a:prstGeom>
          <a:noFill/>
          <a:ln w="9525">
            <a:noFill/>
            <a:miter lim="800000"/>
            <a:headEnd/>
            <a:tailEnd/>
          </a:ln>
        </p:spPr>
      </p:pic>
      <p:pic>
        <p:nvPicPr>
          <p:cNvPr id="112" name="Picture 3" descr="C:\Users\CS832991\Desktop\素材\SV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06388" y="1679908"/>
            <a:ext cx="799395" cy="718975"/>
          </a:xfrm>
          <a:prstGeom prst="rect">
            <a:avLst/>
          </a:prstGeom>
          <a:noFill/>
          <a:extLst>
            <a:ext uri="{909E8E84-426E-40DD-AFC4-6F175D3DCCD1}">
              <a14:hiddenFill xmlns:a14="http://schemas.microsoft.com/office/drawing/2010/main">
                <a:solidFill>
                  <a:srgbClr val="FFFFFF"/>
                </a:solidFill>
              </a14:hiddenFill>
            </a:ext>
          </a:extLst>
        </p:spPr>
      </p:pic>
      <p:sp>
        <p:nvSpPr>
          <p:cNvPr id="78" name="角丸四角形 77"/>
          <p:cNvSpPr/>
          <p:nvPr/>
        </p:nvSpPr>
        <p:spPr bwMode="gray">
          <a:xfrm>
            <a:off x="3925888" y="1864675"/>
            <a:ext cx="558800" cy="153988"/>
          </a:xfrm>
          <a:prstGeom prst="roundRect">
            <a:avLst>
              <a:gd name="adj" fmla="val 50000"/>
            </a:avLst>
          </a:prstGeom>
          <a:solidFill>
            <a:schemeClr val="accent6">
              <a:lumMod val="40000"/>
              <a:lumOff val="6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pPr algn="ctr" fontAlgn="ctr">
              <a:defRPr/>
            </a:pPr>
            <a:r>
              <a:rPr lang="ja-JP" altLang="en-US" sz="900" b="1" dirty="0">
                <a:solidFill>
                  <a:srgbClr val="002060"/>
                </a:solidFill>
                <a:latin typeface="Meiryo UI" pitchFamily="50" charset="-128"/>
                <a:ea typeface="Meiryo UI" pitchFamily="50" charset="-128"/>
                <a:cs typeface="Meiryo UI" pitchFamily="50" charset="-128"/>
              </a:rPr>
              <a:t>マイナンバー</a:t>
            </a:r>
          </a:p>
        </p:txBody>
      </p:sp>
      <p:pic>
        <p:nvPicPr>
          <p:cNvPr id="114" name="Picture 5" descr="C:\Users\CS784324\AppData\Local\Microsoft\Windows\Temporary Internet Files\Content.IE5\24D82G2Q\MC900029975[1].wmf"/>
          <p:cNvPicPr>
            <a:picLocks noChangeAspect="1" noChangeArrowheads="1"/>
          </p:cNvPicPr>
          <p:nvPr/>
        </p:nvPicPr>
        <p:blipFill>
          <a:blip r:embed="rId7"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516154" y="3962296"/>
            <a:ext cx="526834" cy="791629"/>
          </a:xfrm>
          <a:prstGeom prst="rect">
            <a:avLst/>
          </a:prstGeom>
          <a:noFill/>
          <a:extLst>
            <a:ext uri="{909E8E84-426E-40DD-AFC4-6F175D3DCCD1}">
              <a14:hiddenFill xmlns:a14="http://schemas.microsoft.com/office/drawing/2010/main">
                <a:solidFill>
                  <a:srgbClr val="FFFFFF"/>
                </a:solidFill>
              </a14:hiddenFill>
            </a:ext>
          </a:extLst>
        </p:spPr>
      </p:pic>
      <p:pic>
        <p:nvPicPr>
          <p:cNvPr id="115" name="Picture 4"/>
          <p:cNvPicPr>
            <a:picLocks noChangeAspect="1" noChangeArrowheads="1"/>
          </p:cNvPicPr>
          <p:nvPr/>
        </p:nvPicPr>
        <p:blipFill>
          <a:blip r:embed="rId8" cstate="print">
            <a:extLst>
              <a:ext uri="{BEBA8EAE-BF5A-486C-A8C5-ECC9F3942E4B}">
                <a14:imgProps xmlns:a14="http://schemas.microsoft.com/office/drawing/2010/main">
                  <a14:imgLayer r:embed="rId9">
                    <a14:imgEffect>
                      <a14:backgroundRemoval t="0" b="100000" l="0" r="9000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1619250" y="3928543"/>
            <a:ext cx="847037" cy="7857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9" name="角丸四角形 138"/>
          <p:cNvSpPr/>
          <p:nvPr/>
        </p:nvSpPr>
        <p:spPr bwMode="gray">
          <a:xfrm>
            <a:off x="1865313" y="4382450"/>
            <a:ext cx="842962" cy="230188"/>
          </a:xfrm>
          <a:prstGeom prst="roundRect">
            <a:avLst>
              <a:gd name="adj" fmla="val 50000"/>
            </a:avLst>
          </a:prstGeom>
          <a:solidFill>
            <a:schemeClr val="accent6">
              <a:lumMod val="20000"/>
              <a:lumOff val="80000"/>
            </a:schemeClr>
          </a:solidFill>
          <a:ln w="9525" cap="flat" cmpd="sng" algn="ctr">
            <a:noFill/>
            <a:prstDash val="solid"/>
            <a:round/>
            <a:headEnd type="none" w="med" len="med"/>
            <a:tailEnd type="none" w="med" len="med"/>
          </a:ln>
          <a:effectLst/>
          <a:extLst/>
        </p:spPr>
        <p:txBody>
          <a:bodyPr wrap="none" lIns="36000" tIns="0" rIns="36000" bIns="0" anchor="ctr"/>
          <a:lstStyle/>
          <a:p>
            <a:pPr algn="ctr" fontAlgn="ctr">
              <a:defRPr/>
            </a:pPr>
            <a:r>
              <a:rPr lang="ja-JP" altLang="en-US" sz="1050" dirty="0">
                <a:solidFill>
                  <a:srgbClr val="002060"/>
                </a:solidFill>
                <a:latin typeface="Meiryo UI" pitchFamily="50" charset="-128"/>
                <a:ea typeface="Meiryo UI" pitchFamily="50" charset="-128"/>
                <a:cs typeface="Meiryo UI" pitchFamily="50" charset="-128"/>
              </a:rPr>
              <a:t>マイナンバー</a:t>
            </a:r>
          </a:p>
        </p:txBody>
      </p:sp>
      <p:grpSp>
        <p:nvGrpSpPr>
          <p:cNvPr id="2" name="グループ化 1"/>
          <p:cNvGrpSpPr/>
          <p:nvPr/>
        </p:nvGrpSpPr>
        <p:grpSpPr>
          <a:xfrm>
            <a:off x="6666986" y="2528247"/>
            <a:ext cx="1025276" cy="624509"/>
            <a:chOff x="395536" y="4458456"/>
            <a:chExt cx="1458270" cy="813434"/>
          </a:xfrm>
        </p:grpSpPr>
        <p:sp>
          <p:nvSpPr>
            <p:cNvPr id="116" name="正方形/長方形 115"/>
            <p:cNvSpPr/>
            <p:nvPr/>
          </p:nvSpPr>
          <p:spPr>
            <a:xfrm>
              <a:off x="941061" y="4465989"/>
              <a:ext cx="885839" cy="480503"/>
            </a:xfrm>
            <a:prstGeom prst="rect">
              <a:avLst/>
            </a:prstGeom>
            <a:solidFill>
              <a:schemeClr val="bg1"/>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t"/>
            <a:lstStyle/>
            <a:p>
              <a:pPr fontAlgn="auto">
                <a:spcBef>
                  <a:spcPts val="0"/>
                </a:spcBef>
                <a:spcAft>
                  <a:spcPts val="0"/>
                </a:spcAft>
              </a:pPr>
              <a:r>
                <a:rPr lang="ja-JP" altLang="en-US" sz="900" dirty="0">
                  <a:solidFill>
                    <a:prstClr val="black"/>
                  </a:solidFill>
                  <a:latin typeface="HG丸ｺﾞｼｯｸM-PRO" panose="020F0600000000000000" pitchFamily="50" charset="-128"/>
                  <a:ea typeface="HG丸ｺﾞｼｯｸM-PRO" panose="020F0600000000000000" pitchFamily="50" charset="-128"/>
                </a:rPr>
                <a:t>～ ･･･ ～ ･･･</a:t>
              </a:r>
            </a:p>
          </p:txBody>
        </p:sp>
        <p:grpSp>
          <p:nvGrpSpPr>
            <p:cNvPr id="117" name="グループ化 116"/>
            <p:cNvGrpSpPr/>
            <p:nvPr/>
          </p:nvGrpSpPr>
          <p:grpSpPr>
            <a:xfrm>
              <a:off x="395536" y="4458456"/>
              <a:ext cx="593060" cy="795672"/>
              <a:chOff x="2826001" y="4526616"/>
              <a:chExt cx="593060" cy="795672"/>
            </a:xfrm>
          </p:grpSpPr>
          <p:sp>
            <p:nvSpPr>
              <p:cNvPr id="118" name="フローチャート : 論理積ゲート 117"/>
              <p:cNvSpPr/>
              <p:nvPr/>
            </p:nvSpPr>
            <p:spPr>
              <a:xfrm rot="16200000">
                <a:off x="2879912" y="4854335"/>
                <a:ext cx="414042" cy="521863"/>
              </a:xfrm>
              <a:prstGeom prst="flowChartDelay">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19" name="グループ化 118"/>
              <p:cNvGrpSpPr/>
              <p:nvPr/>
            </p:nvGrpSpPr>
            <p:grpSpPr>
              <a:xfrm>
                <a:off x="2826001" y="4526616"/>
                <a:ext cx="521863" cy="463523"/>
                <a:chOff x="2826001" y="4526616"/>
                <a:chExt cx="521863" cy="463523"/>
              </a:xfrm>
            </p:grpSpPr>
            <p:grpSp>
              <p:nvGrpSpPr>
                <p:cNvPr id="121" name="グループ化 120"/>
                <p:cNvGrpSpPr/>
                <p:nvPr/>
              </p:nvGrpSpPr>
              <p:grpSpPr>
                <a:xfrm>
                  <a:off x="2826001" y="4526616"/>
                  <a:ext cx="521863" cy="463523"/>
                  <a:chOff x="3573581" y="4528668"/>
                  <a:chExt cx="521863" cy="463523"/>
                </a:xfrm>
              </p:grpSpPr>
              <p:sp>
                <p:nvSpPr>
                  <p:cNvPr id="123" name="円/楕円 122"/>
                  <p:cNvSpPr/>
                  <p:nvPr/>
                </p:nvSpPr>
                <p:spPr>
                  <a:xfrm>
                    <a:off x="3573581" y="4528668"/>
                    <a:ext cx="521863" cy="463523"/>
                  </a:xfrm>
                  <a:prstGeom prst="ellips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124" name="円/楕円 123"/>
                  <p:cNvSpPr/>
                  <p:nvPr/>
                </p:nvSpPr>
                <p:spPr>
                  <a:xfrm>
                    <a:off x="3774761" y="4864431"/>
                    <a:ext cx="129027" cy="74554"/>
                  </a:xfrm>
                  <a:prstGeom prst="ellipse">
                    <a:avLst/>
                  </a:prstGeom>
                  <a:solidFill>
                    <a:schemeClr val="accent2">
                      <a:lumMod val="40000"/>
                      <a:lumOff val="60000"/>
                    </a:schemeClr>
                  </a:solidFill>
                  <a:ln w="158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125" name="円/楕円 124"/>
                  <p:cNvSpPr/>
                  <p:nvPr/>
                </p:nvSpPr>
                <p:spPr>
                  <a:xfrm>
                    <a:off x="3727986" y="4688441"/>
                    <a:ext cx="45719" cy="45719"/>
                  </a:xfrm>
                  <a:prstGeom prst="ellipse">
                    <a:avLst/>
                  </a:prstGeom>
                  <a:solidFill>
                    <a:schemeClr val="bg1">
                      <a:lumMod val="75000"/>
                    </a:schemeClr>
                  </a:solidFill>
                  <a:ln w="158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grpSp>
            <p:sp>
              <p:nvSpPr>
                <p:cNvPr id="122" name="円/楕円 121"/>
                <p:cNvSpPr/>
                <p:nvPr/>
              </p:nvSpPr>
              <p:spPr>
                <a:xfrm>
                  <a:off x="3148083" y="4684572"/>
                  <a:ext cx="45719" cy="45719"/>
                </a:xfrm>
                <a:prstGeom prst="ellipse">
                  <a:avLst/>
                </a:prstGeom>
                <a:solidFill>
                  <a:schemeClr val="bg1">
                    <a:lumMod val="75000"/>
                  </a:schemeClr>
                </a:solidFill>
                <a:ln w="158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grpSp>
          <p:cxnSp>
            <p:nvCxnSpPr>
              <p:cNvPr id="120" name="直線コネクタ 119"/>
              <p:cNvCxnSpPr/>
              <p:nvPr/>
            </p:nvCxnSpPr>
            <p:spPr>
              <a:xfrm flipV="1">
                <a:off x="3236181" y="4882101"/>
                <a:ext cx="182880" cy="190832"/>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6" name="グループ化 125"/>
            <p:cNvGrpSpPr/>
            <p:nvPr/>
          </p:nvGrpSpPr>
          <p:grpSpPr>
            <a:xfrm>
              <a:off x="1132500" y="4842953"/>
              <a:ext cx="721306" cy="428937"/>
              <a:chOff x="3159097" y="4552813"/>
              <a:chExt cx="721306" cy="428937"/>
            </a:xfrm>
          </p:grpSpPr>
          <p:grpSp>
            <p:nvGrpSpPr>
              <p:cNvPr id="127" name="グループ化 126"/>
              <p:cNvGrpSpPr/>
              <p:nvPr/>
            </p:nvGrpSpPr>
            <p:grpSpPr>
              <a:xfrm>
                <a:off x="3159097" y="4556594"/>
                <a:ext cx="172499" cy="256606"/>
                <a:chOff x="3159097" y="4556594"/>
                <a:chExt cx="237771" cy="256606"/>
              </a:xfrm>
              <a:solidFill>
                <a:schemeClr val="tx1"/>
              </a:solidFill>
            </p:grpSpPr>
            <p:sp>
              <p:nvSpPr>
                <p:cNvPr id="148" name="フローチャート : 論理積ゲート 147"/>
                <p:cNvSpPr/>
                <p:nvPr/>
              </p:nvSpPr>
              <p:spPr>
                <a:xfrm rot="16200000">
                  <a:off x="3227912" y="4644244"/>
                  <a:ext cx="100142" cy="237770"/>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49" name="スマイル 148"/>
                <p:cNvSpPr/>
                <p:nvPr/>
              </p:nvSpPr>
              <p:spPr>
                <a:xfrm>
                  <a:off x="3159097" y="4556594"/>
                  <a:ext cx="237770" cy="168550"/>
                </a:xfrm>
                <a:prstGeom prst="smileyFace">
                  <a:avLst>
                    <a:gd name="adj" fmla="val 465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grpSp>
            <p:nvGrpSpPr>
              <p:cNvPr id="128" name="グループ化 127"/>
              <p:cNvGrpSpPr/>
              <p:nvPr/>
            </p:nvGrpSpPr>
            <p:grpSpPr>
              <a:xfrm>
                <a:off x="3377148" y="4552813"/>
                <a:ext cx="172499" cy="256606"/>
                <a:chOff x="3159097" y="4556594"/>
                <a:chExt cx="237771" cy="256606"/>
              </a:xfrm>
              <a:solidFill>
                <a:schemeClr val="tx1"/>
              </a:solidFill>
            </p:grpSpPr>
            <p:sp>
              <p:nvSpPr>
                <p:cNvPr id="146" name="フローチャート : 論理積ゲート 145"/>
                <p:cNvSpPr/>
                <p:nvPr/>
              </p:nvSpPr>
              <p:spPr>
                <a:xfrm rot="16200000">
                  <a:off x="3227912" y="4644244"/>
                  <a:ext cx="100142" cy="237770"/>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47" name="スマイル 146"/>
                <p:cNvSpPr/>
                <p:nvPr/>
              </p:nvSpPr>
              <p:spPr>
                <a:xfrm>
                  <a:off x="3159097" y="4556594"/>
                  <a:ext cx="237770" cy="168550"/>
                </a:xfrm>
                <a:prstGeom prst="smileyFace">
                  <a:avLst>
                    <a:gd name="adj" fmla="val 465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grpSp>
            <p:nvGrpSpPr>
              <p:cNvPr id="129" name="グループ化 128"/>
              <p:cNvGrpSpPr/>
              <p:nvPr/>
            </p:nvGrpSpPr>
            <p:grpSpPr>
              <a:xfrm>
                <a:off x="3590766" y="4556594"/>
                <a:ext cx="172499" cy="256606"/>
                <a:chOff x="3159097" y="4556594"/>
                <a:chExt cx="237771" cy="256606"/>
              </a:xfrm>
              <a:solidFill>
                <a:schemeClr val="tx1"/>
              </a:solidFill>
            </p:grpSpPr>
            <p:sp>
              <p:nvSpPr>
                <p:cNvPr id="144" name="フローチャート : 論理積ゲート 143"/>
                <p:cNvSpPr/>
                <p:nvPr/>
              </p:nvSpPr>
              <p:spPr>
                <a:xfrm rot="16200000">
                  <a:off x="3227912" y="4644244"/>
                  <a:ext cx="100142" cy="237770"/>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45" name="スマイル 144"/>
                <p:cNvSpPr/>
                <p:nvPr/>
              </p:nvSpPr>
              <p:spPr>
                <a:xfrm>
                  <a:off x="3159097" y="4556594"/>
                  <a:ext cx="237770" cy="168550"/>
                </a:xfrm>
                <a:prstGeom prst="smileyFace">
                  <a:avLst>
                    <a:gd name="adj" fmla="val 465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grpSp>
            <p:nvGrpSpPr>
              <p:cNvPr id="133" name="グループ化 132"/>
              <p:cNvGrpSpPr/>
              <p:nvPr/>
            </p:nvGrpSpPr>
            <p:grpSpPr>
              <a:xfrm>
                <a:off x="3247373" y="4725144"/>
                <a:ext cx="172499" cy="256606"/>
                <a:chOff x="3159097" y="4556594"/>
                <a:chExt cx="237771" cy="256606"/>
              </a:xfrm>
              <a:solidFill>
                <a:schemeClr val="tx1"/>
              </a:solidFill>
            </p:grpSpPr>
            <p:sp>
              <p:nvSpPr>
                <p:cNvPr id="141" name="フローチャート : 論理積ゲート 140"/>
                <p:cNvSpPr/>
                <p:nvPr/>
              </p:nvSpPr>
              <p:spPr>
                <a:xfrm rot="16200000">
                  <a:off x="3227912" y="4644244"/>
                  <a:ext cx="100142" cy="237770"/>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42" name="スマイル 141"/>
                <p:cNvSpPr/>
                <p:nvPr/>
              </p:nvSpPr>
              <p:spPr>
                <a:xfrm>
                  <a:off x="3159097" y="4556594"/>
                  <a:ext cx="237770" cy="168550"/>
                </a:xfrm>
                <a:prstGeom prst="smileyFace">
                  <a:avLst>
                    <a:gd name="adj" fmla="val 465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grpSp>
            <p:nvGrpSpPr>
              <p:cNvPr id="134" name="グループ化 133"/>
              <p:cNvGrpSpPr/>
              <p:nvPr/>
            </p:nvGrpSpPr>
            <p:grpSpPr>
              <a:xfrm>
                <a:off x="3463397" y="4725144"/>
                <a:ext cx="172499" cy="256606"/>
                <a:chOff x="3159097" y="4556594"/>
                <a:chExt cx="237771" cy="256606"/>
              </a:xfrm>
              <a:solidFill>
                <a:schemeClr val="tx1"/>
              </a:solidFill>
            </p:grpSpPr>
            <p:sp>
              <p:nvSpPr>
                <p:cNvPr id="138" name="フローチャート : 論理積ゲート 137"/>
                <p:cNvSpPr/>
                <p:nvPr/>
              </p:nvSpPr>
              <p:spPr>
                <a:xfrm rot="16200000">
                  <a:off x="3227912" y="4644244"/>
                  <a:ext cx="100142" cy="237770"/>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40" name="スマイル 139"/>
                <p:cNvSpPr/>
                <p:nvPr/>
              </p:nvSpPr>
              <p:spPr>
                <a:xfrm>
                  <a:off x="3159097" y="4556594"/>
                  <a:ext cx="237770" cy="168550"/>
                </a:xfrm>
                <a:prstGeom prst="smileyFace">
                  <a:avLst>
                    <a:gd name="adj" fmla="val 465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grpSp>
            <p:nvGrpSpPr>
              <p:cNvPr id="135" name="グループ化 134"/>
              <p:cNvGrpSpPr/>
              <p:nvPr/>
            </p:nvGrpSpPr>
            <p:grpSpPr>
              <a:xfrm>
                <a:off x="3707904" y="4725144"/>
                <a:ext cx="172499" cy="256606"/>
                <a:chOff x="3159097" y="4556594"/>
                <a:chExt cx="237771" cy="256606"/>
              </a:xfrm>
              <a:solidFill>
                <a:schemeClr val="tx1"/>
              </a:solidFill>
            </p:grpSpPr>
            <p:sp>
              <p:nvSpPr>
                <p:cNvPr id="136" name="フローチャート : 論理積ゲート 135"/>
                <p:cNvSpPr/>
                <p:nvPr/>
              </p:nvSpPr>
              <p:spPr>
                <a:xfrm rot="16200000">
                  <a:off x="3227912" y="4644244"/>
                  <a:ext cx="100142" cy="237770"/>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37" name="スマイル 136"/>
                <p:cNvSpPr/>
                <p:nvPr/>
              </p:nvSpPr>
              <p:spPr>
                <a:xfrm>
                  <a:off x="3159097" y="4556594"/>
                  <a:ext cx="237770" cy="168550"/>
                </a:xfrm>
                <a:prstGeom prst="smileyFace">
                  <a:avLst>
                    <a:gd name="adj" fmla="val 465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grpSp>
      </p:grpSp>
      <p:sp>
        <p:nvSpPr>
          <p:cNvPr id="3" name="スライド番号プレースホルダー 2"/>
          <p:cNvSpPr>
            <a:spLocks noGrp="1"/>
          </p:cNvSpPr>
          <p:nvPr>
            <p:ph type="sldNum" sz="quarter" idx="12"/>
          </p:nvPr>
        </p:nvSpPr>
        <p:spPr>
          <a:xfrm>
            <a:off x="6953235" y="6474920"/>
            <a:ext cx="2133600" cy="365125"/>
          </a:xfrm>
        </p:spPr>
        <p:txBody>
          <a:bodyPr/>
          <a:lstStyle/>
          <a:p>
            <a:pPr>
              <a:defRPr/>
            </a:pPr>
            <a:fld id="{85DC3901-B6D2-4321-92EF-C938EA32AB4B}" type="slidenum">
              <a:rPr lang="ja-JP" altLang="en-US" sz="1800" b="1"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pPr>
                <a:defRPr/>
              </a:pPr>
              <a:t>4</a:t>
            </a:fld>
            <a:endParaRPr lang="ja-JP" altLang="en-US" sz="18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921588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タイトル 1"/>
          <p:cNvSpPr txBox="1">
            <a:spLocks/>
          </p:cNvSpPr>
          <p:nvPr/>
        </p:nvSpPr>
        <p:spPr bwMode="auto">
          <a:xfrm>
            <a:off x="71884" y="404664"/>
            <a:ext cx="8964612"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r>
              <a:rPr lang="en-US" altLang="ja-JP" sz="3600" dirty="0">
                <a:solidFill>
                  <a:srgbClr val="000000"/>
                </a:solidFill>
                <a:latin typeface="HGP創英角ｺﾞｼｯｸUB" pitchFamily="50" charset="-128"/>
                <a:ea typeface="HGP創英角ｺﾞｼｯｸUB" pitchFamily="50" charset="-128"/>
              </a:rPr>
              <a:t>3</a:t>
            </a:r>
            <a:r>
              <a:rPr lang="en-US" altLang="ja-JP" sz="3600" dirty="0" smtClean="0">
                <a:solidFill>
                  <a:srgbClr val="000000"/>
                </a:solidFill>
                <a:latin typeface="HGP創英角ｺﾞｼｯｸUB" pitchFamily="50" charset="-128"/>
                <a:ea typeface="HGP創英角ｺﾞｼｯｸUB" pitchFamily="50" charset="-128"/>
              </a:rPr>
              <a:t>.</a:t>
            </a:r>
            <a:r>
              <a:rPr lang="ja-JP" altLang="en-US" sz="3600" dirty="0" smtClean="0">
                <a:solidFill>
                  <a:srgbClr val="000000"/>
                </a:solidFill>
                <a:latin typeface="HGP創英角ｺﾞｼｯｸUB" pitchFamily="50" charset="-128"/>
                <a:ea typeface="HGP創英角ｺﾞｼｯｸUB" pitchFamily="50" charset="-128"/>
              </a:rPr>
              <a:t>マイナンバー取扱いガイドライン（事業者編）</a:t>
            </a:r>
          </a:p>
        </p:txBody>
      </p:sp>
      <p:sp>
        <p:nvSpPr>
          <p:cNvPr id="9219" name="Rectangle 13"/>
          <p:cNvSpPr>
            <a:spLocks noChangeArrowheads="1"/>
          </p:cNvSpPr>
          <p:nvPr/>
        </p:nvSpPr>
        <p:spPr bwMode="gray">
          <a:xfrm>
            <a:off x="283022" y="1387327"/>
            <a:ext cx="8618537"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fontAlgn="ctr">
              <a:lnSpc>
                <a:spcPct val="90000"/>
              </a:lnSpc>
              <a:spcBef>
                <a:spcPct val="0"/>
              </a:spcBef>
              <a:buFontTx/>
              <a:buNone/>
            </a:pPr>
            <a:r>
              <a:rPr lang="en-US" altLang="ja-JP" sz="2000" b="1" smtClean="0">
                <a:solidFill>
                  <a:prstClr val="black"/>
                </a:solidFill>
                <a:latin typeface="Meiryo UI" pitchFamily="50" charset="-128"/>
                <a:ea typeface="Meiryo UI" pitchFamily="50" charset="-128"/>
                <a:cs typeface="Meiryo UI" pitchFamily="50" charset="-128"/>
              </a:rPr>
              <a:t>【</a:t>
            </a:r>
            <a:r>
              <a:rPr lang="ja-JP" altLang="en-US" sz="2000" b="1" smtClean="0">
                <a:solidFill>
                  <a:prstClr val="black"/>
                </a:solidFill>
                <a:latin typeface="Meiryo UI" pitchFamily="50" charset="-128"/>
                <a:ea typeface="Meiryo UI" pitchFamily="50" charset="-128"/>
                <a:cs typeface="Meiryo UI" pitchFamily="50" charset="-128"/>
              </a:rPr>
              <a:t>目的</a:t>
            </a:r>
            <a:r>
              <a:rPr lang="en-US" altLang="ja-JP" sz="2000" b="1" smtClean="0">
                <a:solidFill>
                  <a:prstClr val="black"/>
                </a:solidFill>
                <a:latin typeface="Meiryo UI" pitchFamily="50" charset="-128"/>
                <a:ea typeface="Meiryo UI" pitchFamily="50" charset="-128"/>
                <a:cs typeface="Meiryo UI" pitchFamily="50" charset="-128"/>
              </a:rPr>
              <a:t>】</a:t>
            </a:r>
            <a:r>
              <a:rPr lang="ja-JP" altLang="en-US" sz="2000" b="1" smtClean="0">
                <a:solidFill>
                  <a:prstClr val="black"/>
                </a:solidFill>
                <a:latin typeface="Meiryo UI" pitchFamily="50" charset="-128"/>
                <a:ea typeface="Meiryo UI" pitchFamily="50" charset="-128"/>
                <a:cs typeface="Meiryo UI" pitchFamily="50" charset="-128"/>
              </a:rPr>
              <a:t>番号法</a:t>
            </a:r>
            <a:r>
              <a:rPr lang="en-US" altLang="ja-JP" sz="2000" b="1" smtClean="0">
                <a:solidFill>
                  <a:prstClr val="black"/>
                </a:solidFill>
                <a:latin typeface="Meiryo UI" pitchFamily="50" charset="-128"/>
                <a:ea typeface="Meiryo UI" pitchFamily="50" charset="-128"/>
                <a:cs typeface="Meiryo UI" pitchFamily="50" charset="-128"/>
              </a:rPr>
              <a:t>§</a:t>
            </a:r>
            <a:r>
              <a:rPr lang="ja-JP" altLang="en-US" sz="2000" b="1" smtClean="0">
                <a:solidFill>
                  <a:prstClr val="black"/>
                </a:solidFill>
                <a:latin typeface="Meiryo UI" pitchFamily="50" charset="-128"/>
                <a:ea typeface="Meiryo UI" pitchFamily="50" charset="-128"/>
                <a:cs typeface="Meiryo UI" pitchFamily="50" charset="-128"/>
              </a:rPr>
              <a:t>４・</a:t>
            </a:r>
            <a:r>
              <a:rPr lang="en-US" altLang="ja-JP" sz="2000" b="1" smtClean="0">
                <a:solidFill>
                  <a:prstClr val="black"/>
                </a:solidFill>
                <a:latin typeface="Meiryo UI" pitchFamily="50" charset="-128"/>
                <a:ea typeface="Meiryo UI" pitchFamily="50" charset="-128"/>
                <a:cs typeface="Meiryo UI" pitchFamily="50" charset="-128"/>
              </a:rPr>
              <a:t>37</a:t>
            </a:r>
            <a:r>
              <a:rPr lang="ja-JP" altLang="en-US" sz="2000" b="1" smtClean="0">
                <a:solidFill>
                  <a:prstClr val="black"/>
                </a:solidFill>
                <a:latin typeface="Meiryo UI" pitchFamily="50" charset="-128"/>
                <a:ea typeface="Meiryo UI" pitchFamily="50" charset="-128"/>
                <a:cs typeface="Meiryo UI" pitchFamily="50" charset="-128"/>
              </a:rPr>
              <a:t>に基づき、事業者の適正な利用を確保</a:t>
            </a:r>
          </a:p>
        </p:txBody>
      </p:sp>
      <p:sp>
        <p:nvSpPr>
          <p:cNvPr id="9220" name="Rectangle 13"/>
          <p:cNvSpPr>
            <a:spLocks noChangeArrowheads="1"/>
          </p:cNvSpPr>
          <p:nvPr/>
        </p:nvSpPr>
        <p:spPr bwMode="gray">
          <a:xfrm>
            <a:off x="273497" y="1882627"/>
            <a:ext cx="8618537" cy="154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fontAlgn="ctr">
              <a:lnSpc>
                <a:spcPct val="90000"/>
              </a:lnSpc>
              <a:spcBef>
                <a:spcPct val="0"/>
              </a:spcBef>
              <a:buFontTx/>
              <a:buNone/>
            </a:pPr>
            <a:r>
              <a:rPr lang="en-US" altLang="ja-JP" sz="2000" b="1" dirty="0" smtClean="0">
                <a:solidFill>
                  <a:prstClr val="black"/>
                </a:solidFill>
                <a:latin typeface="Meiryo UI" pitchFamily="50" charset="-128"/>
                <a:ea typeface="Meiryo UI" pitchFamily="50" charset="-128"/>
                <a:cs typeface="Meiryo UI" pitchFamily="50" charset="-128"/>
              </a:rPr>
              <a:t>【</a:t>
            </a:r>
            <a:r>
              <a:rPr lang="ja-JP" altLang="en-US" sz="2000" b="1" dirty="0" smtClean="0">
                <a:solidFill>
                  <a:prstClr val="black"/>
                </a:solidFill>
                <a:latin typeface="Meiryo UI" pitchFamily="50" charset="-128"/>
                <a:ea typeface="Meiryo UI" pitchFamily="50" charset="-128"/>
                <a:cs typeface="Meiryo UI" pitchFamily="50" charset="-128"/>
              </a:rPr>
              <a:t>対象</a:t>
            </a:r>
            <a:r>
              <a:rPr lang="en-US" altLang="ja-JP" sz="2000" b="1" dirty="0" smtClean="0">
                <a:solidFill>
                  <a:prstClr val="black"/>
                </a:solidFill>
                <a:latin typeface="Meiryo UI" pitchFamily="50" charset="-128"/>
                <a:ea typeface="Meiryo UI" pitchFamily="50" charset="-128"/>
                <a:cs typeface="Meiryo UI" pitchFamily="50" charset="-128"/>
              </a:rPr>
              <a:t>】</a:t>
            </a:r>
            <a:r>
              <a:rPr lang="ja-JP" altLang="en-US" sz="2000" b="1" dirty="0" smtClean="0">
                <a:solidFill>
                  <a:prstClr val="black"/>
                </a:solidFill>
                <a:latin typeface="Meiryo UI" pitchFamily="50" charset="-128"/>
                <a:ea typeface="Meiryo UI" pitchFamily="50" charset="-128"/>
                <a:cs typeface="Meiryo UI" pitchFamily="50" charset="-128"/>
              </a:rPr>
              <a:t>番号法：行政機関・事業者問わず個人番号を扱う者すべて</a:t>
            </a:r>
            <a:endParaRPr lang="en-US" altLang="ja-JP" sz="2000" b="1" dirty="0" smtClean="0">
              <a:solidFill>
                <a:prstClr val="black"/>
              </a:solidFill>
              <a:latin typeface="Meiryo UI" pitchFamily="50" charset="-128"/>
              <a:ea typeface="Meiryo UI" pitchFamily="50" charset="-128"/>
              <a:cs typeface="Meiryo UI" pitchFamily="50" charset="-128"/>
            </a:endParaRPr>
          </a:p>
          <a:p>
            <a:pPr fontAlgn="ctr">
              <a:lnSpc>
                <a:spcPct val="90000"/>
              </a:lnSpc>
              <a:spcBef>
                <a:spcPct val="0"/>
              </a:spcBef>
              <a:buFontTx/>
              <a:buNone/>
            </a:pPr>
            <a:r>
              <a:rPr lang="ja-JP" altLang="en-US" sz="2000" b="1" dirty="0" smtClean="0">
                <a:solidFill>
                  <a:prstClr val="black"/>
                </a:solidFill>
                <a:latin typeface="Meiryo UI" pitchFamily="50" charset="-128"/>
                <a:ea typeface="Meiryo UI" pitchFamily="50" charset="-128"/>
                <a:cs typeface="Meiryo UI" pitchFamily="50" charset="-128"/>
              </a:rPr>
              <a:t>　　　　　　（個人情報保護法：</a:t>
            </a:r>
            <a:r>
              <a:rPr lang="en-US" altLang="ja-JP" sz="2000" b="1" dirty="0" smtClean="0">
                <a:solidFill>
                  <a:prstClr val="black"/>
                </a:solidFill>
                <a:latin typeface="Meiryo UI" pitchFamily="50" charset="-128"/>
                <a:ea typeface="Meiryo UI" pitchFamily="50" charset="-128"/>
                <a:cs typeface="Meiryo UI" pitchFamily="50" charset="-128"/>
              </a:rPr>
              <a:t>5,000</a:t>
            </a:r>
            <a:r>
              <a:rPr lang="ja-JP" altLang="en-US" sz="2000" b="1" dirty="0" smtClean="0">
                <a:solidFill>
                  <a:prstClr val="black"/>
                </a:solidFill>
                <a:latin typeface="Meiryo UI" pitchFamily="50" charset="-128"/>
                <a:ea typeface="Meiryo UI" pitchFamily="50" charset="-128"/>
                <a:cs typeface="Meiryo UI" pitchFamily="50" charset="-128"/>
              </a:rPr>
              <a:t>人以上の</a:t>
            </a:r>
            <a:r>
              <a:rPr lang="en-US" altLang="ja-JP" sz="2000" b="1" dirty="0" smtClean="0">
                <a:solidFill>
                  <a:prstClr val="black"/>
                </a:solidFill>
                <a:latin typeface="Meiryo UI" pitchFamily="50" charset="-128"/>
                <a:ea typeface="Meiryo UI" pitchFamily="50" charset="-128"/>
                <a:cs typeface="Meiryo UI" pitchFamily="50" charset="-128"/>
              </a:rPr>
              <a:t>DB</a:t>
            </a:r>
            <a:r>
              <a:rPr lang="ja-JP" altLang="en-US" sz="2000" b="1" dirty="0" err="1" smtClean="0">
                <a:solidFill>
                  <a:prstClr val="black"/>
                </a:solidFill>
                <a:latin typeface="Meiryo UI" pitchFamily="50" charset="-128"/>
                <a:ea typeface="Meiryo UI" pitchFamily="50" charset="-128"/>
                <a:cs typeface="Meiryo UI" pitchFamily="50" charset="-128"/>
              </a:rPr>
              <a:t>を保</a:t>
            </a:r>
            <a:r>
              <a:rPr lang="ja-JP" altLang="en-US" sz="2000" b="1" dirty="0" smtClean="0">
                <a:solidFill>
                  <a:prstClr val="black"/>
                </a:solidFill>
                <a:latin typeface="Meiryo UI" pitchFamily="50" charset="-128"/>
                <a:ea typeface="Meiryo UI" pitchFamily="50" charset="-128"/>
                <a:cs typeface="Meiryo UI" pitchFamily="50" charset="-128"/>
              </a:rPr>
              <a:t>有する事業者が対象）</a:t>
            </a:r>
            <a:endParaRPr lang="en-US" altLang="ja-JP" sz="2000" b="1" dirty="0" smtClean="0">
              <a:solidFill>
                <a:prstClr val="black"/>
              </a:solidFill>
              <a:latin typeface="Meiryo UI" pitchFamily="50" charset="-128"/>
              <a:ea typeface="Meiryo UI" pitchFamily="50" charset="-128"/>
              <a:cs typeface="Meiryo UI" pitchFamily="50" charset="-128"/>
            </a:endParaRPr>
          </a:p>
          <a:p>
            <a:pPr fontAlgn="ctr">
              <a:lnSpc>
                <a:spcPct val="90000"/>
              </a:lnSpc>
              <a:spcBef>
                <a:spcPct val="0"/>
              </a:spcBef>
              <a:buFontTx/>
              <a:buNone/>
            </a:pPr>
            <a:endParaRPr lang="en-US" altLang="ja-JP" sz="2000" b="1" dirty="0" smtClean="0">
              <a:solidFill>
                <a:prstClr val="black"/>
              </a:solidFill>
              <a:latin typeface="Meiryo UI" pitchFamily="50" charset="-128"/>
              <a:ea typeface="Meiryo UI" pitchFamily="50" charset="-128"/>
              <a:cs typeface="Meiryo UI" pitchFamily="50" charset="-128"/>
            </a:endParaRPr>
          </a:p>
          <a:p>
            <a:pPr fontAlgn="ctr">
              <a:lnSpc>
                <a:spcPct val="90000"/>
              </a:lnSpc>
              <a:spcBef>
                <a:spcPct val="0"/>
              </a:spcBef>
              <a:buFontTx/>
              <a:buNone/>
            </a:pPr>
            <a:r>
              <a:rPr lang="ja-JP" altLang="en-US" sz="2000" b="1" dirty="0" smtClean="0">
                <a:solidFill>
                  <a:prstClr val="black"/>
                </a:solidFill>
                <a:latin typeface="Meiryo UI" pitchFamily="50" charset="-128"/>
                <a:ea typeface="Meiryo UI" pitchFamily="50" charset="-128"/>
                <a:cs typeface="Meiryo UI" pitchFamily="50" charset="-128"/>
              </a:rPr>
              <a:t>　　　　　ｶﾞｲﾄﾞﾗｲﾝ：番号法の適用を受ける事業者（金融機関については別途</a:t>
            </a:r>
            <a:endParaRPr lang="en-US" altLang="ja-JP" sz="2000" b="1" dirty="0" smtClean="0">
              <a:solidFill>
                <a:prstClr val="black"/>
              </a:solidFill>
              <a:latin typeface="Meiryo UI" pitchFamily="50" charset="-128"/>
              <a:ea typeface="Meiryo UI" pitchFamily="50" charset="-128"/>
              <a:cs typeface="Meiryo UI" pitchFamily="50" charset="-128"/>
            </a:endParaRPr>
          </a:p>
          <a:p>
            <a:pPr fontAlgn="ctr">
              <a:lnSpc>
                <a:spcPct val="90000"/>
              </a:lnSpc>
              <a:spcBef>
                <a:spcPct val="0"/>
              </a:spcBef>
              <a:buFontTx/>
              <a:buNone/>
            </a:pPr>
            <a:r>
              <a:rPr lang="ja-JP" altLang="en-US" sz="2000" b="1" dirty="0" smtClean="0">
                <a:solidFill>
                  <a:prstClr val="black"/>
                </a:solidFill>
                <a:latin typeface="Meiryo UI" pitchFamily="50" charset="-128"/>
                <a:ea typeface="Meiryo UI" pitchFamily="50" charset="-128"/>
                <a:cs typeface="Meiryo UI" pitchFamily="50" charset="-128"/>
              </a:rPr>
              <a:t>　　　　　　　　　　　「金融事業者編」が該当）</a:t>
            </a:r>
          </a:p>
        </p:txBody>
      </p:sp>
      <p:sp>
        <p:nvSpPr>
          <p:cNvPr id="9221" name="Rectangle 13"/>
          <p:cNvSpPr>
            <a:spLocks noChangeArrowheads="1"/>
          </p:cNvSpPr>
          <p:nvPr/>
        </p:nvSpPr>
        <p:spPr bwMode="gray">
          <a:xfrm>
            <a:off x="346522" y="3644751"/>
            <a:ext cx="8618537"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fontAlgn="ctr">
              <a:lnSpc>
                <a:spcPct val="90000"/>
              </a:lnSpc>
              <a:spcBef>
                <a:spcPct val="0"/>
              </a:spcBef>
              <a:buFontTx/>
              <a:buNone/>
            </a:pPr>
            <a:r>
              <a:rPr lang="en-US" altLang="ja-JP" sz="2000" b="1" dirty="0" smtClean="0">
                <a:solidFill>
                  <a:prstClr val="black"/>
                </a:solidFill>
                <a:latin typeface="Meiryo UI" pitchFamily="50" charset="-128"/>
                <a:ea typeface="Meiryo UI" pitchFamily="50" charset="-128"/>
                <a:cs typeface="Meiryo UI" pitchFamily="50" charset="-128"/>
              </a:rPr>
              <a:t>【</a:t>
            </a:r>
            <a:r>
              <a:rPr lang="ja-JP" altLang="en-US" sz="2000" b="1" dirty="0" smtClean="0">
                <a:solidFill>
                  <a:prstClr val="black"/>
                </a:solidFill>
                <a:latin typeface="Meiryo UI" pitchFamily="50" charset="-128"/>
                <a:ea typeface="Meiryo UI" pitchFamily="50" charset="-128"/>
                <a:cs typeface="Meiryo UI" pitchFamily="50" charset="-128"/>
              </a:rPr>
              <a:t>構成</a:t>
            </a:r>
            <a:r>
              <a:rPr lang="en-US" altLang="ja-JP" sz="2000" b="1" dirty="0" smtClean="0">
                <a:solidFill>
                  <a:prstClr val="black"/>
                </a:solidFill>
                <a:latin typeface="Meiryo UI" pitchFamily="50" charset="-128"/>
                <a:ea typeface="Meiryo UI" pitchFamily="50" charset="-128"/>
                <a:cs typeface="Meiryo UI" pitchFamily="50" charset="-128"/>
              </a:rPr>
              <a:t>】</a:t>
            </a:r>
          </a:p>
          <a:p>
            <a:pPr fontAlgn="ctr">
              <a:spcBef>
                <a:spcPct val="0"/>
              </a:spcBef>
              <a:buFontTx/>
              <a:buNone/>
            </a:pPr>
            <a:r>
              <a:rPr lang="ja-JP" altLang="en-US" sz="2000" b="1" dirty="0" smtClean="0">
                <a:solidFill>
                  <a:prstClr val="black"/>
                </a:solidFill>
                <a:latin typeface="Meiryo UI" pitchFamily="50" charset="-128"/>
                <a:ea typeface="Meiryo UI" pitchFamily="50" charset="-128"/>
                <a:cs typeface="Meiryo UI" pitchFamily="50" charset="-128"/>
              </a:rPr>
              <a:t>　・取得（収集）、保管、利用、提供、廃棄の各段階での適正取扱、</a:t>
            </a:r>
            <a:endParaRPr lang="en-US" altLang="ja-JP" sz="2000" b="1" dirty="0" smtClean="0">
              <a:solidFill>
                <a:prstClr val="black"/>
              </a:solidFill>
              <a:latin typeface="Meiryo UI" pitchFamily="50" charset="-128"/>
              <a:ea typeface="Meiryo UI" pitchFamily="50" charset="-128"/>
              <a:cs typeface="Meiryo UI" pitchFamily="50" charset="-128"/>
            </a:endParaRPr>
          </a:p>
          <a:p>
            <a:pPr fontAlgn="ctr">
              <a:spcBef>
                <a:spcPct val="0"/>
              </a:spcBef>
              <a:buFontTx/>
              <a:buNone/>
            </a:pPr>
            <a:r>
              <a:rPr lang="ja-JP" altLang="en-US" sz="2000" b="1" dirty="0" smtClean="0">
                <a:solidFill>
                  <a:prstClr val="black"/>
                </a:solidFill>
                <a:latin typeface="Meiryo UI" pitchFamily="50" charset="-128"/>
                <a:ea typeface="Meiryo UI" pitchFamily="50" charset="-128"/>
                <a:cs typeface="Meiryo UI" pitchFamily="50" charset="-128"/>
              </a:rPr>
              <a:t>　　及び事業者が取るべき安全管理措置に関して規定</a:t>
            </a:r>
            <a:endParaRPr lang="en-US" altLang="ja-JP" sz="2000" b="1" dirty="0" smtClean="0">
              <a:solidFill>
                <a:prstClr val="black"/>
              </a:solidFill>
              <a:latin typeface="Meiryo UI" pitchFamily="50" charset="-128"/>
              <a:ea typeface="Meiryo UI" pitchFamily="50" charset="-128"/>
              <a:cs typeface="Meiryo UI" pitchFamily="50" charset="-128"/>
            </a:endParaRPr>
          </a:p>
          <a:p>
            <a:pPr fontAlgn="ctr">
              <a:spcBef>
                <a:spcPct val="0"/>
              </a:spcBef>
              <a:buFontTx/>
              <a:buNone/>
            </a:pPr>
            <a:r>
              <a:rPr lang="ja-JP" altLang="en-US" sz="2000" b="1" dirty="0" smtClean="0">
                <a:solidFill>
                  <a:prstClr val="black"/>
                </a:solidFill>
                <a:latin typeface="Meiryo UI" pitchFamily="50" charset="-128"/>
                <a:ea typeface="Meiryo UI" pitchFamily="50" charset="-128"/>
                <a:cs typeface="Meiryo UI" pitchFamily="50" charset="-128"/>
              </a:rPr>
              <a:t>　・中小規模事業者の対応方法を明示</a:t>
            </a:r>
            <a:endParaRPr lang="en-US" altLang="ja-JP" sz="2000" b="1" dirty="0" smtClean="0">
              <a:solidFill>
                <a:prstClr val="black"/>
              </a:solidFill>
              <a:latin typeface="Meiryo UI" pitchFamily="50" charset="-128"/>
              <a:ea typeface="Meiryo UI" pitchFamily="50" charset="-128"/>
              <a:cs typeface="Meiryo UI" pitchFamily="50" charset="-128"/>
            </a:endParaRPr>
          </a:p>
          <a:p>
            <a:pPr fontAlgn="ctr">
              <a:spcBef>
                <a:spcPct val="0"/>
              </a:spcBef>
              <a:buFontTx/>
              <a:buNone/>
            </a:pPr>
            <a:r>
              <a:rPr lang="ja-JP" altLang="en-US" sz="2000" b="1" dirty="0">
                <a:solidFill>
                  <a:prstClr val="black"/>
                </a:solidFill>
                <a:latin typeface="Meiryo UI" pitchFamily="50" charset="-128"/>
                <a:ea typeface="Meiryo UI" pitchFamily="50" charset="-128"/>
                <a:cs typeface="Meiryo UI" pitchFamily="50" charset="-128"/>
              </a:rPr>
              <a:t>　</a:t>
            </a:r>
            <a:r>
              <a:rPr lang="ja-JP" altLang="en-US" sz="2000" b="1" dirty="0" smtClean="0">
                <a:solidFill>
                  <a:prstClr val="black"/>
                </a:solidFill>
                <a:latin typeface="Meiryo UI" pitchFamily="50" charset="-128"/>
                <a:ea typeface="Meiryo UI" pitchFamily="50" charset="-128"/>
                <a:cs typeface="Meiryo UI" pitchFamily="50" charset="-128"/>
              </a:rPr>
              <a:t>・</a:t>
            </a:r>
            <a:r>
              <a:rPr lang="en-US" altLang="ja-JP" sz="2000" b="1" dirty="0" smtClean="0">
                <a:solidFill>
                  <a:prstClr val="black"/>
                </a:solidFill>
                <a:latin typeface="Meiryo UI" pitchFamily="50" charset="-128"/>
                <a:ea typeface="Meiryo UI" pitchFamily="50" charset="-128"/>
                <a:cs typeface="Meiryo UI" pitchFamily="50" charset="-128"/>
              </a:rPr>
              <a:t>(1)</a:t>
            </a:r>
            <a:r>
              <a:rPr lang="ja-JP" altLang="en-US" sz="2000" b="1" dirty="0" smtClean="0">
                <a:solidFill>
                  <a:prstClr val="black"/>
                </a:solidFill>
                <a:latin typeface="Meiryo UI" pitchFamily="50" charset="-128"/>
                <a:ea typeface="Meiryo UI" pitchFamily="50" charset="-128"/>
                <a:cs typeface="Meiryo UI" pitchFamily="50" charset="-128"/>
              </a:rPr>
              <a:t>目的外利用の禁止、</a:t>
            </a:r>
            <a:r>
              <a:rPr lang="en-US" altLang="ja-JP" sz="2000" b="1" dirty="0" smtClean="0">
                <a:solidFill>
                  <a:prstClr val="black"/>
                </a:solidFill>
                <a:latin typeface="Meiryo UI" pitchFamily="50" charset="-128"/>
                <a:ea typeface="Meiryo UI" pitchFamily="50" charset="-128"/>
                <a:cs typeface="Meiryo UI" pitchFamily="50" charset="-128"/>
              </a:rPr>
              <a:t>(2)</a:t>
            </a:r>
            <a:r>
              <a:rPr lang="ja-JP" altLang="en-US" sz="2000" b="1" dirty="0" smtClean="0">
                <a:solidFill>
                  <a:prstClr val="black"/>
                </a:solidFill>
                <a:latin typeface="Meiryo UI" pitchFamily="50" charset="-128"/>
                <a:ea typeface="Meiryo UI" pitchFamily="50" charset="-128"/>
                <a:cs typeface="Meiryo UI" pitchFamily="50" charset="-128"/>
              </a:rPr>
              <a:t>提供・提供の求めの制限、</a:t>
            </a:r>
            <a:r>
              <a:rPr lang="en-US" altLang="ja-JP" sz="2000" b="1" dirty="0" smtClean="0">
                <a:solidFill>
                  <a:prstClr val="black"/>
                </a:solidFill>
                <a:latin typeface="Meiryo UI" pitchFamily="50" charset="-128"/>
                <a:ea typeface="Meiryo UI" pitchFamily="50" charset="-128"/>
                <a:cs typeface="Meiryo UI" pitchFamily="50" charset="-128"/>
              </a:rPr>
              <a:t>(3)</a:t>
            </a:r>
            <a:r>
              <a:rPr lang="ja-JP" altLang="en-US" sz="2000" b="1" dirty="0" smtClean="0">
                <a:solidFill>
                  <a:prstClr val="black"/>
                </a:solidFill>
                <a:latin typeface="Meiryo UI" pitchFamily="50" charset="-128"/>
                <a:ea typeface="Meiryo UI" pitchFamily="50" charset="-128"/>
                <a:cs typeface="Meiryo UI" pitchFamily="50" charset="-128"/>
              </a:rPr>
              <a:t>本人確認、</a:t>
            </a:r>
            <a:endParaRPr lang="en-US" altLang="ja-JP" sz="2000" b="1" dirty="0" smtClean="0">
              <a:solidFill>
                <a:prstClr val="black"/>
              </a:solidFill>
              <a:latin typeface="Meiryo UI" pitchFamily="50" charset="-128"/>
              <a:ea typeface="Meiryo UI" pitchFamily="50" charset="-128"/>
              <a:cs typeface="Meiryo UI" pitchFamily="50" charset="-128"/>
            </a:endParaRPr>
          </a:p>
          <a:p>
            <a:pPr fontAlgn="ctr">
              <a:spcBef>
                <a:spcPct val="0"/>
              </a:spcBef>
              <a:buFontTx/>
              <a:buNone/>
            </a:pPr>
            <a:r>
              <a:rPr lang="ja-JP" altLang="en-US" sz="2000" b="1" dirty="0">
                <a:solidFill>
                  <a:prstClr val="black"/>
                </a:solidFill>
                <a:latin typeface="Meiryo UI" pitchFamily="50" charset="-128"/>
                <a:ea typeface="Meiryo UI" pitchFamily="50" charset="-128"/>
                <a:cs typeface="Meiryo UI" pitchFamily="50" charset="-128"/>
              </a:rPr>
              <a:t>　</a:t>
            </a:r>
            <a:r>
              <a:rPr lang="ja-JP" altLang="en-US" sz="2000" b="1" dirty="0" smtClean="0">
                <a:solidFill>
                  <a:prstClr val="black"/>
                </a:solidFill>
                <a:latin typeface="Meiryo UI" pitchFamily="50" charset="-128"/>
                <a:ea typeface="Meiryo UI" pitchFamily="50" charset="-128"/>
                <a:cs typeface="Meiryo UI" pitchFamily="50" charset="-128"/>
              </a:rPr>
              <a:t>　</a:t>
            </a:r>
            <a:r>
              <a:rPr lang="en-US" altLang="ja-JP" sz="2000" b="1" dirty="0" smtClean="0">
                <a:solidFill>
                  <a:prstClr val="black"/>
                </a:solidFill>
                <a:latin typeface="Meiryo UI" pitchFamily="50" charset="-128"/>
                <a:ea typeface="Meiryo UI" pitchFamily="50" charset="-128"/>
                <a:cs typeface="Meiryo UI" pitchFamily="50" charset="-128"/>
              </a:rPr>
              <a:t>(4)</a:t>
            </a:r>
            <a:r>
              <a:rPr lang="ja-JP" altLang="en-US" sz="2000" b="1" dirty="0" smtClean="0">
                <a:solidFill>
                  <a:prstClr val="black"/>
                </a:solidFill>
                <a:latin typeface="Meiryo UI" pitchFamily="50" charset="-128"/>
                <a:ea typeface="Meiryo UI" pitchFamily="50" charset="-128"/>
                <a:cs typeface="Meiryo UI" pitchFamily="50" charset="-128"/>
              </a:rPr>
              <a:t>情報の安全管理、の各点について具体的に説明</a:t>
            </a:r>
          </a:p>
        </p:txBody>
      </p:sp>
      <p:sp>
        <p:nvSpPr>
          <p:cNvPr id="9222" name="Rectangle 13"/>
          <p:cNvSpPr>
            <a:spLocks noChangeArrowheads="1"/>
          </p:cNvSpPr>
          <p:nvPr/>
        </p:nvSpPr>
        <p:spPr bwMode="gray">
          <a:xfrm>
            <a:off x="306834" y="5391621"/>
            <a:ext cx="86185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fontAlgn="ctr">
              <a:lnSpc>
                <a:spcPct val="90000"/>
              </a:lnSpc>
              <a:spcBef>
                <a:spcPct val="0"/>
              </a:spcBef>
              <a:buFontTx/>
              <a:buNone/>
            </a:pPr>
            <a:r>
              <a:rPr lang="en-US" altLang="ja-JP" sz="1800" b="1" dirty="0" smtClean="0">
                <a:solidFill>
                  <a:prstClr val="black"/>
                </a:solidFill>
                <a:latin typeface="Meiryo UI" pitchFamily="50" charset="-128"/>
                <a:ea typeface="Meiryo UI" pitchFamily="50" charset="-128"/>
                <a:cs typeface="Meiryo UI" pitchFamily="50" charset="-128"/>
              </a:rPr>
              <a:t>【</a:t>
            </a:r>
            <a:r>
              <a:rPr lang="ja-JP" altLang="en-US" sz="1800" b="1" dirty="0">
                <a:solidFill>
                  <a:prstClr val="black"/>
                </a:solidFill>
                <a:latin typeface="Meiryo UI" pitchFamily="50" charset="-128"/>
                <a:ea typeface="Meiryo UI" pitchFamily="50" charset="-128"/>
                <a:cs typeface="Meiryo UI" pitchFamily="50" charset="-128"/>
              </a:rPr>
              <a:t>特定個人</a:t>
            </a:r>
            <a:r>
              <a:rPr lang="ja-JP" altLang="en-US" sz="1800" b="1" dirty="0" smtClean="0">
                <a:solidFill>
                  <a:prstClr val="black"/>
                </a:solidFill>
                <a:latin typeface="Meiryo UI" pitchFamily="50" charset="-128"/>
                <a:ea typeface="Meiryo UI" pitchFamily="50" charset="-128"/>
                <a:cs typeface="Meiryo UI" pitchFamily="50" charset="-128"/>
              </a:rPr>
              <a:t>情報保護委員会ＨＰ</a:t>
            </a:r>
            <a:r>
              <a:rPr lang="en-US" altLang="ja-JP" sz="1800" b="1" dirty="0" smtClean="0">
                <a:solidFill>
                  <a:prstClr val="black"/>
                </a:solidFill>
                <a:latin typeface="Meiryo UI" pitchFamily="50" charset="-128"/>
                <a:ea typeface="Meiryo UI" pitchFamily="50" charset="-128"/>
                <a:cs typeface="Meiryo UI" pitchFamily="50" charset="-128"/>
              </a:rPr>
              <a:t>】</a:t>
            </a:r>
          </a:p>
          <a:p>
            <a:pPr fontAlgn="ctr">
              <a:lnSpc>
                <a:spcPct val="90000"/>
              </a:lnSpc>
              <a:spcBef>
                <a:spcPct val="0"/>
              </a:spcBef>
              <a:buFontTx/>
              <a:buNone/>
            </a:pPr>
            <a:r>
              <a:rPr lang="ja-JP" altLang="en-US" sz="1800" b="1" dirty="0" smtClean="0">
                <a:solidFill>
                  <a:prstClr val="black"/>
                </a:solidFill>
                <a:latin typeface="Meiryo UI" pitchFamily="50" charset="-128"/>
                <a:ea typeface="Meiryo UI" pitchFamily="50" charset="-128"/>
                <a:cs typeface="Meiryo UI" pitchFamily="50" charset="-128"/>
              </a:rPr>
              <a:t>　</a:t>
            </a:r>
            <a:r>
              <a:rPr lang="en-US" altLang="ja-JP" sz="1800" b="1" dirty="0" smtClean="0">
                <a:solidFill>
                  <a:prstClr val="black"/>
                </a:solidFill>
                <a:latin typeface="Meiryo UI" pitchFamily="50" charset="-128"/>
                <a:ea typeface="Meiryo UI" pitchFamily="50" charset="-128"/>
                <a:cs typeface="Meiryo UI" pitchFamily="50" charset="-128"/>
              </a:rPr>
              <a:t>http://www.cao.go.jp/bangouseido/ppc/guideline/guideline.html</a:t>
            </a:r>
            <a:endParaRPr lang="ja-JP" altLang="en-US" sz="1800" b="1" dirty="0" smtClean="0">
              <a:solidFill>
                <a:prstClr val="black"/>
              </a:solidFill>
              <a:latin typeface="Meiryo UI" pitchFamily="50" charset="-128"/>
              <a:ea typeface="Meiryo UI" pitchFamily="50" charset="-128"/>
              <a:cs typeface="Meiryo UI" pitchFamily="50" charset="-128"/>
            </a:endParaRPr>
          </a:p>
        </p:txBody>
      </p:sp>
      <p:sp>
        <p:nvSpPr>
          <p:cNvPr id="9" name="スライド番号プレースホルダー 2"/>
          <p:cNvSpPr>
            <a:spLocks noGrp="1"/>
          </p:cNvSpPr>
          <p:nvPr>
            <p:ph type="sldNum" sz="quarter" idx="12"/>
          </p:nvPr>
        </p:nvSpPr>
        <p:spPr>
          <a:xfrm>
            <a:off x="6953235" y="6474920"/>
            <a:ext cx="2133600" cy="365125"/>
          </a:xfrm>
        </p:spPr>
        <p:txBody>
          <a:bodyPr/>
          <a:lstStyle/>
          <a:p>
            <a:pPr>
              <a:defRPr/>
            </a:pPr>
            <a:fld id="{85DC3901-B6D2-4321-92EF-C938EA32AB4B}" type="slidenum">
              <a:rPr lang="ja-JP" altLang="en-US" sz="1800" b="1"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pPr>
                <a:defRPr/>
              </a:pPr>
              <a:t>5</a:t>
            </a:fld>
            <a:endParaRPr lang="ja-JP" altLang="en-US" sz="18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516516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Rectangle 13"/>
          <p:cNvSpPr>
            <a:spLocks noChangeArrowheads="1"/>
          </p:cNvSpPr>
          <p:nvPr/>
        </p:nvSpPr>
        <p:spPr bwMode="gray">
          <a:xfrm>
            <a:off x="242888" y="1502940"/>
            <a:ext cx="8618537" cy="396875"/>
          </a:xfrm>
          <a:prstGeom prst="rect">
            <a:avLst/>
          </a:prstGeom>
          <a:solidFill>
            <a:schemeClr val="accent6">
              <a:lumMod val="40000"/>
              <a:lumOff val="60000"/>
            </a:schemeClr>
          </a:solidFill>
          <a:ln w="9525" algn="ctr">
            <a:solidFill>
              <a:schemeClr val="accent6"/>
            </a:solidFill>
            <a:round/>
            <a:headEnd/>
            <a:tailEnd/>
          </a:ln>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eiryo UI" pitchFamily="50" charset="-128"/>
                <a:ea typeface="Meiryo UI" pitchFamily="50" charset="-128"/>
                <a:cs typeface="Meiryo UI" pitchFamily="50" charset="-128"/>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eiryo UI" pitchFamily="50" charset="-128"/>
                <a:ea typeface="Meiryo UI" pitchFamily="50" charset="-128"/>
                <a:cs typeface="Meiryo UI" pitchFamily="50" charset="-128"/>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Meiryo UI" pitchFamily="50" charset="-128"/>
                <a:ea typeface="Meiryo UI" pitchFamily="50" charset="-128"/>
                <a:cs typeface="Meiryo UI" pitchFamily="50" charset="-128"/>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eiryo UI" pitchFamily="50" charset="-128"/>
                <a:ea typeface="Meiryo UI" pitchFamily="50" charset="-128"/>
                <a:cs typeface="Meiryo UI" pitchFamily="50" charset="-128"/>
              </a:defRPr>
            </a:lvl4pPr>
            <a:lvl5pPr marL="2057400" indent="-228600" algn="l" eaLnBrk="0" fontAlgn="base" hangingPunct="0">
              <a:buBlip>
                <a:blip r:embed="rId2"/>
              </a:buBlip>
              <a:defRPr kumimoji="1" sz="2000">
                <a:solidFill>
                  <a:srgbClr val="000000"/>
                </a:solidFill>
                <a:latin typeface="Arial" charset="0"/>
                <a:ea typeface="ＭＳ Ｐゴシック" charset="-128"/>
                <a:cs typeface="Arial" charset="0"/>
              </a:defRPr>
            </a:lvl5pPr>
            <a:lvl6pPr marL="2514600" indent="-228600" eaLnBrk="0" fontAlgn="base" hangingPunct="0">
              <a:spcBef>
                <a:spcPct val="0"/>
              </a:spcBef>
              <a:spcAft>
                <a:spcPct val="0"/>
              </a:spcAft>
              <a:buBlip>
                <a:blip r:embed="rId2"/>
              </a:buBlip>
              <a:defRPr kumimoji="1" sz="2000">
                <a:solidFill>
                  <a:srgbClr val="000000"/>
                </a:solidFill>
                <a:latin typeface="Arial" charset="0"/>
                <a:ea typeface="ＭＳ Ｐゴシック" charset="-128"/>
                <a:cs typeface="Arial" charset="0"/>
              </a:defRPr>
            </a:lvl6pPr>
            <a:lvl7pPr marL="2971800" indent="-228600" eaLnBrk="0" fontAlgn="base" hangingPunct="0">
              <a:spcBef>
                <a:spcPct val="0"/>
              </a:spcBef>
              <a:spcAft>
                <a:spcPct val="0"/>
              </a:spcAft>
              <a:buBlip>
                <a:blip r:embed="rId2"/>
              </a:buBlip>
              <a:defRPr kumimoji="1" sz="2000">
                <a:solidFill>
                  <a:srgbClr val="000000"/>
                </a:solidFill>
                <a:latin typeface="Arial" charset="0"/>
                <a:ea typeface="ＭＳ Ｐゴシック" charset="-128"/>
                <a:cs typeface="Arial" charset="0"/>
              </a:defRPr>
            </a:lvl7pPr>
            <a:lvl8pPr marL="3429000" indent="-228600" eaLnBrk="0" fontAlgn="base" hangingPunct="0">
              <a:spcBef>
                <a:spcPct val="0"/>
              </a:spcBef>
              <a:spcAft>
                <a:spcPct val="0"/>
              </a:spcAft>
              <a:buBlip>
                <a:blip r:embed="rId2"/>
              </a:buBlip>
              <a:defRPr kumimoji="1" sz="2000">
                <a:solidFill>
                  <a:srgbClr val="000000"/>
                </a:solidFill>
                <a:latin typeface="Arial" charset="0"/>
                <a:ea typeface="ＭＳ Ｐゴシック" charset="-128"/>
                <a:cs typeface="Arial" charset="0"/>
              </a:defRPr>
            </a:lvl8pPr>
            <a:lvl9pPr marL="3886200" indent="-228600" eaLnBrk="0" fontAlgn="base" hangingPunct="0">
              <a:spcBef>
                <a:spcPct val="0"/>
              </a:spcBef>
              <a:spcAft>
                <a:spcPct val="0"/>
              </a:spcAft>
              <a:buBlip>
                <a:blip r:embed="rId2"/>
              </a:buBlip>
              <a:defRPr kumimoji="1" sz="2000">
                <a:solidFill>
                  <a:srgbClr val="000000"/>
                </a:solidFill>
                <a:latin typeface="Arial" charset="0"/>
                <a:ea typeface="ＭＳ Ｐゴシック" charset="-128"/>
                <a:cs typeface="Arial" charset="0"/>
              </a:defRPr>
            </a:lvl9pPr>
          </a:lstStyle>
          <a:p>
            <a:pPr algn="ctr" eaLnBrk="1" fontAlgn="ctr" hangingPunct="1">
              <a:lnSpc>
                <a:spcPct val="90000"/>
              </a:lnSpc>
              <a:spcBef>
                <a:spcPct val="0"/>
              </a:spcBef>
              <a:spcAft>
                <a:spcPct val="0"/>
              </a:spcAft>
              <a:buClrTx/>
              <a:buFontTx/>
              <a:buNone/>
              <a:defRPr/>
            </a:pPr>
            <a:r>
              <a:rPr lang="ja-JP" altLang="en-US" b="1" dirty="0" smtClean="0">
                <a:solidFill>
                  <a:srgbClr val="0070C0"/>
                </a:solidFill>
              </a:rPr>
              <a:t>広範囲にわたり対応が必要</a:t>
            </a:r>
            <a:endParaRPr lang="ja-JP" altLang="en-US" b="1" dirty="0">
              <a:solidFill>
                <a:srgbClr val="0070C0"/>
              </a:solidFill>
            </a:endParaRPr>
          </a:p>
        </p:txBody>
      </p:sp>
      <p:sp>
        <p:nvSpPr>
          <p:cNvPr id="7171" name="タイトル 1"/>
          <p:cNvSpPr txBox="1">
            <a:spLocks/>
          </p:cNvSpPr>
          <p:nvPr/>
        </p:nvSpPr>
        <p:spPr bwMode="auto">
          <a:xfrm>
            <a:off x="184150" y="615528"/>
            <a:ext cx="77724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eaLnBrk="0" hangingPunct="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eaLnBrk="0" hangingPunct="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eaLnBrk="0" hangingPunct="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eaLnBrk="0" hangingPunct="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eaLnBrk="1" fontAlgn="base" hangingPunct="1">
              <a:spcBef>
                <a:spcPct val="0"/>
              </a:spcBef>
              <a:spcAft>
                <a:spcPct val="0"/>
              </a:spcAft>
              <a:buFontTx/>
              <a:buNone/>
            </a:pPr>
            <a:r>
              <a:rPr lang="ja-JP" altLang="en-US" sz="3600" dirty="0" smtClean="0">
                <a:solidFill>
                  <a:srgbClr val="000000"/>
                </a:solidFill>
                <a:latin typeface="HGP創英角ｺﾞｼｯｸUB" pitchFamily="50" charset="-128"/>
                <a:ea typeface="HGP創英角ｺﾞｼｯｸUB" pitchFamily="50" charset="-128"/>
              </a:rPr>
              <a:t>１</a:t>
            </a:r>
            <a:r>
              <a:rPr lang="en-US" altLang="ja-JP" sz="3600" dirty="0" smtClean="0">
                <a:solidFill>
                  <a:srgbClr val="000000"/>
                </a:solidFill>
                <a:latin typeface="HGP創英角ｺﾞｼｯｸUB" pitchFamily="50" charset="-128"/>
                <a:ea typeface="HGP創英角ｺﾞｼｯｸUB" pitchFamily="50" charset="-128"/>
              </a:rPr>
              <a:t>.</a:t>
            </a:r>
            <a:r>
              <a:rPr lang="ja-JP" altLang="en-US" sz="3600" dirty="0" smtClean="0">
                <a:solidFill>
                  <a:srgbClr val="000000"/>
                </a:solidFill>
                <a:latin typeface="HGP創英角ｺﾞｼｯｸUB" pitchFamily="50" charset="-128"/>
                <a:ea typeface="HGP創英角ｺﾞｼｯｸUB" pitchFamily="50" charset="-128"/>
              </a:rPr>
              <a:t>対応が必要な部署</a:t>
            </a:r>
          </a:p>
        </p:txBody>
      </p:sp>
      <p:graphicFrame>
        <p:nvGraphicFramePr>
          <p:cNvPr id="2" name="表 1"/>
          <p:cNvGraphicFramePr>
            <a:graphicFrameLocks noGrp="1"/>
          </p:cNvGraphicFramePr>
          <p:nvPr>
            <p:extLst>
              <p:ext uri="{D42A27DB-BD31-4B8C-83A1-F6EECF244321}">
                <p14:modId xmlns:p14="http://schemas.microsoft.com/office/powerpoint/2010/main" val="369541106"/>
              </p:ext>
            </p:extLst>
          </p:nvPr>
        </p:nvGraphicFramePr>
        <p:xfrm>
          <a:off x="242888" y="1937915"/>
          <a:ext cx="8618537" cy="3832226"/>
        </p:xfrm>
        <a:graphic>
          <a:graphicData uri="http://schemas.openxmlformats.org/drawingml/2006/table">
            <a:tbl>
              <a:tblPr firstRow="1" bandRow="1">
                <a:tableStyleId>{5C22544A-7EE6-4342-B048-85BDC9FD1C3A}</a:tableStyleId>
              </a:tblPr>
              <a:tblGrid>
                <a:gridCol w="2024286"/>
                <a:gridCol w="6594251"/>
              </a:tblGrid>
              <a:tr h="447827">
                <a:tc>
                  <a:txBody>
                    <a:bodyPr/>
                    <a:lstStyle/>
                    <a:p>
                      <a:pPr algn="ctr"/>
                      <a:r>
                        <a:rPr kumimoji="1" lang="ja-JP" altLang="en-US" sz="1800" b="1" dirty="0" smtClean="0"/>
                        <a:t>人　　事</a:t>
                      </a:r>
                      <a:endParaRPr kumimoji="1" lang="ja-JP" altLang="en-US" sz="1800" b="1" dirty="0"/>
                    </a:p>
                  </a:txBody>
                  <a:tcPr anchor="ctr"/>
                </a:tc>
                <a:tc>
                  <a:txBody>
                    <a:bodyPr/>
                    <a:lstStyle/>
                    <a:p>
                      <a:r>
                        <a:rPr kumimoji="1" lang="ja-JP" altLang="en-US" sz="1800" b="1" dirty="0" smtClean="0"/>
                        <a:t>源泉徴収、社会保険手続・特別徴収・保険料支払い</a:t>
                      </a:r>
                      <a:endParaRPr kumimoji="1" lang="ja-JP" altLang="en-US" sz="1800" b="1" dirty="0"/>
                    </a:p>
                  </a:txBody>
                  <a:tcPr anchor="ctr"/>
                </a:tc>
              </a:tr>
              <a:tr h="504059">
                <a:tc>
                  <a:txBody>
                    <a:bodyPr/>
                    <a:lstStyle/>
                    <a:p>
                      <a:pPr algn="ctr"/>
                      <a:r>
                        <a:rPr kumimoji="1" lang="ja-JP" altLang="en-US" sz="1800" b="1" dirty="0" smtClean="0"/>
                        <a:t>経　　理</a:t>
                      </a:r>
                      <a:endParaRPr kumimoji="1" lang="ja-JP" altLang="en-US" sz="1800" b="1" dirty="0"/>
                    </a:p>
                  </a:txBody>
                  <a:tcPr anchor="ctr"/>
                </a:tc>
                <a:tc>
                  <a:txBody>
                    <a:bodyPr/>
                    <a:lstStyle/>
                    <a:p>
                      <a:r>
                        <a:rPr kumimoji="1" lang="ja-JP" altLang="en-US" sz="1800" b="1" dirty="0" smtClean="0"/>
                        <a:t>法定調書提出</a:t>
                      </a:r>
                      <a:endParaRPr kumimoji="1" lang="ja-JP" altLang="en-US" sz="1800" b="1" dirty="0"/>
                    </a:p>
                  </a:txBody>
                  <a:tcPr anchor="ctr"/>
                </a:tc>
              </a:tr>
              <a:tr h="1008119">
                <a:tc>
                  <a:txBody>
                    <a:bodyPr/>
                    <a:lstStyle/>
                    <a:p>
                      <a:pPr algn="ctr"/>
                      <a:r>
                        <a:rPr kumimoji="1" lang="ja-JP" altLang="en-US" sz="1800" b="1" dirty="0" smtClean="0"/>
                        <a:t>営　　業</a:t>
                      </a:r>
                      <a:endParaRPr kumimoji="1" lang="ja-JP" altLang="en-US" sz="1800" b="1" dirty="0"/>
                    </a:p>
                  </a:txBody>
                  <a:tcPr anchor="ctr"/>
                </a:tc>
                <a:tc>
                  <a:txBody>
                    <a:bodyPr/>
                    <a:lstStyle/>
                    <a:p>
                      <a:r>
                        <a:rPr kumimoji="1" lang="ja-JP" altLang="en-US" sz="1800" b="1" dirty="0" smtClean="0"/>
                        <a:t>個人取引先関係の法定調書作成</a:t>
                      </a:r>
                      <a:endParaRPr kumimoji="1" lang="en-US" altLang="ja-JP" sz="1800" b="1" dirty="0" smtClean="0"/>
                    </a:p>
                    <a:p>
                      <a:r>
                        <a:rPr kumimoji="1" lang="ja-JP" altLang="en-US" sz="1800" b="1" dirty="0" smtClean="0"/>
                        <a:t>販促・プロモーションで講演・執筆等の謝金・報酬支払</a:t>
                      </a:r>
                      <a:endParaRPr kumimoji="1" lang="en-US" altLang="ja-JP" sz="1800" b="1" dirty="0" smtClean="0"/>
                    </a:p>
                    <a:p>
                      <a:r>
                        <a:rPr kumimoji="1" lang="ja-JP" altLang="en-US" sz="1800" b="1" dirty="0" smtClean="0"/>
                        <a:t>営業所のスタッフ管理</a:t>
                      </a:r>
                      <a:endParaRPr kumimoji="1" lang="ja-JP" altLang="en-US" sz="1800" b="1" dirty="0"/>
                    </a:p>
                  </a:txBody>
                  <a:tcPr anchor="ctr"/>
                </a:tc>
              </a:tr>
              <a:tr h="1008119">
                <a:tc>
                  <a:txBody>
                    <a:bodyPr/>
                    <a:lstStyle/>
                    <a:p>
                      <a:pPr algn="ctr"/>
                      <a:r>
                        <a:rPr kumimoji="1" lang="ja-JP" altLang="en-US" sz="1800" b="1" dirty="0" smtClean="0"/>
                        <a:t>厚　　生</a:t>
                      </a:r>
                      <a:endParaRPr kumimoji="1" lang="en-US" altLang="ja-JP" sz="1800" b="1" dirty="0" smtClean="0"/>
                    </a:p>
                    <a:p>
                      <a:pPr algn="ctr"/>
                      <a:r>
                        <a:rPr kumimoji="1" lang="ja-JP" altLang="en-US" sz="1800" b="1" dirty="0" smtClean="0"/>
                        <a:t>（健保・年金）</a:t>
                      </a:r>
                      <a:endParaRPr kumimoji="1" lang="ja-JP" altLang="en-US" sz="1800" b="1" dirty="0"/>
                    </a:p>
                  </a:txBody>
                  <a:tcPr anchor="ctr"/>
                </a:tc>
                <a:tc>
                  <a:txBody>
                    <a:bodyPr/>
                    <a:lstStyle/>
                    <a:p>
                      <a:r>
                        <a:rPr kumimoji="1" lang="ja-JP" altLang="en-US" sz="1800" b="1" dirty="0" smtClean="0"/>
                        <a:t>企業年金関連法で規定された事業主</a:t>
                      </a:r>
                      <a:endParaRPr kumimoji="1" lang="en-US" altLang="ja-JP" sz="1800" b="1" dirty="0" smtClean="0"/>
                    </a:p>
                    <a:p>
                      <a:r>
                        <a:rPr kumimoji="1" lang="ja-JP" altLang="en-US" sz="1800" b="1" dirty="0" smtClean="0"/>
                        <a:t>健康保険組合を設立している企業</a:t>
                      </a:r>
                      <a:endParaRPr kumimoji="1" lang="en-US" altLang="ja-JP" sz="1800" b="1" dirty="0" smtClean="0"/>
                    </a:p>
                    <a:p>
                      <a:r>
                        <a:rPr kumimoji="1" lang="ja-JP" altLang="en-US" sz="1800" b="1" dirty="0" smtClean="0"/>
                        <a:t>連合会・中央会へのマイナンバー報告</a:t>
                      </a:r>
                      <a:endParaRPr kumimoji="1" lang="ja-JP" altLang="en-US" sz="1800" b="1" dirty="0"/>
                    </a:p>
                  </a:txBody>
                  <a:tcPr anchor="ctr"/>
                </a:tc>
              </a:tr>
              <a:tr h="432051">
                <a:tc>
                  <a:txBody>
                    <a:bodyPr/>
                    <a:lstStyle/>
                    <a:p>
                      <a:pPr algn="ctr"/>
                      <a:r>
                        <a:rPr kumimoji="1" lang="ja-JP" altLang="en-US" sz="1800" b="1" dirty="0" smtClean="0"/>
                        <a:t>情報システム</a:t>
                      </a:r>
                      <a:endParaRPr kumimoji="1" lang="ja-JP" altLang="en-US" sz="1800" b="1" dirty="0"/>
                    </a:p>
                  </a:txBody>
                  <a:tcPr anchor="ctr"/>
                </a:tc>
                <a:tc>
                  <a:txBody>
                    <a:bodyPr/>
                    <a:lstStyle/>
                    <a:p>
                      <a:r>
                        <a:rPr kumimoji="1" lang="ja-JP" altLang="en-US" sz="1800" b="1" dirty="0" smtClean="0"/>
                        <a:t>上記に関連するシステム改修</a:t>
                      </a:r>
                      <a:endParaRPr kumimoji="1" lang="ja-JP" altLang="en-US" sz="1800" b="1" dirty="0"/>
                    </a:p>
                  </a:txBody>
                  <a:tcPr anchor="ctr"/>
                </a:tc>
              </a:tr>
              <a:tr h="432051">
                <a:tc>
                  <a:txBody>
                    <a:bodyPr/>
                    <a:lstStyle/>
                    <a:p>
                      <a:pPr algn="ctr"/>
                      <a:r>
                        <a:rPr kumimoji="1" lang="ja-JP" altLang="en-US" sz="1800" b="1" dirty="0" smtClean="0"/>
                        <a:t>総　　務</a:t>
                      </a:r>
                      <a:endParaRPr kumimoji="1" lang="ja-JP" altLang="en-US" sz="1800" b="1" dirty="0"/>
                    </a:p>
                  </a:txBody>
                  <a:tcPr anchor="ctr"/>
                </a:tc>
                <a:tc>
                  <a:txBody>
                    <a:bodyPr/>
                    <a:lstStyle/>
                    <a:p>
                      <a:r>
                        <a:rPr kumimoji="1" lang="ja-JP" altLang="en-US" sz="1800" b="1" dirty="0" smtClean="0"/>
                        <a:t>マイナンバーを取扱う社員の研修（個人情報保護措置）</a:t>
                      </a:r>
                      <a:endParaRPr kumimoji="1" lang="ja-JP" altLang="en-US" sz="1800" b="1" dirty="0"/>
                    </a:p>
                  </a:txBody>
                  <a:tcPr anchor="ctr"/>
                </a:tc>
              </a:tr>
            </a:tbl>
          </a:graphicData>
        </a:graphic>
      </p:graphicFrame>
      <p:sp>
        <p:nvSpPr>
          <p:cNvPr id="7195" name="Rectangle 13"/>
          <p:cNvSpPr>
            <a:spLocks noChangeArrowheads="1"/>
          </p:cNvSpPr>
          <p:nvPr/>
        </p:nvSpPr>
        <p:spPr bwMode="gray">
          <a:xfrm>
            <a:off x="242888" y="5986040"/>
            <a:ext cx="8618537"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eaLnBrk="0" hangingPunct="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eaLnBrk="0" hangingPunct="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eaLnBrk="0" hangingPunct="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eaLnBrk="0" hangingPunct="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eaLnBrk="1" fontAlgn="ctr" hangingPunct="1">
              <a:lnSpc>
                <a:spcPct val="90000"/>
              </a:lnSpc>
              <a:spcBef>
                <a:spcPct val="0"/>
              </a:spcBef>
              <a:spcAft>
                <a:spcPct val="0"/>
              </a:spcAft>
              <a:buFontTx/>
              <a:buNone/>
            </a:pPr>
            <a:r>
              <a:rPr lang="ja-JP" altLang="en-US" sz="2400" b="1" smtClean="0">
                <a:solidFill>
                  <a:srgbClr val="FF0000"/>
                </a:solidFill>
                <a:latin typeface="Meiryo UI" pitchFamily="50" charset="-128"/>
                <a:ea typeface="Meiryo UI" pitchFamily="50" charset="-128"/>
                <a:cs typeface="Meiryo UI" pitchFamily="50" charset="-128"/>
              </a:rPr>
              <a:t>　⇒それぞれの部門が制度・個人情報保護について理解する必要</a:t>
            </a:r>
          </a:p>
        </p:txBody>
      </p:sp>
      <p:sp>
        <p:nvSpPr>
          <p:cNvPr id="6" name="正方形/長方形 5"/>
          <p:cNvSpPr/>
          <p:nvPr/>
        </p:nvSpPr>
        <p:spPr>
          <a:xfrm>
            <a:off x="0" y="1"/>
            <a:ext cx="9144000" cy="476672"/>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Ⅲ</a:t>
            </a:r>
            <a:r>
              <a:rPr lang="en-US" altLang="ja-JP" sz="2400" b="1"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400" b="1"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マイナンバーガイドライン（事業者編）</a:t>
            </a:r>
            <a:endParaRPr lang="ja-JP" altLang="en-US" sz="2400" b="1" dirty="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スライド番号プレースホルダー 2"/>
          <p:cNvSpPr>
            <a:spLocks noGrp="1"/>
          </p:cNvSpPr>
          <p:nvPr>
            <p:ph type="sldNum" sz="quarter" idx="12"/>
          </p:nvPr>
        </p:nvSpPr>
        <p:spPr/>
        <p:txBody>
          <a:bodyPr/>
          <a:lstStyle/>
          <a:p>
            <a:pPr>
              <a:defRPr/>
            </a:pPr>
            <a:fld id="{85DC3901-B6D2-4321-92EF-C938EA32AB4B}" type="slidenum">
              <a:rPr lang="ja-JP" altLang="en-US" sz="1800" b="1"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pPr>
                <a:defRPr/>
              </a:pPr>
              <a:t>6</a:t>
            </a:fld>
            <a:endParaRPr lang="ja-JP" altLang="en-US" sz="18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1320870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タイトル 1"/>
          <p:cNvSpPr txBox="1">
            <a:spLocks/>
          </p:cNvSpPr>
          <p:nvPr/>
        </p:nvSpPr>
        <p:spPr bwMode="auto">
          <a:xfrm>
            <a:off x="107504" y="116632"/>
            <a:ext cx="8640762" cy="576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r>
              <a:rPr lang="en-US" altLang="ja-JP"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(1)</a:t>
            </a:r>
            <a:r>
              <a:rPr lang="ja-JP" altLang="en-US"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従業員等からの収集</a:t>
            </a:r>
          </a:p>
        </p:txBody>
      </p:sp>
      <p:sp>
        <p:nvSpPr>
          <p:cNvPr id="4" name="タイトル 1"/>
          <p:cNvSpPr txBox="1">
            <a:spLocks/>
          </p:cNvSpPr>
          <p:nvPr/>
        </p:nvSpPr>
        <p:spPr bwMode="auto">
          <a:xfrm>
            <a:off x="226417" y="764704"/>
            <a:ext cx="8498366" cy="1152128"/>
          </a:xfrm>
          <a:prstGeom prst="rect">
            <a:avLst/>
          </a:prstGeom>
          <a:noFill/>
          <a:ln w="25400">
            <a:solidFill>
              <a:srgbClr val="FF0000"/>
            </a:solidFill>
          </a:ln>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kern="1200">
                <a:solidFill>
                  <a:schemeClr val="tx1"/>
                </a:solidFill>
                <a:latin typeface="+mj-lt"/>
                <a:ea typeface="+mj-ea"/>
                <a:cs typeface="+mj-cs"/>
              </a:defRPr>
            </a:lvl1pPr>
            <a:lvl2pPr algn="ctr" rtl="0" fontAlgn="base">
              <a:spcBef>
                <a:spcPct val="0"/>
              </a:spcBef>
              <a:spcAft>
                <a:spcPct val="0"/>
              </a:spcAft>
              <a:defRPr kumimoji="1" sz="4400">
                <a:solidFill>
                  <a:schemeClr val="tx1"/>
                </a:solidFill>
                <a:latin typeface="Calibri" pitchFamily="34" charset="0"/>
                <a:ea typeface="ＭＳ Ｐゴシック" charset="-128"/>
              </a:defRPr>
            </a:lvl2pPr>
            <a:lvl3pPr algn="ctr" rtl="0" fontAlgn="base">
              <a:spcBef>
                <a:spcPct val="0"/>
              </a:spcBef>
              <a:spcAft>
                <a:spcPct val="0"/>
              </a:spcAft>
              <a:defRPr kumimoji="1" sz="4400">
                <a:solidFill>
                  <a:schemeClr val="tx1"/>
                </a:solidFill>
                <a:latin typeface="Calibri" pitchFamily="34" charset="0"/>
                <a:ea typeface="ＭＳ Ｐゴシック" charset="-128"/>
              </a:defRPr>
            </a:lvl3pPr>
            <a:lvl4pPr algn="ctr" rtl="0" fontAlgn="base">
              <a:spcBef>
                <a:spcPct val="0"/>
              </a:spcBef>
              <a:spcAft>
                <a:spcPct val="0"/>
              </a:spcAft>
              <a:defRPr kumimoji="1" sz="4400">
                <a:solidFill>
                  <a:schemeClr val="tx1"/>
                </a:solidFill>
                <a:latin typeface="Calibri" pitchFamily="34" charset="0"/>
                <a:ea typeface="ＭＳ Ｐゴシック" charset="-128"/>
              </a:defRPr>
            </a:lvl4pPr>
            <a:lvl5pPr algn="ctr" rtl="0" fontAlgn="base">
              <a:spcBef>
                <a:spcPct val="0"/>
              </a:spcBef>
              <a:spcAft>
                <a:spcPct val="0"/>
              </a:spcAft>
              <a:defRPr kumimoji="1" sz="4400">
                <a:solidFill>
                  <a:schemeClr val="tx1"/>
                </a:solidFill>
                <a:latin typeface="Calibri" pitchFamily="34"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a:lstStyle>
          <a:p>
            <a:pPr algn="l"/>
            <a:r>
              <a:rPr lang="ja-JP" altLang="en-US" sz="16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① 特定</a:t>
            </a:r>
            <a:r>
              <a:rPr lang="ja-JP" altLang="en-US" sz="1600" dirty="0">
                <a:solidFill>
                  <a:srgbClr val="002060"/>
                </a:solidFill>
                <a:latin typeface="Meiryo UI" panose="020B0604030504040204" pitchFamily="50" charset="-128"/>
                <a:ea typeface="Meiryo UI" panose="020B0604030504040204" pitchFamily="50" charset="-128"/>
                <a:cs typeface="Meiryo UI" panose="020B0604030504040204" pitchFamily="50" charset="-128"/>
              </a:rPr>
              <a:t>個人番号関係事務の実施に必要がある場合に限り、本人又は他の個人</a:t>
            </a:r>
            <a:r>
              <a:rPr lang="ja-JP" altLang="en-US" sz="16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番号利用事務</a:t>
            </a:r>
            <a:endParaRPr lang="en-US" altLang="ja-JP" sz="16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a:p>
            <a:pPr algn="l"/>
            <a:r>
              <a:rPr lang="ja-JP" altLang="en-US" sz="1600" dirty="0">
                <a:solidFill>
                  <a:srgbClr val="00206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6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実施者</a:t>
            </a:r>
            <a:r>
              <a:rPr lang="ja-JP" altLang="en-US" sz="1600" dirty="0">
                <a:solidFill>
                  <a:srgbClr val="002060"/>
                </a:solidFill>
                <a:latin typeface="Meiryo UI" panose="020B0604030504040204" pitchFamily="50" charset="-128"/>
                <a:ea typeface="Meiryo UI" panose="020B0604030504040204" pitchFamily="50" charset="-128"/>
                <a:cs typeface="Meiryo UI" panose="020B0604030504040204" pitchFamily="50" charset="-128"/>
              </a:rPr>
              <a:t>に、特定個人情報の提供を求めることができる（番号法第</a:t>
            </a:r>
            <a:r>
              <a:rPr lang="en-US" altLang="ja-JP" sz="1600" dirty="0">
                <a:solidFill>
                  <a:srgbClr val="002060"/>
                </a:solidFill>
                <a:latin typeface="Meiryo UI" panose="020B0604030504040204" pitchFamily="50" charset="-128"/>
                <a:ea typeface="Meiryo UI" panose="020B0604030504040204" pitchFamily="50" charset="-128"/>
                <a:cs typeface="Meiryo UI" panose="020B0604030504040204" pitchFamily="50" charset="-128"/>
              </a:rPr>
              <a:t>14</a:t>
            </a:r>
            <a:r>
              <a:rPr lang="ja-JP" altLang="en-US" sz="1600" dirty="0">
                <a:solidFill>
                  <a:srgbClr val="002060"/>
                </a:solidFill>
                <a:latin typeface="Meiryo UI" panose="020B0604030504040204" pitchFamily="50" charset="-128"/>
                <a:ea typeface="Meiryo UI" panose="020B0604030504040204" pitchFamily="50" charset="-128"/>
                <a:cs typeface="Meiryo UI" panose="020B0604030504040204" pitchFamily="50" charset="-128"/>
              </a:rPr>
              <a:t>条）</a:t>
            </a:r>
            <a:endParaRPr lang="en-US" altLang="ja-JP" sz="16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a:p>
            <a:pPr algn="l"/>
            <a:r>
              <a:rPr lang="ja-JP" altLang="en-US" sz="16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② 番号法で限定された業務を行うために必要な範囲に限って利用することができる</a:t>
            </a:r>
            <a:endParaRPr lang="en-US" altLang="ja-JP" sz="16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a:p>
            <a:pPr algn="l"/>
            <a:r>
              <a:rPr lang="ja-JP" altLang="en-US" sz="16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③ 予め、一般的合理的に特定できる程度の目的を本人に明示する必要</a:t>
            </a:r>
          </a:p>
        </p:txBody>
      </p:sp>
      <p:sp>
        <p:nvSpPr>
          <p:cNvPr id="2" name="角丸四角形 1"/>
          <p:cNvSpPr/>
          <p:nvPr/>
        </p:nvSpPr>
        <p:spPr>
          <a:xfrm>
            <a:off x="226417" y="2060848"/>
            <a:ext cx="8593733" cy="1070599"/>
          </a:xfrm>
          <a:prstGeom prst="roundRect">
            <a:avLst>
              <a:gd name="adj" fmla="val 11929"/>
            </a:avLst>
          </a:prstGeom>
          <a:solidFill>
            <a:schemeClr val="accent4">
              <a:lumMod val="20000"/>
              <a:lumOff val="80000"/>
              <a:alpha val="65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altLang="ja-JP" sz="16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6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特定できる</a:t>
            </a:r>
            <a:endParaRPr lang="en-US" altLang="ja-JP" sz="16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pPr>
            <a:r>
              <a:rPr lang="ja-JP" altLang="en-US" sz="16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程度の目的</a:t>
            </a:r>
            <a:r>
              <a:rPr lang="en-US" altLang="ja-JP" sz="16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1600" b="1" dirty="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正方形/長方形 4"/>
          <p:cNvSpPr/>
          <p:nvPr/>
        </p:nvSpPr>
        <p:spPr>
          <a:xfrm>
            <a:off x="1643654" y="2271312"/>
            <a:ext cx="2000236" cy="6574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ja-JP" altLang="en-US" sz="14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特定個人情報関連事務</a:t>
            </a:r>
            <a:endParaRPr lang="en-US" altLang="ja-JP" sz="14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a:p>
            <a:pPr algn="ctr" fontAlgn="auto">
              <a:spcBef>
                <a:spcPts val="0"/>
              </a:spcBef>
              <a:spcAft>
                <a:spcPts val="0"/>
              </a:spcAft>
            </a:pPr>
            <a:r>
              <a:rPr lang="ja-JP" altLang="en-US" sz="14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実施のため</a:t>
            </a:r>
            <a:endParaRPr lang="ja-JP" altLang="en-US" sz="1400" b="1" dirty="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禁止 5"/>
          <p:cNvSpPr/>
          <p:nvPr/>
        </p:nvSpPr>
        <p:spPr>
          <a:xfrm>
            <a:off x="2211724" y="2177597"/>
            <a:ext cx="864096" cy="792088"/>
          </a:xfrm>
          <a:prstGeom prst="noSmoking">
            <a:avLst>
              <a:gd name="adj" fmla="val 12892"/>
            </a:avLst>
          </a:prstGeom>
          <a:solidFill>
            <a:srgbClr val="FF0000">
              <a:alpha val="42000"/>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black"/>
              </a:solidFill>
            </a:endParaRPr>
          </a:p>
        </p:txBody>
      </p:sp>
      <p:sp>
        <p:nvSpPr>
          <p:cNvPr id="8" name="正方形/長方形 7"/>
          <p:cNvSpPr/>
          <p:nvPr/>
        </p:nvSpPr>
        <p:spPr>
          <a:xfrm>
            <a:off x="3791446" y="2271313"/>
            <a:ext cx="2808312" cy="6574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ja-JP" altLang="en-US" sz="14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・源泉徴収票作成のため</a:t>
            </a:r>
            <a:endParaRPr lang="en-US" altLang="ja-JP" sz="14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a:p>
            <a:pPr algn="ctr" fontAlgn="auto">
              <a:spcBef>
                <a:spcPts val="0"/>
              </a:spcBef>
              <a:spcAft>
                <a:spcPts val="0"/>
              </a:spcAft>
            </a:pPr>
            <a:r>
              <a:rPr lang="ja-JP" altLang="en-US" sz="14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・健康保険・厚生年金手続きのため</a:t>
            </a:r>
            <a:endParaRPr lang="ja-JP" altLang="en-US" sz="1400" b="1" dirty="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ドーナツ 6"/>
          <p:cNvSpPr/>
          <p:nvPr/>
        </p:nvSpPr>
        <p:spPr>
          <a:xfrm>
            <a:off x="4727550" y="2132856"/>
            <a:ext cx="1008112" cy="905331"/>
          </a:xfrm>
          <a:prstGeom prst="donut">
            <a:avLst>
              <a:gd name="adj" fmla="val 13571"/>
            </a:avLst>
          </a:prstGeom>
          <a:solidFill>
            <a:srgbClr val="FF0000">
              <a:alpha val="41000"/>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black"/>
              </a:solidFill>
            </a:endParaRPr>
          </a:p>
        </p:txBody>
      </p:sp>
      <p:sp>
        <p:nvSpPr>
          <p:cNvPr id="9" name="テキスト ボックス 8"/>
          <p:cNvSpPr txBox="1"/>
          <p:nvPr/>
        </p:nvSpPr>
        <p:spPr>
          <a:xfrm>
            <a:off x="6611583" y="2341563"/>
            <a:ext cx="2208567" cy="584775"/>
          </a:xfrm>
          <a:prstGeom prst="rect">
            <a:avLst/>
          </a:prstGeom>
          <a:noFill/>
        </p:spPr>
        <p:txBody>
          <a:bodyPr wrap="square" rtlCol="0">
            <a:spAutoFit/>
          </a:bodyPr>
          <a:lstStyle/>
          <a:p>
            <a:pPr fontAlgn="auto">
              <a:spcBef>
                <a:spcPts val="0"/>
              </a:spcBef>
              <a:spcAft>
                <a:spcPts val="0"/>
              </a:spcAft>
            </a:pPr>
            <a:r>
              <a:rPr lang="ja-JP" altLang="en-US" sz="16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・複数の目的をまとめて</a:t>
            </a:r>
            <a:endParaRPr lang="en-US" altLang="ja-JP" sz="16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pPr>
            <a:r>
              <a:rPr lang="ja-JP" altLang="en-US" sz="1600" dirty="0">
                <a:solidFill>
                  <a:srgbClr val="00206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6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明示してもＯＫ</a:t>
            </a:r>
            <a:endParaRPr lang="ja-JP" altLang="en-US" sz="1600" dirty="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角丸四角形 10"/>
          <p:cNvSpPr/>
          <p:nvPr/>
        </p:nvSpPr>
        <p:spPr>
          <a:xfrm>
            <a:off x="226417" y="3186037"/>
            <a:ext cx="8593733" cy="968991"/>
          </a:xfrm>
          <a:prstGeom prst="roundRect">
            <a:avLst>
              <a:gd name="adj" fmla="val 11929"/>
            </a:avLst>
          </a:prstGeom>
          <a:solidFill>
            <a:schemeClr val="accent4">
              <a:lumMod val="20000"/>
              <a:lumOff val="80000"/>
              <a:alpha val="67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altLang="ja-JP" sz="16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600" b="1" dirty="0">
                <a:solidFill>
                  <a:srgbClr val="002060"/>
                </a:solidFill>
                <a:latin typeface="Meiryo UI" panose="020B0604030504040204" pitchFamily="50" charset="-128"/>
                <a:ea typeface="Meiryo UI" panose="020B0604030504040204" pitchFamily="50" charset="-128"/>
                <a:cs typeface="Meiryo UI" panose="020B0604030504040204" pitchFamily="50" charset="-128"/>
              </a:rPr>
              <a:t>目的</a:t>
            </a:r>
            <a:r>
              <a:rPr lang="ja-JP" altLang="en-US" sz="16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の</a:t>
            </a:r>
            <a:endParaRPr lang="en-US" altLang="ja-JP" sz="16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pPr>
            <a:r>
              <a:rPr lang="ja-JP" altLang="en-US" sz="16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明示方法</a:t>
            </a:r>
            <a:r>
              <a:rPr lang="en-US" altLang="ja-JP" sz="16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1600" b="1" dirty="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テキスト ボックス 13"/>
          <p:cNvSpPr txBox="1"/>
          <p:nvPr/>
        </p:nvSpPr>
        <p:spPr>
          <a:xfrm>
            <a:off x="2555776" y="3301200"/>
            <a:ext cx="1236765" cy="738664"/>
          </a:xfrm>
          <a:prstGeom prst="rect">
            <a:avLst/>
          </a:prstGeom>
          <a:noFill/>
        </p:spPr>
        <p:txBody>
          <a:bodyPr wrap="square" rtlCol="0">
            <a:spAutoFit/>
          </a:bodyPr>
          <a:lstStyle/>
          <a:p>
            <a:pPr fontAlgn="auto">
              <a:spcBef>
                <a:spcPts val="0"/>
              </a:spcBef>
              <a:spcAft>
                <a:spcPts val="0"/>
              </a:spcAft>
            </a:pPr>
            <a:r>
              <a:rPr lang="ja-JP" altLang="en-US" sz="14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・従業員からの</a:t>
            </a:r>
            <a:endParaRPr lang="en-US" altLang="ja-JP" sz="14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pPr>
            <a:r>
              <a:rPr lang="ja-JP" altLang="en-US" sz="1400" dirty="0">
                <a:solidFill>
                  <a:srgbClr val="00206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提出書類の</a:t>
            </a:r>
            <a:endParaRPr lang="en-US" altLang="ja-JP" sz="14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pPr>
            <a:r>
              <a:rPr lang="ja-JP" altLang="en-US" sz="1400" dirty="0">
                <a:solidFill>
                  <a:srgbClr val="00206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脚注</a:t>
            </a:r>
            <a:endParaRPr lang="ja-JP" altLang="en-US" sz="1400" dirty="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3" name="直線コネクタ 12"/>
          <p:cNvCxnSpPr/>
          <p:nvPr/>
        </p:nvCxnSpPr>
        <p:spPr>
          <a:xfrm flipV="1">
            <a:off x="2535382" y="3467596"/>
            <a:ext cx="154379" cy="42751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4875533" y="3454481"/>
            <a:ext cx="1236765" cy="523220"/>
          </a:xfrm>
          <a:prstGeom prst="rect">
            <a:avLst/>
          </a:prstGeom>
          <a:noFill/>
        </p:spPr>
        <p:txBody>
          <a:bodyPr wrap="square" rtlCol="0">
            <a:spAutoFit/>
          </a:bodyPr>
          <a:lstStyle/>
          <a:p>
            <a:pPr fontAlgn="auto">
              <a:spcBef>
                <a:spcPts val="0"/>
              </a:spcBef>
              <a:spcAft>
                <a:spcPts val="0"/>
              </a:spcAft>
            </a:pPr>
            <a:r>
              <a:rPr lang="ja-JP" altLang="en-US" sz="14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・社内規定</a:t>
            </a:r>
            <a:endParaRPr lang="en-US" altLang="ja-JP" sz="14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pPr>
            <a:r>
              <a:rPr lang="ja-JP" altLang="en-US" sz="1400" dirty="0">
                <a:solidFill>
                  <a:srgbClr val="00206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への明記</a:t>
            </a:r>
            <a:endParaRPr lang="ja-JP" altLang="en-US" sz="1400" dirty="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5" name="テキスト ボックス 24"/>
          <p:cNvSpPr txBox="1"/>
          <p:nvPr/>
        </p:nvSpPr>
        <p:spPr>
          <a:xfrm>
            <a:off x="6948264" y="3285811"/>
            <a:ext cx="1722667" cy="738664"/>
          </a:xfrm>
          <a:prstGeom prst="rect">
            <a:avLst/>
          </a:prstGeom>
          <a:noFill/>
        </p:spPr>
        <p:txBody>
          <a:bodyPr wrap="square" rtlCol="0">
            <a:spAutoFit/>
          </a:bodyPr>
          <a:lstStyle/>
          <a:p>
            <a:pPr fontAlgn="auto">
              <a:spcBef>
                <a:spcPts val="0"/>
              </a:spcBef>
              <a:spcAft>
                <a:spcPts val="0"/>
              </a:spcAft>
            </a:pPr>
            <a:r>
              <a:rPr lang="ja-JP" altLang="en-US" sz="14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・社内</a:t>
            </a:r>
            <a:r>
              <a:rPr lang="en-US" altLang="ja-JP" sz="14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LAN</a:t>
            </a:r>
            <a:r>
              <a:rPr lang="ja-JP" altLang="en-US" sz="14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・ｲﾝﾄﾗ</a:t>
            </a:r>
            <a:endParaRPr lang="en-US" altLang="ja-JP" sz="14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pPr>
            <a:r>
              <a:rPr lang="ja-JP" altLang="en-US" sz="1400" dirty="0">
                <a:solidFill>
                  <a:srgbClr val="00206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での通知・明示</a:t>
            </a:r>
            <a:endParaRPr lang="en-US" altLang="ja-JP" sz="14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pPr>
            <a:r>
              <a:rPr lang="ja-JP" altLang="en-US" sz="14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・社員の同意は不要</a:t>
            </a:r>
            <a:endParaRPr lang="ja-JP" altLang="en-US" sz="1400" dirty="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6" name="角丸四角形 25"/>
          <p:cNvSpPr/>
          <p:nvPr/>
        </p:nvSpPr>
        <p:spPr>
          <a:xfrm>
            <a:off x="251520" y="4203104"/>
            <a:ext cx="8593733" cy="968991"/>
          </a:xfrm>
          <a:prstGeom prst="roundRect">
            <a:avLst>
              <a:gd name="adj" fmla="val 11929"/>
            </a:avLst>
          </a:prstGeom>
          <a:solidFill>
            <a:schemeClr val="accent4">
              <a:lumMod val="20000"/>
              <a:lumOff val="80000"/>
              <a:alpha val="64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altLang="ja-JP" sz="16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600" b="1" dirty="0">
                <a:solidFill>
                  <a:srgbClr val="002060"/>
                </a:solidFill>
                <a:latin typeface="Meiryo UI" panose="020B0604030504040204" pitchFamily="50" charset="-128"/>
                <a:ea typeface="Meiryo UI" panose="020B0604030504040204" pitchFamily="50" charset="-128"/>
                <a:cs typeface="Meiryo UI" panose="020B0604030504040204" pitchFamily="50" charset="-128"/>
              </a:rPr>
              <a:t>目的</a:t>
            </a:r>
            <a:r>
              <a:rPr lang="ja-JP" altLang="en-US" sz="16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の</a:t>
            </a:r>
            <a:endParaRPr lang="en-US" altLang="ja-JP" sz="16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pPr>
            <a:r>
              <a:rPr lang="ja-JP" altLang="en-US" sz="16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追加・変更</a:t>
            </a:r>
            <a:r>
              <a:rPr lang="en-US" altLang="ja-JP" sz="16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1600" b="1" dirty="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17" name="グループ化 16"/>
          <p:cNvGrpSpPr/>
          <p:nvPr/>
        </p:nvGrpSpPr>
        <p:grpSpPr>
          <a:xfrm>
            <a:off x="1519350" y="4304198"/>
            <a:ext cx="699277" cy="819822"/>
            <a:chOff x="836613" y="2285975"/>
            <a:chExt cx="287337" cy="515937"/>
          </a:xfrm>
        </p:grpSpPr>
        <p:sp>
          <p:nvSpPr>
            <p:cNvPr id="27" name="フローチャート : 論理積ゲート 26"/>
            <p:cNvSpPr/>
            <p:nvPr/>
          </p:nvSpPr>
          <p:spPr>
            <a:xfrm rot="16200000">
              <a:off x="850901" y="2528862"/>
              <a:ext cx="258762" cy="287337"/>
            </a:xfrm>
            <a:prstGeom prst="flowChartDelay">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prstClr val="white"/>
                </a:solidFill>
              </a:endParaRPr>
            </a:p>
          </p:txBody>
        </p:sp>
        <p:sp>
          <p:nvSpPr>
            <p:cNvPr id="28" name="スマイル 27"/>
            <p:cNvSpPr/>
            <p:nvPr/>
          </p:nvSpPr>
          <p:spPr>
            <a:xfrm>
              <a:off x="836613" y="2285975"/>
              <a:ext cx="287337" cy="287337"/>
            </a:xfrm>
            <a:prstGeom prst="smileyFace">
              <a:avLst>
                <a:gd name="adj" fmla="val 4653"/>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grpSp>
      <p:sp>
        <p:nvSpPr>
          <p:cNvPr id="30" name="テキスト ボックス 29"/>
          <p:cNvSpPr txBox="1"/>
          <p:nvPr/>
        </p:nvSpPr>
        <p:spPr>
          <a:xfrm>
            <a:off x="1259632" y="4804488"/>
            <a:ext cx="1236765" cy="307777"/>
          </a:xfrm>
          <a:prstGeom prst="rect">
            <a:avLst/>
          </a:prstGeom>
          <a:noFill/>
        </p:spPr>
        <p:txBody>
          <a:bodyPr wrap="square" rtlCol="0">
            <a:spAutoFit/>
          </a:bodyPr>
          <a:lstStyle/>
          <a:p>
            <a:pPr algn="ctr" fontAlgn="auto">
              <a:spcBef>
                <a:spcPts val="0"/>
              </a:spcBef>
              <a:spcAft>
                <a:spcPts val="0"/>
              </a:spcAft>
            </a:pPr>
            <a:r>
              <a:rPr lang="ja-JP" altLang="en-US" sz="14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rPr>
              <a:t>従業員</a:t>
            </a:r>
            <a:endParaRPr lang="ja-JP" altLang="en-US" sz="1400" b="1" dirty="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2" name="テキスト ボックス 31"/>
          <p:cNvSpPr txBox="1"/>
          <p:nvPr/>
        </p:nvSpPr>
        <p:spPr>
          <a:xfrm>
            <a:off x="2306019" y="4770581"/>
            <a:ext cx="815701" cy="292619"/>
          </a:xfrm>
          <a:prstGeom prst="rect">
            <a:avLst/>
          </a:prstGeom>
          <a:solidFill>
            <a:schemeClr val="bg1"/>
          </a:solidFill>
          <a:ln>
            <a:solidFill>
              <a:schemeClr val="accent1">
                <a:shade val="95000"/>
                <a:satMod val="105000"/>
              </a:schemeClr>
            </a:solidFill>
          </a:ln>
        </p:spPr>
        <p:txBody>
          <a:bodyPr wrap="none" lIns="0" tIns="0" rIns="0" bIns="0" rtlCol="0" anchor="ctr" anchorCtr="0">
            <a:noAutofit/>
          </a:bodyPr>
          <a:lstStyle/>
          <a:p>
            <a:pPr algn="ctr" fontAlgn="auto">
              <a:spcBef>
                <a:spcPts val="0"/>
              </a:spcBef>
              <a:spcAft>
                <a:spcPts val="0"/>
              </a:spcAft>
            </a:pPr>
            <a:r>
              <a:rPr lang="en-US" altLang="ja-JP" sz="105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1234567</a:t>
            </a:r>
            <a:endParaRPr lang="ja-JP" altLang="en-US" sz="105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33" name="グループ化 11"/>
          <p:cNvGrpSpPr>
            <a:grpSpLocks/>
          </p:cNvGrpSpPr>
          <p:nvPr/>
        </p:nvGrpSpPr>
        <p:grpSpPr bwMode="auto">
          <a:xfrm>
            <a:off x="2132954" y="4277875"/>
            <a:ext cx="572992" cy="374127"/>
            <a:chOff x="3520259" y="2782228"/>
            <a:chExt cx="1045178" cy="670299"/>
          </a:xfrm>
        </p:grpSpPr>
        <p:pic>
          <p:nvPicPr>
            <p:cNvPr id="3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20259" y="2782228"/>
              <a:ext cx="1045178" cy="6702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5" name="正方形/長方形 34"/>
            <p:cNvSpPr/>
            <p:nvPr/>
          </p:nvSpPr>
          <p:spPr>
            <a:xfrm>
              <a:off x="3574054" y="3062161"/>
              <a:ext cx="248487" cy="321026"/>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grpSp>
          <p:nvGrpSpPr>
            <p:cNvPr id="36" name="グループ化 16"/>
            <p:cNvGrpSpPr>
              <a:grpSpLocks/>
            </p:cNvGrpSpPr>
            <p:nvPr/>
          </p:nvGrpSpPr>
          <p:grpSpPr bwMode="auto">
            <a:xfrm>
              <a:off x="3602112" y="3108284"/>
              <a:ext cx="191834" cy="281601"/>
              <a:chOff x="683568" y="3356992"/>
              <a:chExt cx="288032" cy="516379"/>
            </a:xfrm>
          </p:grpSpPr>
          <p:sp>
            <p:nvSpPr>
              <p:cNvPr id="37" name="フローチャート : 論理積ゲート 36"/>
              <p:cNvSpPr/>
              <p:nvPr/>
            </p:nvSpPr>
            <p:spPr>
              <a:xfrm rot="16200000">
                <a:off x="698479" y="3601473"/>
                <a:ext cx="259014" cy="288473"/>
              </a:xfrm>
              <a:prstGeom prst="flowChartDelay">
                <a:avLst/>
              </a:prstGeom>
              <a:solidFill>
                <a:schemeClr val="tx2">
                  <a:lumMod val="40000"/>
                  <a:lumOff val="6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sp>
            <p:nvSpPr>
              <p:cNvPr id="38" name="スマイル 37"/>
              <p:cNvSpPr/>
              <p:nvPr/>
            </p:nvSpPr>
            <p:spPr>
              <a:xfrm>
                <a:off x="683750" y="3357185"/>
                <a:ext cx="288473" cy="287273"/>
              </a:xfrm>
              <a:prstGeom prst="smileyFace">
                <a:avLst>
                  <a:gd name="adj" fmla="val 4653"/>
                </a:avLst>
              </a:prstGeom>
              <a:solidFill>
                <a:schemeClr val="accent6">
                  <a:lumMod val="20000"/>
                  <a:lumOff val="80000"/>
                </a:schemeClr>
              </a:solidFill>
              <a:ln w="31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grpSp>
      </p:grpSp>
      <p:cxnSp>
        <p:nvCxnSpPr>
          <p:cNvPr id="20" name="直線矢印コネクタ 19"/>
          <p:cNvCxnSpPr/>
          <p:nvPr/>
        </p:nvCxnSpPr>
        <p:spPr>
          <a:xfrm>
            <a:off x="2393454" y="4712847"/>
            <a:ext cx="867507"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p:nvPr/>
        </p:nvCxnSpPr>
        <p:spPr>
          <a:xfrm>
            <a:off x="3841693" y="4523709"/>
            <a:ext cx="661535"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45" name="テキスト ボックス 44"/>
          <p:cNvSpPr txBox="1"/>
          <p:nvPr/>
        </p:nvSpPr>
        <p:spPr bwMode="auto">
          <a:xfrm>
            <a:off x="3978732" y="4574347"/>
            <a:ext cx="896801" cy="276999"/>
          </a:xfrm>
          <a:prstGeom prst="rect">
            <a:avLst/>
          </a:prstGeom>
          <a:noFill/>
        </p:spPr>
        <p:txBody>
          <a:bodyPr wrap="square">
            <a:spAutoFit/>
          </a:bodyPr>
          <a:lstStyle/>
          <a:p>
            <a:pPr>
              <a:defRPr/>
            </a:pPr>
            <a:r>
              <a:rPr lang="ja-JP" altLang="en-US" sz="1200" b="1" dirty="0" smtClean="0">
                <a:solidFill>
                  <a:prstClr val="black"/>
                </a:solidFill>
                <a:latin typeface="Calibri"/>
                <a:ea typeface="ＭＳ Ｐゴシック"/>
              </a:rPr>
              <a:t>税務署</a:t>
            </a:r>
            <a:endParaRPr lang="ja-JP" altLang="en-US" sz="1200" b="1" dirty="0">
              <a:solidFill>
                <a:prstClr val="black"/>
              </a:solidFill>
              <a:latin typeface="Calibri"/>
              <a:ea typeface="ＭＳ Ｐゴシック"/>
            </a:endParaRPr>
          </a:p>
        </p:txBody>
      </p:sp>
      <p:cxnSp>
        <p:nvCxnSpPr>
          <p:cNvPr id="46" name="直線矢印コネクタ 45"/>
          <p:cNvCxnSpPr/>
          <p:nvPr/>
        </p:nvCxnSpPr>
        <p:spPr>
          <a:xfrm>
            <a:off x="3841692" y="4988137"/>
            <a:ext cx="1946146" cy="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bwMode="auto">
          <a:xfrm>
            <a:off x="5218242" y="4456768"/>
            <a:ext cx="896801" cy="461665"/>
          </a:xfrm>
          <a:prstGeom prst="rect">
            <a:avLst/>
          </a:prstGeom>
          <a:noFill/>
        </p:spPr>
        <p:txBody>
          <a:bodyPr wrap="square">
            <a:spAutoFit/>
          </a:bodyPr>
          <a:lstStyle/>
          <a:p>
            <a:pPr algn="r">
              <a:defRPr/>
            </a:pPr>
            <a:r>
              <a:rPr lang="ja-JP" altLang="en-US" sz="1200" b="1" dirty="0" smtClean="0">
                <a:solidFill>
                  <a:prstClr val="black"/>
                </a:solidFill>
                <a:latin typeface="Calibri"/>
                <a:ea typeface="ＭＳ Ｐゴシック"/>
              </a:rPr>
              <a:t>年金</a:t>
            </a:r>
            <a:endParaRPr lang="en-US" altLang="ja-JP" sz="1200" b="1" dirty="0" smtClean="0">
              <a:solidFill>
                <a:prstClr val="black"/>
              </a:solidFill>
              <a:latin typeface="Calibri"/>
              <a:ea typeface="ＭＳ Ｐゴシック"/>
            </a:endParaRPr>
          </a:p>
          <a:p>
            <a:pPr algn="r">
              <a:defRPr/>
            </a:pPr>
            <a:r>
              <a:rPr lang="ja-JP" altLang="en-US" sz="1200" b="1" dirty="0">
                <a:solidFill>
                  <a:prstClr val="black"/>
                </a:solidFill>
                <a:latin typeface="Calibri"/>
                <a:ea typeface="ＭＳ Ｐゴシック"/>
              </a:rPr>
              <a:t>事務所</a:t>
            </a:r>
          </a:p>
        </p:txBody>
      </p:sp>
      <p:sp>
        <p:nvSpPr>
          <p:cNvPr id="51" name="テキスト ボックス 50"/>
          <p:cNvSpPr txBox="1"/>
          <p:nvPr/>
        </p:nvSpPr>
        <p:spPr>
          <a:xfrm>
            <a:off x="6588224" y="4254974"/>
            <a:ext cx="2208567" cy="830997"/>
          </a:xfrm>
          <a:prstGeom prst="rect">
            <a:avLst/>
          </a:prstGeom>
          <a:noFill/>
        </p:spPr>
        <p:txBody>
          <a:bodyPr wrap="square" rtlCol="0">
            <a:spAutoFit/>
          </a:bodyPr>
          <a:lstStyle/>
          <a:p>
            <a:pPr fontAlgn="auto">
              <a:spcBef>
                <a:spcPts val="0"/>
              </a:spcBef>
              <a:spcAft>
                <a:spcPts val="0"/>
              </a:spcAft>
            </a:pPr>
            <a:r>
              <a:rPr lang="ja-JP" altLang="en-US" sz="16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・番号法で限定する事務</a:t>
            </a:r>
            <a:endParaRPr lang="en-US" altLang="ja-JP" sz="16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pPr>
            <a:r>
              <a:rPr lang="ja-JP" altLang="en-US" sz="1600" dirty="0">
                <a:solidFill>
                  <a:srgbClr val="00206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6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の範囲内であれば、本　</a:t>
            </a:r>
            <a:endParaRPr lang="en-US" altLang="ja-JP" sz="16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pPr>
            <a:r>
              <a:rPr lang="ja-JP" altLang="en-US" sz="1600" dirty="0">
                <a:solidFill>
                  <a:srgbClr val="00206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6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人に通知をすれば</a:t>
            </a:r>
            <a:r>
              <a:rPr lang="en-US" altLang="ja-JP" sz="16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OK</a:t>
            </a:r>
            <a:endParaRPr lang="ja-JP" altLang="en-US" sz="1600" dirty="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2" name="角丸四角形 51"/>
          <p:cNvSpPr/>
          <p:nvPr/>
        </p:nvSpPr>
        <p:spPr>
          <a:xfrm>
            <a:off x="251520" y="5229200"/>
            <a:ext cx="8593733" cy="968991"/>
          </a:xfrm>
          <a:prstGeom prst="roundRect">
            <a:avLst>
              <a:gd name="adj" fmla="val 11929"/>
            </a:avLst>
          </a:prstGeom>
          <a:solidFill>
            <a:schemeClr val="accent4">
              <a:lumMod val="20000"/>
              <a:lumOff val="80000"/>
              <a:alpha val="64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altLang="ja-JP" sz="16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600" b="1" dirty="0">
                <a:solidFill>
                  <a:srgbClr val="002060"/>
                </a:solidFill>
                <a:latin typeface="Meiryo UI" panose="020B0604030504040204" pitchFamily="50" charset="-128"/>
                <a:ea typeface="Meiryo UI" panose="020B0604030504040204" pitchFamily="50" charset="-128"/>
                <a:cs typeface="Meiryo UI" panose="020B0604030504040204" pitchFamily="50" charset="-128"/>
              </a:rPr>
              <a:t>本人</a:t>
            </a:r>
            <a:r>
              <a:rPr lang="ja-JP" altLang="en-US" sz="16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同意に</a:t>
            </a:r>
            <a:endParaRPr lang="en-US" altLang="ja-JP" sz="16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pPr>
            <a:r>
              <a:rPr lang="ja-JP" altLang="en-US" sz="16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基づく目的外</a:t>
            </a:r>
            <a:endParaRPr lang="en-US" altLang="ja-JP" sz="16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pPr>
            <a:r>
              <a:rPr lang="ja-JP" altLang="en-US" sz="16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利用</a:t>
            </a:r>
            <a:r>
              <a:rPr lang="en-US" altLang="ja-JP" sz="16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1600" b="1" dirty="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53" name="グループ化 52"/>
          <p:cNvGrpSpPr/>
          <p:nvPr/>
        </p:nvGrpSpPr>
        <p:grpSpPr>
          <a:xfrm>
            <a:off x="1763688" y="5330055"/>
            <a:ext cx="699277" cy="819822"/>
            <a:chOff x="836613" y="2285975"/>
            <a:chExt cx="287337" cy="515937"/>
          </a:xfrm>
        </p:grpSpPr>
        <p:sp>
          <p:nvSpPr>
            <p:cNvPr id="54" name="フローチャート : 論理積ゲート 53"/>
            <p:cNvSpPr/>
            <p:nvPr/>
          </p:nvSpPr>
          <p:spPr>
            <a:xfrm rot="16200000">
              <a:off x="850901" y="2528862"/>
              <a:ext cx="258762" cy="287337"/>
            </a:xfrm>
            <a:prstGeom prst="flowChartDelay">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prstClr val="white"/>
                </a:solidFill>
              </a:endParaRPr>
            </a:p>
          </p:txBody>
        </p:sp>
        <p:sp>
          <p:nvSpPr>
            <p:cNvPr id="55" name="スマイル 54"/>
            <p:cNvSpPr/>
            <p:nvPr/>
          </p:nvSpPr>
          <p:spPr>
            <a:xfrm>
              <a:off x="836613" y="2285975"/>
              <a:ext cx="287337" cy="287337"/>
            </a:xfrm>
            <a:prstGeom prst="smileyFace">
              <a:avLst>
                <a:gd name="adj" fmla="val 4653"/>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grpSp>
      <p:sp>
        <p:nvSpPr>
          <p:cNvPr id="56" name="テキスト ボックス 55"/>
          <p:cNvSpPr txBox="1"/>
          <p:nvPr/>
        </p:nvSpPr>
        <p:spPr>
          <a:xfrm>
            <a:off x="1475656" y="5830345"/>
            <a:ext cx="1236765" cy="307777"/>
          </a:xfrm>
          <a:prstGeom prst="rect">
            <a:avLst/>
          </a:prstGeom>
          <a:noFill/>
        </p:spPr>
        <p:txBody>
          <a:bodyPr wrap="square" rtlCol="0">
            <a:spAutoFit/>
          </a:bodyPr>
          <a:lstStyle/>
          <a:p>
            <a:pPr algn="ctr" fontAlgn="auto">
              <a:spcBef>
                <a:spcPts val="0"/>
              </a:spcBef>
              <a:spcAft>
                <a:spcPts val="0"/>
              </a:spcAft>
            </a:pPr>
            <a:r>
              <a:rPr lang="ja-JP" altLang="en-US" sz="14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rPr>
              <a:t>従業員</a:t>
            </a:r>
            <a:endParaRPr lang="ja-JP" altLang="en-US" sz="1400" b="1" dirty="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58" name="直線矢印コネクタ 57"/>
          <p:cNvCxnSpPr/>
          <p:nvPr/>
        </p:nvCxnSpPr>
        <p:spPr>
          <a:xfrm>
            <a:off x="2374977" y="5744182"/>
            <a:ext cx="867507"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60" name="テキスト ボックス 59"/>
          <p:cNvSpPr txBox="1"/>
          <p:nvPr/>
        </p:nvSpPr>
        <p:spPr bwMode="auto">
          <a:xfrm>
            <a:off x="2374977" y="5461207"/>
            <a:ext cx="857569" cy="276999"/>
          </a:xfrm>
          <a:prstGeom prst="rect">
            <a:avLst/>
          </a:prstGeom>
          <a:noFill/>
        </p:spPr>
        <p:txBody>
          <a:bodyPr wrap="square">
            <a:spAutoFit/>
          </a:bodyPr>
          <a:lstStyle/>
          <a:p>
            <a:pPr algn="ctr">
              <a:defRPr/>
            </a:pPr>
            <a:r>
              <a:rPr lang="ja-JP" altLang="en-US" sz="1200" b="1" dirty="0" smtClean="0">
                <a:solidFill>
                  <a:prstClr val="black"/>
                </a:solidFill>
                <a:latin typeface="Calibri"/>
                <a:ea typeface="ＭＳ Ｐゴシック"/>
              </a:rPr>
              <a:t>ＯＫ！</a:t>
            </a:r>
            <a:endParaRPr lang="ja-JP" altLang="en-US" sz="1200" b="1" dirty="0">
              <a:solidFill>
                <a:prstClr val="black"/>
              </a:solidFill>
              <a:latin typeface="Calibri"/>
              <a:ea typeface="ＭＳ Ｐゴシック"/>
            </a:endParaRPr>
          </a:p>
        </p:txBody>
      </p:sp>
      <p:cxnSp>
        <p:nvCxnSpPr>
          <p:cNvPr id="61" name="直線矢印コネクタ 60"/>
          <p:cNvCxnSpPr/>
          <p:nvPr/>
        </p:nvCxnSpPr>
        <p:spPr>
          <a:xfrm>
            <a:off x="3798283" y="5549566"/>
            <a:ext cx="661535"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63" name="テキスト ボックス 62"/>
          <p:cNvSpPr txBox="1"/>
          <p:nvPr/>
        </p:nvSpPr>
        <p:spPr bwMode="auto">
          <a:xfrm>
            <a:off x="3935322" y="5600204"/>
            <a:ext cx="896801" cy="276999"/>
          </a:xfrm>
          <a:prstGeom prst="rect">
            <a:avLst/>
          </a:prstGeom>
          <a:noFill/>
        </p:spPr>
        <p:txBody>
          <a:bodyPr wrap="square">
            <a:spAutoFit/>
          </a:bodyPr>
          <a:lstStyle/>
          <a:p>
            <a:pPr>
              <a:defRPr/>
            </a:pPr>
            <a:r>
              <a:rPr lang="ja-JP" altLang="en-US" sz="1200" b="1" dirty="0" smtClean="0">
                <a:solidFill>
                  <a:prstClr val="black"/>
                </a:solidFill>
                <a:latin typeface="Calibri"/>
                <a:ea typeface="ＭＳ Ｐゴシック"/>
              </a:rPr>
              <a:t>税務署</a:t>
            </a:r>
            <a:endParaRPr lang="ja-JP" altLang="en-US" sz="1200" b="1" dirty="0">
              <a:solidFill>
                <a:prstClr val="black"/>
              </a:solidFill>
              <a:latin typeface="Calibri"/>
              <a:ea typeface="ＭＳ Ｐゴシック"/>
            </a:endParaRPr>
          </a:p>
        </p:txBody>
      </p:sp>
      <p:cxnSp>
        <p:nvCxnSpPr>
          <p:cNvPr id="64" name="直線矢印コネクタ 63"/>
          <p:cNvCxnSpPr/>
          <p:nvPr/>
        </p:nvCxnSpPr>
        <p:spPr>
          <a:xfrm>
            <a:off x="3755798" y="5949280"/>
            <a:ext cx="1728193" cy="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68" name="グループ化 51"/>
          <p:cNvGrpSpPr>
            <a:grpSpLocks/>
          </p:cNvGrpSpPr>
          <p:nvPr/>
        </p:nvGrpSpPr>
        <p:grpSpPr bwMode="auto">
          <a:xfrm>
            <a:off x="5547012" y="5699180"/>
            <a:ext cx="1028700" cy="475225"/>
            <a:chOff x="3359649" y="1740315"/>
            <a:chExt cx="1225246" cy="638249"/>
          </a:xfrm>
        </p:grpSpPr>
        <p:sp>
          <p:nvSpPr>
            <p:cNvPr id="69" name="円/楕円 75"/>
            <p:cNvSpPr>
              <a:spLocks noChangeArrowheads="1"/>
            </p:cNvSpPr>
            <p:nvPr/>
          </p:nvSpPr>
          <p:spPr bwMode="gray">
            <a:xfrm>
              <a:off x="3359649" y="1740315"/>
              <a:ext cx="1225246" cy="466719"/>
            </a:xfrm>
            <a:prstGeom prst="ellipse">
              <a:avLst/>
            </a:prstGeom>
            <a:solidFill>
              <a:srgbClr val="DAD9D6"/>
            </a:solid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algn="ctr" fontAlgn="ctr"/>
              <a:endParaRPr lang="ja-JP" altLang="en-US" sz="1200" smtClean="0">
                <a:solidFill>
                  <a:srgbClr val="000000"/>
                </a:solidFill>
                <a:latin typeface="Meiryo UI" pitchFamily="50" charset="-128"/>
                <a:ea typeface="Meiryo UI" pitchFamily="50" charset="-128"/>
                <a:cs typeface="Meiryo UI" pitchFamily="50" charset="-128"/>
              </a:endParaRPr>
            </a:p>
          </p:txBody>
        </p:sp>
        <p:sp>
          <p:nvSpPr>
            <p:cNvPr id="71" name="角丸四角形 70"/>
            <p:cNvSpPr/>
            <p:nvPr/>
          </p:nvSpPr>
          <p:spPr bwMode="gray">
            <a:xfrm>
              <a:off x="3467614" y="2011972"/>
              <a:ext cx="1007831" cy="366592"/>
            </a:xfrm>
            <a:prstGeom prst="roundRect">
              <a:avLst>
                <a:gd name="adj" fmla="val 50000"/>
              </a:avLst>
            </a:prstGeom>
            <a:solidFill>
              <a:schemeClr val="accent6">
                <a:lumMod val="40000"/>
                <a:lumOff val="6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pPr algn="ctr" fontAlgn="ctr">
                <a:defRPr/>
              </a:pPr>
              <a:r>
                <a:rPr lang="ja-JP" altLang="en-US" sz="1100" b="1" dirty="0">
                  <a:solidFill>
                    <a:srgbClr val="002060"/>
                  </a:solidFill>
                  <a:latin typeface="Meiryo UI" pitchFamily="50" charset="-128"/>
                  <a:ea typeface="Meiryo UI" pitchFamily="50" charset="-128"/>
                  <a:cs typeface="Meiryo UI" pitchFamily="50" charset="-128"/>
                </a:rPr>
                <a:t>営業</a:t>
              </a:r>
              <a:r>
                <a:rPr lang="ja-JP" altLang="en-US" sz="1100" b="1" dirty="0" smtClean="0">
                  <a:solidFill>
                    <a:srgbClr val="002060"/>
                  </a:solidFill>
                  <a:latin typeface="Meiryo UI" pitchFamily="50" charset="-128"/>
                  <a:ea typeface="Meiryo UI" pitchFamily="50" charset="-128"/>
                  <a:cs typeface="Meiryo UI" pitchFamily="50" charset="-128"/>
                </a:rPr>
                <a:t>成績管理</a:t>
              </a:r>
              <a:endParaRPr lang="ja-JP" altLang="en-US" sz="1100" b="1" dirty="0">
                <a:solidFill>
                  <a:srgbClr val="002060"/>
                </a:solidFill>
                <a:latin typeface="Meiryo UI" pitchFamily="50" charset="-128"/>
                <a:ea typeface="Meiryo UI" pitchFamily="50" charset="-128"/>
                <a:cs typeface="Meiryo UI" pitchFamily="50" charset="-128"/>
              </a:endParaRPr>
            </a:p>
          </p:txBody>
        </p:sp>
      </p:grpSp>
      <p:sp>
        <p:nvSpPr>
          <p:cNvPr id="73" name="テキスト ボックス 72"/>
          <p:cNvSpPr txBox="1"/>
          <p:nvPr/>
        </p:nvSpPr>
        <p:spPr>
          <a:xfrm>
            <a:off x="6584935" y="5433175"/>
            <a:ext cx="2349433" cy="584775"/>
          </a:xfrm>
          <a:prstGeom prst="rect">
            <a:avLst/>
          </a:prstGeom>
          <a:noFill/>
        </p:spPr>
        <p:txBody>
          <a:bodyPr wrap="square" rtlCol="0">
            <a:spAutoFit/>
          </a:bodyPr>
          <a:lstStyle/>
          <a:p>
            <a:pPr fontAlgn="auto">
              <a:spcBef>
                <a:spcPts val="0"/>
              </a:spcBef>
              <a:spcAft>
                <a:spcPts val="0"/>
              </a:spcAft>
            </a:pPr>
            <a:r>
              <a:rPr lang="ja-JP" altLang="en-US" sz="16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・本人の同意があっても</a:t>
            </a:r>
            <a:endParaRPr lang="en-US" altLang="ja-JP" sz="16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pPr>
            <a:r>
              <a:rPr lang="ja-JP" altLang="en-US" sz="1600" dirty="0">
                <a:solidFill>
                  <a:srgbClr val="00206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6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目的外の利用は禁止！</a:t>
            </a:r>
            <a:endParaRPr lang="ja-JP" altLang="en-US" sz="1600" dirty="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5" name="テキスト ボックス 74"/>
          <p:cNvSpPr txBox="1"/>
          <p:nvPr/>
        </p:nvSpPr>
        <p:spPr bwMode="auto">
          <a:xfrm>
            <a:off x="3706900" y="5936793"/>
            <a:ext cx="1789394" cy="276999"/>
          </a:xfrm>
          <a:prstGeom prst="rect">
            <a:avLst/>
          </a:prstGeom>
          <a:noFill/>
        </p:spPr>
        <p:txBody>
          <a:bodyPr wrap="square">
            <a:spAutoFit/>
          </a:bodyPr>
          <a:lstStyle/>
          <a:p>
            <a:pPr algn="ctr">
              <a:defRPr/>
            </a:pPr>
            <a:r>
              <a:rPr lang="ja-JP" altLang="en-US" sz="1200" b="1" dirty="0" smtClean="0">
                <a:solidFill>
                  <a:prstClr val="black"/>
                </a:solidFill>
                <a:latin typeface="Calibri"/>
                <a:ea typeface="ＭＳ Ｐゴシック"/>
              </a:rPr>
              <a:t>番号法以外の使途</a:t>
            </a:r>
            <a:endParaRPr lang="ja-JP" altLang="en-US" sz="1200" b="1" dirty="0">
              <a:solidFill>
                <a:prstClr val="black"/>
              </a:solidFill>
              <a:latin typeface="Calibri"/>
              <a:ea typeface="ＭＳ Ｐゴシック"/>
            </a:endParaRPr>
          </a:p>
        </p:txBody>
      </p:sp>
      <p:sp>
        <p:nvSpPr>
          <p:cNvPr id="76" name="テキスト ボックス 75"/>
          <p:cNvSpPr txBox="1"/>
          <p:nvPr/>
        </p:nvSpPr>
        <p:spPr bwMode="auto">
          <a:xfrm>
            <a:off x="226417" y="6309320"/>
            <a:ext cx="8570374" cy="461665"/>
          </a:xfrm>
          <a:prstGeom prst="rect">
            <a:avLst/>
          </a:prstGeom>
          <a:noFill/>
        </p:spPr>
        <p:txBody>
          <a:bodyPr wrap="square">
            <a:spAutoFit/>
          </a:bodyPr>
          <a:lstStyle/>
          <a:p>
            <a:pPr marL="171450" indent="-171450">
              <a:buFont typeface="Wingdings" panose="05000000000000000000" pitchFamily="2" charset="2"/>
              <a:buChar char="Ø"/>
              <a:defRPr/>
            </a:pPr>
            <a:r>
              <a:rPr lang="ja-JP" altLang="en-US" sz="1200" b="1" dirty="0" smtClean="0">
                <a:solidFill>
                  <a:prstClr val="black"/>
                </a:solidFill>
                <a:latin typeface="Calibri"/>
                <a:ea typeface="ＭＳ Ｐゴシック"/>
              </a:rPr>
              <a:t>この他、企業の合併・事業継承に基づく承継企業による、当初目的内での利用の許容が決められています。</a:t>
            </a:r>
            <a:endParaRPr lang="en-US" altLang="ja-JP" sz="1200" b="1" dirty="0" smtClean="0">
              <a:solidFill>
                <a:prstClr val="black"/>
              </a:solidFill>
              <a:latin typeface="Calibri"/>
              <a:ea typeface="ＭＳ Ｐゴシック"/>
            </a:endParaRPr>
          </a:p>
          <a:p>
            <a:pPr marL="171450" indent="-171450">
              <a:buFont typeface="Wingdings" panose="05000000000000000000" pitchFamily="2" charset="2"/>
              <a:buChar char="Ø"/>
              <a:defRPr/>
            </a:pPr>
            <a:r>
              <a:rPr lang="ja-JP" altLang="en-US" sz="1200" b="1" dirty="0">
                <a:solidFill>
                  <a:prstClr val="black"/>
                </a:solidFill>
                <a:latin typeface="Calibri"/>
                <a:ea typeface="ＭＳ Ｐゴシック"/>
              </a:rPr>
              <a:t>金融機関</a:t>
            </a:r>
            <a:r>
              <a:rPr lang="ja-JP" altLang="en-US" sz="1200" b="1" dirty="0" smtClean="0">
                <a:solidFill>
                  <a:prstClr val="black"/>
                </a:solidFill>
                <a:latin typeface="Calibri"/>
                <a:ea typeface="ＭＳ Ｐゴシック"/>
              </a:rPr>
              <a:t>は、激甚災害時等に顧客に対して支払いを行う際に、顧客の預金情報等を検索することが認められています。</a:t>
            </a:r>
            <a:endParaRPr lang="ja-JP" altLang="en-US" sz="1200" b="1" dirty="0">
              <a:solidFill>
                <a:prstClr val="black"/>
              </a:solidFill>
              <a:latin typeface="Calibri"/>
              <a:ea typeface="ＭＳ Ｐゴシック"/>
            </a:endParaRPr>
          </a:p>
        </p:txBody>
      </p:sp>
      <p:pic>
        <p:nvPicPr>
          <p:cNvPr id="77" name="Picture 3" descr="C:\Users\CS832991\Desktop\素材\SV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87716" y="5302796"/>
            <a:ext cx="799395" cy="718975"/>
          </a:xfrm>
          <a:prstGeom prst="rect">
            <a:avLst/>
          </a:prstGeom>
          <a:noFill/>
          <a:extLst>
            <a:ext uri="{909E8E84-426E-40DD-AFC4-6F175D3DCCD1}">
              <a14:hiddenFill xmlns:a14="http://schemas.microsoft.com/office/drawing/2010/main">
                <a:solidFill>
                  <a:srgbClr val="FFFFFF"/>
                </a:solidFill>
              </a14:hiddenFill>
            </a:ext>
          </a:extLst>
        </p:spPr>
      </p:pic>
      <p:sp>
        <p:nvSpPr>
          <p:cNvPr id="74" name="禁止 73"/>
          <p:cNvSpPr/>
          <p:nvPr/>
        </p:nvSpPr>
        <p:spPr>
          <a:xfrm>
            <a:off x="5270611" y="5317651"/>
            <a:ext cx="864096" cy="792088"/>
          </a:xfrm>
          <a:prstGeom prst="noSmoking">
            <a:avLst>
              <a:gd name="adj" fmla="val 12892"/>
            </a:avLst>
          </a:prstGeom>
          <a:solidFill>
            <a:srgbClr val="FF0000">
              <a:alpha val="42000"/>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black"/>
              </a:solidFill>
            </a:endParaRPr>
          </a:p>
        </p:txBody>
      </p:sp>
      <p:pic>
        <p:nvPicPr>
          <p:cNvPr id="79" name="Picture 38" descr="http://ddl.design.css.fujitsu.com/ddl/ja/contents/02_%E3%82%A4%E3%83%A9%E3%82%B9%E3%83%88/05_%E5%BB%BA%E7%89%A9/99_%E3%81%9D%E3%81%AE%E4%BB%96%EF%BC%88%E5%A4%96%E8%A6%B3%E3%83%BB%E5%AE%A4%E5%86%85%EF%BC%89/9954_0039.gif"/>
          <p:cNvPicPr>
            <a:picLocks noChangeAspect="1" noChangeArrowheads="1"/>
          </p:cNvPicPr>
          <p:nvPr/>
        </p:nvPicPr>
        <p:blipFill>
          <a:blip r:embed="rId4" cstate="print"/>
          <a:srcRect/>
          <a:stretch>
            <a:fillRect/>
          </a:stretch>
        </p:blipFill>
        <p:spPr bwMode="auto">
          <a:xfrm>
            <a:off x="3207307" y="4355824"/>
            <a:ext cx="688669" cy="809902"/>
          </a:xfrm>
          <a:prstGeom prst="rect">
            <a:avLst/>
          </a:prstGeom>
          <a:noFill/>
          <a:ln w="9525">
            <a:noFill/>
            <a:miter lim="800000"/>
            <a:headEnd/>
            <a:tailEnd/>
          </a:ln>
        </p:spPr>
      </p:pic>
      <p:sp>
        <p:nvSpPr>
          <p:cNvPr id="41" name="テキスト ボックス 40"/>
          <p:cNvSpPr txBox="1"/>
          <p:nvPr/>
        </p:nvSpPr>
        <p:spPr bwMode="auto">
          <a:xfrm>
            <a:off x="3051861" y="4249642"/>
            <a:ext cx="857569" cy="276999"/>
          </a:xfrm>
          <a:prstGeom prst="rect">
            <a:avLst/>
          </a:prstGeom>
          <a:noFill/>
        </p:spPr>
        <p:txBody>
          <a:bodyPr wrap="square">
            <a:spAutoFit/>
          </a:bodyPr>
          <a:lstStyle/>
          <a:p>
            <a:pPr>
              <a:defRPr/>
            </a:pPr>
            <a:r>
              <a:rPr lang="ja-JP" altLang="en-US" sz="1200" b="1" dirty="0" smtClean="0">
                <a:solidFill>
                  <a:prstClr val="black"/>
                </a:solidFill>
                <a:latin typeface="Calibri"/>
                <a:ea typeface="ＭＳ Ｐゴシック"/>
              </a:rPr>
              <a:t>事業主</a:t>
            </a:r>
            <a:endParaRPr lang="ja-JP" altLang="en-US" sz="1200" b="1" dirty="0">
              <a:solidFill>
                <a:prstClr val="black"/>
              </a:solidFill>
              <a:latin typeface="Calibri"/>
              <a:ea typeface="ＭＳ Ｐゴシック"/>
            </a:endParaRPr>
          </a:p>
        </p:txBody>
      </p:sp>
      <p:pic>
        <p:nvPicPr>
          <p:cNvPr id="80" name="Picture 38" descr="http://ddl.design.css.fujitsu.com/ddl/ja/contents/02_%E3%82%A4%E3%83%A9%E3%82%B9%E3%83%88/05_%E5%BB%BA%E7%89%A9/99_%E3%81%9D%E3%81%AE%E4%BB%96%EF%BC%88%E5%A4%96%E8%A6%B3%E3%83%BB%E5%AE%A4%E5%86%85%EF%BC%89/9954_0039.gif"/>
          <p:cNvPicPr>
            <a:picLocks noChangeAspect="1" noChangeArrowheads="1"/>
          </p:cNvPicPr>
          <p:nvPr/>
        </p:nvPicPr>
        <p:blipFill>
          <a:blip r:embed="rId4" cstate="print"/>
          <a:srcRect/>
          <a:stretch>
            <a:fillRect/>
          </a:stretch>
        </p:blipFill>
        <p:spPr bwMode="auto">
          <a:xfrm>
            <a:off x="3165679" y="5364503"/>
            <a:ext cx="688669" cy="809902"/>
          </a:xfrm>
          <a:prstGeom prst="rect">
            <a:avLst/>
          </a:prstGeom>
          <a:noFill/>
          <a:ln w="9525">
            <a:noFill/>
            <a:miter lim="800000"/>
            <a:headEnd/>
            <a:tailEnd/>
          </a:ln>
        </p:spPr>
      </p:pic>
      <p:sp>
        <p:nvSpPr>
          <p:cNvPr id="81" name="テキスト ボックス 80"/>
          <p:cNvSpPr txBox="1"/>
          <p:nvPr/>
        </p:nvSpPr>
        <p:spPr bwMode="auto">
          <a:xfrm>
            <a:off x="2967127" y="5281344"/>
            <a:ext cx="857569" cy="276999"/>
          </a:xfrm>
          <a:prstGeom prst="rect">
            <a:avLst/>
          </a:prstGeom>
          <a:noFill/>
        </p:spPr>
        <p:txBody>
          <a:bodyPr wrap="square">
            <a:spAutoFit/>
          </a:bodyPr>
          <a:lstStyle/>
          <a:p>
            <a:pPr>
              <a:defRPr/>
            </a:pPr>
            <a:r>
              <a:rPr lang="ja-JP" altLang="en-US" sz="1200" b="1" dirty="0" smtClean="0">
                <a:solidFill>
                  <a:prstClr val="black"/>
                </a:solidFill>
                <a:latin typeface="Calibri"/>
                <a:ea typeface="ＭＳ Ｐゴシック"/>
              </a:rPr>
              <a:t>事業主</a:t>
            </a:r>
            <a:endParaRPr lang="ja-JP" altLang="en-US" sz="1200" b="1" dirty="0">
              <a:solidFill>
                <a:prstClr val="black"/>
              </a:solidFill>
              <a:latin typeface="Calibri"/>
              <a:ea typeface="ＭＳ Ｐゴシック"/>
            </a:endParaRPr>
          </a:p>
        </p:txBody>
      </p:sp>
      <p:sp>
        <p:nvSpPr>
          <p:cNvPr id="2053" name="メモ 2052"/>
          <p:cNvSpPr/>
          <p:nvPr/>
        </p:nvSpPr>
        <p:spPr>
          <a:xfrm rot="10800000" flipH="1">
            <a:off x="1908579" y="3265340"/>
            <a:ext cx="587817" cy="814679"/>
          </a:xfrm>
          <a:prstGeom prst="foldedCorner">
            <a:avLst>
              <a:gd name="adj" fmla="val 2749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0"/>
          <a:lstStyle/>
          <a:p>
            <a:pPr algn="r" fontAlgn="auto">
              <a:lnSpc>
                <a:spcPts val="900"/>
              </a:lnSpc>
              <a:spcBef>
                <a:spcPts val="0"/>
              </a:spcBef>
              <a:spcAft>
                <a:spcPts val="0"/>
              </a:spcAft>
            </a:pPr>
            <a:r>
              <a:rPr lang="ja-JP" altLang="en-US" sz="900" dirty="0" smtClean="0">
                <a:solidFill>
                  <a:prstClr val="black"/>
                </a:solidFill>
              </a:rPr>
              <a:t>・・・・・・・・・・・・・・・・・・・・・・・・・・・・・・</a:t>
            </a:r>
            <a:endParaRPr lang="en-US" altLang="ja-JP" sz="900" dirty="0" smtClean="0">
              <a:solidFill>
                <a:prstClr val="black"/>
              </a:solidFill>
            </a:endParaRPr>
          </a:p>
          <a:p>
            <a:pPr algn="r" fontAlgn="auto">
              <a:lnSpc>
                <a:spcPts val="900"/>
              </a:lnSpc>
              <a:spcBef>
                <a:spcPts val="0"/>
              </a:spcBef>
              <a:spcAft>
                <a:spcPts val="0"/>
              </a:spcAft>
            </a:pPr>
            <a:r>
              <a:rPr lang="ja-JP" altLang="en-US" sz="900" dirty="0" smtClean="0">
                <a:solidFill>
                  <a:prstClr val="black"/>
                </a:solidFill>
              </a:rPr>
              <a:t>・・・・・・・・</a:t>
            </a:r>
            <a:endParaRPr lang="en-US" altLang="ja-JP" sz="900" dirty="0" smtClean="0">
              <a:solidFill>
                <a:prstClr val="black"/>
              </a:solidFill>
            </a:endParaRPr>
          </a:p>
          <a:p>
            <a:pPr algn="r" fontAlgn="auto">
              <a:spcBef>
                <a:spcPts val="0"/>
              </a:spcBef>
              <a:spcAft>
                <a:spcPts val="0"/>
              </a:spcAft>
            </a:pPr>
            <a:endParaRPr lang="ja-JP" altLang="en-US" sz="900" dirty="0">
              <a:solidFill>
                <a:prstClr val="black"/>
              </a:solidFill>
            </a:endParaRPr>
          </a:p>
        </p:txBody>
      </p:sp>
      <p:sp>
        <p:nvSpPr>
          <p:cNvPr id="10" name="円/楕円 9"/>
          <p:cNvSpPr/>
          <p:nvPr/>
        </p:nvSpPr>
        <p:spPr>
          <a:xfrm>
            <a:off x="1743672" y="3868558"/>
            <a:ext cx="936104" cy="2114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pic>
        <p:nvPicPr>
          <p:cNvPr id="83" name="図 81"/>
          <p:cNvPicPr>
            <a:picLocks noChangeAspect="1" noChangeArrowheads="1"/>
          </p:cNvPicPr>
          <p:nvPr/>
        </p:nvPicPr>
        <p:blipFill>
          <a:blip r:embed="rId5" cstate="print"/>
          <a:srcRect/>
          <a:stretch>
            <a:fillRect/>
          </a:stretch>
        </p:blipFill>
        <p:spPr bwMode="auto">
          <a:xfrm>
            <a:off x="5940152" y="3218337"/>
            <a:ext cx="1034733" cy="946558"/>
          </a:xfrm>
          <a:prstGeom prst="rect">
            <a:avLst/>
          </a:prstGeom>
          <a:noFill/>
          <a:ln w="9525">
            <a:noFill/>
            <a:miter lim="800000"/>
            <a:headEnd/>
            <a:tailEnd/>
          </a:ln>
        </p:spPr>
      </p:pic>
      <p:sp>
        <p:nvSpPr>
          <p:cNvPr id="23" name="テキスト ボックス 22"/>
          <p:cNvSpPr txBox="1"/>
          <p:nvPr/>
        </p:nvSpPr>
        <p:spPr>
          <a:xfrm>
            <a:off x="6168607" y="3374557"/>
            <a:ext cx="720079" cy="492443"/>
          </a:xfrm>
          <a:prstGeom prst="rect">
            <a:avLst/>
          </a:prstGeom>
          <a:noFill/>
        </p:spPr>
        <p:txBody>
          <a:bodyPr wrap="square" lIns="0" tIns="0" rIns="0" bIns="0" rtlCol="0" anchor="ctr" anchorCtr="0">
            <a:spAutoFit/>
          </a:bodyPr>
          <a:lstStyle/>
          <a:p>
            <a:pPr algn="ctr" fontAlgn="auto">
              <a:spcBef>
                <a:spcPts val="0"/>
              </a:spcBef>
              <a:spcAft>
                <a:spcPts val="0"/>
              </a:spcAft>
            </a:pPr>
            <a:r>
              <a:rPr lang="ja-JP" altLang="en-US" sz="1600" b="1" dirty="0" smtClean="0">
                <a:solidFill>
                  <a:srgbClr val="7030A0"/>
                </a:solidFill>
                <a:latin typeface="Meiryo UI" panose="020B0604030504040204" pitchFamily="50" charset="-128"/>
                <a:ea typeface="Meiryo UI" panose="020B0604030504040204" pitchFamily="50" charset="-128"/>
                <a:cs typeface="Meiryo UI" panose="020B0604030504040204" pitchFamily="50" charset="-128"/>
              </a:rPr>
              <a:t>社内</a:t>
            </a:r>
            <a:endParaRPr lang="en-US" altLang="ja-JP" sz="1600" b="1" dirty="0" smtClean="0">
              <a:solidFill>
                <a:srgbClr val="7030A0"/>
              </a:solidFill>
              <a:latin typeface="Meiryo UI" panose="020B0604030504040204" pitchFamily="50" charset="-128"/>
              <a:ea typeface="Meiryo UI" panose="020B0604030504040204" pitchFamily="50" charset="-128"/>
              <a:cs typeface="Meiryo UI" panose="020B0604030504040204" pitchFamily="50" charset="-128"/>
            </a:endParaRPr>
          </a:p>
          <a:p>
            <a:pPr algn="ctr" fontAlgn="auto">
              <a:spcBef>
                <a:spcPts val="0"/>
              </a:spcBef>
              <a:spcAft>
                <a:spcPts val="0"/>
              </a:spcAft>
            </a:pPr>
            <a:r>
              <a:rPr lang="ja-JP" altLang="en-US" sz="1600" b="1" dirty="0" smtClean="0">
                <a:solidFill>
                  <a:srgbClr val="7030A0"/>
                </a:solidFill>
                <a:latin typeface="Meiryo UI" panose="020B0604030504040204" pitchFamily="50" charset="-128"/>
                <a:ea typeface="Meiryo UI" panose="020B0604030504040204" pitchFamily="50" charset="-128"/>
                <a:cs typeface="Meiryo UI" panose="020B0604030504040204" pitchFamily="50" charset="-128"/>
              </a:rPr>
              <a:t>ｲﾝﾄﾗ</a:t>
            </a:r>
            <a:endParaRPr lang="ja-JP" altLang="en-US" sz="1600" b="1" dirty="0">
              <a:solidFill>
                <a:srgbClr val="7030A0"/>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84" name="Picture 5" descr="D:\Userfile\book_png[1]\book_png\book016.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83011" y="3265340"/>
            <a:ext cx="1153613" cy="851122"/>
          </a:xfrm>
          <a:prstGeom prst="rect">
            <a:avLst/>
          </a:prstGeom>
          <a:noFill/>
          <a:extLst>
            <a:ext uri="{909E8E84-426E-40DD-AFC4-6F175D3DCCD1}">
              <a14:hiddenFill xmlns:a14="http://schemas.microsoft.com/office/drawing/2010/main">
                <a:solidFill>
                  <a:srgbClr val="FFFFFF"/>
                </a:solidFill>
              </a14:hiddenFill>
            </a:ext>
          </a:extLst>
        </p:spPr>
      </p:pic>
      <p:sp>
        <p:nvSpPr>
          <p:cNvPr id="19" name="テキスト ボックス 18"/>
          <p:cNvSpPr txBox="1"/>
          <p:nvPr/>
        </p:nvSpPr>
        <p:spPr>
          <a:xfrm>
            <a:off x="3841434" y="3328390"/>
            <a:ext cx="1236765" cy="584775"/>
          </a:xfrm>
          <a:prstGeom prst="rect">
            <a:avLst/>
          </a:prstGeom>
          <a:noFill/>
        </p:spPr>
        <p:txBody>
          <a:bodyPr wrap="square" rtlCol="0">
            <a:spAutoFit/>
          </a:bodyPr>
          <a:lstStyle/>
          <a:p>
            <a:pPr algn="ctr" fontAlgn="auto">
              <a:spcBef>
                <a:spcPts val="0"/>
              </a:spcBef>
              <a:spcAft>
                <a:spcPts val="0"/>
              </a:spcAft>
            </a:pPr>
            <a:r>
              <a:rPr lang="ja-JP" altLang="en-US" sz="1600" b="1" dirty="0" smtClean="0">
                <a:solidFill>
                  <a:srgbClr val="4F81BD">
                    <a:lumMod val="75000"/>
                  </a:srgbClr>
                </a:solidFill>
                <a:latin typeface="Meiryo UI" panose="020B0604030504040204" pitchFamily="50" charset="-128"/>
                <a:ea typeface="Meiryo UI" panose="020B0604030504040204" pitchFamily="50" charset="-128"/>
                <a:cs typeface="Meiryo UI" panose="020B0604030504040204" pitchFamily="50" charset="-128"/>
              </a:rPr>
              <a:t>社内</a:t>
            </a:r>
            <a:endParaRPr lang="en-US" altLang="ja-JP" sz="1600" b="1" dirty="0" smtClean="0">
              <a:solidFill>
                <a:srgbClr val="4F81BD">
                  <a:lumMod val="75000"/>
                </a:srgbClr>
              </a:solidFill>
              <a:latin typeface="Meiryo UI" panose="020B0604030504040204" pitchFamily="50" charset="-128"/>
              <a:ea typeface="Meiryo UI" panose="020B0604030504040204" pitchFamily="50" charset="-128"/>
              <a:cs typeface="Meiryo UI" panose="020B0604030504040204" pitchFamily="50" charset="-128"/>
            </a:endParaRPr>
          </a:p>
          <a:p>
            <a:pPr algn="ctr" fontAlgn="auto">
              <a:spcBef>
                <a:spcPts val="0"/>
              </a:spcBef>
              <a:spcAft>
                <a:spcPts val="0"/>
              </a:spcAft>
            </a:pPr>
            <a:r>
              <a:rPr lang="ja-JP" altLang="en-US" sz="1600" b="1" dirty="0" smtClean="0">
                <a:solidFill>
                  <a:srgbClr val="4F81BD">
                    <a:lumMod val="75000"/>
                  </a:srgbClr>
                </a:solidFill>
                <a:latin typeface="Meiryo UI" panose="020B0604030504040204" pitchFamily="50" charset="-128"/>
                <a:ea typeface="Meiryo UI" panose="020B0604030504040204" pitchFamily="50" charset="-128"/>
                <a:cs typeface="Meiryo UI" panose="020B0604030504040204" pitchFamily="50" charset="-128"/>
              </a:rPr>
              <a:t>規定</a:t>
            </a:r>
            <a:endParaRPr lang="ja-JP" altLang="en-US" sz="1600" b="1" dirty="0">
              <a:solidFill>
                <a:srgbClr val="4F81BD">
                  <a:lumMod val="75000"/>
                </a:srgb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055" name="円/楕円 2054"/>
          <p:cNvSpPr/>
          <p:nvPr/>
        </p:nvSpPr>
        <p:spPr>
          <a:xfrm>
            <a:off x="2302724" y="3567339"/>
            <a:ext cx="144506" cy="13568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ja-JP" altLang="en-US" sz="600" b="1" dirty="0" smtClean="0">
                <a:solidFill>
                  <a:srgbClr val="FF0000"/>
                </a:solidFill>
              </a:rPr>
              <a:t>印</a:t>
            </a:r>
            <a:endParaRPr lang="ja-JP" altLang="en-US" sz="600" b="1" dirty="0">
              <a:solidFill>
                <a:srgbClr val="FF0000"/>
              </a:solidFill>
            </a:endParaRPr>
          </a:p>
        </p:txBody>
      </p:sp>
      <p:pic>
        <p:nvPicPr>
          <p:cNvPr id="88" name="Picture 4"/>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000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5977187" y="4480425"/>
            <a:ext cx="698719" cy="6481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9" name="Picture 5" descr="C:\Users\CS784324\AppData\Local\Microsoft\Windows\Temporary Internet Files\Content.IE5\24D82G2Q\MC900029975[1].wmf"/>
          <p:cNvPicPr>
            <a:picLocks noChangeAspect="1" noChangeArrowheads="1"/>
          </p:cNvPicPr>
          <p:nvPr/>
        </p:nvPicPr>
        <p:blipFill>
          <a:blip r:embed="rId9"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4659788" y="4249993"/>
            <a:ext cx="493809" cy="742004"/>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5" descr="C:\Users\CS784324\AppData\Local\Microsoft\Windows\Temporary Internet Files\Content.IE5\24D82G2Q\MC900029975[1].wmf"/>
          <p:cNvPicPr>
            <a:picLocks noChangeAspect="1" noChangeArrowheads="1"/>
          </p:cNvPicPr>
          <p:nvPr/>
        </p:nvPicPr>
        <p:blipFill>
          <a:blip r:embed="rId9"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4632540" y="5266211"/>
            <a:ext cx="437361" cy="657185"/>
          </a:xfrm>
          <a:prstGeom prst="rect">
            <a:avLst/>
          </a:prstGeom>
          <a:noFill/>
          <a:extLst>
            <a:ext uri="{909E8E84-426E-40DD-AFC4-6F175D3DCCD1}">
              <a14:hiddenFill xmlns:a14="http://schemas.microsoft.com/office/drawing/2010/main">
                <a:solidFill>
                  <a:srgbClr val="FFFFFF"/>
                </a:solidFill>
              </a14:hiddenFill>
            </a:ext>
          </a:extLst>
        </p:spPr>
      </p:pic>
      <p:sp>
        <p:nvSpPr>
          <p:cNvPr id="67" name="スライド番号プレースホルダー 2"/>
          <p:cNvSpPr>
            <a:spLocks noGrp="1"/>
          </p:cNvSpPr>
          <p:nvPr>
            <p:ph type="sldNum" sz="quarter" idx="12"/>
          </p:nvPr>
        </p:nvSpPr>
        <p:spPr>
          <a:xfrm>
            <a:off x="6953235" y="6474920"/>
            <a:ext cx="2133600" cy="365125"/>
          </a:xfrm>
        </p:spPr>
        <p:txBody>
          <a:bodyPr/>
          <a:lstStyle/>
          <a:p>
            <a:pPr>
              <a:defRPr/>
            </a:pPr>
            <a:fld id="{85DC3901-B6D2-4321-92EF-C938EA32AB4B}" type="slidenum">
              <a:rPr lang="ja-JP" altLang="en-US" sz="1800" b="1"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pPr>
                <a:defRPr/>
              </a:pPr>
              <a:t>7</a:t>
            </a:fld>
            <a:endParaRPr lang="ja-JP" altLang="en-US" sz="18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460519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タイトル 1"/>
          <p:cNvSpPr txBox="1">
            <a:spLocks/>
          </p:cNvSpPr>
          <p:nvPr/>
        </p:nvSpPr>
        <p:spPr bwMode="auto">
          <a:xfrm>
            <a:off x="35496" y="44624"/>
            <a:ext cx="8640762"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r>
              <a:rPr lang="en-US" altLang="ja-JP"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(2)</a:t>
            </a:r>
            <a:r>
              <a:rPr lang="ja-JP" altLang="en-US"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提供・提供の求めの制限</a:t>
            </a:r>
          </a:p>
        </p:txBody>
      </p:sp>
      <p:sp>
        <p:nvSpPr>
          <p:cNvPr id="9" name="角丸四角形 8"/>
          <p:cNvSpPr/>
          <p:nvPr/>
        </p:nvSpPr>
        <p:spPr>
          <a:xfrm>
            <a:off x="226417" y="620688"/>
            <a:ext cx="8593733" cy="1705969"/>
          </a:xfrm>
          <a:prstGeom prst="roundRect">
            <a:avLst>
              <a:gd name="adj" fmla="val 9315"/>
            </a:avLst>
          </a:prstGeom>
          <a:solidFill>
            <a:schemeClr val="accent4">
              <a:lumMod val="20000"/>
              <a:lumOff val="80000"/>
              <a:alpha val="65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fontAlgn="auto">
              <a:spcBef>
                <a:spcPts val="0"/>
              </a:spcBef>
              <a:spcAft>
                <a:spcPts val="0"/>
              </a:spcAft>
            </a:pPr>
            <a:r>
              <a:rPr lang="en-US" altLang="ja-JP" sz="16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6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例：源泉徴収の扶養控除申告</a:t>
            </a:r>
            <a:r>
              <a:rPr lang="en-US" altLang="ja-JP" sz="16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1600" b="1" dirty="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10" name="グループ化 9"/>
          <p:cNvGrpSpPr/>
          <p:nvPr/>
        </p:nvGrpSpPr>
        <p:grpSpPr>
          <a:xfrm>
            <a:off x="725886" y="1181543"/>
            <a:ext cx="681147" cy="900771"/>
            <a:chOff x="836613" y="2285975"/>
            <a:chExt cx="287337" cy="515937"/>
          </a:xfrm>
        </p:grpSpPr>
        <p:sp>
          <p:nvSpPr>
            <p:cNvPr id="11" name="フローチャート : 論理積ゲート 10"/>
            <p:cNvSpPr/>
            <p:nvPr/>
          </p:nvSpPr>
          <p:spPr>
            <a:xfrm rot="16200000">
              <a:off x="850901" y="2528862"/>
              <a:ext cx="258762" cy="287337"/>
            </a:xfrm>
            <a:prstGeom prst="flowChartDelay">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prstClr val="white"/>
                </a:solidFill>
              </a:endParaRPr>
            </a:p>
          </p:txBody>
        </p:sp>
        <p:sp>
          <p:nvSpPr>
            <p:cNvPr id="12" name="スマイル 11"/>
            <p:cNvSpPr/>
            <p:nvPr/>
          </p:nvSpPr>
          <p:spPr>
            <a:xfrm>
              <a:off x="836613" y="2285975"/>
              <a:ext cx="287337" cy="287337"/>
            </a:xfrm>
            <a:prstGeom prst="smileyFace">
              <a:avLst>
                <a:gd name="adj" fmla="val 4653"/>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grpSp>
      <p:sp>
        <p:nvSpPr>
          <p:cNvPr id="13" name="テキスト ボックス 12"/>
          <p:cNvSpPr txBox="1"/>
          <p:nvPr/>
        </p:nvSpPr>
        <p:spPr>
          <a:xfrm>
            <a:off x="539549" y="2117076"/>
            <a:ext cx="1236765" cy="184666"/>
          </a:xfrm>
          <a:prstGeom prst="rect">
            <a:avLst/>
          </a:prstGeom>
          <a:noFill/>
        </p:spPr>
        <p:txBody>
          <a:bodyPr wrap="square" lIns="0" tIns="0" rIns="0" bIns="0" rtlCol="0" anchor="ctr" anchorCtr="0">
            <a:spAutoFit/>
          </a:bodyPr>
          <a:lstStyle/>
          <a:p>
            <a:pPr algn="ctr" fontAlgn="auto">
              <a:spcBef>
                <a:spcPts val="0"/>
              </a:spcBef>
              <a:spcAft>
                <a:spcPts val="0"/>
              </a:spcAft>
            </a:pPr>
            <a:r>
              <a:rPr lang="ja-JP" altLang="en-US" sz="12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従業員（本人）</a:t>
            </a:r>
            <a:endParaRPr lang="ja-JP" altLang="en-US" sz="12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15" name="Picture 38" descr="http://ddl.design.css.fujitsu.com/ddl/ja/contents/02_%E3%82%A4%E3%83%A9%E3%82%B9%E3%83%88/05_%E5%BB%BA%E7%89%A9/99_%E3%81%9D%E3%81%AE%E4%BB%96%EF%BC%88%E5%A4%96%E8%A6%B3%E3%83%BB%E5%AE%A4%E5%86%85%EF%BC%89/9954_0039.gif"/>
          <p:cNvPicPr>
            <a:picLocks noChangeAspect="1" noChangeArrowheads="1"/>
          </p:cNvPicPr>
          <p:nvPr/>
        </p:nvPicPr>
        <p:blipFill>
          <a:blip r:embed="rId3" cstate="print"/>
          <a:srcRect/>
          <a:stretch>
            <a:fillRect/>
          </a:stretch>
        </p:blipFill>
        <p:spPr bwMode="auto">
          <a:xfrm>
            <a:off x="2887302" y="1056207"/>
            <a:ext cx="781334" cy="918879"/>
          </a:xfrm>
          <a:prstGeom prst="rect">
            <a:avLst/>
          </a:prstGeom>
          <a:noFill/>
          <a:ln w="9525">
            <a:noFill/>
            <a:miter lim="800000"/>
            <a:headEnd/>
            <a:tailEnd/>
          </a:ln>
        </p:spPr>
      </p:pic>
      <p:sp>
        <p:nvSpPr>
          <p:cNvPr id="16" name="テキスト ボックス 15"/>
          <p:cNvSpPr txBox="1"/>
          <p:nvPr/>
        </p:nvSpPr>
        <p:spPr bwMode="auto">
          <a:xfrm>
            <a:off x="2887302" y="2005136"/>
            <a:ext cx="857569" cy="276999"/>
          </a:xfrm>
          <a:prstGeom prst="rect">
            <a:avLst/>
          </a:prstGeom>
          <a:noFill/>
        </p:spPr>
        <p:txBody>
          <a:bodyPr wrap="square">
            <a:spAutoFit/>
          </a:bodyPr>
          <a:lstStyle/>
          <a:p>
            <a:pPr>
              <a:defRPr/>
            </a:pPr>
            <a:r>
              <a:rPr lang="ja-JP" altLang="en-US" sz="1200" b="1" dirty="0" smtClean="0">
                <a:solidFill>
                  <a:prstClr val="black"/>
                </a:solidFill>
                <a:latin typeface="Calibri"/>
                <a:ea typeface="ＭＳ Ｐゴシック"/>
              </a:rPr>
              <a:t>事業主</a:t>
            </a:r>
            <a:endParaRPr lang="ja-JP" altLang="en-US" sz="1200" b="1" dirty="0">
              <a:solidFill>
                <a:prstClr val="black"/>
              </a:solidFill>
              <a:latin typeface="Calibri"/>
              <a:ea typeface="ＭＳ Ｐゴシック"/>
            </a:endParaRPr>
          </a:p>
        </p:txBody>
      </p:sp>
      <p:cxnSp>
        <p:nvCxnSpPr>
          <p:cNvPr id="3" name="直線矢印コネクタ 2"/>
          <p:cNvCxnSpPr/>
          <p:nvPr/>
        </p:nvCxnSpPr>
        <p:spPr>
          <a:xfrm flipH="1">
            <a:off x="1589983" y="1498070"/>
            <a:ext cx="1221084"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a:off x="1589983" y="1670172"/>
            <a:ext cx="1221084"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bwMode="auto">
          <a:xfrm>
            <a:off x="1628315" y="1221071"/>
            <a:ext cx="1182752" cy="276999"/>
          </a:xfrm>
          <a:prstGeom prst="rect">
            <a:avLst/>
          </a:prstGeom>
          <a:noFill/>
        </p:spPr>
        <p:txBody>
          <a:bodyPr wrap="square">
            <a:spAutoFit/>
          </a:bodyPr>
          <a:lstStyle/>
          <a:p>
            <a:pPr algn="ctr">
              <a:defRPr/>
            </a:pPr>
            <a:r>
              <a:rPr lang="en-US" altLang="ja-JP" sz="1200" b="1" dirty="0" smtClean="0">
                <a:solidFill>
                  <a:prstClr val="black"/>
                </a:solidFill>
                <a:latin typeface="Calibri"/>
                <a:ea typeface="ＭＳ Ｐゴシック"/>
              </a:rPr>
              <a:t>Request</a:t>
            </a:r>
            <a:r>
              <a:rPr lang="ja-JP" altLang="en-US" sz="1200" b="1" dirty="0" smtClean="0">
                <a:solidFill>
                  <a:prstClr val="black"/>
                </a:solidFill>
                <a:latin typeface="Calibri"/>
                <a:ea typeface="ＭＳ Ｐゴシック"/>
              </a:rPr>
              <a:t>！</a:t>
            </a:r>
            <a:endParaRPr lang="ja-JP" altLang="en-US" sz="1200" b="1" dirty="0">
              <a:solidFill>
                <a:prstClr val="black"/>
              </a:solidFill>
              <a:latin typeface="Calibri"/>
              <a:ea typeface="ＭＳ Ｐゴシック"/>
            </a:endParaRPr>
          </a:p>
        </p:txBody>
      </p:sp>
      <p:sp>
        <p:nvSpPr>
          <p:cNvPr id="24" name="テキスト ボックス 23"/>
          <p:cNvSpPr txBox="1"/>
          <p:nvPr/>
        </p:nvSpPr>
        <p:spPr>
          <a:xfrm>
            <a:off x="1792572" y="1760937"/>
            <a:ext cx="815701" cy="292619"/>
          </a:xfrm>
          <a:prstGeom prst="rect">
            <a:avLst/>
          </a:prstGeom>
          <a:solidFill>
            <a:schemeClr val="bg1"/>
          </a:solidFill>
          <a:ln>
            <a:solidFill>
              <a:schemeClr val="accent1">
                <a:shade val="95000"/>
                <a:satMod val="105000"/>
              </a:schemeClr>
            </a:solidFill>
          </a:ln>
        </p:spPr>
        <p:txBody>
          <a:bodyPr wrap="none" lIns="0" tIns="0" rIns="0" bIns="0" rtlCol="0" anchor="ctr" anchorCtr="0">
            <a:noAutofit/>
          </a:bodyPr>
          <a:lstStyle/>
          <a:p>
            <a:pPr algn="ctr" fontAlgn="auto">
              <a:spcBef>
                <a:spcPts val="0"/>
              </a:spcBef>
              <a:spcAft>
                <a:spcPts val="0"/>
              </a:spcAft>
            </a:pPr>
            <a:r>
              <a:rPr lang="en-US" altLang="ja-JP" sz="105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1234567</a:t>
            </a:r>
            <a:endParaRPr lang="ja-JP" altLang="en-US" sz="105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25" name="グループ化 11"/>
          <p:cNvGrpSpPr>
            <a:grpSpLocks/>
          </p:cNvGrpSpPr>
          <p:nvPr/>
        </p:nvGrpSpPr>
        <p:grpSpPr bwMode="auto">
          <a:xfrm>
            <a:off x="1157932" y="1705599"/>
            <a:ext cx="572992" cy="374127"/>
            <a:chOff x="3520259" y="2782228"/>
            <a:chExt cx="1045178" cy="670299"/>
          </a:xfrm>
        </p:grpSpPr>
        <p:pic>
          <p:nvPicPr>
            <p:cNvPr id="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20259" y="2782228"/>
              <a:ext cx="1045178" cy="6702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正方形/長方形 26"/>
            <p:cNvSpPr/>
            <p:nvPr/>
          </p:nvSpPr>
          <p:spPr>
            <a:xfrm>
              <a:off x="3574054" y="3062161"/>
              <a:ext cx="248487" cy="321026"/>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grpSp>
          <p:nvGrpSpPr>
            <p:cNvPr id="28" name="グループ化 16"/>
            <p:cNvGrpSpPr>
              <a:grpSpLocks/>
            </p:cNvGrpSpPr>
            <p:nvPr/>
          </p:nvGrpSpPr>
          <p:grpSpPr bwMode="auto">
            <a:xfrm>
              <a:off x="3602112" y="3108284"/>
              <a:ext cx="191834" cy="281601"/>
              <a:chOff x="683568" y="3356992"/>
              <a:chExt cx="288032" cy="516379"/>
            </a:xfrm>
          </p:grpSpPr>
          <p:sp>
            <p:nvSpPr>
              <p:cNvPr id="29" name="フローチャート : 論理積ゲート 28"/>
              <p:cNvSpPr/>
              <p:nvPr/>
            </p:nvSpPr>
            <p:spPr>
              <a:xfrm rot="16200000">
                <a:off x="698479" y="3601473"/>
                <a:ext cx="259014" cy="288473"/>
              </a:xfrm>
              <a:prstGeom prst="flowChartDelay">
                <a:avLst/>
              </a:prstGeom>
              <a:solidFill>
                <a:schemeClr val="tx2">
                  <a:lumMod val="40000"/>
                  <a:lumOff val="6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sp>
            <p:nvSpPr>
              <p:cNvPr id="30" name="スマイル 29"/>
              <p:cNvSpPr/>
              <p:nvPr/>
            </p:nvSpPr>
            <p:spPr>
              <a:xfrm>
                <a:off x="683750" y="3357185"/>
                <a:ext cx="288473" cy="287273"/>
              </a:xfrm>
              <a:prstGeom prst="smileyFace">
                <a:avLst>
                  <a:gd name="adj" fmla="val 4653"/>
                </a:avLst>
              </a:prstGeom>
              <a:solidFill>
                <a:schemeClr val="accent6">
                  <a:lumMod val="20000"/>
                  <a:lumOff val="80000"/>
                </a:schemeClr>
              </a:solidFill>
              <a:ln w="31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grpSp>
      </p:grpSp>
      <p:grpSp>
        <p:nvGrpSpPr>
          <p:cNvPr id="33" name="グループ化 32"/>
          <p:cNvGrpSpPr/>
          <p:nvPr/>
        </p:nvGrpSpPr>
        <p:grpSpPr>
          <a:xfrm>
            <a:off x="4300404" y="1403666"/>
            <a:ext cx="567087" cy="597951"/>
            <a:chOff x="1217803" y="2477730"/>
            <a:chExt cx="661115" cy="647843"/>
          </a:xfrm>
        </p:grpSpPr>
        <p:sp>
          <p:nvSpPr>
            <p:cNvPr id="34" name="二等辺三角形 33"/>
            <p:cNvSpPr/>
            <p:nvPr/>
          </p:nvSpPr>
          <p:spPr>
            <a:xfrm rot="13075463">
              <a:off x="1217803" y="2751091"/>
              <a:ext cx="463124" cy="37448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35" name="円/楕円 34"/>
            <p:cNvSpPr/>
            <p:nvPr/>
          </p:nvSpPr>
          <p:spPr>
            <a:xfrm rot="2275463">
              <a:off x="1374322" y="2477730"/>
              <a:ext cx="504596" cy="46621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36" name="円/楕円 35"/>
            <p:cNvSpPr/>
            <p:nvPr/>
          </p:nvSpPr>
          <p:spPr>
            <a:xfrm rot="2275463">
              <a:off x="1409698" y="2575946"/>
              <a:ext cx="373263" cy="358781"/>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37" name="円/楕円 36"/>
            <p:cNvSpPr/>
            <p:nvPr/>
          </p:nvSpPr>
          <p:spPr>
            <a:xfrm rot="5028919">
              <a:off x="1471063" y="2782589"/>
              <a:ext cx="106896" cy="7599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38" name="円/楕円 37"/>
            <p:cNvSpPr/>
            <p:nvPr/>
          </p:nvSpPr>
          <p:spPr>
            <a:xfrm rot="5028919">
              <a:off x="1525532" y="2787821"/>
              <a:ext cx="66917" cy="599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cxnSp>
          <p:nvCxnSpPr>
            <p:cNvPr id="39" name="直線コネクタ 38"/>
            <p:cNvCxnSpPr/>
            <p:nvPr/>
          </p:nvCxnSpPr>
          <p:spPr>
            <a:xfrm rot="2275463">
              <a:off x="1580581" y="2635648"/>
              <a:ext cx="35785" cy="3206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rot="2275463" flipV="1">
              <a:off x="1557394" y="2661601"/>
              <a:ext cx="44146" cy="22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a:xfrm rot="2275463" flipH="1" flipV="1">
              <a:off x="1659974" y="2751317"/>
              <a:ext cx="33317" cy="2877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a:xfrm rot="2275463" flipH="1">
              <a:off x="1673190" y="2736567"/>
              <a:ext cx="41102" cy="20270"/>
            </a:xfrm>
            <a:prstGeom prst="line">
              <a:avLst/>
            </a:prstGeom>
          </p:spPr>
          <p:style>
            <a:lnRef idx="1">
              <a:schemeClr val="accent1"/>
            </a:lnRef>
            <a:fillRef idx="0">
              <a:schemeClr val="accent1"/>
            </a:fillRef>
            <a:effectRef idx="0">
              <a:schemeClr val="accent1"/>
            </a:effectRef>
            <a:fontRef idx="minor">
              <a:schemeClr val="tx1"/>
            </a:fontRef>
          </p:style>
        </p:cxnSp>
        <p:sp>
          <p:nvSpPr>
            <p:cNvPr id="43" name="涙形 42"/>
            <p:cNvSpPr/>
            <p:nvPr/>
          </p:nvSpPr>
          <p:spPr>
            <a:xfrm rot="2275463" flipH="1" flipV="1">
              <a:off x="1719344" y="2750175"/>
              <a:ext cx="29722" cy="31581"/>
            </a:xfrm>
            <a:prstGeom prst="teardrop">
              <a:avLst>
                <a:gd name="adj" fmla="val 152942"/>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44" name="涙形 43"/>
            <p:cNvSpPr/>
            <p:nvPr/>
          </p:nvSpPr>
          <p:spPr>
            <a:xfrm rot="2275463" flipH="1" flipV="1">
              <a:off x="1767192" y="2741975"/>
              <a:ext cx="29722" cy="31581"/>
            </a:xfrm>
            <a:prstGeom prst="teardrop">
              <a:avLst>
                <a:gd name="adj" fmla="val 152942"/>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45" name="涙形 44"/>
            <p:cNvSpPr/>
            <p:nvPr/>
          </p:nvSpPr>
          <p:spPr>
            <a:xfrm rot="8338951">
              <a:off x="1552351" y="2594756"/>
              <a:ext cx="30435" cy="33830"/>
            </a:xfrm>
            <a:prstGeom prst="teardrop">
              <a:avLst>
                <a:gd name="adj" fmla="val 152942"/>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46" name="涙形 45"/>
            <p:cNvSpPr/>
            <p:nvPr/>
          </p:nvSpPr>
          <p:spPr>
            <a:xfrm rot="8338951">
              <a:off x="1552395" y="2543782"/>
              <a:ext cx="30435" cy="33830"/>
            </a:xfrm>
            <a:prstGeom prst="teardrop">
              <a:avLst>
                <a:gd name="adj" fmla="val 152942"/>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47" name="涙形 46"/>
            <p:cNvSpPr/>
            <p:nvPr/>
          </p:nvSpPr>
          <p:spPr>
            <a:xfrm rot="8338951">
              <a:off x="1555222" y="2496612"/>
              <a:ext cx="30435" cy="33830"/>
            </a:xfrm>
            <a:prstGeom prst="teardrop">
              <a:avLst>
                <a:gd name="adj" fmla="val 152942"/>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grpSp>
      <p:sp>
        <p:nvSpPr>
          <p:cNvPr id="48" name="テキスト ボックス 47"/>
          <p:cNvSpPr txBox="1"/>
          <p:nvPr/>
        </p:nvSpPr>
        <p:spPr>
          <a:xfrm>
            <a:off x="3945107" y="1967756"/>
            <a:ext cx="1236765" cy="184666"/>
          </a:xfrm>
          <a:prstGeom prst="rect">
            <a:avLst/>
          </a:prstGeom>
          <a:noFill/>
        </p:spPr>
        <p:txBody>
          <a:bodyPr wrap="square" lIns="0" tIns="0" rIns="0" bIns="0" rtlCol="0" anchor="ctr" anchorCtr="0">
            <a:spAutoFit/>
          </a:bodyPr>
          <a:lstStyle/>
          <a:p>
            <a:pPr algn="ctr" fontAlgn="auto">
              <a:spcBef>
                <a:spcPts val="0"/>
              </a:spcBef>
              <a:spcAft>
                <a:spcPts val="0"/>
              </a:spcAft>
            </a:pPr>
            <a:r>
              <a:rPr lang="ja-JP" altLang="en-US" sz="12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扶養家族</a:t>
            </a:r>
            <a:endParaRPr lang="ja-JP" altLang="en-US" sz="12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49" name="グループ化 48"/>
          <p:cNvGrpSpPr/>
          <p:nvPr/>
        </p:nvGrpSpPr>
        <p:grpSpPr>
          <a:xfrm>
            <a:off x="5436096" y="1262373"/>
            <a:ext cx="650464" cy="812665"/>
            <a:chOff x="836613" y="2285975"/>
            <a:chExt cx="287337" cy="515937"/>
          </a:xfrm>
        </p:grpSpPr>
        <p:sp>
          <p:nvSpPr>
            <p:cNvPr id="50" name="フローチャート : 論理積ゲート 49"/>
            <p:cNvSpPr/>
            <p:nvPr/>
          </p:nvSpPr>
          <p:spPr>
            <a:xfrm rot="16200000">
              <a:off x="850901" y="2528862"/>
              <a:ext cx="258762" cy="287337"/>
            </a:xfrm>
            <a:prstGeom prst="flowChartDelay">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prstClr val="white"/>
                </a:solidFill>
              </a:endParaRPr>
            </a:p>
          </p:txBody>
        </p:sp>
        <p:sp>
          <p:nvSpPr>
            <p:cNvPr id="51" name="スマイル 50"/>
            <p:cNvSpPr/>
            <p:nvPr/>
          </p:nvSpPr>
          <p:spPr>
            <a:xfrm>
              <a:off x="836613" y="2285975"/>
              <a:ext cx="287337" cy="287337"/>
            </a:xfrm>
            <a:prstGeom prst="smileyFace">
              <a:avLst>
                <a:gd name="adj" fmla="val 4653"/>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grpSp>
      <p:sp>
        <p:nvSpPr>
          <p:cNvPr id="52" name="テキスト ボックス 51"/>
          <p:cNvSpPr txBox="1"/>
          <p:nvPr/>
        </p:nvSpPr>
        <p:spPr>
          <a:xfrm>
            <a:off x="4904966" y="2064537"/>
            <a:ext cx="1236765" cy="184666"/>
          </a:xfrm>
          <a:prstGeom prst="rect">
            <a:avLst/>
          </a:prstGeom>
          <a:noFill/>
        </p:spPr>
        <p:txBody>
          <a:bodyPr wrap="square" lIns="0" tIns="0" rIns="0" bIns="0" rtlCol="0" anchor="ctr" anchorCtr="0">
            <a:spAutoFit/>
          </a:bodyPr>
          <a:lstStyle/>
          <a:p>
            <a:pPr algn="ctr" fontAlgn="auto">
              <a:spcBef>
                <a:spcPts val="0"/>
              </a:spcBef>
              <a:spcAft>
                <a:spcPts val="0"/>
              </a:spcAft>
            </a:pPr>
            <a:r>
              <a:rPr lang="ja-JP" altLang="en-US" sz="12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従業員</a:t>
            </a:r>
            <a:endParaRPr lang="ja-JP" altLang="en-US" sz="12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53" name="Picture 38" descr="http://ddl.design.css.fujitsu.com/ddl/ja/contents/02_%E3%82%A4%E3%83%A9%E3%82%B9%E3%83%88/05_%E5%BB%BA%E7%89%A9/99_%E3%81%9D%E3%81%AE%E4%BB%96%EF%BC%88%E5%A4%96%E8%A6%B3%E3%83%BB%E5%AE%A4%E5%86%85%EF%BC%89/9954_0039.gif"/>
          <p:cNvPicPr>
            <a:picLocks noChangeAspect="1" noChangeArrowheads="1"/>
          </p:cNvPicPr>
          <p:nvPr/>
        </p:nvPicPr>
        <p:blipFill>
          <a:blip r:embed="rId3" cstate="print"/>
          <a:srcRect/>
          <a:stretch>
            <a:fillRect/>
          </a:stretch>
        </p:blipFill>
        <p:spPr bwMode="auto">
          <a:xfrm>
            <a:off x="7524330" y="1012748"/>
            <a:ext cx="805809" cy="947663"/>
          </a:xfrm>
          <a:prstGeom prst="rect">
            <a:avLst/>
          </a:prstGeom>
          <a:noFill/>
          <a:ln w="9525">
            <a:noFill/>
            <a:miter lim="800000"/>
            <a:headEnd/>
            <a:tailEnd/>
          </a:ln>
        </p:spPr>
      </p:pic>
      <p:sp>
        <p:nvSpPr>
          <p:cNvPr id="54" name="テキスト ボックス 53"/>
          <p:cNvSpPr txBox="1"/>
          <p:nvPr/>
        </p:nvSpPr>
        <p:spPr bwMode="auto">
          <a:xfrm>
            <a:off x="7511398" y="1902523"/>
            <a:ext cx="857569" cy="276999"/>
          </a:xfrm>
          <a:prstGeom prst="rect">
            <a:avLst/>
          </a:prstGeom>
          <a:noFill/>
        </p:spPr>
        <p:txBody>
          <a:bodyPr wrap="square">
            <a:spAutoFit/>
          </a:bodyPr>
          <a:lstStyle/>
          <a:p>
            <a:pPr>
              <a:defRPr/>
            </a:pPr>
            <a:r>
              <a:rPr lang="ja-JP" altLang="en-US" sz="1200" b="1" dirty="0" smtClean="0">
                <a:solidFill>
                  <a:prstClr val="black"/>
                </a:solidFill>
                <a:latin typeface="Calibri"/>
                <a:ea typeface="ＭＳ Ｐゴシック"/>
              </a:rPr>
              <a:t>事業主</a:t>
            </a:r>
            <a:endParaRPr lang="ja-JP" altLang="en-US" sz="1200" b="1" dirty="0">
              <a:solidFill>
                <a:prstClr val="black"/>
              </a:solidFill>
              <a:latin typeface="Calibri"/>
              <a:ea typeface="ＭＳ Ｐゴシック"/>
            </a:endParaRPr>
          </a:p>
        </p:txBody>
      </p:sp>
      <p:cxnSp>
        <p:nvCxnSpPr>
          <p:cNvPr id="55" name="直線矢印コネクタ 54"/>
          <p:cNvCxnSpPr/>
          <p:nvPr/>
        </p:nvCxnSpPr>
        <p:spPr>
          <a:xfrm flipH="1">
            <a:off x="6414521" y="1478264"/>
            <a:ext cx="1221084"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p:nvPr/>
        </p:nvCxnSpPr>
        <p:spPr>
          <a:xfrm>
            <a:off x="6414521" y="1598164"/>
            <a:ext cx="1221084"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7" name="テキスト ボックス 56"/>
          <p:cNvSpPr txBox="1"/>
          <p:nvPr/>
        </p:nvSpPr>
        <p:spPr bwMode="auto">
          <a:xfrm>
            <a:off x="6452853" y="1201265"/>
            <a:ext cx="1182752" cy="276999"/>
          </a:xfrm>
          <a:prstGeom prst="rect">
            <a:avLst/>
          </a:prstGeom>
          <a:noFill/>
        </p:spPr>
        <p:txBody>
          <a:bodyPr wrap="square">
            <a:spAutoFit/>
          </a:bodyPr>
          <a:lstStyle/>
          <a:p>
            <a:pPr algn="ctr">
              <a:defRPr/>
            </a:pPr>
            <a:r>
              <a:rPr lang="en-US" altLang="ja-JP" sz="1200" b="1" dirty="0" smtClean="0">
                <a:solidFill>
                  <a:prstClr val="black"/>
                </a:solidFill>
                <a:latin typeface="Calibri"/>
                <a:ea typeface="ＭＳ Ｐゴシック"/>
              </a:rPr>
              <a:t>Request</a:t>
            </a:r>
            <a:r>
              <a:rPr lang="ja-JP" altLang="en-US" sz="1200" b="1" dirty="0" smtClean="0">
                <a:solidFill>
                  <a:prstClr val="black"/>
                </a:solidFill>
                <a:latin typeface="Calibri"/>
                <a:ea typeface="ＭＳ Ｐゴシック"/>
              </a:rPr>
              <a:t>！</a:t>
            </a:r>
            <a:endParaRPr lang="ja-JP" altLang="en-US" sz="1200" b="1" dirty="0">
              <a:solidFill>
                <a:prstClr val="black"/>
              </a:solidFill>
              <a:latin typeface="Calibri"/>
              <a:ea typeface="ＭＳ Ｐゴシック"/>
            </a:endParaRPr>
          </a:p>
        </p:txBody>
      </p:sp>
      <p:sp>
        <p:nvSpPr>
          <p:cNvPr id="58" name="テキスト ボックス 57"/>
          <p:cNvSpPr txBox="1"/>
          <p:nvPr/>
        </p:nvSpPr>
        <p:spPr>
          <a:xfrm>
            <a:off x="6394888" y="1794584"/>
            <a:ext cx="815701" cy="292619"/>
          </a:xfrm>
          <a:prstGeom prst="rect">
            <a:avLst/>
          </a:prstGeom>
          <a:solidFill>
            <a:schemeClr val="bg1"/>
          </a:solidFill>
          <a:ln>
            <a:solidFill>
              <a:schemeClr val="accent1">
                <a:shade val="95000"/>
                <a:satMod val="105000"/>
              </a:schemeClr>
            </a:solidFill>
          </a:ln>
        </p:spPr>
        <p:txBody>
          <a:bodyPr wrap="none" lIns="0" tIns="0" rIns="0" bIns="0" rtlCol="0" anchor="ctr" anchorCtr="0">
            <a:noAutofit/>
          </a:bodyPr>
          <a:lstStyle/>
          <a:p>
            <a:pPr algn="ctr" fontAlgn="auto">
              <a:spcBef>
                <a:spcPts val="0"/>
              </a:spcBef>
              <a:spcAft>
                <a:spcPts val="0"/>
              </a:spcAft>
            </a:pPr>
            <a:r>
              <a:rPr lang="en-US" altLang="ja-JP" sz="105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2345678</a:t>
            </a:r>
            <a:endParaRPr lang="ja-JP" altLang="en-US" sz="105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59" name="グループ化 11"/>
          <p:cNvGrpSpPr>
            <a:grpSpLocks/>
          </p:cNvGrpSpPr>
          <p:nvPr/>
        </p:nvGrpSpPr>
        <p:grpSpPr bwMode="auto">
          <a:xfrm>
            <a:off x="5767967" y="1742949"/>
            <a:ext cx="572992" cy="374127"/>
            <a:chOff x="3520259" y="2782228"/>
            <a:chExt cx="1045178" cy="670299"/>
          </a:xfrm>
        </p:grpSpPr>
        <p:pic>
          <p:nvPicPr>
            <p:cNvPr id="60"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20259" y="2782228"/>
              <a:ext cx="1045178" cy="6702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 name="正方形/長方形 60"/>
            <p:cNvSpPr/>
            <p:nvPr/>
          </p:nvSpPr>
          <p:spPr>
            <a:xfrm>
              <a:off x="3574054" y="3062160"/>
              <a:ext cx="254890" cy="34108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grpSp>
      <p:grpSp>
        <p:nvGrpSpPr>
          <p:cNvPr id="22" name="グループ化 21"/>
          <p:cNvGrpSpPr/>
          <p:nvPr/>
        </p:nvGrpSpPr>
        <p:grpSpPr>
          <a:xfrm>
            <a:off x="5814978" y="1910153"/>
            <a:ext cx="104697" cy="162259"/>
            <a:chOff x="5064150" y="3579694"/>
            <a:chExt cx="104697" cy="162259"/>
          </a:xfrm>
        </p:grpSpPr>
        <p:sp>
          <p:nvSpPr>
            <p:cNvPr id="20" name="二等辺三角形 19"/>
            <p:cNvSpPr/>
            <p:nvPr/>
          </p:nvSpPr>
          <p:spPr>
            <a:xfrm rot="10800000">
              <a:off x="5070556" y="3669374"/>
              <a:ext cx="91886" cy="72579"/>
            </a:xfrm>
            <a:prstGeom prst="triangl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grpSp>
          <p:nvGrpSpPr>
            <p:cNvPr id="18" name="グループ化 17"/>
            <p:cNvGrpSpPr/>
            <p:nvPr/>
          </p:nvGrpSpPr>
          <p:grpSpPr>
            <a:xfrm rot="18526775">
              <a:off x="5064679" y="3579165"/>
              <a:ext cx="103640" cy="104697"/>
              <a:chOff x="4975814" y="3096292"/>
              <a:chExt cx="699947" cy="619808"/>
            </a:xfrm>
          </p:grpSpPr>
          <p:grpSp>
            <p:nvGrpSpPr>
              <p:cNvPr id="65" name="グループ化 64"/>
              <p:cNvGrpSpPr/>
              <p:nvPr/>
            </p:nvGrpSpPr>
            <p:grpSpPr>
              <a:xfrm>
                <a:off x="4975814" y="3096292"/>
                <a:ext cx="699947" cy="619808"/>
                <a:chOff x="1374322" y="2477730"/>
                <a:chExt cx="504596" cy="466216"/>
              </a:xfrm>
            </p:grpSpPr>
            <p:sp>
              <p:nvSpPr>
                <p:cNvPr id="67" name="円/楕円 66"/>
                <p:cNvSpPr/>
                <p:nvPr/>
              </p:nvSpPr>
              <p:spPr>
                <a:xfrm rot="2275463">
                  <a:off x="1374322" y="2477730"/>
                  <a:ext cx="504596" cy="466216"/>
                </a:xfrm>
                <a:prstGeom prst="ellips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68" name="円/楕円 67"/>
                <p:cNvSpPr/>
                <p:nvPr/>
              </p:nvSpPr>
              <p:spPr>
                <a:xfrm rot="2275463">
                  <a:off x="1409698" y="2575946"/>
                  <a:ext cx="373263" cy="358781"/>
                </a:xfrm>
                <a:prstGeom prst="ellipse">
                  <a:avLst/>
                </a:prstGeom>
                <a:solidFill>
                  <a:schemeClr val="accent6">
                    <a:lumMod val="40000"/>
                    <a:lumOff val="6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69" name="円/楕円 68"/>
                <p:cNvSpPr/>
                <p:nvPr/>
              </p:nvSpPr>
              <p:spPr>
                <a:xfrm rot="5028919">
                  <a:off x="1471063" y="2782589"/>
                  <a:ext cx="106896" cy="75990"/>
                </a:xfrm>
                <a:prstGeom prst="ellips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70" name="円/楕円 69"/>
                <p:cNvSpPr/>
                <p:nvPr/>
              </p:nvSpPr>
              <p:spPr>
                <a:xfrm rot="5028919">
                  <a:off x="1525532" y="2787821"/>
                  <a:ext cx="66917" cy="59995"/>
                </a:xfrm>
                <a:prstGeom prst="ellips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grpSp>
          <p:sp>
            <p:nvSpPr>
              <p:cNvPr id="17" name="円/楕円 16"/>
              <p:cNvSpPr/>
              <p:nvPr/>
            </p:nvSpPr>
            <p:spPr>
              <a:xfrm>
                <a:off x="5225912" y="3336247"/>
                <a:ext cx="36575" cy="36575"/>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81" name="円/楕円 80"/>
              <p:cNvSpPr/>
              <p:nvPr/>
            </p:nvSpPr>
            <p:spPr>
              <a:xfrm>
                <a:off x="5378312" y="3488647"/>
                <a:ext cx="36575" cy="36575"/>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grpSp>
      </p:grpSp>
      <p:cxnSp>
        <p:nvCxnSpPr>
          <p:cNvPr id="86" name="直線矢印コネクタ 85"/>
          <p:cNvCxnSpPr/>
          <p:nvPr/>
        </p:nvCxnSpPr>
        <p:spPr>
          <a:xfrm>
            <a:off x="5082495" y="1880738"/>
            <a:ext cx="353601"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9" name="テキスト ボックス 88"/>
          <p:cNvSpPr txBox="1"/>
          <p:nvPr/>
        </p:nvSpPr>
        <p:spPr bwMode="auto">
          <a:xfrm>
            <a:off x="6200888" y="1567100"/>
            <a:ext cx="1512168" cy="276999"/>
          </a:xfrm>
          <a:prstGeom prst="rect">
            <a:avLst/>
          </a:prstGeom>
          <a:noFill/>
        </p:spPr>
        <p:txBody>
          <a:bodyPr wrap="square">
            <a:spAutoFit/>
          </a:bodyPr>
          <a:lstStyle/>
          <a:p>
            <a:pPr algn="ctr">
              <a:defRPr/>
            </a:pPr>
            <a:r>
              <a:rPr lang="ja-JP" altLang="en-US" sz="1200" b="1" dirty="0" smtClean="0">
                <a:solidFill>
                  <a:prstClr val="black"/>
                </a:solidFill>
                <a:latin typeface="Calibri"/>
                <a:ea typeface="ＭＳ Ｐゴシック"/>
              </a:rPr>
              <a:t>家族の番号</a:t>
            </a:r>
            <a:endParaRPr lang="ja-JP" altLang="en-US" sz="1200" b="1" dirty="0">
              <a:solidFill>
                <a:prstClr val="black"/>
              </a:solidFill>
              <a:latin typeface="Calibri"/>
              <a:ea typeface="ＭＳ Ｐゴシック"/>
            </a:endParaRPr>
          </a:p>
        </p:txBody>
      </p:sp>
      <p:sp>
        <p:nvSpPr>
          <p:cNvPr id="9223" name="角丸四角形吹き出し 9222"/>
          <p:cNvSpPr/>
          <p:nvPr/>
        </p:nvSpPr>
        <p:spPr>
          <a:xfrm>
            <a:off x="3676322" y="672627"/>
            <a:ext cx="3528392" cy="440149"/>
          </a:xfrm>
          <a:prstGeom prst="wedgeRoundRectCallout">
            <a:avLst>
              <a:gd name="adj1" fmla="val 16327"/>
              <a:gd name="adj2" fmla="val 101441"/>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fontAlgn="auto">
              <a:spcBef>
                <a:spcPts val="0"/>
              </a:spcBef>
              <a:spcAft>
                <a:spcPts val="0"/>
              </a:spcAft>
            </a:pPr>
            <a:r>
              <a:rPr lang="ja-JP" altLang="en-US" sz="12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扶養</a:t>
            </a:r>
            <a:r>
              <a:rPr lang="ja-JP" altLang="en-US" sz="12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家族の控除申告のために番号を提出する場合、</a:t>
            </a:r>
            <a:endParaRPr lang="en-US" altLang="ja-JP" sz="12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algn="ctr" fontAlgn="auto">
              <a:spcBef>
                <a:spcPts val="0"/>
              </a:spcBef>
              <a:spcAft>
                <a:spcPts val="0"/>
              </a:spcAft>
            </a:pPr>
            <a:r>
              <a:rPr lang="ja-JP" altLang="en-US" sz="12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「個人番号関係事務実施者」の立場となる。</a:t>
            </a:r>
            <a:endParaRPr lang="ja-JP" altLang="en-US" sz="12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66" name="グループ化 65"/>
          <p:cNvGrpSpPr/>
          <p:nvPr/>
        </p:nvGrpSpPr>
        <p:grpSpPr>
          <a:xfrm>
            <a:off x="224159" y="2366542"/>
            <a:ext cx="2808312" cy="2146382"/>
            <a:chOff x="694014" y="1536893"/>
            <a:chExt cx="2808312" cy="2593916"/>
          </a:xfrm>
        </p:grpSpPr>
        <p:sp>
          <p:nvSpPr>
            <p:cNvPr id="71" name="角丸四角形 70"/>
            <p:cNvSpPr/>
            <p:nvPr/>
          </p:nvSpPr>
          <p:spPr>
            <a:xfrm>
              <a:off x="694014" y="1536893"/>
              <a:ext cx="2808312" cy="2593916"/>
            </a:xfrm>
            <a:prstGeom prst="roundRect">
              <a:avLst>
                <a:gd name="adj" fmla="val 11939"/>
              </a:avLst>
            </a:prstGeom>
            <a:solidFill>
              <a:schemeClr val="accent6">
                <a:lumMod val="20000"/>
                <a:lumOff val="8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72" name="テキスト ボックス 71"/>
            <p:cNvSpPr txBox="1"/>
            <p:nvPr/>
          </p:nvSpPr>
          <p:spPr>
            <a:xfrm>
              <a:off x="741710" y="1588256"/>
              <a:ext cx="2688608" cy="706704"/>
            </a:xfrm>
            <a:prstGeom prst="rect">
              <a:avLst/>
            </a:prstGeom>
            <a:noFill/>
          </p:spPr>
          <p:txBody>
            <a:bodyPr wrap="square" rtlCol="0">
              <a:spAutoFit/>
            </a:bodyPr>
            <a:lstStyle/>
            <a:p>
              <a:pPr algn="ctr" fontAlgn="auto">
                <a:spcBef>
                  <a:spcPts val="0"/>
                </a:spcBef>
                <a:spcAft>
                  <a:spcPts val="0"/>
                </a:spcAft>
              </a:pPr>
              <a:r>
                <a:rPr lang="ja-JP" altLang="en-US"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rPr>
                <a:t>①原則：個人番号関係事務</a:t>
              </a:r>
              <a:endParaRPr lang="en-US" altLang="ja-JP"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a:p>
              <a:pPr algn="ctr" fontAlgn="auto">
                <a:spcBef>
                  <a:spcPts val="0"/>
                </a:spcBef>
                <a:spcAft>
                  <a:spcPts val="0"/>
                </a:spcAft>
              </a:pPr>
              <a:r>
                <a:rPr lang="ja-JP" altLang="en-US"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rPr>
                <a:t>が発生・発生が予想された時</a:t>
              </a:r>
              <a:endParaRPr lang="ja-JP" altLang="en-US" sz="1600" b="1" dirty="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74" name="グループ化 73"/>
          <p:cNvGrpSpPr/>
          <p:nvPr/>
        </p:nvGrpSpPr>
        <p:grpSpPr>
          <a:xfrm>
            <a:off x="251520" y="4594986"/>
            <a:ext cx="2808312" cy="2146382"/>
            <a:chOff x="694014" y="1536893"/>
            <a:chExt cx="2808312" cy="2593916"/>
          </a:xfrm>
        </p:grpSpPr>
        <p:sp>
          <p:nvSpPr>
            <p:cNvPr id="75" name="角丸四角形 74"/>
            <p:cNvSpPr/>
            <p:nvPr/>
          </p:nvSpPr>
          <p:spPr>
            <a:xfrm>
              <a:off x="694014" y="1536893"/>
              <a:ext cx="2808312" cy="2593916"/>
            </a:xfrm>
            <a:prstGeom prst="roundRect">
              <a:avLst>
                <a:gd name="adj" fmla="val 11939"/>
              </a:avLst>
            </a:prstGeom>
            <a:solidFill>
              <a:schemeClr val="accent6">
                <a:lumMod val="20000"/>
                <a:lumOff val="8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76" name="テキスト ボックス 75"/>
            <p:cNvSpPr txBox="1"/>
            <p:nvPr/>
          </p:nvSpPr>
          <p:spPr>
            <a:xfrm>
              <a:off x="741710" y="1588256"/>
              <a:ext cx="2688608" cy="706704"/>
            </a:xfrm>
            <a:prstGeom prst="rect">
              <a:avLst/>
            </a:prstGeom>
            <a:noFill/>
          </p:spPr>
          <p:txBody>
            <a:bodyPr wrap="square" rtlCol="0">
              <a:spAutoFit/>
            </a:bodyPr>
            <a:lstStyle/>
            <a:p>
              <a:pPr fontAlgn="auto">
                <a:spcBef>
                  <a:spcPts val="0"/>
                </a:spcBef>
                <a:spcAft>
                  <a:spcPts val="0"/>
                </a:spcAft>
              </a:pPr>
              <a:r>
                <a:rPr lang="ja-JP" altLang="en-US"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rPr>
                <a:t>④継続して発生する手続きを</a:t>
              </a:r>
              <a:endParaRPr lang="en-US" altLang="ja-JP"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pPr>
              <a:r>
                <a:rPr lang="ja-JP" altLang="en-US"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rPr>
                <a:t>　当初に集めた情報で実施</a:t>
              </a:r>
              <a:endParaRPr lang="ja-JP" altLang="en-US" sz="1600" b="1" dirty="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77" name="グループ化 76"/>
          <p:cNvGrpSpPr/>
          <p:nvPr/>
        </p:nvGrpSpPr>
        <p:grpSpPr>
          <a:xfrm>
            <a:off x="3203848" y="2348880"/>
            <a:ext cx="2808312" cy="2146382"/>
            <a:chOff x="694014" y="1536893"/>
            <a:chExt cx="2808312" cy="2593916"/>
          </a:xfrm>
        </p:grpSpPr>
        <p:sp>
          <p:nvSpPr>
            <p:cNvPr id="78" name="角丸四角形 77"/>
            <p:cNvSpPr/>
            <p:nvPr/>
          </p:nvSpPr>
          <p:spPr>
            <a:xfrm>
              <a:off x="694014" y="1536893"/>
              <a:ext cx="2808312" cy="2593916"/>
            </a:xfrm>
            <a:prstGeom prst="roundRect">
              <a:avLst>
                <a:gd name="adj" fmla="val 11939"/>
              </a:avLst>
            </a:prstGeom>
            <a:solidFill>
              <a:schemeClr val="accent6">
                <a:lumMod val="20000"/>
                <a:lumOff val="8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79" name="テキスト ボックス 78"/>
            <p:cNvSpPr txBox="1"/>
            <p:nvPr/>
          </p:nvSpPr>
          <p:spPr>
            <a:xfrm>
              <a:off x="741710" y="1588256"/>
              <a:ext cx="2688608" cy="706704"/>
            </a:xfrm>
            <a:prstGeom prst="rect">
              <a:avLst/>
            </a:prstGeom>
            <a:noFill/>
          </p:spPr>
          <p:txBody>
            <a:bodyPr wrap="square" rtlCol="0">
              <a:spAutoFit/>
            </a:bodyPr>
            <a:lstStyle/>
            <a:p>
              <a:pPr fontAlgn="auto">
                <a:spcBef>
                  <a:spcPts val="0"/>
                </a:spcBef>
                <a:spcAft>
                  <a:spcPts val="0"/>
                </a:spcAft>
              </a:pPr>
              <a:r>
                <a:rPr lang="ja-JP" altLang="en-US"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rPr>
                <a:t>②新規に雇用契約を締結</a:t>
              </a:r>
              <a:endParaRPr lang="en-US" altLang="ja-JP"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pPr>
              <a:r>
                <a:rPr lang="ja-JP" altLang="en-US"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rPr>
                <a:t>　する際に収集</a:t>
              </a:r>
              <a:endParaRPr lang="ja-JP" altLang="en-US" sz="1600" b="1" dirty="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80" name="グループ化 79"/>
          <p:cNvGrpSpPr/>
          <p:nvPr/>
        </p:nvGrpSpPr>
        <p:grpSpPr>
          <a:xfrm>
            <a:off x="3203848" y="4581128"/>
            <a:ext cx="2808312" cy="2146382"/>
            <a:chOff x="694014" y="1536893"/>
            <a:chExt cx="2808312" cy="2593916"/>
          </a:xfrm>
        </p:grpSpPr>
        <p:sp>
          <p:nvSpPr>
            <p:cNvPr id="82" name="角丸四角形 81"/>
            <p:cNvSpPr/>
            <p:nvPr/>
          </p:nvSpPr>
          <p:spPr>
            <a:xfrm>
              <a:off x="694014" y="1536893"/>
              <a:ext cx="2808312" cy="2593916"/>
            </a:xfrm>
            <a:prstGeom prst="roundRect">
              <a:avLst>
                <a:gd name="adj" fmla="val 11939"/>
              </a:avLst>
            </a:prstGeom>
            <a:solidFill>
              <a:schemeClr val="accent6">
                <a:lumMod val="20000"/>
                <a:lumOff val="8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83" name="テキスト ボックス 82"/>
            <p:cNvSpPr txBox="1"/>
            <p:nvPr/>
          </p:nvSpPr>
          <p:spPr>
            <a:xfrm>
              <a:off x="741710" y="1588256"/>
              <a:ext cx="2688608" cy="706704"/>
            </a:xfrm>
            <a:prstGeom prst="rect">
              <a:avLst/>
            </a:prstGeom>
            <a:noFill/>
          </p:spPr>
          <p:txBody>
            <a:bodyPr wrap="square" rtlCol="0">
              <a:spAutoFit/>
            </a:bodyPr>
            <a:lstStyle/>
            <a:p>
              <a:pPr fontAlgn="auto">
                <a:spcBef>
                  <a:spcPts val="0"/>
                </a:spcBef>
                <a:spcAft>
                  <a:spcPts val="0"/>
                </a:spcAft>
              </a:pPr>
              <a:r>
                <a:rPr lang="ja-JP" altLang="en-US"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rPr>
                <a:t>⑤株主としての地位を得た</a:t>
              </a:r>
              <a:endParaRPr lang="en-US" altLang="ja-JP"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pPr>
              <a:r>
                <a:rPr lang="ja-JP" altLang="en-US"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rPr>
                <a:t>　時点で番号の収集が可能</a:t>
              </a:r>
              <a:endParaRPr lang="ja-JP" altLang="en-US" sz="1600" b="1" dirty="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84" name="グループ化 83"/>
          <p:cNvGrpSpPr/>
          <p:nvPr/>
        </p:nvGrpSpPr>
        <p:grpSpPr>
          <a:xfrm>
            <a:off x="6228184" y="2348880"/>
            <a:ext cx="2808312" cy="2146382"/>
            <a:chOff x="694014" y="1536893"/>
            <a:chExt cx="2808312" cy="2593916"/>
          </a:xfrm>
        </p:grpSpPr>
        <p:sp>
          <p:nvSpPr>
            <p:cNvPr id="85" name="角丸四角形 84"/>
            <p:cNvSpPr/>
            <p:nvPr/>
          </p:nvSpPr>
          <p:spPr>
            <a:xfrm>
              <a:off x="694014" y="1536893"/>
              <a:ext cx="2808312" cy="2593916"/>
            </a:xfrm>
            <a:prstGeom prst="roundRect">
              <a:avLst>
                <a:gd name="adj" fmla="val 11939"/>
              </a:avLst>
            </a:prstGeom>
            <a:solidFill>
              <a:schemeClr val="accent6">
                <a:lumMod val="20000"/>
                <a:lumOff val="8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87" name="テキスト ボックス 86"/>
            <p:cNvSpPr txBox="1"/>
            <p:nvPr/>
          </p:nvSpPr>
          <p:spPr>
            <a:xfrm>
              <a:off x="741710" y="1588256"/>
              <a:ext cx="2688608" cy="706704"/>
            </a:xfrm>
            <a:prstGeom prst="rect">
              <a:avLst/>
            </a:prstGeom>
            <a:noFill/>
          </p:spPr>
          <p:txBody>
            <a:bodyPr wrap="square" rtlCol="0">
              <a:spAutoFit/>
            </a:bodyPr>
            <a:lstStyle/>
            <a:p>
              <a:pPr fontAlgn="auto">
                <a:spcBef>
                  <a:spcPts val="0"/>
                </a:spcBef>
                <a:spcAft>
                  <a:spcPts val="0"/>
                </a:spcAft>
              </a:pPr>
              <a:r>
                <a:rPr lang="ja-JP" altLang="en-US"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rPr>
                <a:t>③雇用時に集めた番号で</a:t>
              </a:r>
              <a:endParaRPr lang="en-US" altLang="ja-JP"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pPr>
              <a:r>
                <a:rPr lang="ja-JP" altLang="en-US" sz="1600" b="1"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rPr>
                <a:t>　翌年度以降の手続き実施</a:t>
              </a:r>
              <a:endParaRPr lang="ja-JP" altLang="en-US" sz="1600" b="1" dirty="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88" name="グループ化 87"/>
          <p:cNvGrpSpPr/>
          <p:nvPr/>
        </p:nvGrpSpPr>
        <p:grpSpPr>
          <a:xfrm>
            <a:off x="6228184" y="4594986"/>
            <a:ext cx="2808312" cy="2146382"/>
            <a:chOff x="694014" y="1536893"/>
            <a:chExt cx="2808312" cy="2593916"/>
          </a:xfrm>
        </p:grpSpPr>
        <p:sp>
          <p:nvSpPr>
            <p:cNvPr id="90" name="角丸四角形 89"/>
            <p:cNvSpPr/>
            <p:nvPr/>
          </p:nvSpPr>
          <p:spPr>
            <a:xfrm>
              <a:off x="694014" y="1536893"/>
              <a:ext cx="2808312" cy="2593916"/>
            </a:xfrm>
            <a:prstGeom prst="roundRect">
              <a:avLst>
                <a:gd name="adj" fmla="val 11939"/>
              </a:avLst>
            </a:prstGeom>
            <a:solidFill>
              <a:schemeClr val="accent6">
                <a:lumMod val="20000"/>
                <a:lumOff val="8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92" name="テキスト ボックス 91"/>
            <p:cNvSpPr txBox="1"/>
            <p:nvPr/>
          </p:nvSpPr>
          <p:spPr>
            <a:xfrm>
              <a:off x="741710" y="1588256"/>
              <a:ext cx="2688608" cy="706704"/>
            </a:xfrm>
            <a:prstGeom prst="rect">
              <a:avLst/>
            </a:prstGeom>
            <a:noFill/>
          </p:spPr>
          <p:txBody>
            <a:bodyPr wrap="square" rtlCol="0">
              <a:spAutoFit/>
            </a:bodyPr>
            <a:lstStyle/>
            <a:p>
              <a:pPr fontAlgn="auto">
                <a:spcBef>
                  <a:spcPts val="0"/>
                </a:spcBef>
                <a:spcAft>
                  <a:spcPts val="0"/>
                </a:spcAft>
              </a:pPr>
              <a:r>
                <a:rPr lang="ja-JP" altLang="en-US" sz="16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⑥明らかに扶養控除等の</a:t>
              </a:r>
              <a:endParaRPr lang="en-US" altLang="ja-JP" sz="16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pPr>
              <a:r>
                <a:rPr lang="ja-JP" altLang="en-US" sz="16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　手続きが不要である場合</a:t>
              </a:r>
              <a:endParaRPr lang="ja-JP" altLang="en-US" sz="16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93" name="グループ化 92"/>
          <p:cNvGrpSpPr/>
          <p:nvPr/>
        </p:nvGrpSpPr>
        <p:grpSpPr>
          <a:xfrm>
            <a:off x="386425" y="3175230"/>
            <a:ext cx="514209" cy="649941"/>
            <a:chOff x="836613" y="2285975"/>
            <a:chExt cx="287337" cy="515937"/>
          </a:xfrm>
        </p:grpSpPr>
        <p:sp>
          <p:nvSpPr>
            <p:cNvPr id="94" name="フローチャート : 論理積ゲート 93"/>
            <p:cNvSpPr/>
            <p:nvPr/>
          </p:nvSpPr>
          <p:spPr>
            <a:xfrm rot="16200000">
              <a:off x="850901" y="2528862"/>
              <a:ext cx="258762" cy="287337"/>
            </a:xfrm>
            <a:prstGeom prst="flowChartDelay">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prstClr val="white"/>
                </a:solidFill>
              </a:endParaRPr>
            </a:p>
          </p:txBody>
        </p:sp>
        <p:sp>
          <p:nvSpPr>
            <p:cNvPr id="95" name="スマイル 94"/>
            <p:cNvSpPr/>
            <p:nvPr/>
          </p:nvSpPr>
          <p:spPr>
            <a:xfrm>
              <a:off x="836613" y="2285975"/>
              <a:ext cx="287337" cy="287337"/>
            </a:xfrm>
            <a:prstGeom prst="smileyFace">
              <a:avLst>
                <a:gd name="adj" fmla="val 4653"/>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grpSp>
      <p:pic>
        <p:nvPicPr>
          <p:cNvPr id="96" name="Picture 38" descr="http://ddl.design.css.fujitsu.com/ddl/ja/contents/02_%E3%82%A4%E3%83%A9%E3%82%B9%E3%83%88/05_%E5%BB%BA%E7%89%A9/99_%E3%81%9D%E3%81%AE%E4%BB%96%EF%BC%88%E5%A4%96%E8%A6%B3%E3%83%BB%E5%AE%A4%E5%86%85%EF%BC%89/9954_0039.gif"/>
          <p:cNvPicPr>
            <a:picLocks noChangeAspect="1" noChangeArrowheads="1"/>
          </p:cNvPicPr>
          <p:nvPr/>
        </p:nvPicPr>
        <p:blipFill>
          <a:blip r:embed="rId3" cstate="print"/>
          <a:srcRect/>
          <a:stretch>
            <a:fillRect/>
          </a:stretch>
        </p:blipFill>
        <p:spPr bwMode="auto">
          <a:xfrm>
            <a:off x="1589983" y="2979564"/>
            <a:ext cx="537294" cy="631879"/>
          </a:xfrm>
          <a:prstGeom prst="rect">
            <a:avLst/>
          </a:prstGeom>
          <a:noFill/>
          <a:ln w="9525">
            <a:noFill/>
            <a:miter lim="800000"/>
            <a:headEnd/>
            <a:tailEnd/>
          </a:ln>
        </p:spPr>
      </p:pic>
      <p:sp>
        <p:nvSpPr>
          <p:cNvPr id="97" name="テキスト ボックス 96"/>
          <p:cNvSpPr txBox="1"/>
          <p:nvPr/>
        </p:nvSpPr>
        <p:spPr bwMode="auto">
          <a:xfrm>
            <a:off x="1578087" y="3594928"/>
            <a:ext cx="614184" cy="268403"/>
          </a:xfrm>
          <a:prstGeom prst="rect">
            <a:avLst/>
          </a:prstGeom>
          <a:noFill/>
        </p:spPr>
        <p:txBody>
          <a:bodyPr wrap="square">
            <a:spAutoFit/>
          </a:bodyPr>
          <a:lstStyle/>
          <a:p>
            <a:pPr>
              <a:defRPr/>
            </a:pPr>
            <a:r>
              <a:rPr lang="ja-JP" altLang="en-US" sz="11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事業主</a:t>
            </a:r>
            <a:endParaRPr lang="ja-JP" altLang="en-US"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98" name="直線矢印コネクタ 97"/>
          <p:cNvCxnSpPr>
            <a:endCxn id="94" idx="2"/>
          </p:cNvCxnSpPr>
          <p:nvPr/>
        </p:nvCxnSpPr>
        <p:spPr>
          <a:xfrm flipH="1">
            <a:off x="900635" y="3611443"/>
            <a:ext cx="755041" cy="50743"/>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9" name="テキスト ボックス 98"/>
          <p:cNvSpPr txBox="1"/>
          <p:nvPr/>
        </p:nvSpPr>
        <p:spPr bwMode="auto">
          <a:xfrm rot="21244235">
            <a:off x="775845" y="3306749"/>
            <a:ext cx="1182752" cy="276999"/>
          </a:xfrm>
          <a:prstGeom prst="rect">
            <a:avLst/>
          </a:prstGeom>
          <a:noFill/>
        </p:spPr>
        <p:txBody>
          <a:bodyPr wrap="square">
            <a:spAutoFit/>
          </a:bodyPr>
          <a:lstStyle/>
          <a:p>
            <a:pPr algn="ctr">
              <a:defRPr/>
            </a:pPr>
            <a:r>
              <a:rPr lang="en-US" altLang="ja-JP" sz="1200" b="1" dirty="0" smtClean="0">
                <a:solidFill>
                  <a:prstClr val="black"/>
                </a:solidFill>
                <a:latin typeface="Calibri"/>
                <a:ea typeface="ＭＳ Ｐゴシック"/>
              </a:rPr>
              <a:t>Request</a:t>
            </a:r>
            <a:r>
              <a:rPr lang="ja-JP" altLang="en-US" sz="1200" b="1" dirty="0" smtClean="0">
                <a:solidFill>
                  <a:prstClr val="black"/>
                </a:solidFill>
                <a:latin typeface="Calibri"/>
                <a:ea typeface="ＭＳ Ｐゴシック"/>
              </a:rPr>
              <a:t>！</a:t>
            </a:r>
            <a:endParaRPr lang="ja-JP" altLang="en-US" sz="1200" b="1" dirty="0">
              <a:solidFill>
                <a:prstClr val="black"/>
              </a:solidFill>
              <a:latin typeface="Calibri"/>
              <a:ea typeface="ＭＳ Ｐゴシック"/>
            </a:endParaRPr>
          </a:p>
        </p:txBody>
      </p:sp>
      <p:sp>
        <p:nvSpPr>
          <p:cNvPr id="5" name="フローチャート : 書類 4"/>
          <p:cNvSpPr/>
          <p:nvPr/>
        </p:nvSpPr>
        <p:spPr>
          <a:xfrm>
            <a:off x="2141018" y="3058949"/>
            <a:ext cx="760025" cy="585148"/>
          </a:xfrm>
          <a:prstGeom prst="flowChartDocumen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源泉</a:t>
            </a:r>
            <a:endParaRPr kumimoji="1" lang="en-US" altLang="ja-JP" sz="1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徴収票</a:t>
            </a:r>
            <a:endParaRPr kumimoji="1" lang="ja-JP" altLang="en-US" sz="1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0" name="テキスト ボックス 99"/>
          <p:cNvSpPr txBox="1"/>
          <p:nvPr/>
        </p:nvSpPr>
        <p:spPr>
          <a:xfrm>
            <a:off x="271855" y="3848931"/>
            <a:ext cx="2795842" cy="646331"/>
          </a:xfrm>
          <a:prstGeom prst="rect">
            <a:avLst/>
          </a:prstGeom>
          <a:noFill/>
        </p:spPr>
        <p:txBody>
          <a:bodyPr wrap="square" rtlCol="0">
            <a:spAutoFit/>
          </a:bodyPr>
          <a:lstStyle/>
          <a:p>
            <a:pPr fontAlgn="auto">
              <a:spcBef>
                <a:spcPts val="0"/>
              </a:spcBef>
              <a:spcAft>
                <a:spcPts val="0"/>
              </a:spcAft>
            </a:pPr>
            <a:r>
              <a:rPr lang="ja-JP" altLang="en-US"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・税・社会保障手続きを行う時</a:t>
            </a:r>
            <a:endParaRPr lang="en-US" altLang="ja-JP"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pPr>
            <a:r>
              <a:rPr lang="ja-JP" altLang="en-US"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・従業員としての手続きを行う必要が予想</a:t>
            </a:r>
            <a:endParaRPr lang="en-US" altLang="ja-JP"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pPr>
            <a:r>
              <a:rPr lang="ja-JP" altLang="en-US" sz="1200"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された時</a:t>
            </a:r>
            <a:endParaRPr lang="ja-JP" altLang="en-US" sz="1200" dirty="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101" name="グループ化 100"/>
          <p:cNvGrpSpPr/>
          <p:nvPr/>
        </p:nvGrpSpPr>
        <p:grpSpPr>
          <a:xfrm>
            <a:off x="4134306" y="3048602"/>
            <a:ext cx="514209" cy="649941"/>
            <a:chOff x="836613" y="2285975"/>
            <a:chExt cx="287337" cy="515937"/>
          </a:xfrm>
        </p:grpSpPr>
        <p:sp>
          <p:nvSpPr>
            <p:cNvPr id="102" name="フローチャート : 論理積ゲート 101"/>
            <p:cNvSpPr/>
            <p:nvPr/>
          </p:nvSpPr>
          <p:spPr>
            <a:xfrm rot="16200000">
              <a:off x="850901" y="2528862"/>
              <a:ext cx="258762" cy="287337"/>
            </a:xfrm>
            <a:prstGeom prst="flowChartDelay">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prstClr val="white"/>
                </a:solidFill>
              </a:endParaRPr>
            </a:p>
          </p:txBody>
        </p:sp>
        <p:sp>
          <p:nvSpPr>
            <p:cNvPr id="103" name="スマイル 102"/>
            <p:cNvSpPr/>
            <p:nvPr/>
          </p:nvSpPr>
          <p:spPr>
            <a:xfrm>
              <a:off x="836613" y="2285975"/>
              <a:ext cx="287337" cy="287337"/>
            </a:xfrm>
            <a:prstGeom prst="smileyFace">
              <a:avLst>
                <a:gd name="adj" fmla="val 4653"/>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grpSp>
      <p:pic>
        <p:nvPicPr>
          <p:cNvPr id="104" name="Picture 38" descr="http://ddl.design.css.fujitsu.com/ddl/ja/contents/02_%E3%82%A4%E3%83%A9%E3%82%B9%E3%83%88/05_%E5%BB%BA%E7%89%A9/99_%E3%81%9D%E3%81%AE%E4%BB%96%EF%BC%88%E5%A4%96%E8%A6%B3%E3%83%BB%E5%AE%A4%E5%86%85%EF%BC%89/9954_0039.gif"/>
          <p:cNvPicPr>
            <a:picLocks noChangeAspect="1" noChangeArrowheads="1"/>
          </p:cNvPicPr>
          <p:nvPr/>
        </p:nvPicPr>
        <p:blipFill>
          <a:blip r:embed="rId3" cstate="print"/>
          <a:srcRect/>
          <a:stretch>
            <a:fillRect/>
          </a:stretch>
        </p:blipFill>
        <p:spPr bwMode="auto">
          <a:xfrm>
            <a:off x="5337864" y="2852936"/>
            <a:ext cx="537294" cy="631879"/>
          </a:xfrm>
          <a:prstGeom prst="rect">
            <a:avLst/>
          </a:prstGeom>
          <a:noFill/>
          <a:ln w="9525">
            <a:noFill/>
            <a:miter lim="800000"/>
            <a:headEnd/>
            <a:tailEnd/>
          </a:ln>
        </p:spPr>
      </p:pic>
      <p:sp>
        <p:nvSpPr>
          <p:cNvPr id="105" name="テキスト ボックス 104"/>
          <p:cNvSpPr txBox="1"/>
          <p:nvPr/>
        </p:nvSpPr>
        <p:spPr bwMode="auto">
          <a:xfrm>
            <a:off x="5325968" y="3468300"/>
            <a:ext cx="614184" cy="268403"/>
          </a:xfrm>
          <a:prstGeom prst="rect">
            <a:avLst/>
          </a:prstGeom>
          <a:noFill/>
        </p:spPr>
        <p:txBody>
          <a:bodyPr wrap="square">
            <a:spAutoFit/>
          </a:bodyPr>
          <a:lstStyle/>
          <a:p>
            <a:pPr>
              <a:defRPr/>
            </a:pPr>
            <a:r>
              <a:rPr lang="ja-JP" altLang="en-US" sz="11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事業主</a:t>
            </a:r>
            <a:endParaRPr lang="ja-JP" altLang="en-US"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06" name="直線矢印コネクタ 105"/>
          <p:cNvCxnSpPr>
            <a:endCxn id="102" idx="2"/>
          </p:cNvCxnSpPr>
          <p:nvPr/>
        </p:nvCxnSpPr>
        <p:spPr>
          <a:xfrm flipH="1">
            <a:off x="4648516" y="3484815"/>
            <a:ext cx="755041" cy="50743"/>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7" name="テキスト ボックス 106"/>
          <p:cNvSpPr txBox="1"/>
          <p:nvPr/>
        </p:nvSpPr>
        <p:spPr bwMode="auto">
          <a:xfrm rot="21244235">
            <a:off x="4523726" y="3180121"/>
            <a:ext cx="1182752" cy="276999"/>
          </a:xfrm>
          <a:prstGeom prst="rect">
            <a:avLst/>
          </a:prstGeom>
          <a:noFill/>
        </p:spPr>
        <p:txBody>
          <a:bodyPr wrap="square">
            <a:spAutoFit/>
          </a:bodyPr>
          <a:lstStyle/>
          <a:p>
            <a:pPr algn="ctr">
              <a:defRPr/>
            </a:pPr>
            <a:r>
              <a:rPr lang="en-US" altLang="ja-JP" sz="1200" b="1" dirty="0" smtClean="0">
                <a:solidFill>
                  <a:prstClr val="black"/>
                </a:solidFill>
                <a:latin typeface="Calibri"/>
                <a:ea typeface="ＭＳ Ｐゴシック"/>
              </a:rPr>
              <a:t>Request</a:t>
            </a:r>
            <a:r>
              <a:rPr lang="ja-JP" altLang="en-US" sz="1200" b="1" dirty="0" smtClean="0">
                <a:solidFill>
                  <a:prstClr val="black"/>
                </a:solidFill>
                <a:latin typeface="Calibri"/>
                <a:ea typeface="ＭＳ Ｐゴシック"/>
              </a:rPr>
              <a:t>！</a:t>
            </a:r>
            <a:endParaRPr lang="ja-JP" altLang="en-US" sz="1200" b="1" dirty="0">
              <a:solidFill>
                <a:prstClr val="black"/>
              </a:solidFill>
              <a:latin typeface="Calibri"/>
              <a:ea typeface="ＭＳ Ｐゴシック"/>
            </a:endParaRPr>
          </a:p>
        </p:txBody>
      </p:sp>
      <p:sp>
        <p:nvSpPr>
          <p:cNvPr id="108" name="フローチャート : 書類 107"/>
          <p:cNvSpPr/>
          <p:nvPr/>
        </p:nvSpPr>
        <p:spPr>
          <a:xfrm>
            <a:off x="3302329" y="3017353"/>
            <a:ext cx="760025" cy="585148"/>
          </a:xfrm>
          <a:prstGeom prst="flowChartDocumen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1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提出書類</a:t>
            </a:r>
            <a:endParaRPr kumimoji="1" lang="en-US" altLang="ja-JP" sz="1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9" name="テキスト ボックス 108"/>
          <p:cNvSpPr txBox="1"/>
          <p:nvPr/>
        </p:nvSpPr>
        <p:spPr>
          <a:xfrm>
            <a:off x="3195145" y="3831431"/>
            <a:ext cx="2795842" cy="646331"/>
          </a:xfrm>
          <a:prstGeom prst="rect">
            <a:avLst/>
          </a:prstGeom>
          <a:noFill/>
        </p:spPr>
        <p:txBody>
          <a:bodyPr wrap="square" rtlCol="0">
            <a:spAutoFit/>
          </a:bodyPr>
          <a:lstStyle/>
          <a:p>
            <a:pPr fontAlgn="auto">
              <a:spcBef>
                <a:spcPts val="0"/>
              </a:spcBef>
              <a:spcAft>
                <a:spcPts val="0"/>
              </a:spcAft>
            </a:pPr>
            <a:r>
              <a:rPr lang="ja-JP" altLang="en-US"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・提出書類に番号カードのコピーを含める</a:t>
            </a:r>
            <a:endParaRPr lang="en-US" altLang="ja-JP"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pPr>
            <a:r>
              <a:rPr lang="ja-JP" altLang="en-US"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・雇用契約書に提出書類として規定する（目的を契約書に明示する）</a:t>
            </a:r>
            <a:endParaRPr lang="ja-JP" altLang="en-US" sz="1200" dirty="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110" name="グループ化 109"/>
          <p:cNvGrpSpPr/>
          <p:nvPr/>
        </p:nvGrpSpPr>
        <p:grpSpPr>
          <a:xfrm>
            <a:off x="6294546" y="3172947"/>
            <a:ext cx="514209" cy="649941"/>
            <a:chOff x="836613" y="2285975"/>
            <a:chExt cx="287337" cy="515937"/>
          </a:xfrm>
        </p:grpSpPr>
        <p:sp>
          <p:nvSpPr>
            <p:cNvPr id="111" name="フローチャート : 論理積ゲート 110"/>
            <p:cNvSpPr/>
            <p:nvPr/>
          </p:nvSpPr>
          <p:spPr>
            <a:xfrm rot="16200000">
              <a:off x="850901" y="2528862"/>
              <a:ext cx="258762" cy="287337"/>
            </a:xfrm>
            <a:prstGeom prst="flowChartDelay">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prstClr val="white"/>
                </a:solidFill>
              </a:endParaRPr>
            </a:p>
          </p:txBody>
        </p:sp>
        <p:sp>
          <p:nvSpPr>
            <p:cNvPr id="112" name="スマイル 111"/>
            <p:cNvSpPr/>
            <p:nvPr/>
          </p:nvSpPr>
          <p:spPr>
            <a:xfrm>
              <a:off x="836613" y="2285975"/>
              <a:ext cx="287337" cy="287337"/>
            </a:xfrm>
            <a:prstGeom prst="smileyFace">
              <a:avLst>
                <a:gd name="adj" fmla="val 4653"/>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grpSp>
      <p:pic>
        <p:nvPicPr>
          <p:cNvPr id="113" name="Picture 38" descr="http://ddl.design.css.fujitsu.com/ddl/ja/contents/02_%E3%82%A4%E3%83%A9%E3%82%B9%E3%83%88/05_%E5%BB%BA%E7%89%A9/99_%E3%81%9D%E3%81%AE%E4%BB%96%EF%BC%88%E5%A4%96%E8%A6%B3%E3%83%BB%E5%AE%A4%E5%86%85%EF%BC%89/9954_0039.gif"/>
          <p:cNvPicPr>
            <a:picLocks noChangeAspect="1" noChangeArrowheads="1"/>
          </p:cNvPicPr>
          <p:nvPr/>
        </p:nvPicPr>
        <p:blipFill>
          <a:blip r:embed="rId3" cstate="print"/>
          <a:srcRect/>
          <a:stretch>
            <a:fillRect/>
          </a:stretch>
        </p:blipFill>
        <p:spPr bwMode="auto">
          <a:xfrm>
            <a:off x="7498104" y="2977281"/>
            <a:ext cx="537294" cy="631879"/>
          </a:xfrm>
          <a:prstGeom prst="rect">
            <a:avLst/>
          </a:prstGeom>
          <a:noFill/>
          <a:ln w="9525">
            <a:noFill/>
            <a:miter lim="800000"/>
            <a:headEnd/>
            <a:tailEnd/>
          </a:ln>
        </p:spPr>
      </p:pic>
      <p:sp>
        <p:nvSpPr>
          <p:cNvPr id="114" name="テキスト ボックス 113"/>
          <p:cNvSpPr txBox="1"/>
          <p:nvPr/>
        </p:nvSpPr>
        <p:spPr bwMode="auto">
          <a:xfrm>
            <a:off x="7486208" y="3592645"/>
            <a:ext cx="614184" cy="268403"/>
          </a:xfrm>
          <a:prstGeom prst="rect">
            <a:avLst/>
          </a:prstGeom>
          <a:noFill/>
        </p:spPr>
        <p:txBody>
          <a:bodyPr wrap="square">
            <a:spAutoFit/>
          </a:bodyPr>
          <a:lstStyle/>
          <a:p>
            <a:pPr>
              <a:defRPr/>
            </a:pPr>
            <a:r>
              <a:rPr lang="ja-JP" altLang="en-US" sz="11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事業主</a:t>
            </a:r>
            <a:endParaRPr lang="ja-JP" altLang="en-US"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15" name="直線矢印コネクタ 114"/>
          <p:cNvCxnSpPr>
            <a:endCxn id="111" idx="2"/>
          </p:cNvCxnSpPr>
          <p:nvPr/>
        </p:nvCxnSpPr>
        <p:spPr>
          <a:xfrm flipH="1">
            <a:off x="6808756" y="3609160"/>
            <a:ext cx="755041" cy="50743"/>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6" name="テキスト ボックス 115"/>
          <p:cNvSpPr txBox="1"/>
          <p:nvPr/>
        </p:nvSpPr>
        <p:spPr bwMode="auto">
          <a:xfrm rot="21244235">
            <a:off x="6683966" y="3304466"/>
            <a:ext cx="1182752" cy="276999"/>
          </a:xfrm>
          <a:prstGeom prst="rect">
            <a:avLst/>
          </a:prstGeom>
          <a:noFill/>
        </p:spPr>
        <p:txBody>
          <a:bodyPr wrap="square">
            <a:spAutoFit/>
          </a:bodyPr>
          <a:lstStyle/>
          <a:p>
            <a:pPr algn="ctr">
              <a:defRPr/>
            </a:pPr>
            <a:r>
              <a:rPr lang="en-US" altLang="ja-JP" sz="1200" b="1" dirty="0" smtClean="0">
                <a:solidFill>
                  <a:prstClr val="black"/>
                </a:solidFill>
                <a:latin typeface="Calibri"/>
                <a:ea typeface="ＭＳ Ｐゴシック"/>
              </a:rPr>
              <a:t>Request</a:t>
            </a:r>
            <a:r>
              <a:rPr lang="ja-JP" altLang="en-US" sz="1200" b="1" dirty="0" smtClean="0">
                <a:solidFill>
                  <a:prstClr val="black"/>
                </a:solidFill>
                <a:latin typeface="Calibri"/>
                <a:ea typeface="ＭＳ Ｐゴシック"/>
              </a:rPr>
              <a:t>！</a:t>
            </a:r>
            <a:endParaRPr lang="ja-JP" altLang="en-US" sz="1200" b="1" dirty="0">
              <a:solidFill>
                <a:prstClr val="black"/>
              </a:solidFill>
              <a:latin typeface="Calibri"/>
              <a:ea typeface="ＭＳ Ｐゴシック"/>
            </a:endParaRPr>
          </a:p>
        </p:txBody>
      </p:sp>
      <p:sp>
        <p:nvSpPr>
          <p:cNvPr id="117" name="フローチャート : 書類 116"/>
          <p:cNvSpPr/>
          <p:nvPr/>
        </p:nvSpPr>
        <p:spPr>
          <a:xfrm>
            <a:off x="8028384" y="2937011"/>
            <a:ext cx="760025" cy="585148"/>
          </a:xfrm>
          <a:prstGeom prst="flowChartDocumen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36000" rIns="0" bIns="0" rtlCol="0" anchor="t"/>
          <a:lstStyle/>
          <a:p>
            <a:pPr algn="ctr"/>
            <a:r>
              <a:rPr kumimoji="1" lang="en-US" altLang="ja-JP" sz="1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H29.</a:t>
            </a:r>
            <a:r>
              <a:rPr kumimoji="1" lang="ja-JP" altLang="en-US" sz="1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手続</a:t>
            </a:r>
            <a:endParaRPr kumimoji="1" lang="ja-JP" altLang="en-US" sz="1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8" name="フローチャート : 書類 117"/>
          <p:cNvSpPr/>
          <p:nvPr/>
        </p:nvSpPr>
        <p:spPr>
          <a:xfrm>
            <a:off x="8132455" y="3131884"/>
            <a:ext cx="760025" cy="585148"/>
          </a:xfrm>
          <a:prstGeom prst="flowChartDocumen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36000" rIns="0" bIns="0" rtlCol="0" anchor="t"/>
          <a:lstStyle/>
          <a:p>
            <a:pPr algn="ctr"/>
            <a:r>
              <a:rPr kumimoji="1" lang="en-US" altLang="ja-JP" sz="1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H30.</a:t>
            </a:r>
            <a:r>
              <a:rPr kumimoji="1" lang="ja-JP" altLang="en-US" sz="1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手続</a:t>
            </a:r>
            <a:endParaRPr kumimoji="1" lang="ja-JP" altLang="en-US" sz="1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9" name="フローチャート : 書類 118"/>
          <p:cNvSpPr/>
          <p:nvPr/>
        </p:nvSpPr>
        <p:spPr>
          <a:xfrm>
            <a:off x="8244408" y="3347908"/>
            <a:ext cx="760025" cy="585148"/>
          </a:xfrm>
          <a:prstGeom prst="flowChartDocumen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36000" rIns="0" bIns="0" rtlCol="0" anchor="t"/>
          <a:lstStyle/>
          <a:p>
            <a:pPr algn="ctr"/>
            <a:r>
              <a:rPr kumimoji="1" lang="en-US" altLang="ja-JP" sz="1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H31.</a:t>
            </a:r>
            <a:r>
              <a:rPr kumimoji="1" lang="ja-JP" altLang="en-US" sz="1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手続</a:t>
            </a:r>
            <a:endParaRPr kumimoji="1" lang="ja-JP" altLang="en-US" sz="1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0" name="テキスト ボックス 119"/>
          <p:cNvSpPr txBox="1"/>
          <p:nvPr/>
        </p:nvSpPr>
        <p:spPr>
          <a:xfrm>
            <a:off x="6284274" y="3975447"/>
            <a:ext cx="2795842" cy="461665"/>
          </a:xfrm>
          <a:prstGeom prst="rect">
            <a:avLst/>
          </a:prstGeom>
          <a:noFill/>
        </p:spPr>
        <p:txBody>
          <a:bodyPr wrap="square" rtlCol="0">
            <a:spAutoFit/>
          </a:bodyPr>
          <a:lstStyle/>
          <a:p>
            <a:pPr fontAlgn="auto">
              <a:spcBef>
                <a:spcPts val="0"/>
              </a:spcBef>
              <a:spcAft>
                <a:spcPts val="0"/>
              </a:spcAft>
            </a:pPr>
            <a:r>
              <a:rPr lang="ja-JP" altLang="en-US"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・番号の変更や扶養親族の変更がないか、</a:t>
            </a:r>
            <a:endParaRPr lang="en-US" altLang="ja-JP"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pPr>
            <a:r>
              <a:rPr lang="ja-JP" altLang="en-US" sz="1200"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確認はしてください。</a:t>
            </a:r>
            <a:endParaRPr lang="ja-JP" altLang="en-US" sz="1200" dirty="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124" name="Picture 38" descr="http://ddl.design.css.fujitsu.com/ddl/ja/contents/02_%E3%82%A4%E3%83%A9%E3%82%B9%E3%83%88/05_%E5%BB%BA%E7%89%A9/99_%E3%81%9D%E3%81%AE%E4%BB%96%EF%BC%88%E5%A4%96%E8%A6%B3%E3%83%BB%E5%AE%A4%E5%86%85%EF%BC%89/9954_0039.gif"/>
          <p:cNvPicPr>
            <a:picLocks noChangeAspect="1" noChangeArrowheads="1"/>
          </p:cNvPicPr>
          <p:nvPr/>
        </p:nvPicPr>
        <p:blipFill>
          <a:blip r:embed="rId3" cstate="print"/>
          <a:srcRect/>
          <a:stretch>
            <a:fillRect/>
          </a:stretch>
        </p:blipFill>
        <p:spPr bwMode="auto">
          <a:xfrm>
            <a:off x="1701094" y="5202493"/>
            <a:ext cx="537294" cy="631879"/>
          </a:xfrm>
          <a:prstGeom prst="rect">
            <a:avLst/>
          </a:prstGeom>
          <a:noFill/>
          <a:ln w="9525">
            <a:noFill/>
            <a:miter lim="800000"/>
            <a:headEnd/>
            <a:tailEnd/>
          </a:ln>
        </p:spPr>
      </p:pic>
      <p:sp>
        <p:nvSpPr>
          <p:cNvPr id="125" name="テキスト ボックス 124"/>
          <p:cNvSpPr txBox="1"/>
          <p:nvPr/>
        </p:nvSpPr>
        <p:spPr bwMode="auto">
          <a:xfrm>
            <a:off x="1701094" y="5817857"/>
            <a:ext cx="614184" cy="268403"/>
          </a:xfrm>
          <a:prstGeom prst="rect">
            <a:avLst/>
          </a:prstGeom>
          <a:noFill/>
        </p:spPr>
        <p:txBody>
          <a:bodyPr wrap="square">
            <a:spAutoFit/>
          </a:bodyPr>
          <a:lstStyle/>
          <a:p>
            <a:pPr>
              <a:defRPr/>
            </a:pPr>
            <a:r>
              <a:rPr lang="ja-JP" altLang="en-US" sz="11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事業主</a:t>
            </a:r>
            <a:endParaRPr lang="ja-JP" altLang="en-US"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26" name="直線矢印コネクタ 125"/>
          <p:cNvCxnSpPr>
            <a:stCxn id="125" idx="1"/>
            <a:endCxn id="122" idx="2"/>
          </p:cNvCxnSpPr>
          <p:nvPr/>
        </p:nvCxnSpPr>
        <p:spPr>
          <a:xfrm flipH="1" flipV="1">
            <a:off x="837738" y="5932180"/>
            <a:ext cx="863356" cy="19879"/>
          </a:xfrm>
          <a:prstGeom prst="straightConnector1">
            <a:avLst/>
          </a:prstGeom>
          <a:ln w="31750">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27" name="テキスト ボックス 126"/>
          <p:cNvSpPr txBox="1"/>
          <p:nvPr/>
        </p:nvSpPr>
        <p:spPr bwMode="auto">
          <a:xfrm>
            <a:off x="764701" y="5877272"/>
            <a:ext cx="1182752" cy="276999"/>
          </a:xfrm>
          <a:prstGeom prst="rect">
            <a:avLst/>
          </a:prstGeom>
          <a:noFill/>
        </p:spPr>
        <p:txBody>
          <a:bodyPr wrap="square">
            <a:spAutoFit/>
          </a:bodyPr>
          <a:lstStyle/>
          <a:p>
            <a:pPr algn="ctr">
              <a:defRPr/>
            </a:pPr>
            <a:r>
              <a:rPr lang="en-US" altLang="ja-JP" sz="1200" b="1" dirty="0" smtClean="0">
                <a:solidFill>
                  <a:prstClr val="black"/>
                </a:solidFill>
                <a:latin typeface="Calibri"/>
                <a:ea typeface="ＭＳ Ｐゴシック"/>
              </a:rPr>
              <a:t>Request</a:t>
            </a:r>
            <a:r>
              <a:rPr lang="ja-JP" altLang="en-US" sz="1200" b="1" dirty="0" smtClean="0">
                <a:solidFill>
                  <a:prstClr val="black"/>
                </a:solidFill>
                <a:latin typeface="Calibri"/>
                <a:ea typeface="ＭＳ Ｐゴシック"/>
              </a:rPr>
              <a:t>！</a:t>
            </a:r>
            <a:endParaRPr lang="ja-JP" altLang="en-US" sz="1200" b="1" dirty="0">
              <a:solidFill>
                <a:prstClr val="black"/>
              </a:solidFill>
              <a:latin typeface="Calibri"/>
              <a:ea typeface="ＭＳ Ｐゴシック"/>
            </a:endParaRPr>
          </a:p>
        </p:txBody>
      </p:sp>
      <p:sp>
        <p:nvSpPr>
          <p:cNvPr id="128" name="フローチャート : 書類 127"/>
          <p:cNvSpPr/>
          <p:nvPr/>
        </p:nvSpPr>
        <p:spPr>
          <a:xfrm>
            <a:off x="2200525" y="5232709"/>
            <a:ext cx="760025" cy="585148"/>
          </a:xfrm>
          <a:prstGeom prst="flowChartDocumen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36000" rIns="0" bIns="0" rtlCol="0" anchor="t"/>
          <a:lstStyle/>
          <a:p>
            <a:pPr algn="ctr"/>
            <a:r>
              <a:rPr kumimoji="1" lang="ja-JP" altLang="en-US" sz="1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再雇用時の</a:t>
            </a:r>
            <a:endParaRPr kumimoji="1" lang="en-US" altLang="ja-JP" sz="1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1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源泉徴収</a:t>
            </a:r>
            <a:endParaRPr kumimoji="1" lang="ja-JP" altLang="en-US" sz="1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14" name="グループ化 13"/>
          <p:cNvGrpSpPr/>
          <p:nvPr/>
        </p:nvGrpSpPr>
        <p:grpSpPr>
          <a:xfrm>
            <a:off x="323528" y="5445224"/>
            <a:ext cx="514209" cy="649941"/>
            <a:chOff x="386424" y="5687293"/>
            <a:chExt cx="514209" cy="649941"/>
          </a:xfrm>
        </p:grpSpPr>
        <p:grpSp>
          <p:nvGrpSpPr>
            <p:cNvPr id="121" name="グループ化 120"/>
            <p:cNvGrpSpPr/>
            <p:nvPr/>
          </p:nvGrpSpPr>
          <p:grpSpPr>
            <a:xfrm>
              <a:off x="386424" y="5687293"/>
              <a:ext cx="514209" cy="649941"/>
              <a:chOff x="836613" y="2285975"/>
              <a:chExt cx="287337" cy="515937"/>
            </a:xfrm>
          </p:grpSpPr>
          <p:sp>
            <p:nvSpPr>
              <p:cNvPr id="122" name="フローチャート : 論理積ゲート 121"/>
              <p:cNvSpPr/>
              <p:nvPr/>
            </p:nvSpPr>
            <p:spPr>
              <a:xfrm rot="16200000">
                <a:off x="850901" y="2528862"/>
                <a:ext cx="258762" cy="287337"/>
              </a:xfrm>
              <a:prstGeom prst="flowChartDelay">
                <a:avLst/>
              </a:prstGeom>
              <a:solidFill>
                <a:schemeClr val="accent3">
                  <a:lumMod val="40000"/>
                  <a:lumOff val="60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prstClr val="white"/>
                  </a:solidFill>
                </a:endParaRPr>
              </a:p>
            </p:txBody>
          </p:sp>
          <p:sp>
            <p:nvSpPr>
              <p:cNvPr id="123" name="スマイル 122"/>
              <p:cNvSpPr/>
              <p:nvPr/>
            </p:nvSpPr>
            <p:spPr>
              <a:xfrm>
                <a:off x="836613" y="2285975"/>
                <a:ext cx="287337" cy="287337"/>
              </a:xfrm>
              <a:prstGeom prst="smileyFace">
                <a:avLst>
                  <a:gd name="adj" fmla="val 4653"/>
                </a:avLst>
              </a:prstGeom>
              <a:solidFill>
                <a:schemeClr val="accent6">
                  <a:lumMod val="20000"/>
                  <a:lumOff val="80000"/>
                </a:schemeClr>
              </a:solidFill>
              <a:ln>
                <a:solidFill>
                  <a:schemeClr val="accent6">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grpSp>
        <p:sp>
          <p:nvSpPr>
            <p:cNvPr id="130" name="テキスト ボックス 129"/>
            <p:cNvSpPr txBox="1"/>
            <p:nvPr/>
          </p:nvSpPr>
          <p:spPr bwMode="auto">
            <a:xfrm>
              <a:off x="396604" y="6043443"/>
              <a:ext cx="493847" cy="261610"/>
            </a:xfrm>
            <a:prstGeom prst="rect">
              <a:avLst/>
            </a:prstGeom>
            <a:noFill/>
          </p:spPr>
          <p:txBody>
            <a:bodyPr wrap="square">
              <a:spAutoFit/>
            </a:bodyPr>
            <a:lstStyle/>
            <a:p>
              <a:pPr>
                <a:defRPr/>
              </a:pPr>
              <a:r>
                <a:rPr lang="ja-JP" altLang="en-US" sz="11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現役</a:t>
              </a:r>
              <a:endParaRPr lang="ja-JP" altLang="en-US"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9216" name="グループ化 9215"/>
          <p:cNvGrpSpPr/>
          <p:nvPr/>
        </p:nvGrpSpPr>
        <p:grpSpPr>
          <a:xfrm>
            <a:off x="1089783" y="5227331"/>
            <a:ext cx="529889" cy="649941"/>
            <a:chOff x="945767" y="5156358"/>
            <a:chExt cx="529889" cy="649941"/>
          </a:xfrm>
        </p:grpSpPr>
        <p:grpSp>
          <p:nvGrpSpPr>
            <p:cNvPr id="131" name="グループ化 130"/>
            <p:cNvGrpSpPr/>
            <p:nvPr/>
          </p:nvGrpSpPr>
          <p:grpSpPr>
            <a:xfrm>
              <a:off x="945767" y="5156358"/>
              <a:ext cx="514209" cy="649941"/>
              <a:chOff x="836613" y="2285975"/>
              <a:chExt cx="287337" cy="515937"/>
            </a:xfrm>
          </p:grpSpPr>
          <p:sp>
            <p:nvSpPr>
              <p:cNvPr id="132" name="フローチャート : 論理積ゲート 131"/>
              <p:cNvSpPr/>
              <p:nvPr/>
            </p:nvSpPr>
            <p:spPr>
              <a:xfrm rot="16200000">
                <a:off x="850901" y="2528862"/>
                <a:ext cx="258762" cy="287337"/>
              </a:xfrm>
              <a:prstGeom prst="flowChartDelay">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prstClr val="white"/>
                  </a:solidFill>
                </a:endParaRPr>
              </a:p>
            </p:txBody>
          </p:sp>
          <p:sp>
            <p:nvSpPr>
              <p:cNvPr id="133" name="スマイル 132"/>
              <p:cNvSpPr/>
              <p:nvPr/>
            </p:nvSpPr>
            <p:spPr>
              <a:xfrm>
                <a:off x="836613" y="2285975"/>
                <a:ext cx="287337" cy="287337"/>
              </a:xfrm>
              <a:prstGeom prst="smileyFace">
                <a:avLst>
                  <a:gd name="adj" fmla="val 4653"/>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grpSp>
        <p:sp>
          <p:nvSpPr>
            <p:cNvPr id="134" name="テキスト ボックス 133"/>
            <p:cNvSpPr txBox="1"/>
            <p:nvPr/>
          </p:nvSpPr>
          <p:spPr bwMode="auto">
            <a:xfrm>
              <a:off x="1021623" y="5589240"/>
              <a:ext cx="454033" cy="161583"/>
            </a:xfrm>
            <a:prstGeom prst="rect">
              <a:avLst/>
            </a:prstGeom>
            <a:noFill/>
          </p:spPr>
          <p:txBody>
            <a:bodyPr wrap="square" lIns="0" tIns="0" rIns="0" bIns="0" anchor="ctr" anchorCtr="0">
              <a:spAutoFit/>
            </a:bodyPr>
            <a:lstStyle/>
            <a:p>
              <a:pPr>
                <a:defRPr/>
              </a:pPr>
              <a:r>
                <a:rPr lang="ja-JP" altLang="en-US" sz="105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再雇用</a:t>
              </a:r>
              <a:endParaRPr lang="ja-JP" altLang="en-US" sz="105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135" name="テキスト ボックス 134"/>
          <p:cNvSpPr txBox="1"/>
          <p:nvPr/>
        </p:nvSpPr>
        <p:spPr>
          <a:xfrm>
            <a:off x="295322" y="6090557"/>
            <a:ext cx="2795842" cy="646331"/>
          </a:xfrm>
          <a:prstGeom prst="rect">
            <a:avLst/>
          </a:prstGeom>
          <a:noFill/>
        </p:spPr>
        <p:txBody>
          <a:bodyPr wrap="square" rtlCol="0">
            <a:spAutoFit/>
          </a:bodyPr>
          <a:lstStyle/>
          <a:p>
            <a:pPr fontAlgn="auto">
              <a:spcBef>
                <a:spcPts val="0"/>
              </a:spcBef>
              <a:spcAft>
                <a:spcPts val="0"/>
              </a:spcAft>
            </a:pPr>
            <a:r>
              <a:rPr lang="ja-JP" altLang="en-US"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・再雇用した際に今までのデータを利用</a:t>
            </a:r>
            <a:endParaRPr lang="en-US" altLang="ja-JP"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pPr>
            <a:r>
              <a:rPr lang="ja-JP" altLang="en-US"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・前年の講師に再度講演を依頼する場合、</a:t>
            </a:r>
            <a:endParaRPr lang="en-US" altLang="ja-JP"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pPr>
            <a:r>
              <a:rPr lang="ja-JP" altLang="en-US" sz="1200"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前年に集めた番号のデータを利用</a:t>
            </a:r>
            <a:endParaRPr lang="ja-JP" altLang="en-US" sz="1200" dirty="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136" name="グループ化 135"/>
          <p:cNvGrpSpPr/>
          <p:nvPr/>
        </p:nvGrpSpPr>
        <p:grpSpPr>
          <a:xfrm>
            <a:off x="3594266" y="5235011"/>
            <a:ext cx="514209" cy="649941"/>
            <a:chOff x="836613" y="2285975"/>
            <a:chExt cx="287337" cy="515937"/>
          </a:xfrm>
        </p:grpSpPr>
        <p:sp>
          <p:nvSpPr>
            <p:cNvPr id="137" name="フローチャート : 論理積ゲート 136"/>
            <p:cNvSpPr/>
            <p:nvPr/>
          </p:nvSpPr>
          <p:spPr>
            <a:xfrm rot="16200000">
              <a:off x="850901" y="2528862"/>
              <a:ext cx="258762" cy="287337"/>
            </a:xfrm>
            <a:prstGeom prst="flowChartDelay">
              <a:avLst/>
            </a:prstGeom>
            <a:solidFill>
              <a:schemeClr val="accent2">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prstClr val="white"/>
                </a:solidFill>
              </a:endParaRPr>
            </a:p>
          </p:txBody>
        </p:sp>
        <p:sp>
          <p:nvSpPr>
            <p:cNvPr id="138" name="スマイル 137"/>
            <p:cNvSpPr/>
            <p:nvPr/>
          </p:nvSpPr>
          <p:spPr>
            <a:xfrm>
              <a:off x="836613" y="2285975"/>
              <a:ext cx="287337" cy="287337"/>
            </a:xfrm>
            <a:prstGeom prst="smileyFace">
              <a:avLst>
                <a:gd name="adj" fmla="val 4653"/>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grpSp>
      <p:pic>
        <p:nvPicPr>
          <p:cNvPr id="139" name="Picture 38" descr="http://ddl.design.css.fujitsu.com/ddl/ja/contents/02_%E3%82%A4%E3%83%A9%E3%82%B9%E3%83%88/05_%E5%BB%BA%E7%89%A9/99_%E3%81%9D%E3%81%AE%E4%BB%96%EF%BC%88%E5%A4%96%E8%A6%B3%E3%83%BB%E5%AE%A4%E5%86%85%EF%BC%89/9954_0039.gif"/>
          <p:cNvPicPr>
            <a:picLocks noChangeAspect="1" noChangeArrowheads="1"/>
          </p:cNvPicPr>
          <p:nvPr/>
        </p:nvPicPr>
        <p:blipFill>
          <a:blip r:embed="rId3" cstate="print"/>
          <a:srcRect/>
          <a:stretch>
            <a:fillRect/>
          </a:stretch>
        </p:blipFill>
        <p:spPr bwMode="auto">
          <a:xfrm>
            <a:off x="5164229" y="5189917"/>
            <a:ext cx="537294" cy="631879"/>
          </a:xfrm>
          <a:prstGeom prst="rect">
            <a:avLst/>
          </a:prstGeom>
          <a:noFill/>
          <a:ln w="9525">
            <a:noFill/>
            <a:miter lim="800000"/>
            <a:headEnd/>
            <a:tailEnd/>
          </a:ln>
        </p:spPr>
      </p:pic>
      <p:sp>
        <p:nvSpPr>
          <p:cNvPr id="140" name="テキスト ボックス 139"/>
          <p:cNvSpPr txBox="1"/>
          <p:nvPr/>
        </p:nvSpPr>
        <p:spPr bwMode="auto">
          <a:xfrm>
            <a:off x="5178998" y="5790676"/>
            <a:ext cx="614184" cy="268403"/>
          </a:xfrm>
          <a:prstGeom prst="rect">
            <a:avLst/>
          </a:prstGeom>
          <a:noFill/>
        </p:spPr>
        <p:txBody>
          <a:bodyPr wrap="square">
            <a:spAutoFit/>
          </a:bodyPr>
          <a:lstStyle/>
          <a:p>
            <a:pPr>
              <a:defRPr/>
            </a:pPr>
            <a:r>
              <a:rPr lang="ja-JP" altLang="en-US" sz="11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事業主</a:t>
            </a:r>
            <a:endParaRPr lang="ja-JP" altLang="en-US"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41" name="直線矢印コネクタ 140"/>
          <p:cNvCxnSpPr/>
          <p:nvPr/>
        </p:nvCxnSpPr>
        <p:spPr>
          <a:xfrm flipH="1">
            <a:off x="4107894" y="5678952"/>
            <a:ext cx="1073978" cy="4356"/>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2" name="テキスト ボックス 141"/>
          <p:cNvSpPr txBox="1"/>
          <p:nvPr/>
        </p:nvSpPr>
        <p:spPr bwMode="auto">
          <a:xfrm>
            <a:off x="4109229" y="5340482"/>
            <a:ext cx="1182752" cy="276999"/>
          </a:xfrm>
          <a:prstGeom prst="rect">
            <a:avLst/>
          </a:prstGeom>
          <a:noFill/>
        </p:spPr>
        <p:txBody>
          <a:bodyPr wrap="square">
            <a:spAutoFit/>
          </a:bodyPr>
          <a:lstStyle/>
          <a:p>
            <a:pPr algn="ctr">
              <a:defRPr/>
            </a:pPr>
            <a:r>
              <a:rPr lang="en-US" altLang="ja-JP" sz="1200" b="1" dirty="0" smtClean="0">
                <a:solidFill>
                  <a:prstClr val="black"/>
                </a:solidFill>
                <a:latin typeface="Calibri"/>
                <a:ea typeface="ＭＳ Ｐゴシック"/>
              </a:rPr>
              <a:t>Request</a:t>
            </a:r>
            <a:r>
              <a:rPr lang="ja-JP" altLang="en-US" sz="1200" b="1" dirty="0" smtClean="0">
                <a:solidFill>
                  <a:prstClr val="black"/>
                </a:solidFill>
                <a:latin typeface="Calibri"/>
                <a:ea typeface="ＭＳ Ｐゴシック"/>
              </a:rPr>
              <a:t>！</a:t>
            </a:r>
            <a:endParaRPr lang="ja-JP" altLang="en-US" sz="1200" b="1" dirty="0">
              <a:solidFill>
                <a:prstClr val="black"/>
              </a:solidFill>
              <a:latin typeface="Calibri"/>
              <a:ea typeface="ＭＳ Ｐゴシック"/>
            </a:endParaRPr>
          </a:p>
        </p:txBody>
      </p:sp>
      <p:sp>
        <p:nvSpPr>
          <p:cNvPr id="143" name="フローチャート : 書類 142"/>
          <p:cNvSpPr/>
          <p:nvPr/>
        </p:nvSpPr>
        <p:spPr>
          <a:xfrm>
            <a:off x="3462163" y="5690178"/>
            <a:ext cx="527448" cy="406847"/>
          </a:xfrm>
          <a:prstGeom prst="flowChartDocumen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株式</a:t>
            </a:r>
            <a:endParaRPr kumimoji="1" lang="en-US" altLang="ja-JP" sz="1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取得</a:t>
            </a:r>
            <a:endParaRPr kumimoji="1" lang="ja-JP" altLang="en-US" sz="1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5" name="テキスト ボックス 144"/>
          <p:cNvSpPr txBox="1"/>
          <p:nvPr/>
        </p:nvSpPr>
        <p:spPr>
          <a:xfrm>
            <a:off x="3204965" y="6207695"/>
            <a:ext cx="2795842" cy="461665"/>
          </a:xfrm>
          <a:prstGeom prst="rect">
            <a:avLst/>
          </a:prstGeom>
          <a:noFill/>
        </p:spPr>
        <p:txBody>
          <a:bodyPr wrap="square" rtlCol="0">
            <a:spAutoFit/>
          </a:bodyPr>
          <a:lstStyle/>
          <a:p>
            <a:pPr fontAlgn="auto">
              <a:spcBef>
                <a:spcPts val="0"/>
              </a:spcBef>
              <a:spcAft>
                <a:spcPts val="0"/>
              </a:spcAft>
            </a:pPr>
            <a:r>
              <a:rPr lang="ja-JP" altLang="en-US"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・上場株式の場合、株式等振替制度に</a:t>
            </a:r>
            <a:endParaRPr lang="en-US" altLang="ja-JP"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pPr>
            <a:r>
              <a:rPr lang="ja-JP" altLang="en-US" sz="1200"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よって番号の収集・通知を行います。</a:t>
            </a:r>
            <a:endParaRPr lang="ja-JP" altLang="en-US" sz="1200" dirty="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146" name="グループ化 145"/>
          <p:cNvGrpSpPr/>
          <p:nvPr/>
        </p:nvGrpSpPr>
        <p:grpSpPr>
          <a:xfrm>
            <a:off x="6424461" y="5301208"/>
            <a:ext cx="514209" cy="649941"/>
            <a:chOff x="836613" y="2285975"/>
            <a:chExt cx="287337" cy="515937"/>
          </a:xfrm>
        </p:grpSpPr>
        <p:sp>
          <p:nvSpPr>
            <p:cNvPr id="147" name="フローチャート : 論理積ゲート 146"/>
            <p:cNvSpPr/>
            <p:nvPr/>
          </p:nvSpPr>
          <p:spPr>
            <a:xfrm rot="16200000">
              <a:off x="850901" y="2528862"/>
              <a:ext cx="258762" cy="287337"/>
            </a:xfrm>
            <a:prstGeom prst="flowChartDelay">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prstClr val="white"/>
                </a:solidFill>
              </a:endParaRPr>
            </a:p>
          </p:txBody>
        </p:sp>
        <p:sp>
          <p:nvSpPr>
            <p:cNvPr id="148" name="スマイル 147"/>
            <p:cNvSpPr/>
            <p:nvPr/>
          </p:nvSpPr>
          <p:spPr>
            <a:xfrm>
              <a:off x="836613" y="2285975"/>
              <a:ext cx="287337" cy="287337"/>
            </a:xfrm>
            <a:prstGeom prst="smileyFace">
              <a:avLst>
                <a:gd name="adj" fmla="val 4653"/>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grpSp>
      <p:pic>
        <p:nvPicPr>
          <p:cNvPr id="149" name="Picture 38" descr="http://ddl.design.css.fujitsu.com/ddl/ja/contents/02_%E3%82%A4%E3%83%A9%E3%82%B9%E3%83%88/05_%E5%BB%BA%E7%89%A9/99_%E3%81%9D%E3%81%AE%E4%BB%96%EF%BC%88%E5%A4%96%E8%A6%B3%E3%83%BB%E5%AE%A4%E5%86%85%EF%BC%89/9954_0039.gif"/>
          <p:cNvPicPr>
            <a:picLocks noChangeAspect="1" noChangeArrowheads="1"/>
          </p:cNvPicPr>
          <p:nvPr/>
        </p:nvPicPr>
        <p:blipFill>
          <a:blip r:embed="rId3" cstate="print"/>
          <a:srcRect/>
          <a:stretch>
            <a:fillRect/>
          </a:stretch>
        </p:blipFill>
        <p:spPr bwMode="auto">
          <a:xfrm>
            <a:off x="7628019" y="5194528"/>
            <a:ext cx="537294" cy="631879"/>
          </a:xfrm>
          <a:prstGeom prst="rect">
            <a:avLst/>
          </a:prstGeom>
          <a:noFill/>
          <a:ln w="9525">
            <a:noFill/>
            <a:miter lim="800000"/>
            <a:headEnd/>
            <a:tailEnd/>
          </a:ln>
        </p:spPr>
      </p:pic>
      <p:sp>
        <p:nvSpPr>
          <p:cNvPr id="150" name="テキスト ボックス 149"/>
          <p:cNvSpPr txBox="1"/>
          <p:nvPr/>
        </p:nvSpPr>
        <p:spPr bwMode="auto">
          <a:xfrm>
            <a:off x="7616123" y="5809892"/>
            <a:ext cx="614184" cy="268403"/>
          </a:xfrm>
          <a:prstGeom prst="rect">
            <a:avLst/>
          </a:prstGeom>
          <a:noFill/>
        </p:spPr>
        <p:txBody>
          <a:bodyPr wrap="square">
            <a:spAutoFit/>
          </a:bodyPr>
          <a:lstStyle/>
          <a:p>
            <a:pPr>
              <a:defRPr/>
            </a:pPr>
            <a:r>
              <a:rPr lang="ja-JP" altLang="en-US" sz="11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事業主</a:t>
            </a:r>
            <a:endParaRPr lang="ja-JP" altLang="en-US"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51" name="直線矢印コネクタ 150"/>
          <p:cNvCxnSpPr>
            <a:endCxn id="147" idx="2"/>
          </p:cNvCxnSpPr>
          <p:nvPr/>
        </p:nvCxnSpPr>
        <p:spPr>
          <a:xfrm flipH="1">
            <a:off x="6938671" y="5737421"/>
            <a:ext cx="755041" cy="50743"/>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2" name="テキスト ボックス 151"/>
          <p:cNvSpPr txBox="1"/>
          <p:nvPr/>
        </p:nvSpPr>
        <p:spPr bwMode="auto">
          <a:xfrm rot="21244235">
            <a:off x="6812576" y="5400072"/>
            <a:ext cx="1182752" cy="276999"/>
          </a:xfrm>
          <a:prstGeom prst="rect">
            <a:avLst/>
          </a:prstGeom>
          <a:noFill/>
        </p:spPr>
        <p:txBody>
          <a:bodyPr wrap="square">
            <a:spAutoFit/>
          </a:bodyPr>
          <a:lstStyle/>
          <a:p>
            <a:pPr algn="ctr">
              <a:defRPr/>
            </a:pPr>
            <a:r>
              <a:rPr lang="en-US" altLang="ja-JP" sz="1200" b="1" dirty="0" smtClean="0">
                <a:solidFill>
                  <a:prstClr val="black"/>
                </a:solidFill>
                <a:latin typeface="Calibri"/>
                <a:ea typeface="ＭＳ Ｐゴシック"/>
              </a:rPr>
              <a:t>Request</a:t>
            </a:r>
            <a:r>
              <a:rPr lang="ja-JP" altLang="en-US" sz="1200" b="1" dirty="0" smtClean="0">
                <a:solidFill>
                  <a:prstClr val="black"/>
                </a:solidFill>
                <a:latin typeface="Calibri"/>
                <a:ea typeface="ＭＳ Ｐゴシック"/>
              </a:rPr>
              <a:t>！</a:t>
            </a:r>
            <a:endParaRPr lang="ja-JP" altLang="en-US" sz="1200" b="1" dirty="0">
              <a:solidFill>
                <a:prstClr val="black"/>
              </a:solidFill>
              <a:latin typeface="Calibri"/>
              <a:ea typeface="ＭＳ Ｐゴシック"/>
            </a:endParaRPr>
          </a:p>
        </p:txBody>
      </p:sp>
      <p:sp>
        <p:nvSpPr>
          <p:cNvPr id="153" name="フローチャート : 書類 152"/>
          <p:cNvSpPr/>
          <p:nvPr/>
        </p:nvSpPr>
        <p:spPr>
          <a:xfrm>
            <a:off x="8179054" y="5273913"/>
            <a:ext cx="760025" cy="585148"/>
          </a:xfrm>
          <a:prstGeom prst="flowChartDocumen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源泉</a:t>
            </a:r>
            <a:endParaRPr kumimoji="1" lang="en-US" altLang="ja-JP" sz="1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徴収票</a:t>
            </a:r>
            <a:endParaRPr kumimoji="1" lang="ja-JP" altLang="en-US" sz="1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4" name="乗算記号 153"/>
          <p:cNvSpPr/>
          <p:nvPr/>
        </p:nvSpPr>
        <p:spPr>
          <a:xfrm>
            <a:off x="8224779" y="5189917"/>
            <a:ext cx="667701" cy="714041"/>
          </a:xfrm>
          <a:prstGeom prst="mathMultiply">
            <a:avLst>
              <a:gd name="adj1" fmla="val 12426"/>
            </a:avLst>
          </a:prstGeom>
          <a:solidFill>
            <a:srgbClr val="FF0000">
              <a:alpha val="5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55" name="禁止 154"/>
          <p:cNvSpPr/>
          <p:nvPr/>
        </p:nvSpPr>
        <p:spPr>
          <a:xfrm>
            <a:off x="6924636" y="5111869"/>
            <a:ext cx="972030" cy="966425"/>
          </a:xfrm>
          <a:prstGeom prst="noSmoking">
            <a:avLst>
              <a:gd name="adj" fmla="val 16859"/>
            </a:avLst>
          </a:prstGeom>
          <a:solidFill>
            <a:srgbClr val="FF0000">
              <a:alpha val="42000"/>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black"/>
              </a:solidFill>
            </a:endParaRPr>
          </a:p>
        </p:txBody>
      </p:sp>
      <p:sp>
        <p:nvSpPr>
          <p:cNvPr id="156" name="テキスト ボックス 155"/>
          <p:cNvSpPr txBox="1"/>
          <p:nvPr/>
        </p:nvSpPr>
        <p:spPr>
          <a:xfrm>
            <a:off x="6240654" y="6095037"/>
            <a:ext cx="2795842" cy="646331"/>
          </a:xfrm>
          <a:prstGeom prst="rect">
            <a:avLst/>
          </a:prstGeom>
          <a:noFill/>
        </p:spPr>
        <p:txBody>
          <a:bodyPr wrap="square" rtlCol="0">
            <a:spAutoFit/>
          </a:bodyPr>
          <a:lstStyle/>
          <a:p>
            <a:pPr fontAlgn="auto">
              <a:spcBef>
                <a:spcPts val="0"/>
              </a:spcBef>
              <a:spcAft>
                <a:spcPts val="0"/>
              </a:spcAft>
            </a:pPr>
            <a:r>
              <a:rPr lang="ja-JP" altLang="en-US"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・扶養控除が発生しないことが明らか</a:t>
            </a:r>
            <a:endParaRPr lang="en-US" altLang="ja-JP"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pPr>
            <a:r>
              <a:rPr lang="ja-JP" altLang="en-US"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・支払調書を要しない少額取引</a:t>
            </a:r>
            <a:endParaRPr lang="en-US" altLang="ja-JP"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pPr>
            <a:r>
              <a:rPr lang="ja-JP" altLang="en-US" sz="12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・派遣業務の見込みがない場合</a:t>
            </a:r>
            <a:endParaRPr lang="ja-JP" altLang="en-US" sz="1200" dirty="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7" name="スライド番号プレースホルダー 2"/>
          <p:cNvSpPr>
            <a:spLocks noGrp="1"/>
          </p:cNvSpPr>
          <p:nvPr>
            <p:ph type="sldNum" sz="quarter" idx="12"/>
          </p:nvPr>
        </p:nvSpPr>
        <p:spPr>
          <a:xfrm>
            <a:off x="6953235" y="6474920"/>
            <a:ext cx="2133600" cy="365125"/>
          </a:xfrm>
        </p:spPr>
        <p:txBody>
          <a:bodyPr/>
          <a:lstStyle/>
          <a:p>
            <a:pPr>
              <a:defRPr/>
            </a:pPr>
            <a:fld id="{85DC3901-B6D2-4321-92EF-C938EA32AB4B}" type="slidenum">
              <a:rPr lang="ja-JP" altLang="en-US" sz="1800" b="1"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pPr>
                <a:defRPr/>
              </a:pPr>
              <a:t>8</a:t>
            </a:fld>
            <a:endParaRPr lang="ja-JP" altLang="en-US" sz="18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691666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1"/>
          <p:cNvSpPr txBox="1">
            <a:spLocks/>
          </p:cNvSpPr>
          <p:nvPr/>
        </p:nvSpPr>
        <p:spPr bwMode="auto">
          <a:xfrm>
            <a:off x="226417" y="764704"/>
            <a:ext cx="8498366" cy="720080"/>
          </a:xfrm>
          <a:prstGeom prst="rect">
            <a:avLst/>
          </a:prstGeom>
          <a:noFill/>
          <a:ln w="25400">
            <a:solidFill>
              <a:srgbClr val="FF0000"/>
            </a:solidFill>
          </a:ln>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kern="1200">
                <a:solidFill>
                  <a:schemeClr val="tx1"/>
                </a:solidFill>
                <a:latin typeface="+mj-lt"/>
                <a:ea typeface="+mj-ea"/>
                <a:cs typeface="+mj-cs"/>
              </a:defRPr>
            </a:lvl1pPr>
            <a:lvl2pPr algn="ctr" rtl="0" fontAlgn="base">
              <a:spcBef>
                <a:spcPct val="0"/>
              </a:spcBef>
              <a:spcAft>
                <a:spcPct val="0"/>
              </a:spcAft>
              <a:defRPr kumimoji="1" sz="4400">
                <a:solidFill>
                  <a:schemeClr val="tx1"/>
                </a:solidFill>
                <a:latin typeface="Calibri" pitchFamily="34" charset="0"/>
                <a:ea typeface="ＭＳ Ｐゴシック" charset="-128"/>
              </a:defRPr>
            </a:lvl2pPr>
            <a:lvl3pPr algn="ctr" rtl="0" fontAlgn="base">
              <a:spcBef>
                <a:spcPct val="0"/>
              </a:spcBef>
              <a:spcAft>
                <a:spcPct val="0"/>
              </a:spcAft>
              <a:defRPr kumimoji="1" sz="4400">
                <a:solidFill>
                  <a:schemeClr val="tx1"/>
                </a:solidFill>
                <a:latin typeface="Calibri" pitchFamily="34" charset="0"/>
                <a:ea typeface="ＭＳ Ｐゴシック" charset="-128"/>
              </a:defRPr>
            </a:lvl3pPr>
            <a:lvl4pPr algn="ctr" rtl="0" fontAlgn="base">
              <a:spcBef>
                <a:spcPct val="0"/>
              </a:spcBef>
              <a:spcAft>
                <a:spcPct val="0"/>
              </a:spcAft>
              <a:defRPr kumimoji="1" sz="4400">
                <a:solidFill>
                  <a:schemeClr val="tx1"/>
                </a:solidFill>
                <a:latin typeface="Calibri" pitchFamily="34" charset="0"/>
                <a:ea typeface="ＭＳ Ｐゴシック" charset="-128"/>
              </a:defRPr>
            </a:lvl4pPr>
            <a:lvl5pPr algn="ctr" rtl="0" fontAlgn="base">
              <a:spcBef>
                <a:spcPct val="0"/>
              </a:spcBef>
              <a:spcAft>
                <a:spcPct val="0"/>
              </a:spcAft>
              <a:defRPr kumimoji="1" sz="4400">
                <a:solidFill>
                  <a:schemeClr val="tx1"/>
                </a:solidFill>
                <a:latin typeface="Calibri" pitchFamily="34"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a:lstStyle>
          <a:p>
            <a:pPr algn="l"/>
            <a:r>
              <a:rPr lang="ja-JP" altLang="en-US" sz="1800" b="1" dirty="0">
                <a:solidFill>
                  <a:srgbClr val="002060"/>
                </a:solidFill>
                <a:latin typeface="ＭＳ Ｐゴシック"/>
              </a:rPr>
              <a:t>①</a:t>
            </a:r>
            <a:r>
              <a:rPr lang="ja-JP" altLang="en-US" sz="1800" b="1" dirty="0" smtClean="0">
                <a:solidFill>
                  <a:srgbClr val="002060"/>
                </a:solidFill>
                <a:latin typeface="ＭＳ Ｐゴシック"/>
              </a:rPr>
              <a:t>番号法で限定された場合以外で、他人のマイナンバーの提供を求めることは禁止</a:t>
            </a:r>
            <a:endParaRPr lang="en-US" altLang="ja-JP" sz="1800" b="1" dirty="0" smtClean="0">
              <a:solidFill>
                <a:srgbClr val="002060"/>
              </a:solidFill>
              <a:latin typeface="ＭＳ Ｐゴシック"/>
            </a:endParaRPr>
          </a:p>
          <a:p>
            <a:pPr algn="l"/>
            <a:r>
              <a:rPr lang="ja-JP" altLang="en-US" sz="1800" b="1" dirty="0">
                <a:solidFill>
                  <a:srgbClr val="002060"/>
                </a:solidFill>
                <a:latin typeface="ＭＳ Ｐゴシック"/>
              </a:rPr>
              <a:t>②</a:t>
            </a:r>
            <a:r>
              <a:rPr lang="ja-JP" altLang="en-US" sz="1800" b="1" dirty="0" smtClean="0">
                <a:solidFill>
                  <a:srgbClr val="002060"/>
                </a:solidFill>
                <a:latin typeface="ＭＳ Ｐゴシック"/>
              </a:rPr>
              <a:t>番号法</a:t>
            </a:r>
            <a:r>
              <a:rPr lang="ja-JP" altLang="en-US" sz="1800" b="1" dirty="0">
                <a:solidFill>
                  <a:srgbClr val="002060"/>
                </a:solidFill>
                <a:latin typeface="ＭＳ Ｐゴシック"/>
              </a:rPr>
              <a:t>で限定された場合以外で、他人の</a:t>
            </a:r>
            <a:r>
              <a:rPr lang="ja-JP" altLang="en-US" sz="1800" b="1" dirty="0" smtClean="0">
                <a:solidFill>
                  <a:srgbClr val="002060"/>
                </a:solidFill>
                <a:latin typeface="ＭＳ Ｐゴシック"/>
              </a:rPr>
              <a:t>マイナンバーを提供する</a:t>
            </a:r>
            <a:r>
              <a:rPr lang="ja-JP" altLang="en-US" sz="1800" b="1" dirty="0">
                <a:solidFill>
                  <a:srgbClr val="002060"/>
                </a:solidFill>
                <a:latin typeface="ＭＳ Ｐゴシック"/>
              </a:rPr>
              <a:t>ことは禁止</a:t>
            </a:r>
            <a:endParaRPr lang="ja-JP" altLang="en-US" sz="1800" b="1" dirty="0" smtClean="0">
              <a:solidFill>
                <a:srgbClr val="002060"/>
              </a:solidFill>
              <a:latin typeface="ＭＳ Ｐゴシック"/>
            </a:endParaRPr>
          </a:p>
        </p:txBody>
      </p:sp>
      <p:sp>
        <p:nvSpPr>
          <p:cNvPr id="9" name="角丸四角形 8"/>
          <p:cNvSpPr/>
          <p:nvPr/>
        </p:nvSpPr>
        <p:spPr>
          <a:xfrm>
            <a:off x="226417" y="2060848"/>
            <a:ext cx="8593733" cy="1440160"/>
          </a:xfrm>
          <a:prstGeom prst="roundRect">
            <a:avLst>
              <a:gd name="adj" fmla="val 7490"/>
            </a:avLst>
          </a:prstGeom>
          <a:solidFill>
            <a:schemeClr val="accent4">
              <a:lumMod val="20000"/>
              <a:lumOff val="80000"/>
              <a:alpha val="65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fontAlgn="auto">
              <a:spcBef>
                <a:spcPts val="0"/>
              </a:spcBef>
              <a:spcAft>
                <a:spcPts val="0"/>
              </a:spcAft>
            </a:pPr>
            <a:r>
              <a:rPr lang="en-US" altLang="ja-JP" sz="16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6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ケース</a:t>
            </a:r>
            <a:r>
              <a:rPr lang="en-US" altLang="ja-JP" sz="16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A】</a:t>
            </a:r>
            <a:endParaRPr lang="ja-JP" altLang="en-US" sz="1600" b="1" dirty="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10" name="グループ化 9"/>
          <p:cNvGrpSpPr/>
          <p:nvPr/>
        </p:nvGrpSpPr>
        <p:grpSpPr>
          <a:xfrm>
            <a:off x="260359" y="2483393"/>
            <a:ext cx="710639" cy="958674"/>
            <a:chOff x="812951" y="2409267"/>
            <a:chExt cx="287337" cy="515937"/>
          </a:xfrm>
        </p:grpSpPr>
        <p:sp>
          <p:nvSpPr>
            <p:cNvPr id="11" name="フローチャート : 論理積ゲート 10"/>
            <p:cNvSpPr/>
            <p:nvPr/>
          </p:nvSpPr>
          <p:spPr>
            <a:xfrm rot="16200000">
              <a:off x="827239" y="2652154"/>
              <a:ext cx="258762" cy="287337"/>
            </a:xfrm>
            <a:prstGeom prst="flowChartDelay">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t"/>
            <a:lstStyle/>
            <a:p>
              <a:pPr algn="ctr">
                <a:defRPr/>
              </a:pPr>
              <a:endParaRPr lang="ja-JP" altLang="en-US" dirty="0">
                <a:solidFill>
                  <a:prstClr val="white"/>
                </a:solidFill>
              </a:endParaRPr>
            </a:p>
          </p:txBody>
        </p:sp>
        <p:sp>
          <p:nvSpPr>
            <p:cNvPr id="12" name="スマイル 11"/>
            <p:cNvSpPr/>
            <p:nvPr/>
          </p:nvSpPr>
          <p:spPr>
            <a:xfrm>
              <a:off x="812951" y="2409267"/>
              <a:ext cx="287337" cy="287337"/>
            </a:xfrm>
            <a:prstGeom prst="smileyFace">
              <a:avLst>
                <a:gd name="adj" fmla="val 4653"/>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t"/>
            <a:lstStyle/>
            <a:p>
              <a:pPr algn="ctr">
                <a:defRPr/>
              </a:pPr>
              <a:endParaRPr lang="ja-JP" altLang="en-US">
                <a:solidFill>
                  <a:prstClr val="white"/>
                </a:solidFill>
              </a:endParaRPr>
            </a:p>
          </p:txBody>
        </p:sp>
      </p:grpSp>
      <p:sp>
        <p:nvSpPr>
          <p:cNvPr id="13" name="テキスト ボックス 12"/>
          <p:cNvSpPr txBox="1"/>
          <p:nvPr/>
        </p:nvSpPr>
        <p:spPr>
          <a:xfrm>
            <a:off x="20185" y="3059668"/>
            <a:ext cx="1236765" cy="369332"/>
          </a:xfrm>
          <a:prstGeom prst="rect">
            <a:avLst/>
          </a:prstGeom>
          <a:noFill/>
        </p:spPr>
        <p:txBody>
          <a:bodyPr wrap="square" lIns="0" tIns="0" rIns="0" bIns="0" rtlCol="0" anchor="t" anchorCtr="0">
            <a:spAutoFit/>
          </a:bodyPr>
          <a:lstStyle/>
          <a:p>
            <a:pPr algn="ctr" fontAlgn="auto">
              <a:spcBef>
                <a:spcPts val="0"/>
              </a:spcBef>
              <a:spcAft>
                <a:spcPts val="0"/>
              </a:spcAft>
            </a:pPr>
            <a:r>
              <a:rPr lang="ja-JP" altLang="en-US" sz="12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申告者</a:t>
            </a:r>
            <a:endParaRPr lang="en-US" altLang="ja-JP" sz="12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algn="ctr" fontAlgn="auto">
              <a:spcBef>
                <a:spcPts val="0"/>
              </a:spcBef>
              <a:spcAft>
                <a:spcPts val="0"/>
              </a:spcAft>
            </a:pPr>
            <a:r>
              <a:rPr lang="ja-JP" altLang="en-US" sz="12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本人</a:t>
            </a:r>
            <a:endParaRPr lang="ja-JP" altLang="en-US" sz="12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15" name="Picture 38" descr="http://ddl.design.css.fujitsu.com/ddl/ja/contents/02_%E3%82%A4%E3%83%A9%E3%82%B9%E3%83%88/05_%E5%BB%BA%E7%89%A9/99_%E3%81%9D%E3%81%AE%E4%BB%96%EF%BC%88%E5%A4%96%E8%A6%B3%E3%83%BB%E5%AE%A4%E5%86%85%EF%BC%89/9954_0039.gif"/>
          <p:cNvPicPr>
            <a:picLocks noChangeAspect="1" noChangeArrowheads="1"/>
          </p:cNvPicPr>
          <p:nvPr/>
        </p:nvPicPr>
        <p:blipFill>
          <a:blip r:embed="rId3" cstate="print"/>
          <a:srcRect/>
          <a:stretch>
            <a:fillRect/>
          </a:stretch>
        </p:blipFill>
        <p:spPr bwMode="auto">
          <a:xfrm>
            <a:off x="2591780" y="2140216"/>
            <a:ext cx="648072" cy="762158"/>
          </a:xfrm>
          <a:prstGeom prst="rect">
            <a:avLst/>
          </a:prstGeom>
          <a:noFill/>
          <a:ln w="9525">
            <a:noFill/>
            <a:miter lim="800000"/>
            <a:headEnd/>
            <a:tailEnd/>
          </a:ln>
        </p:spPr>
      </p:pic>
      <p:sp>
        <p:nvSpPr>
          <p:cNvPr id="16" name="テキスト ボックス 15"/>
          <p:cNvSpPr txBox="1"/>
          <p:nvPr/>
        </p:nvSpPr>
        <p:spPr bwMode="auto">
          <a:xfrm>
            <a:off x="1916679" y="2186211"/>
            <a:ext cx="857569" cy="276999"/>
          </a:xfrm>
          <a:prstGeom prst="rect">
            <a:avLst/>
          </a:prstGeom>
          <a:noFill/>
        </p:spPr>
        <p:txBody>
          <a:bodyPr wrap="square" anchor="t">
            <a:spAutoFit/>
          </a:bodyPr>
          <a:lstStyle/>
          <a:p>
            <a:pPr algn="ctr">
              <a:defRPr/>
            </a:pPr>
            <a:r>
              <a:rPr lang="ja-JP" altLang="en-US" sz="1200" b="1" dirty="0" smtClean="0">
                <a:solidFill>
                  <a:prstClr val="black"/>
                </a:solidFill>
                <a:latin typeface="Calibri"/>
                <a:ea typeface="ＭＳ Ｐゴシック"/>
              </a:rPr>
              <a:t>事業主</a:t>
            </a:r>
            <a:endParaRPr lang="ja-JP" altLang="en-US" sz="1200" b="1" dirty="0">
              <a:solidFill>
                <a:prstClr val="black"/>
              </a:solidFill>
              <a:latin typeface="Calibri"/>
              <a:ea typeface="ＭＳ Ｐゴシック"/>
            </a:endParaRPr>
          </a:p>
        </p:txBody>
      </p:sp>
      <p:cxnSp>
        <p:nvCxnSpPr>
          <p:cNvPr id="19" name="直線矢印コネクタ 18"/>
          <p:cNvCxnSpPr>
            <a:endCxn id="66" idx="1"/>
          </p:cNvCxnSpPr>
          <p:nvPr/>
        </p:nvCxnSpPr>
        <p:spPr>
          <a:xfrm flipV="1">
            <a:off x="993303" y="3070439"/>
            <a:ext cx="1058417" cy="230658"/>
          </a:xfrm>
          <a:prstGeom prst="straightConnector1">
            <a:avLst/>
          </a:prstGeom>
          <a:ln w="31750">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nvGrpSpPr>
          <p:cNvPr id="25" name="グループ化 11"/>
          <p:cNvGrpSpPr>
            <a:grpSpLocks/>
          </p:cNvGrpSpPr>
          <p:nvPr/>
        </p:nvGrpSpPr>
        <p:grpSpPr bwMode="auto">
          <a:xfrm>
            <a:off x="872525" y="2834356"/>
            <a:ext cx="572992" cy="374127"/>
            <a:chOff x="3822542" y="3071395"/>
            <a:chExt cx="1045178" cy="670300"/>
          </a:xfrm>
        </p:grpSpPr>
        <p:pic>
          <p:nvPicPr>
            <p:cNvPr id="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22542" y="3071395"/>
              <a:ext cx="1045178" cy="67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正方形/長方形 26"/>
            <p:cNvSpPr/>
            <p:nvPr/>
          </p:nvSpPr>
          <p:spPr>
            <a:xfrm>
              <a:off x="3876337" y="3351326"/>
              <a:ext cx="248488" cy="321026"/>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t"/>
            <a:lstStyle/>
            <a:p>
              <a:pPr algn="ctr">
                <a:defRPr/>
              </a:pPr>
              <a:endParaRPr lang="ja-JP" altLang="en-US">
                <a:solidFill>
                  <a:prstClr val="white"/>
                </a:solidFill>
              </a:endParaRPr>
            </a:p>
          </p:txBody>
        </p:sp>
        <p:grpSp>
          <p:nvGrpSpPr>
            <p:cNvPr id="28" name="グループ化 16"/>
            <p:cNvGrpSpPr>
              <a:grpSpLocks/>
            </p:cNvGrpSpPr>
            <p:nvPr/>
          </p:nvGrpSpPr>
          <p:grpSpPr bwMode="auto">
            <a:xfrm>
              <a:off x="3904517" y="3397549"/>
              <a:ext cx="192128" cy="282501"/>
              <a:chOff x="1137617" y="3887436"/>
              <a:chExt cx="288473" cy="518031"/>
            </a:xfrm>
          </p:grpSpPr>
          <p:sp>
            <p:nvSpPr>
              <p:cNvPr id="29" name="フローチャート : 論理積ゲート 28"/>
              <p:cNvSpPr/>
              <p:nvPr/>
            </p:nvSpPr>
            <p:spPr>
              <a:xfrm rot="16200000">
                <a:off x="1152346" y="4131723"/>
                <a:ext cx="259015" cy="288473"/>
              </a:xfrm>
              <a:prstGeom prst="flowChartDelay">
                <a:avLst/>
              </a:prstGeom>
              <a:solidFill>
                <a:schemeClr val="tx2">
                  <a:lumMod val="40000"/>
                  <a:lumOff val="6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anchor="t"/>
              <a:lstStyle/>
              <a:p>
                <a:pPr algn="ctr">
                  <a:defRPr/>
                </a:pPr>
                <a:endParaRPr lang="ja-JP" altLang="en-US">
                  <a:solidFill>
                    <a:prstClr val="white"/>
                  </a:solidFill>
                </a:endParaRPr>
              </a:p>
            </p:txBody>
          </p:sp>
          <p:sp>
            <p:nvSpPr>
              <p:cNvPr id="30" name="スマイル 29"/>
              <p:cNvSpPr/>
              <p:nvPr/>
            </p:nvSpPr>
            <p:spPr>
              <a:xfrm>
                <a:off x="1137617" y="3887436"/>
                <a:ext cx="288473" cy="287273"/>
              </a:xfrm>
              <a:prstGeom prst="smileyFace">
                <a:avLst>
                  <a:gd name="adj" fmla="val 4653"/>
                </a:avLst>
              </a:prstGeom>
              <a:solidFill>
                <a:schemeClr val="accent6">
                  <a:lumMod val="20000"/>
                  <a:lumOff val="80000"/>
                </a:schemeClr>
              </a:solidFill>
              <a:ln w="31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t"/>
              <a:lstStyle/>
              <a:p>
                <a:pPr algn="ctr">
                  <a:defRPr/>
                </a:pPr>
                <a:endParaRPr lang="ja-JP" altLang="en-US">
                  <a:solidFill>
                    <a:prstClr val="white"/>
                  </a:solidFill>
                </a:endParaRPr>
              </a:p>
            </p:txBody>
          </p:sp>
        </p:grpSp>
      </p:grpSp>
      <p:sp>
        <p:nvSpPr>
          <p:cNvPr id="66" name="角丸四角形 65"/>
          <p:cNvSpPr/>
          <p:nvPr/>
        </p:nvSpPr>
        <p:spPr>
          <a:xfrm>
            <a:off x="2051720" y="2938205"/>
            <a:ext cx="1463675" cy="264468"/>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0" rIns="36000" bIns="0" anchor="t"/>
          <a:lstStyle/>
          <a:p>
            <a:pPr algn="ctr">
              <a:defRPr/>
            </a:pPr>
            <a:r>
              <a:rPr lang="ja-JP" altLang="en-US" sz="1400" b="1" dirty="0" smtClean="0">
                <a:solidFill>
                  <a:srgbClr val="002060"/>
                </a:solidFill>
              </a:rPr>
              <a:t>支店・営業部</a:t>
            </a:r>
            <a:endParaRPr lang="ja-JP" altLang="en-US" sz="1400" b="1" dirty="0">
              <a:solidFill>
                <a:srgbClr val="002060"/>
              </a:solidFill>
            </a:endParaRPr>
          </a:p>
        </p:txBody>
      </p:sp>
      <p:sp>
        <p:nvSpPr>
          <p:cNvPr id="72" name="角丸四角形 71"/>
          <p:cNvSpPr/>
          <p:nvPr/>
        </p:nvSpPr>
        <p:spPr>
          <a:xfrm>
            <a:off x="3958781" y="2469091"/>
            <a:ext cx="1463675" cy="264468"/>
          </a:xfrm>
          <a:prstGeom prst="round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0" rIns="36000" bIns="0" anchor="t"/>
          <a:lstStyle/>
          <a:p>
            <a:pPr algn="ctr">
              <a:defRPr/>
            </a:pPr>
            <a:r>
              <a:rPr lang="ja-JP" altLang="en-US" sz="1400" b="1" dirty="0" smtClean="0">
                <a:solidFill>
                  <a:srgbClr val="002060"/>
                </a:solidFill>
              </a:rPr>
              <a:t>総務課</a:t>
            </a:r>
            <a:endParaRPr lang="ja-JP" altLang="en-US" sz="1400" b="1" dirty="0">
              <a:solidFill>
                <a:srgbClr val="002060"/>
              </a:solidFill>
            </a:endParaRPr>
          </a:p>
        </p:txBody>
      </p:sp>
      <p:sp>
        <p:nvSpPr>
          <p:cNvPr id="73" name="角丸四角形 72"/>
          <p:cNvSpPr/>
          <p:nvPr/>
        </p:nvSpPr>
        <p:spPr>
          <a:xfrm>
            <a:off x="3959932" y="2926529"/>
            <a:ext cx="1463675" cy="264468"/>
          </a:xfrm>
          <a:prstGeom prst="round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0" rIns="36000" bIns="0" anchor="t"/>
          <a:lstStyle/>
          <a:p>
            <a:pPr algn="ctr">
              <a:defRPr/>
            </a:pPr>
            <a:r>
              <a:rPr lang="ja-JP" altLang="en-US" sz="1400" b="1" dirty="0" smtClean="0">
                <a:solidFill>
                  <a:srgbClr val="002060"/>
                </a:solidFill>
              </a:rPr>
              <a:t>経理課</a:t>
            </a:r>
            <a:endParaRPr lang="ja-JP" altLang="en-US" sz="1400" b="1" dirty="0">
              <a:solidFill>
                <a:srgbClr val="002060"/>
              </a:solidFill>
            </a:endParaRPr>
          </a:p>
        </p:txBody>
      </p:sp>
      <p:sp>
        <p:nvSpPr>
          <p:cNvPr id="24" name="テキスト ボックス 23"/>
          <p:cNvSpPr txBox="1"/>
          <p:nvPr/>
        </p:nvSpPr>
        <p:spPr>
          <a:xfrm>
            <a:off x="1114660" y="2601433"/>
            <a:ext cx="815701" cy="292619"/>
          </a:xfrm>
          <a:prstGeom prst="rect">
            <a:avLst/>
          </a:prstGeom>
          <a:solidFill>
            <a:schemeClr val="bg1"/>
          </a:solidFill>
          <a:ln>
            <a:solidFill>
              <a:schemeClr val="accent1">
                <a:shade val="95000"/>
                <a:satMod val="105000"/>
              </a:schemeClr>
            </a:solidFill>
          </a:ln>
        </p:spPr>
        <p:txBody>
          <a:bodyPr wrap="none" lIns="0" tIns="0" rIns="0" bIns="0" rtlCol="0" anchor="t" anchorCtr="0">
            <a:noAutofit/>
          </a:bodyPr>
          <a:lstStyle/>
          <a:p>
            <a:pPr algn="ctr" fontAlgn="auto">
              <a:spcBef>
                <a:spcPts val="0"/>
              </a:spcBef>
              <a:spcAft>
                <a:spcPts val="0"/>
              </a:spcAft>
            </a:pPr>
            <a:r>
              <a:rPr lang="en-US" altLang="ja-JP" sz="105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1234567</a:t>
            </a:r>
            <a:endParaRPr lang="ja-JP" altLang="en-US" sz="105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75" name="直線矢印コネクタ 74"/>
          <p:cNvCxnSpPr>
            <a:stCxn id="66" idx="3"/>
            <a:endCxn id="72" idx="1"/>
          </p:cNvCxnSpPr>
          <p:nvPr/>
        </p:nvCxnSpPr>
        <p:spPr>
          <a:xfrm flipV="1">
            <a:off x="3515395" y="2601325"/>
            <a:ext cx="443386" cy="469114"/>
          </a:xfrm>
          <a:prstGeom prst="straightConnector1">
            <a:avLst/>
          </a:prstGeom>
          <a:ln w="31750" cmpd="dbl">
            <a:solidFill>
              <a:srgbClr val="FF0000"/>
            </a:solidFill>
            <a:tailEnd type="arrow" w="sm" len="sm"/>
          </a:ln>
        </p:spPr>
        <p:style>
          <a:lnRef idx="1">
            <a:schemeClr val="accent1"/>
          </a:lnRef>
          <a:fillRef idx="0">
            <a:schemeClr val="accent1"/>
          </a:fillRef>
          <a:effectRef idx="0">
            <a:schemeClr val="accent1"/>
          </a:effectRef>
          <a:fontRef idx="minor">
            <a:schemeClr val="tx1"/>
          </a:fontRef>
        </p:style>
      </p:cxnSp>
      <p:sp>
        <p:nvSpPr>
          <p:cNvPr id="6" name="角丸四角形 5"/>
          <p:cNvSpPr/>
          <p:nvPr/>
        </p:nvSpPr>
        <p:spPr>
          <a:xfrm>
            <a:off x="1962283" y="2124076"/>
            <a:ext cx="3672408" cy="1143000"/>
          </a:xfrm>
          <a:prstGeom prst="roundRect">
            <a:avLst>
              <a:gd name="adj" fmla="val 7854"/>
            </a:avLst>
          </a:prstGeom>
          <a:noFill/>
          <a:ln cap="rnd">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fontAlgn="auto">
              <a:spcBef>
                <a:spcPts val="0"/>
              </a:spcBef>
              <a:spcAft>
                <a:spcPts val="0"/>
              </a:spcAft>
            </a:pPr>
            <a:endParaRPr lang="ja-JP" altLang="en-US">
              <a:solidFill>
                <a:prstClr val="white"/>
              </a:solidFill>
            </a:endParaRPr>
          </a:p>
        </p:txBody>
      </p:sp>
      <p:cxnSp>
        <p:nvCxnSpPr>
          <p:cNvPr id="76" name="直線矢印コネクタ 75"/>
          <p:cNvCxnSpPr>
            <a:stCxn id="72" idx="3"/>
          </p:cNvCxnSpPr>
          <p:nvPr/>
        </p:nvCxnSpPr>
        <p:spPr>
          <a:xfrm flipV="1">
            <a:off x="5422456" y="2587249"/>
            <a:ext cx="423320" cy="14076"/>
          </a:xfrm>
          <a:prstGeom prst="straightConnector1">
            <a:avLst/>
          </a:prstGeom>
          <a:ln w="317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a:stCxn id="66" idx="3"/>
            <a:endCxn id="73" idx="1"/>
          </p:cNvCxnSpPr>
          <p:nvPr/>
        </p:nvCxnSpPr>
        <p:spPr>
          <a:xfrm flipV="1">
            <a:off x="3515395" y="3058763"/>
            <a:ext cx="444537" cy="11676"/>
          </a:xfrm>
          <a:prstGeom prst="straightConnector1">
            <a:avLst/>
          </a:prstGeom>
          <a:ln w="31750" cmpd="dbl">
            <a:solidFill>
              <a:srgbClr val="FF00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a:stCxn id="73" idx="3"/>
          </p:cNvCxnSpPr>
          <p:nvPr/>
        </p:nvCxnSpPr>
        <p:spPr>
          <a:xfrm>
            <a:off x="5423607" y="3058763"/>
            <a:ext cx="422169" cy="0"/>
          </a:xfrm>
          <a:prstGeom prst="straightConnector1">
            <a:avLst/>
          </a:prstGeom>
          <a:ln w="317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80" name="テキスト ボックス 79"/>
          <p:cNvSpPr txBox="1"/>
          <p:nvPr/>
        </p:nvSpPr>
        <p:spPr>
          <a:xfrm>
            <a:off x="5845776" y="2216070"/>
            <a:ext cx="288147" cy="1051006"/>
          </a:xfrm>
          <a:prstGeom prst="rect">
            <a:avLst/>
          </a:prstGeom>
          <a:solidFill>
            <a:schemeClr val="bg1"/>
          </a:solidFill>
          <a:ln>
            <a:solidFill>
              <a:schemeClr val="tx1"/>
            </a:solidFill>
          </a:ln>
        </p:spPr>
        <p:txBody>
          <a:bodyPr vert="eaVert" wrap="square" lIns="36000" tIns="0" rIns="36000" bIns="0" rtlCol="0" anchor="t">
            <a:spAutoFit/>
          </a:bodyPr>
          <a:lstStyle/>
          <a:p>
            <a:pPr algn="ctr" fontAlgn="auto">
              <a:spcBef>
                <a:spcPts val="0"/>
              </a:spcBef>
              <a:spcAft>
                <a:spcPts val="0"/>
              </a:spcAft>
            </a:pPr>
            <a:r>
              <a:rPr lang="ja-JP" altLang="en-US" sz="14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行政機関等</a:t>
            </a:r>
            <a:endParaRPr lang="ja-JP" altLang="en-US" sz="14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82" name="グループ化 81"/>
          <p:cNvGrpSpPr/>
          <p:nvPr/>
        </p:nvGrpSpPr>
        <p:grpSpPr>
          <a:xfrm>
            <a:off x="6228184" y="2223879"/>
            <a:ext cx="2496599" cy="1077218"/>
            <a:chOff x="6228184" y="2223879"/>
            <a:chExt cx="2496599" cy="1077218"/>
          </a:xfrm>
        </p:grpSpPr>
        <p:sp>
          <p:nvSpPr>
            <p:cNvPr id="119" name="テキスト ボックス 118"/>
            <p:cNvSpPr txBox="1"/>
            <p:nvPr/>
          </p:nvSpPr>
          <p:spPr>
            <a:xfrm>
              <a:off x="6228184" y="2223879"/>
              <a:ext cx="2496599" cy="1077218"/>
            </a:xfrm>
            <a:prstGeom prst="rect">
              <a:avLst/>
            </a:prstGeom>
            <a:noFill/>
          </p:spPr>
          <p:txBody>
            <a:bodyPr wrap="square" rtlCol="0" anchor="t">
              <a:spAutoFit/>
            </a:bodyPr>
            <a:lstStyle/>
            <a:p>
              <a:pPr fontAlgn="auto">
                <a:spcBef>
                  <a:spcPts val="0"/>
                </a:spcBef>
                <a:spcAft>
                  <a:spcPts val="0"/>
                </a:spcAft>
              </a:pPr>
              <a:r>
                <a:rPr lang="ja-JP" altLang="en-US" sz="16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・同一法人格内部での特定</a:t>
              </a:r>
              <a:endParaRPr lang="en-US" altLang="ja-JP" sz="16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pPr>
              <a:r>
                <a:rPr lang="ja-JP" altLang="en-US" sz="1600" dirty="0">
                  <a:solidFill>
                    <a:srgbClr val="00206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6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個人情報の移動（</a:t>
              </a:r>
              <a:endParaRPr lang="en-US" altLang="ja-JP" sz="16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pPr>
              <a:r>
                <a:rPr lang="ja-JP" altLang="en-US" sz="1600" dirty="0">
                  <a:solidFill>
                    <a:srgbClr val="00206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6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の動き）は、</a:t>
              </a:r>
              <a:r>
                <a:rPr lang="ja-JP" altLang="en-US" sz="16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「提供」では</a:t>
              </a:r>
              <a:endParaRPr lang="en-US" altLang="ja-JP" sz="16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pPr>
              <a:r>
                <a:rPr lang="ja-JP" altLang="en-US" sz="1600" b="1" dirty="0">
                  <a:solidFill>
                    <a:srgbClr val="00206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6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なく「利用」にあたる</a:t>
              </a:r>
              <a:endParaRPr lang="ja-JP" altLang="en-US" sz="1600" b="1" dirty="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20" name="直線矢印コネクタ 119"/>
            <p:cNvCxnSpPr/>
            <p:nvPr/>
          </p:nvCxnSpPr>
          <p:spPr>
            <a:xfrm flipV="1">
              <a:off x="8061789" y="2637198"/>
              <a:ext cx="444537" cy="11676"/>
            </a:xfrm>
            <a:prstGeom prst="straightConnector1">
              <a:avLst/>
            </a:prstGeom>
            <a:ln w="31750" cmpd="dbl">
              <a:solidFill>
                <a:srgbClr val="FF0000"/>
              </a:solidFill>
              <a:tailEnd type="arrow" w="sm" len="sm"/>
            </a:ln>
          </p:spPr>
          <p:style>
            <a:lnRef idx="1">
              <a:schemeClr val="accent1"/>
            </a:lnRef>
            <a:fillRef idx="0">
              <a:schemeClr val="accent1"/>
            </a:fillRef>
            <a:effectRef idx="0">
              <a:schemeClr val="accent1"/>
            </a:effectRef>
            <a:fontRef idx="minor">
              <a:schemeClr val="tx1"/>
            </a:fontRef>
          </p:style>
        </p:cxnSp>
      </p:grpSp>
      <p:sp>
        <p:nvSpPr>
          <p:cNvPr id="123" name="テキスト ボックス 122"/>
          <p:cNvSpPr txBox="1"/>
          <p:nvPr/>
        </p:nvSpPr>
        <p:spPr bwMode="auto">
          <a:xfrm>
            <a:off x="226417" y="1628800"/>
            <a:ext cx="8570374" cy="307777"/>
          </a:xfrm>
          <a:prstGeom prst="rect">
            <a:avLst/>
          </a:prstGeom>
          <a:noFill/>
        </p:spPr>
        <p:txBody>
          <a:bodyPr wrap="square">
            <a:spAutoFit/>
          </a:bodyPr>
          <a:lstStyle/>
          <a:p>
            <a:pPr marL="171450" indent="-171450">
              <a:buFont typeface="Wingdings" panose="05000000000000000000" pitchFamily="2" charset="2"/>
              <a:buChar char="Ø"/>
              <a:defRPr/>
            </a:pPr>
            <a:r>
              <a:rPr lang="ja-JP" altLang="en-US" sz="14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他人：自己と同一の世帯に属する者以外の者・・・</a:t>
            </a:r>
            <a:r>
              <a:rPr lang="ja-JP" altLang="en-US" sz="14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扶養家族のマイナンバーを従業員本人に求めることは</a:t>
            </a:r>
            <a:r>
              <a:rPr lang="en-US" altLang="ja-JP" sz="14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OK</a:t>
            </a:r>
          </a:p>
        </p:txBody>
      </p:sp>
      <p:sp>
        <p:nvSpPr>
          <p:cNvPr id="125" name="角丸四角形 124"/>
          <p:cNvSpPr/>
          <p:nvPr/>
        </p:nvSpPr>
        <p:spPr>
          <a:xfrm>
            <a:off x="107504" y="3651522"/>
            <a:ext cx="4369098" cy="1440160"/>
          </a:xfrm>
          <a:prstGeom prst="roundRect">
            <a:avLst>
              <a:gd name="adj" fmla="val 7490"/>
            </a:avLst>
          </a:prstGeom>
          <a:solidFill>
            <a:schemeClr val="accent6">
              <a:lumMod val="20000"/>
              <a:lumOff val="80000"/>
              <a:alpha val="65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fontAlgn="auto">
              <a:spcBef>
                <a:spcPts val="0"/>
              </a:spcBef>
              <a:spcAft>
                <a:spcPts val="0"/>
              </a:spcAft>
            </a:pPr>
            <a:r>
              <a:rPr lang="en-US" altLang="ja-JP" sz="16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6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ケース</a:t>
            </a:r>
            <a:r>
              <a:rPr lang="en-US" altLang="ja-JP" sz="16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B】</a:t>
            </a:r>
            <a:endParaRPr lang="ja-JP" altLang="en-US" sz="1600" b="1" dirty="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126" name="グループ化 125"/>
          <p:cNvGrpSpPr/>
          <p:nvPr/>
        </p:nvGrpSpPr>
        <p:grpSpPr>
          <a:xfrm>
            <a:off x="375264" y="4042014"/>
            <a:ext cx="521039" cy="691721"/>
            <a:chOff x="812951" y="2409267"/>
            <a:chExt cx="287337" cy="515937"/>
          </a:xfrm>
        </p:grpSpPr>
        <p:sp>
          <p:nvSpPr>
            <p:cNvPr id="127" name="フローチャート : 論理積ゲート 126"/>
            <p:cNvSpPr/>
            <p:nvPr/>
          </p:nvSpPr>
          <p:spPr>
            <a:xfrm rot="16200000">
              <a:off x="827239" y="2652154"/>
              <a:ext cx="258762" cy="287337"/>
            </a:xfrm>
            <a:prstGeom prst="flowChartDelay">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t"/>
            <a:lstStyle/>
            <a:p>
              <a:pPr algn="ctr">
                <a:defRPr/>
              </a:pPr>
              <a:endParaRPr lang="ja-JP" altLang="en-US" dirty="0">
                <a:solidFill>
                  <a:prstClr val="white"/>
                </a:solidFill>
              </a:endParaRPr>
            </a:p>
          </p:txBody>
        </p:sp>
        <p:sp>
          <p:nvSpPr>
            <p:cNvPr id="128" name="スマイル 127"/>
            <p:cNvSpPr/>
            <p:nvPr/>
          </p:nvSpPr>
          <p:spPr>
            <a:xfrm>
              <a:off x="812951" y="2409267"/>
              <a:ext cx="287337" cy="287337"/>
            </a:xfrm>
            <a:prstGeom prst="smileyFace">
              <a:avLst>
                <a:gd name="adj" fmla="val 4653"/>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t"/>
            <a:lstStyle/>
            <a:p>
              <a:pPr algn="ctr">
                <a:defRPr/>
              </a:pPr>
              <a:endParaRPr lang="ja-JP" altLang="en-US">
                <a:solidFill>
                  <a:prstClr val="white"/>
                </a:solidFill>
              </a:endParaRPr>
            </a:p>
          </p:txBody>
        </p:sp>
      </p:grpSp>
      <p:grpSp>
        <p:nvGrpSpPr>
          <p:cNvPr id="129" name="グループ化 11"/>
          <p:cNvGrpSpPr>
            <a:grpSpLocks/>
          </p:cNvGrpSpPr>
          <p:nvPr/>
        </p:nvGrpSpPr>
        <p:grpSpPr bwMode="auto">
          <a:xfrm>
            <a:off x="750694" y="4427249"/>
            <a:ext cx="420592" cy="302120"/>
            <a:chOff x="3822542" y="3071395"/>
            <a:chExt cx="1045178" cy="670300"/>
          </a:xfrm>
        </p:grpSpPr>
        <p:pic>
          <p:nvPicPr>
            <p:cNvPr id="130"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22542" y="3071395"/>
              <a:ext cx="1045178" cy="67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1" name="正方形/長方形 130"/>
            <p:cNvSpPr/>
            <p:nvPr/>
          </p:nvSpPr>
          <p:spPr>
            <a:xfrm>
              <a:off x="3876337" y="3351326"/>
              <a:ext cx="248488" cy="321026"/>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t"/>
            <a:lstStyle/>
            <a:p>
              <a:pPr algn="ctr">
                <a:defRPr/>
              </a:pPr>
              <a:endParaRPr lang="ja-JP" altLang="en-US">
                <a:solidFill>
                  <a:prstClr val="white"/>
                </a:solidFill>
              </a:endParaRPr>
            </a:p>
          </p:txBody>
        </p:sp>
        <p:grpSp>
          <p:nvGrpSpPr>
            <p:cNvPr id="132" name="グループ化 16"/>
            <p:cNvGrpSpPr>
              <a:grpSpLocks/>
            </p:cNvGrpSpPr>
            <p:nvPr/>
          </p:nvGrpSpPr>
          <p:grpSpPr bwMode="auto">
            <a:xfrm>
              <a:off x="3904517" y="3397549"/>
              <a:ext cx="192128" cy="282501"/>
              <a:chOff x="1137617" y="3887436"/>
              <a:chExt cx="288473" cy="518031"/>
            </a:xfrm>
          </p:grpSpPr>
          <p:sp>
            <p:nvSpPr>
              <p:cNvPr id="133" name="フローチャート : 論理積ゲート 132"/>
              <p:cNvSpPr/>
              <p:nvPr/>
            </p:nvSpPr>
            <p:spPr>
              <a:xfrm rot="16200000">
                <a:off x="1152346" y="4131723"/>
                <a:ext cx="259015" cy="288473"/>
              </a:xfrm>
              <a:prstGeom prst="flowChartDelay">
                <a:avLst/>
              </a:prstGeom>
              <a:solidFill>
                <a:schemeClr val="tx2">
                  <a:lumMod val="40000"/>
                  <a:lumOff val="6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anchor="t"/>
              <a:lstStyle/>
              <a:p>
                <a:pPr algn="ctr">
                  <a:defRPr/>
                </a:pPr>
                <a:endParaRPr lang="ja-JP" altLang="en-US">
                  <a:solidFill>
                    <a:prstClr val="white"/>
                  </a:solidFill>
                </a:endParaRPr>
              </a:p>
            </p:txBody>
          </p:sp>
          <p:sp>
            <p:nvSpPr>
              <p:cNvPr id="134" name="スマイル 133"/>
              <p:cNvSpPr/>
              <p:nvPr/>
            </p:nvSpPr>
            <p:spPr>
              <a:xfrm>
                <a:off x="1137617" y="3887436"/>
                <a:ext cx="288473" cy="287273"/>
              </a:xfrm>
              <a:prstGeom prst="smileyFace">
                <a:avLst>
                  <a:gd name="adj" fmla="val 4653"/>
                </a:avLst>
              </a:prstGeom>
              <a:solidFill>
                <a:schemeClr val="accent6">
                  <a:lumMod val="20000"/>
                  <a:lumOff val="80000"/>
                </a:schemeClr>
              </a:solidFill>
              <a:ln w="31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t"/>
              <a:lstStyle/>
              <a:p>
                <a:pPr algn="ctr">
                  <a:defRPr/>
                </a:pPr>
                <a:endParaRPr lang="ja-JP" altLang="en-US">
                  <a:solidFill>
                    <a:prstClr val="white"/>
                  </a:solidFill>
                </a:endParaRPr>
              </a:p>
            </p:txBody>
          </p:sp>
        </p:grpSp>
      </p:grpSp>
      <p:pic>
        <p:nvPicPr>
          <p:cNvPr id="135" name="Picture 38" descr="http://ddl.design.css.fujitsu.com/ddl/ja/contents/02_%E3%82%A4%E3%83%A9%E3%82%B9%E3%83%88/05_%E5%BB%BA%E7%89%A9/99_%E3%81%9D%E3%81%AE%E4%BB%96%EF%BC%88%E5%A4%96%E8%A6%B3%E3%83%BB%E5%AE%A4%E5%86%85%EF%BC%89/9954_0039.gif"/>
          <p:cNvPicPr>
            <a:picLocks noChangeAspect="1" noChangeArrowheads="1"/>
          </p:cNvPicPr>
          <p:nvPr/>
        </p:nvPicPr>
        <p:blipFill>
          <a:blip r:embed="rId3" cstate="print"/>
          <a:srcRect/>
          <a:stretch>
            <a:fillRect/>
          </a:stretch>
        </p:blipFill>
        <p:spPr bwMode="auto">
          <a:xfrm>
            <a:off x="1796307" y="4005178"/>
            <a:ext cx="648072" cy="762158"/>
          </a:xfrm>
          <a:prstGeom prst="rect">
            <a:avLst/>
          </a:prstGeom>
          <a:noFill/>
          <a:ln w="9525">
            <a:noFill/>
            <a:miter lim="800000"/>
            <a:headEnd/>
            <a:tailEnd/>
          </a:ln>
        </p:spPr>
      </p:pic>
      <p:sp>
        <p:nvSpPr>
          <p:cNvPr id="136" name="テキスト ボックス 135"/>
          <p:cNvSpPr txBox="1"/>
          <p:nvPr/>
        </p:nvSpPr>
        <p:spPr bwMode="auto">
          <a:xfrm>
            <a:off x="1583644" y="3728179"/>
            <a:ext cx="857569" cy="276999"/>
          </a:xfrm>
          <a:prstGeom prst="rect">
            <a:avLst/>
          </a:prstGeom>
          <a:noFill/>
        </p:spPr>
        <p:txBody>
          <a:bodyPr wrap="square" anchor="t">
            <a:spAutoFit/>
          </a:bodyPr>
          <a:lstStyle/>
          <a:p>
            <a:pPr algn="ctr">
              <a:defRPr/>
            </a:pPr>
            <a:r>
              <a:rPr lang="ja-JP" altLang="en-US" sz="1200" b="1" dirty="0" smtClean="0">
                <a:solidFill>
                  <a:prstClr val="black"/>
                </a:solidFill>
                <a:latin typeface="Calibri"/>
                <a:ea typeface="ＭＳ Ｐゴシック"/>
              </a:rPr>
              <a:t>●</a:t>
            </a:r>
            <a:r>
              <a:rPr lang="en-US" altLang="ja-JP" sz="1200" b="1" dirty="0" smtClean="0">
                <a:solidFill>
                  <a:prstClr val="black"/>
                </a:solidFill>
                <a:latin typeface="Calibri"/>
                <a:ea typeface="ＭＳ Ｐゴシック"/>
              </a:rPr>
              <a:t>×</a:t>
            </a:r>
            <a:r>
              <a:rPr lang="ja-JP" altLang="en-US" sz="1200" b="1" dirty="0" smtClean="0">
                <a:solidFill>
                  <a:prstClr val="black"/>
                </a:solidFill>
                <a:latin typeface="Calibri"/>
                <a:ea typeface="ＭＳ Ｐゴシック"/>
              </a:rPr>
              <a:t>社</a:t>
            </a:r>
            <a:endParaRPr lang="ja-JP" altLang="en-US" sz="1200" b="1" dirty="0">
              <a:solidFill>
                <a:prstClr val="black"/>
              </a:solidFill>
              <a:latin typeface="Calibri"/>
              <a:ea typeface="ＭＳ Ｐゴシック"/>
            </a:endParaRPr>
          </a:p>
        </p:txBody>
      </p:sp>
      <p:sp>
        <p:nvSpPr>
          <p:cNvPr id="137" name="テキスト ボックス 136"/>
          <p:cNvSpPr txBox="1"/>
          <p:nvPr/>
        </p:nvSpPr>
        <p:spPr bwMode="auto">
          <a:xfrm>
            <a:off x="213897" y="4743883"/>
            <a:ext cx="913846" cy="400110"/>
          </a:xfrm>
          <a:prstGeom prst="rect">
            <a:avLst/>
          </a:prstGeom>
          <a:noFill/>
        </p:spPr>
        <p:txBody>
          <a:bodyPr wrap="square" anchor="t">
            <a:spAutoFit/>
          </a:bodyPr>
          <a:lstStyle/>
          <a:p>
            <a:pPr algn="ctr">
              <a:lnSpc>
                <a:spcPts val="1200"/>
              </a:lnSpc>
              <a:defRPr/>
            </a:pPr>
            <a:r>
              <a:rPr lang="ja-JP" altLang="en-US" sz="1200" b="1" dirty="0" smtClean="0">
                <a:solidFill>
                  <a:prstClr val="black"/>
                </a:solidFill>
                <a:latin typeface="Calibri"/>
                <a:ea typeface="ＭＳ Ｐゴシック"/>
              </a:rPr>
              <a:t>●</a:t>
            </a:r>
            <a:r>
              <a:rPr lang="en-US" altLang="ja-JP" sz="1200" b="1" dirty="0" smtClean="0">
                <a:solidFill>
                  <a:prstClr val="black"/>
                </a:solidFill>
                <a:latin typeface="Calibri"/>
                <a:ea typeface="ＭＳ Ｐゴシック"/>
              </a:rPr>
              <a:t>×</a:t>
            </a:r>
            <a:r>
              <a:rPr lang="ja-JP" altLang="en-US" sz="1200" b="1" dirty="0" smtClean="0">
                <a:solidFill>
                  <a:prstClr val="black"/>
                </a:solidFill>
                <a:latin typeface="Calibri"/>
                <a:ea typeface="ＭＳ Ｐゴシック"/>
              </a:rPr>
              <a:t>社</a:t>
            </a:r>
            <a:endParaRPr lang="en-US" altLang="ja-JP" sz="1200" b="1" dirty="0" smtClean="0">
              <a:solidFill>
                <a:prstClr val="black"/>
              </a:solidFill>
              <a:latin typeface="Calibri"/>
              <a:ea typeface="ＭＳ Ｐゴシック"/>
            </a:endParaRPr>
          </a:p>
          <a:p>
            <a:pPr algn="ctr">
              <a:lnSpc>
                <a:spcPts val="1200"/>
              </a:lnSpc>
              <a:defRPr/>
            </a:pPr>
            <a:r>
              <a:rPr lang="ja-JP" altLang="en-US" sz="1200" b="1" dirty="0">
                <a:solidFill>
                  <a:prstClr val="black"/>
                </a:solidFill>
                <a:latin typeface="Calibri"/>
                <a:ea typeface="ＭＳ Ｐゴシック"/>
              </a:rPr>
              <a:t>社員</a:t>
            </a:r>
          </a:p>
        </p:txBody>
      </p:sp>
      <p:cxnSp>
        <p:nvCxnSpPr>
          <p:cNvPr id="138" name="直線矢印コネクタ 137"/>
          <p:cNvCxnSpPr/>
          <p:nvPr/>
        </p:nvCxnSpPr>
        <p:spPr>
          <a:xfrm flipV="1">
            <a:off x="896304" y="4371602"/>
            <a:ext cx="924038" cy="1"/>
          </a:xfrm>
          <a:prstGeom prst="straightConnector1">
            <a:avLst/>
          </a:prstGeom>
          <a:ln w="31750">
            <a:solidFill>
              <a:srgbClr val="0070C0"/>
            </a:solidFill>
            <a:tailEnd type="arrow"/>
          </a:ln>
        </p:spPr>
        <p:style>
          <a:lnRef idx="1">
            <a:schemeClr val="accent1"/>
          </a:lnRef>
          <a:fillRef idx="0">
            <a:schemeClr val="accent1"/>
          </a:fillRef>
          <a:effectRef idx="0">
            <a:schemeClr val="accent1"/>
          </a:effectRef>
          <a:fontRef idx="minor">
            <a:schemeClr val="tx1"/>
          </a:fontRef>
        </p:style>
      </p:cxnSp>
      <p:pic>
        <p:nvPicPr>
          <p:cNvPr id="141" name="Picture 38" descr="http://ddl.design.css.fujitsu.com/ddl/ja/contents/02_%E3%82%A4%E3%83%A9%E3%82%B9%E3%83%88/05_%E5%BB%BA%E7%89%A9/99_%E3%81%9D%E3%81%AE%E4%BB%96%EF%BC%88%E5%A4%96%E8%A6%B3%E3%83%BB%E5%AE%A4%E5%86%85%EF%BC%89/9954_0039.gif"/>
          <p:cNvPicPr>
            <a:picLocks noChangeAspect="1" noChangeArrowheads="1"/>
          </p:cNvPicPr>
          <p:nvPr/>
        </p:nvPicPr>
        <p:blipFill>
          <a:blip r:embed="rId3" cstate="print"/>
          <a:srcRect/>
          <a:stretch>
            <a:fillRect/>
          </a:stretch>
        </p:blipFill>
        <p:spPr bwMode="auto">
          <a:xfrm>
            <a:off x="3040792" y="4021093"/>
            <a:ext cx="648072" cy="762158"/>
          </a:xfrm>
          <a:prstGeom prst="rect">
            <a:avLst/>
          </a:prstGeom>
          <a:noFill/>
          <a:ln w="9525">
            <a:noFill/>
            <a:miter lim="800000"/>
            <a:headEnd/>
            <a:tailEnd/>
          </a:ln>
        </p:spPr>
      </p:pic>
      <p:sp>
        <p:nvSpPr>
          <p:cNvPr id="142" name="テキスト ボックス 141"/>
          <p:cNvSpPr txBox="1"/>
          <p:nvPr/>
        </p:nvSpPr>
        <p:spPr bwMode="auto">
          <a:xfrm>
            <a:off x="2634142" y="3635845"/>
            <a:ext cx="1175223" cy="461665"/>
          </a:xfrm>
          <a:prstGeom prst="rect">
            <a:avLst/>
          </a:prstGeom>
          <a:noFill/>
        </p:spPr>
        <p:txBody>
          <a:bodyPr wrap="square" anchor="t">
            <a:spAutoFit/>
          </a:bodyPr>
          <a:lstStyle/>
          <a:p>
            <a:pPr algn="ctr">
              <a:defRPr/>
            </a:pPr>
            <a:r>
              <a:rPr lang="ja-JP" altLang="en-US" sz="1200" b="1" dirty="0" smtClean="0">
                <a:solidFill>
                  <a:prstClr val="black"/>
                </a:solidFill>
                <a:latin typeface="Calibri"/>
                <a:ea typeface="ＭＳ Ｐゴシック"/>
              </a:rPr>
              <a:t>●</a:t>
            </a:r>
            <a:r>
              <a:rPr lang="en-US" altLang="ja-JP" sz="1200" b="1" dirty="0" smtClean="0">
                <a:solidFill>
                  <a:prstClr val="black"/>
                </a:solidFill>
                <a:latin typeface="Calibri"/>
                <a:ea typeface="ＭＳ Ｐゴシック"/>
              </a:rPr>
              <a:t>×</a:t>
            </a:r>
            <a:r>
              <a:rPr lang="ja-JP" altLang="en-US" sz="1200" b="1" dirty="0">
                <a:solidFill>
                  <a:prstClr val="black"/>
                </a:solidFill>
                <a:latin typeface="Calibri"/>
                <a:ea typeface="ＭＳ Ｐゴシック"/>
              </a:rPr>
              <a:t>ホールディングス</a:t>
            </a:r>
          </a:p>
        </p:txBody>
      </p:sp>
      <p:cxnSp>
        <p:nvCxnSpPr>
          <p:cNvPr id="143" name="直線矢印コネクタ 142"/>
          <p:cNvCxnSpPr/>
          <p:nvPr/>
        </p:nvCxnSpPr>
        <p:spPr>
          <a:xfrm flipV="1">
            <a:off x="2449416" y="4371602"/>
            <a:ext cx="600002" cy="15528"/>
          </a:xfrm>
          <a:prstGeom prst="straightConnector1">
            <a:avLst/>
          </a:prstGeom>
          <a:ln w="317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46" name="テキスト ボックス 145"/>
          <p:cNvSpPr txBox="1"/>
          <p:nvPr/>
        </p:nvSpPr>
        <p:spPr bwMode="auto">
          <a:xfrm>
            <a:off x="2341827" y="4410760"/>
            <a:ext cx="857569" cy="276999"/>
          </a:xfrm>
          <a:prstGeom prst="rect">
            <a:avLst/>
          </a:prstGeom>
          <a:noFill/>
        </p:spPr>
        <p:txBody>
          <a:bodyPr wrap="square" anchor="t">
            <a:spAutoFit/>
          </a:bodyPr>
          <a:lstStyle/>
          <a:p>
            <a:pPr algn="ctr">
              <a:defRPr/>
            </a:pPr>
            <a:r>
              <a:rPr lang="ja-JP" altLang="en-US" sz="1200" b="1" dirty="0" smtClean="0">
                <a:solidFill>
                  <a:prstClr val="black"/>
                </a:solidFill>
                <a:latin typeface="Calibri"/>
                <a:ea typeface="ＭＳ Ｐゴシック"/>
              </a:rPr>
              <a:t>給与事務</a:t>
            </a:r>
            <a:endParaRPr lang="ja-JP" altLang="en-US" sz="1200" b="1" dirty="0">
              <a:solidFill>
                <a:prstClr val="black"/>
              </a:solidFill>
              <a:latin typeface="Calibri"/>
              <a:ea typeface="ＭＳ Ｐゴシック"/>
            </a:endParaRPr>
          </a:p>
        </p:txBody>
      </p:sp>
      <p:sp>
        <p:nvSpPr>
          <p:cNvPr id="147" name="角丸四角形 146"/>
          <p:cNvSpPr/>
          <p:nvPr/>
        </p:nvSpPr>
        <p:spPr>
          <a:xfrm>
            <a:off x="4604016" y="3664721"/>
            <a:ext cx="4369098" cy="1440160"/>
          </a:xfrm>
          <a:prstGeom prst="roundRect">
            <a:avLst>
              <a:gd name="adj" fmla="val 7490"/>
            </a:avLst>
          </a:prstGeom>
          <a:solidFill>
            <a:schemeClr val="accent3">
              <a:lumMod val="20000"/>
              <a:lumOff val="80000"/>
              <a:alpha val="65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fontAlgn="auto">
              <a:spcBef>
                <a:spcPts val="0"/>
              </a:spcBef>
              <a:spcAft>
                <a:spcPts val="0"/>
              </a:spcAft>
            </a:pPr>
            <a:r>
              <a:rPr lang="en-US" altLang="ja-JP" sz="16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6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ケース</a:t>
            </a:r>
            <a:r>
              <a:rPr lang="en-US" altLang="ja-JP" sz="16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C】</a:t>
            </a:r>
            <a:endParaRPr lang="ja-JP" altLang="en-US" sz="1600" b="1" dirty="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148" name="グループ化 147"/>
          <p:cNvGrpSpPr/>
          <p:nvPr/>
        </p:nvGrpSpPr>
        <p:grpSpPr>
          <a:xfrm>
            <a:off x="4871776" y="4055213"/>
            <a:ext cx="521039" cy="691721"/>
            <a:chOff x="812951" y="2409267"/>
            <a:chExt cx="287337" cy="515937"/>
          </a:xfrm>
        </p:grpSpPr>
        <p:sp>
          <p:nvSpPr>
            <p:cNvPr id="149" name="フローチャート : 論理積ゲート 148"/>
            <p:cNvSpPr/>
            <p:nvPr/>
          </p:nvSpPr>
          <p:spPr>
            <a:xfrm rot="16200000">
              <a:off x="827239" y="2652154"/>
              <a:ext cx="258762" cy="287337"/>
            </a:xfrm>
            <a:prstGeom prst="flowChartDelay">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t"/>
            <a:lstStyle/>
            <a:p>
              <a:pPr algn="ctr">
                <a:defRPr/>
              </a:pPr>
              <a:endParaRPr lang="ja-JP" altLang="en-US" dirty="0">
                <a:solidFill>
                  <a:prstClr val="white"/>
                </a:solidFill>
              </a:endParaRPr>
            </a:p>
          </p:txBody>
        </p:sp>
        <p:sp>
          <p:nvSpPr>
            <p:cNvPr id="150" name="スマイル 149"/>
            <p:cNvSpPr/>
            <p:nvPr/>
          </p:nvSpPr>
          <p:spPr>
            <a:xfrm>
              <a:off x="812951" y="2409267"/>
              <a:ext cx="287337" cy="287337"/>
            </a:xfrm>
            <a:prstGeom prst="smileyFace">
              <a:avLst>
                <a:gd name="adj" fmla="val 4653"/>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t"/>
            <a:lstStyle/>
            <a:p>
              <a:pPr algn="ctr">
                <a:defRPr/>
              </a:pPr>
              <a:endParaRPr lang="ja-JP" altLang="en-US">
                <a:solidFill>
                  <a:prstClr val="white"/>
                </a:solidFill>
              </a:endParaRPr>
            </a:p>
          </p:txBody>
        </p:sp>
      </p:grpSp>
      <p:grpSp>
        <p:nvGrpSpPr>
          <p:cNvPr id="151" name="グループ化 11"/>
          <p:cNvGrpSpPr>
            <a:grpSpLocks/>
          </p:cNvGrpSpPr>
          <p:nvPr/>
        </p:nvGrpSpPr>
        <p:grpSpPr bwMode="auto">
          <a:xfrm>
            <a:off x="5247206" y="4440448"/>
            <a:ext cx="420592" cy="302120"/>
            <a:chOff x="3822542" y="3071395"/>
            <a:chExt cx="1045178" cy="670300"/>
          </a:xfrm>
        </p:grpSpPr>
        <p:pic>
          <p:nvPicPr>
            <p:cNvPr id="152"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22542" y="3071395"/>
              <a:ext cx="1045178" cy="67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3" name="正方形/長方形 152"/>
            <p:cNvSpPr/>
            <p:nvPr/>
          </p:nvSpPr>
          <p:spPr>
            <a:xfrm>
              <a:off x="3876337" y="3351326"/>
              <a:ext cx="248488" cy="321026"/>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t"/>
            <a:lstStyle/>
            <a:p>
              <a:pPr algn="ctr">
                <a:defRPr/>
              </a:pPr>
              <a:endParaRPr lang="ja-JP" altLang="en-US">
                <a:solidFill>
                  <a:prstClr val="white"/>
                </a:solidFill>
              </a:endParaRPr>
            </a:p>
          </p:txBody>
        </p:sp>
        <p:grpSp>
          <p:nvGrpSpPr>
            <p:cNvPr id="154" name="グループ化 16"/>
            <p:cNvGrpSpPr>
              <a:grpSpLocks/>
            </p:cNvGrpSpPr>
            <p:nvPr/>
          </p:nvGrpSpPr>
          <p:grpSpPr bwMode="auto">
            <a:xfrm>
              <a:off x="3904517" y="3397549"/>
              <a:ext cx="192128" cy="282501"/>
              <a:chOff x="1137617" y="3887436"/>
              <a:chExt cx="288473" cy="518031"/>
            </a:xfrm>
          </p:grpSpPr>
          <p:sp>
            <p:nvSpPr>
              <p:cNvPr id="155" name="フローチャート : 論理積ゲート 154"/>
              <p:cNvSpPr/>
              <p:nvPr/>
            </p:nvSpPr>
            <p:spPr>
              <a:xfrm rot="16200000">
                <a:off x="1152346" y="4131723"/>
                <a:ext cx="259015" cy="288473"/>
              </a:xfrm>
              <a:prstGeom prst="flowChartDelay">
                <a:avLst/>
              </a:prstGeom>
              <a:solidFill>
                <a:schemeClr val="tx2">
                  <a:lumMod val="40000"/>
                  <a:lumOff val="6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anchor="t"/>
              <a:lstStyle/>
              <a:p>
                <a:pPr algn="ctr">
                  <a:defRPr/>
                </a:pPr>
                <a:endParaRPr lang="ja-JP" altLang="en-US">
                  <a:solidFill>
                    <a:prstClr val="white"/>
                  </a:solidFill>
                </a:endParaRPr>
              </a:p>
            </p:txBody>
          </p:sp>
          <p:sp>
            <p:nvSpPr>
              <p:cNvPr id="156" name="スマイル 155"/>
              <p:cNvSpPr/>
              <p:nvPr/>
            </p:nvSpPr>
            <p:spPr>
              <a:xfrm>
                <a:off x="1137617" y="3887436"/>
                <a:ext cx="288473" cy="287273"/>
              </a:xfrm>
              <a:prstGeom prst="smileyFace">
                <a:avLst>
                  <a:gd name="adj" fmla="val 4653"/>
                </a:avLst>
              </a:prstGeom>
              <a:solidFill>
                <a:schemeClr val="accent6">
                  <a:lumMod val="20000"/>
                  <a:lumOff val="80000"/>
                </a:schemeClr>
              </a:solidFill>
              <a:ln w="31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t"/>
              <a:lstStyle/>
              <a:p>
                <a:pPr algn="ctr">
                  <a:defRPr/>
                </a:pPr>
                <a:endParaRPr lang="ja-JP" altLang="en-US">
                  <a:solidFill>
                    <a:prstClr val="white"/>
                  </a:solidFill>
                </a:endParaRPr>
              </a:p>
            </p:txBody>
          </p:sp>
        </p:grpSp>
      </p:grpSp>
      <p:pic>
        <p:nvPicPr>
          <p:cNvPr id="157" name="Picture 38" descr="http://ddl.design.css.fujitsu.com/ddl/ja/contents/02_%E3%82%A4%E3%83%A9%E3%82%B9%E3%83%88/05_%E5%BB%BA%E7%89%A9/99_%E3%81%9D%E3%81%AE%E4%BB%96%EF%BC%88%E5%A4%96%E8%A6%B3%E3%83%BB%E5%AE%A4%E5%86%85%EF%BC%89/9954_0039.gif"/>
          <p:cNvPicPr>
            <a:picLocks noChangeAspect="1" noChangeArrowheads="1"/>
          </p:cNvPicPr>
          <p:nvPr/>
        </p:nvPicPr>
        <p:blipFill>
          <a:blip r:embed="rId3" cstate="print"/>
          <a:srcRect/>
          <a:stretch>
            <a:fillRect/>
          </a:stretch>
        </p:blipFill>
        <p:spPr bwMode="auto">
          <a:xfrm>
            <a:off x="6292818" y="4011349"/>
            <a:ext cx="648072" cy="762158"/>
          </a:xfrm>
          <a:prstGeom prst="rect">
            <a:avLst/>
          </a:prstGeom>
          <a:noFill/>
          <a:ln w="9525">
            <a:noFill/>
            <a:miter lim="800000"/>
            <a:headEnd/>
            <a:tailEnd/>
          </a:ln>
        </p:spPr>
      </p:pic>
      <p:sp>
        <p:nvSpPr>
          <p:cNvPr id="158" name="テキスト ボックス 157"/>
          <p:cNvSpPr txBox="1"/>
          <p:nvPr/>
        </p:nvSpPr>
        <p:spPr bwMode="auto">
          <a:xfrm>
            <a:off x="6080155" y="3734350"/>
            <a:ext cx="857569" cy="276999"/>
          </a:xfrm>
          <a:prstGeom prst="rect">
            <a:avLst/>
          </a:prstGeom>
          <a:noFill/>
        </p:spPr>
        <p:txBody>
          <a:bodyPr wrap="square" anchor="t">
            <a:spAutoFit/>
          </a:bodyPr>
          <a:lstStyle/>
          <a:p>
            <a:pPr algn="ctr">
              <a:defRPr/>
            </a:pPr>
            <a:r>
              <a:rPr lang="ja-JP" altLang="en-US" sz="1200" b="1" dirty="0">
                <a:solidFill>
                  <a:prstClr val="black"/>
                </a:solidFill>
                <a:latin typeface="Calibri"/>
                <a:ea typeface="ＭＳ Ｐゴシック"/>
              </a:rPr>
              <a:t>△▲</a:t>
            </a:r>
            <a:r>
              <a:rPr lang="ja-JP" altLang="en-US" sz="1200" b="1" dirty="0" smtClean="0">
                <a:solidFill>
                  <a:prstClr val="black"/>
                </a:solidFill>
                <a:latin typeface="Calibri"/>
                <a:ea typeface="ＭＳ Ｐゴシック"/>
              </a:rPr>
              <a:t>社</a:t>
            </a:r>
            <a:endParaRPr lang="en-US" altLang="ja-JP" sz="1200" b="1" dirty="0">
              <a:solidFill>
                <a:prstClr val="black"/>
              </a:solidFill>
              <a:latin typeface="Calibri"/>
              <a:ea typeface="ＭＳ Ｐゴシック"/>
            </a:endParaRPr>
          </a:p>
        </p:txBody>
      </p:sp>
      <p:sp>
        <p:nvSpPr>
          <p:cNvPr id="159" name="テキスト ボックス 158"/>
          <p:cNvSpPr txBox="1"/>
          <p:nvPr/>
        </p:nvSpPr>
        <p:spPr bwMode="auto">
          <a:xfrm>
            <a:off x="4710409" y="4757082"/>
            <a:ext cx="913846" cy="400110"/>
          </a:xfrm>
          <a:prstGeom prst="rect">
            <a:avLst/>
          </a:prstGeom>
          <a:noFill/>
        </p:spPr>
        <p:txBody>
          <a:bodyPr wrap="square" anchor="t">
            <a:spAutoFit/>
          </a:bodyPr>
          <a:lstStyle/>
          <a:p>
            <a:pPr algn="ctr">
              <a:lnSpc>
                <a:spcPts val="1200"/>
              </a:lnSpc>
              <a:defRPr/>
            </a:pPr>
            <a:r>
              <a:rPr lang="ja-JP" altLang="en-US" sz="1200" b="1" dirty="0" smtClean="0">
                <a:solidFill>
                  <a:prstClr val="black"/>
                </a:solidFill>
                <a:latin typeface="Calibri"/>
                <a:ea typeface="ＭＳ Ｐゴシック"/>
              </a:rPr>
              <a:t>△▲社</a:t>
            </a:r>
            <a:endParaRPr lang="en-US" altLang="ja-JP" sz="1200" b="1" dirty="0" smtClean="0">
              <a:solidFill>
                <a:prstClr val="black"/>
              </a:solidFill>
              <a:latin typeface="Calibri"/>
              <a:ea typeface="ＭＳ Ｐゴシック"/>
            </a:endParaRPr>
          </a:p>
          <a:p>
            <a:pPr algn="ctr">
              <a:lnSpc>
                <a:spcPts val="1200"/>
              </a:lnSpc>
              <a:defRPr/>
            </a:pPr>
            <a:r>
              <a:rPr lang="ja-JP" altLang="en-US" sz="1200" b="1" dirty="0">
                <a:solidFill>
                  <a:prstClr val="black"/>
                </a:solidFill>
                <a:latin typeface="Calibri"/>
                <a:ea typeface="ＭＳ Ｐゴシック"/>
              </a:rPr>
              <a:t>社員</a:t>
            </a:r>
          </a:p>
        </p:txBody>
      </p:sp>
      <p:cxnSp>
        <p:nvCxnSpPr>
          <p:cNvPr id="160" name="直線矢印コネクタ 159"/>
          <p:cNvCxnSpPr/>
          <p:nvPr/>
        </p:nvCxnSpPr>
        <p:spPr>
          <a:xfrm flipV="1">
            <a:off x="5401442" y="4324416"/>
            <a:ext cx="924038" cy="1"/>
          </a:xfrm>
          <a:prstGeom prst="straightConnector1">
            <a:avLst/>
          </a:prstGeom>
          <a:ln w="31750">
            <a:solidFill>
              <a:srgbClr val="0070C0"/>
            </a:solidFill>
            <a:tailEnd type="arrow"/>
          </a:ln>
        </p:spPr>
        <p:style>
          <a:lnRef idx="1">
            <a:schemeClr val="accent1"/>
          </a:lnRef>
          <a:fillRef idx="0">
            <a:schemeClr val="accent1"/>
          </a:fillRef>
          <a:effectRef idx="0">
            <a:schemeClr val="accent1"/>
          </a:effectRef>
          <a:fontRef idx="minor">
            <a:schemeClr val="tx1"/>
          </a:fontRef>
        </p:style>
      </p:cxnSp>
      <p:pic>
        <p:nvPicPr>
          <p:cNvPr id="161" name="Picture 38" descr="http://ddl.design.css.fujitsu.com/ddl/ja/contents/02_%E3%82%A4%E3%83%A9%E3%82%B9%E3%83%88/05_%E5%BB%BA%E7%89%A9/99_%E3%81%9D%E3%81%AE%E4%BB%96%EF%BC%88%E5%A4%96%E8%A6%B3%E3%83%BB%E5%AE%A4%E5%86%85%EF%BC%89/9954_0039.gif"/>
          <p:cNvPicPr>
            <a:picLocks noChangeAspect="1" noChangeArrowheads="1"/>
          </p:cNvPicPr>
          <p:nvPr/>
        </p:nvPicPr>
        <p:blipFill>
          <a:blip r:embed="rId3" cstate="print"/>
          <a:srcRect/>
          <a:stretch>
            <a:fillRect/>
          </a:stretch>
        </p:blipFill>
        <p:spPr bwMode="auto">
          <a:xfrm>
            <a:off x="7611224" y="4027264"/>
            <a:ext cx="648072" cy="762158"/>
          </a:xfrm>
          <a:prstGeom prst="rect">
            <a:avLst/>
          </a:prstGeom>
          <a:noFill/>
          <a:ln w="9525">
            <a:noFill/>
            <a:miter lim="800000"/>
            <a:headEnd/>
            <a:tailEnd/>
          </a:ln>
        </p:spPr>
      </p:pic>
      <p:sp>
        <p:nvSpPr>
          <p:cNvPr id="162" name="テキスト ボックス 161"/>
          <p:cNvSpPr txBox="1"/>
          <p:nvPr/>
        </p:nvSpPr>
        <p:spPr bwMode="auto">
          <a:xfrm>
            <a:off x="7204574" y="3642016"/>
            <a:ext cx="1175223" cy="461665"/>
          </a:xfrm>
          <a:prstGeom prst="rect">
            <a:avLst/>
          </a:prstGeom>
          <a:noFill/>
        </p:spPr>
        <p:txBody>
          <a:bodyPr wrap="square" anchor="t">
            <a:spAutoFit/>
          </a:bodyPr>
          <a:lstStyle/>
          <a:p>
            <a:pPr algn="ctr">
              <a:defRPr/>
            </a:pPr>
            <a:r>
              <a:rPr lang="ja-JP" altLang="en-US" sz="1200" b="1" dirty="0">
                <a:solidFill>
                  <a:prstClr val="black"/>
                </a:solidFill>
                <a:latin typeface="Calibri"/>
                <a:ea typeface="ＭＳ Ｐゴシック"/>
              </a:rPr>
              <a:t>△▲社</a:t>
            </a:r>
            <a:endParaRPr lang="en-US" altLang="ja-JP" sz="1200" b="1" dirty="0">
              <a:solidFill>
                <a:prstClr val="black"/>
              </a:solidFill>
              <a:latin typeface="Calibri"/>
              <a:ea typeface="ＭＳ Ｐゴシック"/>
            </a:endParaRPr>
          </a:p>
          <a:p>
            <a:pPr algn="ctr">
              <a:defRPr/>
            </a:pPr>
            <a:r>
              <a:rPr lang="ja-JP" altLang="en-US" sz="1200" b="1" dirty="0" smtClean="0">
                <a:solidFill>
                  <a:prstClr val="black"/>
                </a:solidFill>
                <a:latin typeface="Calibri"/>
                <a:ea typeface="ＭＳ Ｐゴシック"/>
              </a:rPr>
              <a:t>健保組合</a:t>
            </a:r>
            <a:endParaRPr lang="ja-JP" altLang="en-US" sz="1200" b="1" dirty="0">
              <a:solidFill>
                <a:prstClr val="black"/>
              </a:solidFill>
              <a:latin typeface="Calibri"/>
              <a:ea typeface="ＭＳ Ｐゴシック"/>
            </a:endParaRPr>
          </a:p>
        </p:txBody>
      </p:sp>
      <p:cxnSp>
        <p:nvCxnSpPr>
          <p:cNvPr id="163" name="直線矢印コネクタ 162"/>
          <p:cNvCxnSpPr/>
          <p:nvPr/>
        </p:nvCxnSpPr>
        <p:spPr>
          <a:xfrm flipV="1">
            <a:off x="6954555" y="4324416"/>
            <a:ext cx="600002" cy="15528"/>
          </a:xfrm>
          <a:prstGeom prst="straightConnector1">
            <a:avLst/>
          </a:prstGeom>
          <a:ln w="317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64" name="テキスト ボックス 163"/>
          <p:cNvSpPr txBox="1"/>
          <p:nvPr/>
        </p:nvSpPr>
        <p:spPr bwMode="auto">
          <a:xfrm>
            <a:off x="6749493" y="4354948"/>
            <a:ext cx="1081401" cy="461665"/>
          </a:xfrm>
          <a:prstGeom prst="rect">
            <a:avLst/>
          </a:prstGeom>
          <a:noFill/>
        </p:spPr>
        <p:txBody>
          <a:bodyPr wrap="square" anchor="t">
            <a:spAutoFit/>
          </a:bodyPr>
          <a:lstStyle/>
          <a:p>
            <a:pPr algn="ctr">
              <a:defRPr/>
            </a:pPr>
            <a:r>
              <a:rPr lang="ja-JP" altLang="en-US" sz="1200" b="1" dirty="0" smtClean="0">
                <a:solidFill>
                  <a:prstClr val="black"/>
                </a:solidFill>
                <a:latin typeface="Calibri"/>
                <a:ea typeface="ＭＳ Ｐゴシック"/>
              </a:rPr>
              <a:t>特定個人</a:t>
            </a:r>
            <a:endParaRPr lang="en-US" altLang="ja-JP" sz="1200" b="1" dirty="0" smtClean="0">
              <a:solidFill>
                <a:prstClr val="black"/>
              </a:solidFill>
              <a:latin typeface="Calibri"/>
              <a:ea typeface="ＭＳ Ｐゴシック"/>
            </a:endParaRPr>
          </a:p>
          <a:p>
            <a:pPr algn="ctr">
              <a:defRPr/>
            </a:pPr>
            <a:r>
              <a:rPr lang="ja-JP" altLang="en-US" sz="1200" b="1" dirty="0" smtClean="0">
                <a:solidFill>
                  <a:prstClr val="black"/>
                </a:solidFill>
                <a:latin typeface="Calibri"/>
                <a:ea typeface="ＭＳ Ｐゴシック"/>
              </a:rPr>
              <a:t>情報の報告</a:t>
            </a:r>
            <a:endParaRPr lang="ja-JP" altLang="en-US" sz="1200" b="1" dirty="0">
              <a:solidFill>
                <a:prstClr val="black"/>
              </a:solidFill>
              <a:latin typeface="Calibri"/>
              <a:ea typeface="ＭＳ Ｐゴシック"/>
            </a:endParaRPr>
          </a:p>
        </p:txBody>
      </p:sp>
      <p:sp>
        <p:nvSpPr>
          <p:cNvPr id="165" name="テキスト ボックス 164"/>
          <p:cNvSpPr txBox="1"/>
          <p:nvPr/>
        </p:nvSpPr>
        <p:spPr bwMode="auto">
          <a:xfrm>
            <a:off x="939578" y="4767336"/>
            <a:ext cx="3581115" cy="307777"/>
          </a:xfrm>
          <a:prstGeom prst="rect">
            <a:avLst/>
          </a:prstGeom>
          <a:noFill/>
        </p:spPr>
        <p:txBody>
          <a:bodyPr wrap="square">
            <a:spAutoFit/>
          </a:bodyPr>
          <a:lstStyle/>
          <a:p>
            <a:pPr marL="171450" indent="-171450">
              <a:buFont typeface="Wingdings" panose="05000000000000000000" pitchFamily="2" charset="2"/>
              <a:buChar char="Ø"/>
              <a:defRPr/>
            </a:pPr>
            <a:r>
              <a:rPr lang="ja-JP" altLang="en-US" sz="14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給与支払い事務をグループの別法人が実施</a:t>
            </a:r>
            <a:endParaRPr lang="en-US" altLang="ja-JP" sz="14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6" name="テキスト ボックス 165"/>
          <p:cNvSpPr txBox="1"/>
          <p:nvPr/>
        </p:nvSpPr>
        <p:spPr bwMode="auto">
          <a:xfrm>
            <a:off x="5567067" y="4756222"/>
            <a:ext cx="3275014" cy="307777"/>
          </a:xfrm>
          <a:prstGeom prst="rect">
            <a:avLst/>
          </a:prstGeom>
          <a:noFill/>
        </p:spPr>
        <p:txBody>
          <a:bodyPr wrap="square">
            <a:spAutoFit/>
          </a:bodyPr>
          <a:lstStyle/>
          <a:p>
            <a:pPr marL="171450" indent="-171450">
              <a:buFont typeface="Wingdings" panose="05000000000000000000" pitchFamily="2" charset="2"/>
              <a:buChar char="Ø"/>
              <a:defRPr/>
            </a:pPr>
            <a:r>
              <a:rPr lang="ja-JP" altLang="en-US" sz="14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健康保険組合にマイナンバーを申告</a:t>
            </a:r>
            <a:endParaRPr lang="en-US" altLang="ja-JP" sz="14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7" name="角丸四角形 166"/>
          <p:cNvSpPr/>
          <p:nvPr/>
        </p:nvSpPr>
        <p:spPr>
          <a:xfrm>
            <a:off x="123590" y="5265035"/>
            <a:ext cx="4369098" cy="1440160"/>
          </a:xfrm>
          <a:prstGeom prst="roundRect">
            <a:avLst>
              <a:gd name="adj" fmla="val 7490"/>
            </a:avLst>
          </a:prstGeom>
          <a:solidFill>
            <a:srgbClr val="FFFF00">
              <a:alpha val="26000"/>
            </a:srgb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fontAlgn="auto">
              <a:spcBef>
                <a:spcPts val="0"/>
              </a:spcBef>
              <a:spcAft>
                <a:spcPts val="0"/>
              </a:spcAft>
            </a:pPr>
            <a:r>
              <a:rPr lang="en-US" altLang="ja-JP" sz="16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6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ケース</a:t>
            </a:r>
            <a:r>
              <a:rPr lang="en-US" altLang="ja-JP" sz="16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D】</a:t>
            </a:r>
            <a:endParaRPr lang="ja-JP" altLang="en-US" sz="1600" b="1" dirty="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168" name="グループ化 167"/>
          <p:cNvGrpSpPr/>
          <p:nvPr/>
        </p:nvGrpSpPr>
        <p:grpSpPr>
          <a:xfrm>
            <a:off x="490174" y="5639254"/>
            <a:ext cx="521039" cy="691721"/>
            <a:chOff x="812951" y="2409267"/>
            <a:chExt cx="287337" cy="515937"/>
          </a:xfrm>
        </p:grpSpPr>
        <p:sp>
          <p:nvSpPr>
            <p:cNvPr id="169" name="フローチャート : 論理積ゲート 168"/>
            <p:cNvSpPr/>
            <p:nvPr/>
          </p:nvSpPr>
          <p:spPr>
            <a:xfrm rot="16200000">
              <a:off x="827239" y="2652154"/>
              <a:ext cx="258762" cy="287337"/>
            </a:xfrm>
            <a:prstGeom prst="flowChartDelay">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t"/>
            <a:lstStyle/>
            <a:p>
              <a:pPr algn="ctr">
                <a:defRPr/>
              </a:pPr>
              <a:endParaRPr lang="ja-JP" altLang="en-US" dirty="0">
                <a:solidFill>
                  <a:prstClr val="white"/>
                </a:solidFill>
              </a:endParaRPr>
            </a:p>
          </p:txBody>
        </p:sp>
        <p:sp>
          <p:nvSpPr>
            <p:cNvPr id="170" name="スマイル 169"/>
            <p:cNvSpPr/>
            <p:nvPr/>
          </p:nvSpPr>
          <p:spPr>
            <a:xfrm>
              <a:off x="812951" y="2409267"/>
              <a:ext cx="287337" cy="287337"/>
            </a:xfrm>
            <a:prstGeom prst="smileyFace">
              <a:avLst>
                <a:gd name="adj" fmla="val 4653"/>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t"/>
            <a:lstStyle/>
            <a:p>
              <a:pPr algn="ctr">
                <a:defRPr/>
              </a:pPr>
              <a:endParaRPr lang="ja-JP" altLang="en-US">
                <a:solidFill>
                  <a:prstClr val="white"/>
                </a:solidFill>
              </a:endParaRPr>
            </a:p>
          </p:txBody>
        </p:sp>
      </p:grpSp>
      <p:grpSp>
        <p:nvGrpSpPr>
          <p:cNvPr id="171" name="グループ化 11"/>
          <p:cNvGrpSpPr>
            <a:grpSpLocks/>
          </p:cNvGrpSpPr>
          <p:nvPr/>
        </p:nvGrpSpPr>
        <p:grpSpPr bwMode="auto">
          <a:xfrm>
            <a:off x="865604" y="6024489"/>
            <a:ext cx="420592" cy="302120"/>
            <a:chOff x="3822542" y="3071395"/>
            <a:chExt cx="1045178" cy="670300"/>
          </a:xfrm>
        </p:grpSpPr>
        <p:pic>
          <p:nvPicPr>
            <p:cNvPr id="172"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22542" y="3071395"/>
              <a:ext cx="1045178" cy="67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3" name="正方形/長方形 172"/>
            <p:cNvSpPr/>
            <p:nvPr/>
          </p:nvSpPr>
          <p:spPr>
            <a:xfrm>
              <a:off x="3876337" y="3351326"/>
              <a:ext cx="248488" cy="321026"/>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t"/>
            <a:lstStyle/>
            <a:p>
              <a:pPr algn="ctr">
                <a:defRPr/>
              </a:pPr>
              <a:endParaRPr lang="ja-JP" altLang="en-US">
                <a:solidFill>
                  <a:prstClr val="white"/>
                </a:solidFill>
              </a:endParaRPr>
            </a:p>
          </p:txBody>
        </p:sp>
        <p:grpSp>
          <p:nvGrpSpPr>
            <p:cNvPr id="174" name="グループ化 16"/>
            <p:cNvGrpSpPr>
              <a:grpSpLocks/>
            </p:cNvGrpSpPr>
            <p:nvPr/>
          </p:nvGrpSpPr>
          <p:grpSpPr bwMode="auto">
            <a:xfrm>
              <a:off x="3904517" y="3397549"/>
              <a:ext cx="192128" cy="282501"/>
              <a:chOff x="1137617" y="3887436"/>
              <a:chExt cx="288473" cy="518031"/>
            </a:xfrm>
          </p:grpSpPr>
          <p:sp>
            <p:nvSpPr>
              <p:cNvPr id="175" name="フローチャート : 論理積ゲート 174"/>
              <p:cNvSpPr/>
              <p:nvPr/>
            </p:nvSpPr>
            <p:spPr>
              <a:xfrm rot="16200000">
                <a:off x="1152346" y="4131723"/>
                <a:ext cx="259015" cy="288473"/>
              </a:xfrm>
              <a:prstGeom prst="flowChartDelay">
                <a:avLst/>
              </a:prstGeom>
              <a:solidFill>
                <a:schemeClr val="tx2">
                  <a:lumMod val="40000"/>
                  <a:lumOff val="6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anchor="t"/>
              <a:lstStyle/>
              <a:p>
                <a:pPr algn="ctr">
                  <a:defRPr/>
                </a:pPr>
                <a:endParaRPr lang="ja-JP" altLang="en-US">
                  <a:solidFill>
                    <a:prstClr val="white"/>
                  </a:solidFill>
                </a:endParaRPr>
              </a:p>
            </p:txBody>
          </p:sp>
          <p:sp>
            <p:nvSpPr>
              <p:cNvPr id="176" name="スマイル 175"/>
              <p:cNvSpPr/>
              <p:nvPr/>
            </p:nvSpPr>
            <p:spPr>
              <a:xfrm>
                <a:off x="1137617" y="3887436"/>
                <a:ext cx="288473" cy="287273"/>
              </a:xfrm>
              <a:prstGeom prst="smileyFace">
                <a:avLst>
                  <a:gd name="adj" fmla="val 4653"/>
                </a:avLst>
              </a:prstGeom>
              <a:solidFill>
                <a:schemeClr val="accent6">
                  <a:lumMod val="20000"/>
                  <a:lumOff val="80000"/>
                </a:schemeClr>
              </a:solidFill>
              <a:ln w="31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t"/>
              <a:lstStyle/>
              <a:p>
                <a:pPr algn="ctr">
                  <a:defRPr/>
                </a:pPr>
                <a:endParaRPr lang="ja-JP" altLang="en-US">
                  <a:solidFill>
                    <a:prstClr val="white"/>
                  </a:solidFill>
                </a:endParaRPr>
              </a:p>
            </p:txBody>
          </p:sp>
        </p:grpSp>
      </p:grpSp>
      <p:sp>
        <p:nvSpPr>
          <p:cNvPr id="177" name="テキスト ボックス 176"/>
          <p:cNvSpPr txBox="1"/>
          <p:nvPr/>
        </p:nvSpPr>
        <p:spPr bwMode="auto">
          <a:xfrm>
            <a:off x="167872" y="6326609"/>
            <a:ext cx="1231620" cy="400110"/>
          </a:xfrm>
          <a:prstGeom prst="rect">
            <a:avLst/>
          </a:prstGeom>
          <a:noFill/>
        </p:spPr>
        <p:txBody>
          <a:bodyPr wrap="square" anchor="t">
            <a:spAutoFit/>
          </a:bodyPr>
          <a:lstStyle/>
          <a:p>
            <a:pPr algn="ctr">
              <a:lnSpc>
                <a:spcPts val="1200"/>
              </a:lnSpc>
              <a:defRPr/>
            </a:pPr>
            <a:r>
              <a:rPr lang="ja-JP" altLang="en-US" sz="1200" b="1" dirty="0" smtClean="0">
                <a:solidFill>
                  <a:prstClr val="black"/>
                </a:solidFill>
                <a:latin typeface="Calibri"/>
                <a:ea typeface="ＭＳ Ｐゴシック"/>
              </a:rPr>
              <a:t>■■社→</a:t>
            </a:r>
            <a:endParaRPr lang="en-US" altLang="ja-JP" sz="1200" b="1" dirty="0" smtClean="0">
              <a:solidFill>
                <a:prstClr val="black"/>
              </a:solidFill>
              <a:latin typeface="Calibri"/>
              <a:ea typeface="ＭＳ Ｐゴシック"/>
            </a:endParaRPr>
          </a:p>
          <a:p>
            <a:pPr algn="ctr">
              <a:lnSpc>
                <a:spcPts val="1200"/>
              </a:lnSpc>
              <a:defRPr/>
            </a:pPr>
            <a:r>
              <a:rPr lang="ja-JP" altLang="en-US" sz="1200" b="1" dirty="0" smtClean="0">
                <a:solidFill>
                  <a:prstClr val="black"/>
                </a:solidFill>
                <a:latin typeface="Calibri"/>
                <a:ea typeface="ＭＳ Ｐゴシック"/>
              </a:rPr>
              <a:t>■■ｻｰﾋﾞｽ社</a:t>
            </a:r>
            <a:endParaRPr lang="en-US" altLang="ja-JP" sz="1200" b="1" dirty="0" smtClean="0">
              <a:solidFill>
                <a:prstClr val="black"/>
              </a:solidFill>
              <a:latin typeface="Calibri"/>
              <a:ea typeface="ＭＳ Ｐゴシック"/>
            </a:endParaRPr>
          </a:p>
        </p:txBody>
      </p:sp>
      <p:pic>
        <p:nvPicPr>
          <p:cNvPr id="178" name="Picture 38" descr="http://ddl.design.css.fujitsu.com/ddl/ja/contents/02_%E3%82%A4%E3%83%A9%E3%82%B9%E3%83%88/05_%E5%BB%BA%E7%89%A9/99_%E3%81%9D%E3%81%AE%E4%BB%96%EF%BC%88%E5%A4%96%E8%A6%B3%E3%83%BB%E5%AE%A4%E5%86%85%EF%BC%89/9954_0039.gif"/>
          <p:cNvPicPr>
            <a:picLocks noChangeAspect="1" noChangeArrowheads="1"/>
          </p:cNvPicPr>
          <p:nvPr/>
        </p:nvPicPr>
        <p:blipFill>
          <a:blip r:embed="rId3" cstate="print"/>
          <a:srcRect/>
          <a:stretch>
            <a:fillRect/>
          </a:stretch>
        </p:blipFill>
        <p:spPr bwMode="auto">
          <a:xfrm>
            <a:off x="1760679" y="5502157"/>
            <a:ext cx="567277" cy="667140"/>
          </a:xfrm>
          <a:prstGeom prst="rect">
            <a:avLst/>
          </a:prstGeom>
          <a:noFill/>
          <a:ln w="9525">
            <a:noFill/>
            <a:miter lim="800000"/>
            <a:headEnd/>
            <a:tailEnd/>
          </a:ln>
        </p:spPr>
      </p:pic>
      <p:sp>
        <p:nvSpPr>
          <p:cNvPr id="179" name="テキスト ボックス 178"/>
          <p:cNvSpPr txBox="1"/>
          <p:nvPr/>
        </p:nvSpPr>
        <p:spPr bwMode="auto">
          <a:xfrm>
            <a:off x="1548016" y="5267237"/>
            <a:ext cx="857569" cy="276999"/>
          </a:xfrm>
          <a:prstGeom prst="rect">
            <a:avLst/>
          </a:prstGeom>
          <a:noFill/>
        </p:spPr>
        <p:txBody>
          <a:bodyPr wrap="square" anchor="t">
            <a:spAutoFit/>
          </a:bodyPr>
          <a:lstStyle/>
          <a:p>
            <a:pPr algn="ctr">
              <a:defRPr/>
            </a:pPr>
            <a:r>
              <a:rPr lang="ja-JP" altLang="en-US" sz="1200" b="1" dirty="0" smtClean="0">
                <a:solidFill>
                  <a:prstClr val="black"/>
                </a:solidFill>
                <a:latin typeface="Calibri"/>
                <a:ea typeface="ＭＳ Ｐゴシック"/>
              </a:rPr>
              <a:t>■■社</a:t>
            </a:r>
            <a:endParaRPr lang="ja-JP" altLang="en-US" sz="1200" b="1" dirty="0">
              <a:solidFill>
                <a:prstClr val="black"/>
              </a:solidFill>
              <a:latin typeface="Calibri"/>
              <a:ea typeface="ＭＳ Ｐゴシック"/>
            </a:endParaRPr>
          </a:p>
        </p:txBody>
      </p:sp>
      <p:cxnSp>
        <p:nvCxnSpPr>
          <p:cNvPr id="180" name="直線矢印コネクタ 179"/>
          <p:cNvCxnSpPr/>
          <p:nvPr/>
        </p:nvCxnSpPr>
        <p:spPr>
          <a:xfrm flipV="1">
            <a:off x="1075900" y="5831871"/>
            <a:ext cx="744442" cy="3856"/>
          </a:xfrm>
          <a:prstGeom prst="straightConnector1">
            <a:avLst/>
          </a:prstGeom>
          <a:ln w="31750" cap="rnd">
            <a:solidFill>
              <a:srgbClr val="0070C0"/>
            </a:solidFill>
            <a:prstDash val="sysDot"/>
            <a:tailEnd type="arrow"/>
          </a:ln>
        </p:spPr>
        <p:style>
          <a:lnRef idx="1">
            <a:schemeClr val="accent1"/>
          </a:lnRef>
          <a:fillRef idx="0">
            <a:schemeClr val="accent1"/>
          </a:fillRef>
          <a:effectRef idx="0">
            <a:schemeClr val="accent1"/>
          </a:effectRef>
          <a:fontRef idx="minor">
            <a:schemeClr val="tx1"/>
          </a:fontRef>
        </p:style>
      </p:cxnSp>
      <p:pic>
        <p:nvPicPr>
          <p:cNvPr id="183" name="Picture 38" descr="http://ddl.design.css.fujitsu.com/ddl/ja/contents/02_%E3%82%A4%E3%83%A9%E3%82%B9%E3%83%88/05_%E5%BB%BA%E7%89%A9/99_%E3%81%9D%E3%81%AE%E4%BB%96%EF%BC%88%E5%A4%96%E8%A6%B3%E3%83%BB%E5%AE%A4%E5%86%85%EF%BC%89/9954_0039.gif"/>
          <p:cNvPicPr>
            <a:picLocks noChangeAspect="1" noChangeArrowheads="1"/>
          </p:cNvPicPr>
          <p:nvPr/>
        </p:nvPicPr>
        <p:blipFill>
          <a:blip r:embed="rId3" cstate="print"/>
          <a:srcRect/>
          <a:stretch>
            <a:fillRect/>
          </a:stretch>
        </p:blipFill>
        <p:spPr bwMode="auto">
          <a:xfrm>
            <a:off x="3360815" y="5523157"/>
            <a:ext cx="567277" cy="667140"/>
          </a:xfrm>
          <a:prstGeom prst="rect">
            <a:avLst/>
          </a:prstGeom>
          <a:noFill/>
          <a:ln w="9525">
            <a:noFill/>
            <a:miter lim="800000"/>
            <a:headEnd/>
            <a:tailEnd/>
          </a:ln>
        </p:spPr>
      </p:pic>
      <p:sp>
        <p:nvSpPr>
          <p:cNvPr id="184" name="テキスト ボックス 183"/>
          <p:cNvSpPr txBox="1"/>
          <p:nvPr/>
        </p:nvSpPr>
        <p:spPr bwMode="auto">
          <a:xfrm>
            <a:off x="2976738" y="5288237"/>
            <a:ext cx="1217585" cy="276999"/>
          </a:xfrm>
          <a:prstGeom prst="rect">
            <a:avLst/>
          </a:prstGeom>
          <a:noFill/>
        </p:spPr>
        <p:txBody>
          <a:bodyPr wrap="square" anchor="t">
            <a:spAutoFit/>
          </a:bodyPr>
          <a:lstStyle/>
          <a:p>
            <a:pPr algn="ctr">
              <a:defRPr/>
            </a:pPr>
            <a:r>
              <a:rPr lang="ja-JP" altLang="en-US" sz="1200" b="1" dirty="0" smtClean="0">
                <a:solidFill>
                  <a:prstClr val="black"/>
                </a:solidFill>
                <a:latin typeface="Calibri"/>
                <a:ea typeface="ＭＳ Ｐゴシック"/>
              </a:rPr>
              <a:t>■■ｻｰﾋﾞｽ社</a:t>
            </a:r>
            <a:endParaRPr lang="ja-JP" altLang="en-US" sz="1200" b="1" dirty="0">
              <a:solidFill>
                <a:prstClr val="black"/>
              </a:solidFill>
              <a:latin typeface="Calibri"/>
              <a:ea typeface="ＭＳ Ｐゴシック"/>
            </a:endParaRPr>
          </a:p>
        </p:txBody>
      </p:sp>
      <p:cxnSp>
        <p:nvCxnSpPr>
          <p:cNvPr id="185" name="直線矢印コネクタ 184"/>
          <p:cNvCxnSpPr/>
          <p:nvPr/>
        </p:nvCxnSpPr>
        <p:spPr>
          <a:xfrm>
            <a:off x="2292053" y="5705864"/>
            <a:ext cx="1072775" cy="22768"/>
          </a:xfrm>
          <a:prstGeom prst="straightConnector1">
            <a:avLst/>
          </a:prstGeom>
          <a:ln w="317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86" name="テキスト ボックス 185"/>
          <p:cNvSpPr txBox="1"/>
          <p:nvPr/>
        </p:nvSpPr>
        <p:spPr bwMode="auto">
          <a:xfrm>
            <a:off x="2233547" y="5728632"/>
            <a:ext cx="1131281" cy="276999"/>
          </a:xfrm>
          <a:prstGeom prst="rect">
            <a:avLst/>
          </a:prstGeom>
          <a:noFill/>
        </p:spPr>
        <p:txBody>
          <a:bodyPr wrap="square" anchor="t">
            <a:spAutoFit/>
          </a:bodyPr>
          <a:lstStyle/>
          <a:p>
            <a:pPr algn="ctr">
              <a:defRPr/>
            </a:pPr>
            <a:r>
              <a:rPr lang="ja-JP" altLang="en-US" sz="1200" b="1" dirty="0" smtClean="0">
                <a:solidFill>
                  <a:prstClr val="black"/>
                </a:solidFill>
                <a:latin typeface="Calibri"/>
                <a:ea typeface="ＭＳ Ｐゴシック"/>
              </a:rPr>
              <a:t>特定個人情報</a:t>
            </a:r>
            <a:endParaRPr lang="ja-JP" altLang="en-US" sz="1200" b="1" dirty="0">
              <a:solidFill>
                <a:prstClr val="black"/>
              </a:solidFill>
              <a:latin typeface="Calibri"/>
              <a:ea typeface="ＭＳ Ｐゴシック"/>
            </a:endParaRPr>
          </a:p>
        </p:txBody>
      </p:sp>
      <p:sp>
        <p:nvSpPr>
          <p:cNvPr id="98" name="フリーフォーム 97"/>
          <p:cNvSpPr/>
          <p:nvPr/>
        </p:nvSpPr>
        <p:spPr>
          <a:xfrm>
            <a:off x="1160048" y="5923129"/>
            <a:ext cx="2306484" cy="495158"/>
          </a:xfrm>
          <a:custGeom>
            <a:avLst/>
            <a:gdLst>
              <a:gd name="connsiteX0" fmla="*/ 647 w 2252527"/>
              <a:gd name="connsiteY0" fmla="*/ 368490 h 393765"/>
              <a:gd name="connsiteX1" fmla="*/ 369136 w 2252527"/>
              <a:gd name="connsiteY1" fmla="*/ 354842 h 393765"/>
              <a:gd name="connsiteX2" fmla="*/ 2252527 w 2252527"/>
              <a:gd name="connsiteY2" fmla="*/ 0 h 393765"/>
              <a:gd name="connsiteX0" fmla="*/ 13 w 2251893"/>
              <a:gd name="connsiteY0" fmla="*/ 368490 h 371763"/>
              <a:gd name="connsiteX1" fmla="*/ 1078185 w 2251893"/>
              <a:gd name="connsiteY1" fmla="*/ 218364 h 371763"/>
              <a:gd name="connsiteX2" fmla="*/ 2251893 w 2251893"/>
              <a:gd name="connsiteY2" fmla="*/ 0 h 371763"/>
              <a:gd name="connsiteX0" fmla="*/ 13 w 2306484"/>
              <a:gd name="connsiteY0" fmla="*/ 491320 h 495158"/>
              <a:gd name="connsiteX1" fmla="*/ 1078185 w 2306484"/>
              <a:gd name="connsiteY1" fmla="*/ 341194 h 495158"/>
              <a:gd name="connsiteX2" fmla="*/ 2306484 w 2306484"/>
              <a:gd name="connsiteY2" fmla="*/ 0 h 495158"/>
              <a:gd name="connsiteX0" fmla="*/ 13 w 2306484"/>
              <a:gd name="connsiteY0" fmla="*/ 491320 h 495158"/>
              <a:gd name="connsiteX1" fmla="*/ 1078185 w 2306484"/>
              <a:gd name="connsiteY1" fmla="*/ 341194 h 495158"/>
              <a:gd name="connsiteX2" fmla="*/ 2306484 w 2306484"/>
              <a:gd name="connsiteY2" fmla="*/ 0 h 495158"/>
            </a:gdLst>
            <a:ahLst/>
            <a:cxnLst>
              <a:cxn ang="0">
                <a:pos x="connsiteX0" y="connsiteY0"/>
              </a:cxn>
              <a:cxn ang="0">
                <a:pos x="connsiteX1" y="connsiteY1"/>
              </a:cxn>
              <a:cxn ang="0">
                <a:pos x="connsiteX2" y="connsiteY2"/>
              </a:cxn>
            </a:cxnLst>
            <a:rect l="l" t="t" r="r" b="b"/>
            <a:pathLst>
              <a:path w="2306484" h="495158">
                <a:moveTo>
                  <a:pt x="13" y="491320"/>
                </a:moveTo>
                <a:cubicBezTo>
                  <a:pt x="-3399" y="515203"/>
                  <a:pt x="693773" y="423081"/>
                  <a:pt x="1078185" y="341194"/>
                </a:cubicBezTo>
                <a:cubicBezTo>
                  <a:pt x="1462597" y="259307"/>
                  <a:pt x="1607036" y="214952"/>
                  <a:pt x="2306484" y="0"/>
                </a:cubicBezTo>
              </a:path>
            </a:pathLst>
          </a:custGeom>
          <a:noFill/>
          <a:ln>
            <a:solidFill>
              <a:schemeClr val="accent6">
                <a:lumMod val="75000"/>
              </a:schemeClr>
            </a:solidFill>
            <a:tailEnd type="arrow"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sp>
        <p:nvSpPr>
          <p:cNvPr id="190" name="テキスト ボックス 189"/>
          <p:cNvSpPr txBox="1"/>
          <p:nvPr/>
        </p:nvSpPr>
        <p:spPr bwMode="auto">
          <a:xfrm>
            <a:off x="2002134" y="6011272"/>
            <a:ext cx="1131281" cy="461665"/>
          </a:xfrm>
          <a:prstGeom prst="rect">
            <a:avLst/>
          </a:prstGeom>
          <a:noFill/>
        </p:spPr>
        <p:txBody>
          <a:bodyPr wrap="square" anchor="t">
            <a:spAutoFit/>
          </a:bodyPr>
          <a:lstStyle/>
          <a:p>
            <a:pPr algn="ctr">
              <a:defRPr/>
            </a:pPr>
            <a:r>
              <a:rPr lang="ja-JP" altLang="en-US" sz="1200" b="1" dirty="0" smtClean="0">
                <a:solidFill>
                  <a:prstClr val="black"/>
                </a:solidFill>
                <a:latin typeface="Calibri"/>
                <a:ea typeface="ＭＳ Ｐゴシック"/>
              </a:rPr>
              <a:t>出向・</a:t>
            </a:r>
            <a:endParaRPr lang="en-US" altLang="ja-JP" sz="1200" b="1" dirty="0" smtClean="0">
              <a:solidFill>
                <a:prstClr val="black"/>
              </a:solidFill>
              <a:latin typeface="Calibri"/>
              <a:ea typeface="ＭＳ Ｐゴシック"/>
            </a:endParaRPr>
          </a:p>
          <a:p>
            <a:pPr algn="ctr">
              <a:defRPr/>
            </a:pPr>
            <a:r>
              <a:rPr lang="ja-JP" altLang="en-US" sz="1200" b="1" dirty="0" smtClean="0">
                <a:solidFill>
                  <a:prstClr val="black"/>
                </a:solidFill>
                <a:latin typeface="Calibri"/>
                <a:ea typeface="ＭＳ Ｐゴシック"/>
              </a:rPr>
              <a:t>転籍</a:t>
            </a:r>
            <a:endParaRPr lang="ja-JP" altLang="en-US" sz="1200" b="1" dirty="0">
              <a:solidFill>
                <a:prstClr val="black"/>
              </a:solidFill>
              <a:latin typeface="Calibri"/>
              <a:ea typeface="ＭＳ Ｐゴシック"/>
            </a:endParaRPr>
          </a:p>
        </p:txBody>
      </p:sp>
      <p:sp>
        <p:nvSpPr>
          <p:cNvPr id="191" name="テキスト ボックス 190"/>
          <p:cNvSpPr txBox="1"/>
          <p:nvPr/>
        </p:nvSpPr>
        <p:spPr bwMode="auto">
          <a:xfrm>
            <a:off x="1186181" y="6372775"/>
            <a:ext cx="3306508" cy="307777"/>
          </a:xfrm>
          <a:prstGeom prst="rect">
            <a:avLst/>
          </a:prstGeom>
          <a:noFill/>
        </p:spPr>
        <p:txBody>
          <a:bodyPr wrap="square">
            <a:spAutoFit/>
          </a:bodyPr>
          <a:lstStyle/>
          <a:p>
            <a:pPr marL="171450" indent="-171450">
              <a:buFont typeface="Wingdings" panose="05000000000000000000" pitchFamily="2" charset="2"/>
              <a:buChar char="Ø"/>
              <a:defRPr/>
            </a:pPr>
            <a:r>
              <a:rPr lang="ja-JP" altLang="en-US" sz="14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出向・転籍先子会社にﾏｲﾅﾝﾊﾞｰを報告</a:t>
            </a:r>
            <a:endParaRPr lang="en-US" altLang="ja-JP" sz="14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2" name="Rectangle 13"/>
          <p:cNvSpPr>
            <a:spLocks noChangeArrowheads="1"/>
          </p:cNvSpPr>
          <p:nvPr/>
        </p:nvSpPr>
        <p:spPr bwMode="gray">
          <a:xfrm>
            <a:off x="4589325" y="5435815"/>
            <a:ext cx="4554675" cy="1089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square" anchor="ctr">
            <a:spAutoFit/>
          </a:bodyP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fontAlgn="ctr">
              <a:lnSpc>
                <a:spcPct val="120000"/>
              </a:lnSpc>
              <a:spcBef>
                <a:spcPct val="0"/>
              </a:spcBef>
              <a:buFontTx/>
              <a:buNone/>
            </a:pPr>
            <a:r>
              <a:rPr lang="ja-JP" altLang="en-US" sz="1800" dirty="0" smtClean="0">
                <a:solidFill>
                  <a:prstClr val="black"/>
                </a:solidFill>
                <a:latin typeface="Meiryo UI" pitchFamily="50" charset="-128"/>
                <a:ea typeface="Meiryo UI" pitchFamily="50" charset="-128"/>
                <a:cs typeface="Meiryo UI" pitchFamily="50" charset="-128"/>
              </a:rPr>
              <a:t>⇒</a:t>
            </a:r>
            <a:r>
              <a:rPr lang="ja-JP" altLang="en-US" sz="1800" dirty="0">
                <a:solidFill>
                  <a:prstClr val="black"/>
                </a:solidFill>
                <a:latin typeface="Meiryo UI" pitchFamily="50" charset="-128"/>
                <a:ea typeface="Meiryo UI" pitchFamily="50" charset="-128"/>
                <a:cs typeface="Meiryo UI" pitchFamily="50" charset="-128"/>
              </a:rPr>
              <a:t> </a:t>
            </a:r>
            <a:r>
              <a:rPr lang="ja-JP" altLang="en-US" sz="1800" dirty="0" smtClean="0">
                <a:solidFill>
                  <a:prstClr val="black"/>
                </a:solidFill>
                <a:latin typeface="Meiryo UI" pitchFamily="50" charset="-128"/>
                <a:ea typeface="Meiryo UI" pitchFamily="50" charset="-128"/>
                <a:cs typeface="Meiryo UI" pitchFamily="50" charset="-128"/>
              </a:rPr>
              <a:t>ケース</a:t>
            </a:r>
            <a:r>
              <a:rPr lang="en-US" altLang="ja-JP" sz="1800" dirty="0" smtClean="0">
                <a:solidFill>
                  <a:prstClr val="black"/>
                </a:solidFill>
                <a:latin typeface="Meiryo UI" pitchFamily="50" charset="-128"/>
                <a:ea typeface="Meiryo UI" pitchFamily="50" charset="-128"/>
                <a:cs typeface="Meiryo UI" pitchFamily="50" charset="-128"/>
              </a:rPr>
              <a:t>B</a:t>
            </a:r>
            <a:r>
              <a:rPr lang="ja-JP" altLang="en-US" sz="1800" dirty="0" smtClean="0">
                <a:solidFill>
                  <a:prstClr val="black"/>
                </a:solidFill>
                <a:latin typeface="Meiryo UI" pitchFamily="50" charset="-128"/>
                <a:ea typeface="Meiryo UI" pitchFamily="50" charset="-128"/>
                <a:cs typeface="Meiryo UI" pitchFamily="50" charset="-128"/>
              </a:rPr>
              <a:t>～</a:t>
            </a:r>
            <a:r>
              <a:rPr lang="en-US" altLang="ja-JP" sz="1800" dirty="0" smtClean="0">
                <a:solidFill>
                  <a:prstClr val="black"/>
                </a:solidFill>
                <a:latin typeface="Meiryo UI" pitchFamily="50" charset="-128"/>
                <a:ea typeface="Meiryo UI" pitchFamily="50" charset="-128"/>
                <a:cs typeface="Meiryo UI" pitchFamily="50" charset="-128"/>
              </a:rPr>
              <a:t>D</a:t>
            </a:r>
            <a:r>
              <a:rPr lang="ja-JP" altLang="en-US" sz="1800" dirty="0" smtClean="0">
                <a:solidFill>
                  <a:prstClr val="black"/>
                </a:solidFill>
                <a:latin typeface="Meiryo UI" pitchFamily="50" charset="-128"/>
                <a:ea typeface="Meiryo UI" pitchFamily="50" charset="-128"/>
                <a:cs typeface="Meiryo UI" pitchFamily="50" charset="-128"/>
              </a:rPr>
              <a:t>はいずれも</a:t>
            </a:r>
            <a:r>
              <a:rPr lang="ja-JP" altLang="en-US" sz="1800" b="1" dirty="0" smtClean="0">
                <a:solidFill>
                  <a:srgbClr val="FF0000"/>
                </a:solidFill>
                <a:latin typeface="Meiryo UI" pitchFamily="50" charset="-128"/>
                <a:ea typeface="Meiryo UI" pitchFamily="50" charset="-128"/>
                <a:cs typeface="Meiryo UI" pitchFamily="50" charset="-128"/>
              </a:rPr>
              <a:t>「提供」</a:t>
            </a:r>
            <a:r>
              <a:rPr lang="ja-JP" altLang="en-US" sz="1800" dirty="0" smtClean="0">
                <a:solidFill>
                  <a:prstClr val="black"/>
                </a:solidFill>
                <a:latin typeface="Meiryo UI" pitchFamily="50" charset="-128"/>
                <a:ea typeface="Meiryo UI" pitchFamily="50" charset="-128"/>
                <a:cs typeface="Meiryo UI" pitchFamily="50" charset="-128"/>
              </a:rPr>
              <a:t>に該当</a:t>
            </a:r>
            <a:endParaRPr lang="en-US" altLang="ja-JP" sz="1800" dirty="0" smtClean="0">
              <a:solidFill>
                <a:prstClr val="black"/>
              </a:solidFill>
              <a:latin typeface="Meiryo UI" pitchFamily="50" charset="-128"/>
              <a:ea typeface="Meiryo UI" pitchFamily="50" charset="-128"/>
              <a:cs typeface="Meiryo UI" pitchFamily="50" charset="-128"/>
            </a:endParaRPr>
          </a:p>
          <a:p>
            <a:pPr fontAlgn="ctr">
              <a:lnSpc>
                <a:spcPct val="120000"/>
              </a:lnSpc>
              <a:spcBef>
                <a:spcPct val="0"/>
              </a:spcBef>
              <a:buFontTx/>
              <a:buNone/>
            </a:pPr>
            <a:r>
              <a:rPr lang="ja-JP" altLang="en-US" sz="1800" dirty="0">
                <a:solidFill>
                  <a:prstClr val="black"/>
                </a:solidFill>
                <a:latin typeface="Meiryo UI" pitchFamily="50" charset="-128"/>
                <a:ea typeface="Meiryo UI" pitchFamily="50" charset="-128"/>
                <a:cs typeface="Meiryo UI" pitchFamily="50" charset="-128"/>
              </a:rPr>
              <a:t>　</a:t>
            </a:r>
            <a:r>
              <a:rPr lang="ja-JP" altLang="en-US" sz="1800" dirty="0" smtClean="0">
                <a:solidFill>
                  <a:prstClr val="black"/>
                </a:solidFill>
                <a:latin typeface="Meiryo UI" pitchFamily="50" charset="-128"/>
                <a:ea typeface="Meiryo UI" pitchFamily="50" charset="-128"/>
                <a:cs typeface="Meiryo UI" pitchFamily="50" charset="-128"/>
              </a:rPr>
              <a:t>　特段の措置を講じなければ</a:t>
            </a:r>
            <a:r>
              <a:rPr lang="ja-JP" altLang="en-US" sz="1800" b="1" dirty="0" smtClean="0">
                <a:solidFill>
                  <a:srgbClr val="FF0000"/>
                </a:solidFill>
                <a:latin typeface="Meiryo UI" pitchFamily="50" charset="-128"/>
                <a:ea typeface="Meiryo UI" pitchFamily="50" charset="-128"/>
                <a:cs typeface="Meiryo UI" pitchFamily="50" charset="-128"/>
              </a:rPr>
              <a:t>「番号法違反」</a:t>
            </a:r>
            <a:endParaRPr lang="en-US" altLang="ja-JP" sz="1800" b="1" dirty="0" smtClean="0">
              <a:solidFill>
                <a:srgbClr val="FF0000"/>
              </a:solidFill>
              <a:latin typeface="Meiryo UI" pitchFamily="50" charset="-128"/>
              <a:ea typeface="Meiryo UI" pitchFamily="50" charset="-128"/>
              <a:cs typeface="Meiryo UI" pitchFamily="50" charset="-128"/>
            </a:endParaRPr>
          </a:p>
          <a:p>
            <a:pPr fontAlgn="ctr">
              <a:lnSpc>
                <a:spcPct val="120000"/>
              </a:lnSpc>
              <a:spcBef>
                <a:spcPct val="0"/>
              </a:spcBef>
              <a:buFontTx/>
              <a:buNone/>
            </a:pPr>
            <a:r>
              <a:rPr lang="ja-JP" altLang="en-US" sz="1800" dirty="0">
                <a:solidFill>
                  <a:prstClr val="black"/>
                </a:solidFill>
                <a:latin typeface="Meiryo UI" pitchFamily="50" charset="-128"/>
                <a:ea typeface="Meiryo UI" pitchFamily="50" charset="-128"/>
                <a:cs typeface="Meiryo UI" pitchFamily="50" charset="-128"/>
              </a:rPr>
              <a:t>　</a:t>
            </a:r>
            <a:r>
              <a:rPr lang="ja-JP" altLang="en-US" sz="1800" dirty="0" smtClean="0">
                <a:solidFill>
                  <a:prstClr val="black"/>
                </a:solidFill>
                <a:latin typeface="Meiryo UI" pitchFamily="50" charset="-128"/>
                <a:ea typeface="Meiryo UI" pitchFamily="50" charset="-128"/>
                <a:cs typeface="Meiryo UI" pitchFamily="50" charset="-128"/>
              </a:rPr>
              <a:t>　</a:t>
            </a:r>
            <a:r>
              <a:rPr lang="ja-JP" altLang="en-US" sz="1800" b="1" dirty="0" smtClean="0">
                <a:solidFill>
                  <a:srgbClr val="FF0000"/>
                </a:solidFill>
                <a:latin typeface="Meiryo UI" pitchFamily="50" charset="-128"/>
                <a:ea typeface="Meiryo UI" pitchFamily="50" charset="-128"/>
                <a:cs typeface="Meiryo UI" pitchFamily="50" charset="-128"/>
              </a:rPr>
              <a:t>本人同意があっても提供してはいけません</a:t>
            </a:r>
          </a:p>
        </p:txBody>
      </p:sp>
      <p:sp>
        <p:nvSpPr>
          <p:cNvPr id="93" name="タイトル 1"/>
          <p:cNvSpPr txBox="1">
            <a:spLocks/>
          </p:cNvSpPr>
          <p:nvPr/>
        </p:nvSpPr>
        <p:spPr bwMode="auto">
          <a:xfrm>
            <a:off x="38945" y="44624"/>
            <a:ext cx="8640762" cy="534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fontAlgn="base">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fontAlgn="base">
              <a:spcBef>
                <a:spcPct val="0"/>
              </a:spcBef>
              <a:spcAft>
                <a:spcPct val="0"/>
              </a:spcAft>
              <a:buFontTx/>
              <a:buNone/>
            </a:pPr>
            <a:r>
              <a:rPr lang="en-US" altLang="ja-JP"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(3)</a:t>
            </a:r>
            <a:r>
              <a:rPr lang="ja-JP" altLang="en-US"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提供制限・提供の求めの制限</a:t>
            </a:r>
          </a:p>
        </p:txBody>
      </p:sp>
      <p:sp>
        <p:nvSpPr>
          <p:cNvPr id="94" name="スライド番号プレースホルダー 2"/>
          <p:cNvSpPr>
            <a:spLocks noGrp="1"/>
          </p:cNvSpPr>
          <p:nvPr>
            <p:ph type="sldNum" sz="quarter" idx="12"/>
          </p:nvPr>
        </p:nvSpPr>
        <p:spPr>
          <a:xfrm>
            <a:off x="6953235" y="6474920"/>
            <a:ext cx="2133600" cy="365125"/>
          </a:xfrm>
        </p:spPr>
        <p:txBody>
          <a:bodyPr/>
          <a:lstStyle/>
          <a:p>
            <a:pPr>
              <a:defRPr/>
            </a:pPr>
            <a:fld id="{85DC3901-B6D2-4321-92EF-C938EA32AB4B}" type="slidenum">
              <a:rPr lang="ja-JP" altLang="en-US" sz="1800" b="1"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pPr>
                <a:defRPr/>
              </a:pPr>
              <a:t>9</a:t>
            </a:fld>
            <a:endParaRPr lang="ja-JP" altLang="en-US" sz="18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76710186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716</TotalTime>
  <Words>5713</Words>
  <Application>Microsoft Office PowerPoint</Application>
  <PresentationFormat>画面に合わせる (4:3)</PresentationFormat>
  <Paragraphs>1061</Paragraphs>
  <Slides>36</Slides>
  <Notes>15</Notes>
  <HiddenSlides>0</HiddenSlides>
  <MMClips>0</MMClips>
  <ScaleCrop>false</ScaleCrop>
  <HeadingPairs>
    <vt:vector size="6" baseType="variant">
      <vt:variant>
        <vt:lpstr>テーマ</vt:lpstr>
      </vt:variant>
      <vt:variant>
        <vt:i4>1</vt:i4>
      </vt:variant>
      <vt:variant>
        <vt:lpstr>埋め込まれた OLE サーバー</vt:lpstr>
      </vt:variant>
      <vt:variant>
        <vt:i4>1</vt:i4>
      </vt:variant>
      <vt:variant>
        <vt:lpstr>スライド タイトル</vt:lpstr>
      </vt:variant>
      <vt:variant>
        <vt:i4>36</vt:i4>
      </vt:variant>
    </vt:vector>
  </HeadingPairs>
  <TitlesOfParts>
    <vt:vector size="38" baseType="lpstr">
      <vt:lpstr>Office ​​テーマ</vt:lpstr>
      <vt:lpstr>文書</vt:lpstr>
      <vt:lpstr>PowerPoint プレゼンテーション</vt:lpstr>
      <vt:lpstr>2.法人・事業主としての関与</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参考.社会保障関係書類へのマイナンバーの記載時期</vt:lpstr>
      <vt:lpstr>参考.雇用保険関連事務の様式等の変更（予定）</vt:lpstr>
      <vt:lpstr>参考.健保・厚生年金関連事務（適用関係）様式等の変更（予定）</vt:lpstr>
      <vt:lpstr>参考.健保関連事務（給付関係）の申請書等の変更（予定）</vt:lpstr>
      <vt:lpstr>参考.税務書類のマイナンバー記載及び提出時期</vt:lpstr>
      <vt:lpstr>PowerPoint プレゼンテーション</vt:lpstr>
    </vt:vector>
  </TitlesOfParts>
  <Company>神戸市役所</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山本　惇貴</dc:creator>
  <cp:lastModifiedBy>山本　惇貴</cp:lastModifiedBy>
  <cp:revision>39</cp:revision>
  <dcterms:created xsi:type="dcterms:W3CDTF">2015-08-25T04:04:23Z</dcterms:created>
  <dcterms:modified xsi:type="dcterms:W3CDTF">2015-10-19T09:42:24Z</dcterms:modified>
</cp:coreProperties>
</file>