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67" r:id="rId3"/>
    <p:sldId id="258" r:id="rId4"/>
    <p:sldId id="268" r:id="rId5"/>
    <p:sldId id="269" r:id="rId6"/>
    <p:sldId id="261" r:id="rId7"/>
    <p:sldId id="266" r:id="rId8"/>
    <p:sldId id="259" r:id="rId9"/>
    <p:sldId id="260" r:id="rId10"/>
    <p:sldId id="262" r:id="rId11"/>
    <p:sldId id="263" r:id="rId12"/>
    <p:sldId id="264" r:id="rId13"/>
    <p:sldId id="265" r:id="rId14"/>
    <p:sldId id="270" r:id="rId15"/>
    <p:sldId id="272"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BFBA70-A670-4A2D-8C5E-0A4221D09949}" type="datetimeFigureOut">
              <a:rPr kumimoji="1" lang="ja-JP" altLang="en-US" smtClean="0"/>
              <a:t>2015/12/1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8CC9F0-CED8-4948-AA48-E5497E6481DD}" type="slidenum">
              <a:rPr kumimoji="1" lang="ja-JP" altLang="en-US" smtClean="0"/>
              <a:t>‹#›</a:t>
            </a:fld>
            <a:endParaRPr kumimoji="1" lang="ja-JP" altLang="en-US"/>
          </a:p>
        </p:txBody>
      </p:sp>
    </p:spTree>
    <p:extLst>
      <p:ext uri="{BB962C8B-B14F-4D97-AF65-F5344CB8AC3E}">
        <p14:creationId xmlns:p14="http://schemas.microsoft.com/office/powerpoint/2010/main" val="19293181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01D664E0-1E37-4BA4-AB27-3CF956C046C3}" type="slidenum">
              <a:rPr lang="ja-JP" altLang="en-US" smtClean="0">
                <a:solidFill>
                  <a:prstClr val="black"/>
                </a:solidFill>
              </a:rPr>
              <a:pPr>
                <a:defRPr/>
              </a:pPr>
              <a:t>1</a:t>
            </a:fld>
            <a:endParaRPr lang="ja-JP" altLang="en-US">
              <a:solidFill>
                <a:prstClr val="black"/>
              </a:solidFill>
            </a:endParaRPr>
          </a:p>
        </p:txBody>
      </p:sp>
    </p:spTree>
    <p:extLst>
      <p:ext uri="{BB962C8B-B14F-4D97-AF65-F5344CB8AC3E}">
        <p14:creationId xmlns:p14="http://schemas.microsoft.com/office/powerpoint/2010/main" val="3801658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1D664E0-1E37-4BA4-AB27-3CF956C046C3}" type="slidenum">
              <a:rPr lang="ja-JP" altLang="en-US" smtClean="0"/>
              <a:pPr>
                <a:defRPr/>
              </a:pPr>
              <a:t>5</a:t>
            </a:fld>
            <a:endParaRPr lang="ja-JP" altLang="en-US"/>
          </a:p>
        </p:txBody>
      </p:sp>
    </p:spTree>
    <p:extLst>
      <p:ext uri="{BB962C8B-B14F-4D97-AF65-F5344CB8AC3E}">
        <p14:creationId xmlns:p14="http://schemas.microsoft.com/office/powerpoint/2010/main" val="2205343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dirty="0"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en-US" dirty="0" smtClean="0"/>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fld id="{B0DB10E8-1C5D-4A6F-A3BA-A77B53D2919C}" type="slidenum">
              <a:rPr lang="ja-JP" altLang="en-US">
                <a:solidFill>
                  <a:prstClr val="black"/>
                </a:solidFill>
              </a:rPr>
              <a:pPr/>
              <a:t>7</a:t>
            </a:fld>
            <a:endParaRPr lang="ja-JP"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165C81E-E1D2-4C86-B608-19E70A79E62A}" type="slidenum">
              <a:rPr lang="ja-JP" altLang="en-US" smtClean="0">
                <a:solidFill>
                  <a:prstClr val="black"/>
                </a:solidFill>
              </a:rPr>
              <a:pPr/>
              <a:t>10</a:t>
            </a:fld>
            <a:endParaRPr lang="ja-JP" altLang="en-US">
              <a:solidFill>
                <a:prstClr val="black"/>
              </a:solidFill>
            </a:endParaRPr>
          </a:p>
        </p:txBody>
      </p:sp>
    </p:spTree>
    <p:extLst>
      <p:ext uri="{BB962C8B-B14F-4D97-AF65-F5344CB8AC3E}">
        <p14:creationId xmlns:p14="http://schemas.microsoft.com/office/powerpoint/2010/main" val="438748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5165C81E-E1D2-4C86-B608-19E70A79E62A}" type="slidenum">
              <a:rPr lang="ja-JP" altLang="en-US" smtClean="0">
                <a:solidFill>
                  <a:prstClr val="black"/>
                </a:solidFill>
              </a:rPr>
              <a:pPr/>
              <a:t>11</a:t>
            </a:fld>
            <a:endParaRPr lang="ja-JP" altLang="en-US">
              <a:solidFill>
                <a:prstClr val="black"/>
              </a:solidFill>
            </a:endParaRPr>
          </a:p>
        </p:txBody>
      </p:sp>
    </p:spTree>
    <p:extLst>
      <p:ext uri="{BB962C8B-B14F-4D97-AF65-F5344CB8AC3E}">
        <p14:creationId xmlns:p14="http://schemas.microsoft.com/office/powerpoint/2010/main" val="1307796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165C81E-E1D2-4C86-B608-19E70A79E62A}" type="slidenum">
              <a:rPr lang="ja-JP" altLang="en-US" smtClean="0">
                <a:solidFill>
                  <a:prstClr val="black"/>
                </a:solidFill>
              </a:rPr>
              <a:pPr/>
              <a:t>12</a:t>
            </a:fld>
            <a:endParaRPr lang="ja-JP" altLang="en-US">
              <a:solidFill>
                <a:prstClr val="black"/>
              </a:solidFill>
            </a:endParaRPr>
          </a:p>
        </p:txBody>
      </p:sp>
    </p:spTree>
    <p:extLst>
      <p:ext uri="{BB962C8B-B14F-4D97-AF65-F5344CB8AC3E}">
        <p14:creationId xmlns:p14="http://schemas.microsoft.com/office/powerpoint/2010/main" val="303756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indent="133350" algn="just">
              <a:spcAft>
                <a:spcPts val="0"/>
              </a:spcAft>
            </a:pPr>
            <a:endParaRPr lang="ja-JP" altLang="ja-JP" sz="1100" kern="100" dirty="0">
              <a:effectLst/>
              <a:latin typeface="Century"/>
              <a:ea typeface="ＭＳ 明朝"/>
              <a:cs typeface="Times New Roman"/>
            </a:endParaRPr>
          </a:p>
        </p:txBody>
      </p:sp>
      <p:sp>
        <p:nvSpPr>
          <p:cNvPr id="4" name="スライド番号プレースホルダー 3"/>
          <p:cNvSpPr>
            <a:spLocks noGrp="1"/>
          </p:cNvSpPr>
          <p:nvPr>
            <p:ph type="sldNum" sz="quarter" idx="10"/>
          </p:nvPr>
        </p:nvSpPr>
        <p:spPr/>
        <p:txBody>
          <a:bodyPr/>
          <a:lstStyle/>
          <a:p>
            <a:pPr>
              <a:defRPr/>
            </a:pPr>
            <a:fld id="{01D664E0-1E37-4BA4-AB27-3CF956C046C3}" type="slidenum">
              <a:rPr lang="ja-JP" altLang="en-US" smtClean="0">
                <a:solidFill>
                  <a:prstClr val="black"/>
                </a:solidFill>
              </a:rPr>
              <a:pPr>
                <a:defRPr/>
              </a:pPr>
              <a:t>14</a:t>
            </a:fld>
            <a:endParaRPr lang="ja-JP" altLang="en-US">
              <a:solidFill>
                <a:prstClr val="black"/>
              </a:solidFill>
            </a:endParaRPr>
          </a:p>
        </p:txBody>
      </p:sp>
    </p:spTree>
    <p:extLst>
      <p:ext uri="{BB962C8B-B14F-4D97-AF65-F5344CB8AC3E}">
        <p14:creationId xmlns:p14="http://schemas.microsoft.com/office/powerpoint/2010/main" val="259374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CBD340D-048D-4A6D-98EB-83A34CDF75A1}" type="datetimeFigureOut">
              <a:rPr kumimoji="1" lang="ja-JP" altLang="en-US" smtClean="0"/>
              <a:t>2015/12/1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0F67CF-7174-4370-9D59-1F8B7F99DCE4}" type="slidenum">
              <a:rPr kumimoji="1" lang="ja-JP" altLang="en-US" smtClean="0"/>
              <a:t>‹#›</a:t>
            </a:fld>
            <a:endParaRPr kumimoji="1" lang="ja-JP" altLang="en-US"/>
          </a:p>
        </p:txBody>
      </p:sp>
    </p:spTree>
    <p:extLst>
      <p:ext uri="{BB962C8B-B14F-4D97-AF65-F5344CB8AC3E}">
        <p14:creationId xmlns:p14="http://schemas.microsoft.com/office/powerpoint/2010/main" val="50748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CBD340D-048D-4A6D-98EB-83A34CDF75A1}" type="datetimeFigureOut">
              <a:rPr kumimoji="1" lang="ja-JP" altLang="en-US" smtClean="0"/>
              <a:t>2015/12/1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0F67CF-7174-4370-9D59-1F8B7F99DCE4}" type="slidenum">
              <a:rPr kumimoji="1" lang="ja-JP" altLang="en-US" smtClean="0"/>
              <a:t>‹#›</a:t>
            </a:fld>
            <a:endParaRPr kumimoji="1" lang="ja-JP" altLang="en-US"/>
          </a:p>
        </p:txBody>
      </p:sp>
    </p:spTree>
    <p:extLst>
      <p:ext uri="{BB962C8B-B14F-4D97-AF65-F5344CB8AC3E}">
        <p14:creationId xmlns:p14="http://schemas.microsoft.com/office/powerpoint/2010/main" val="85303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CBD340D-048D-4A6D-98EB-83A34CDF75A1}" type="datetimeFigureOut">
              <a:rPr kumimoji="1" lang="ja-JP" altLang="en-US" smtClean="0"/>
              <a:t>2015/12/1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0F67CF-7174-4370-9D59-1F8B7F99DCE4}" type="slidenum">
              <a:rPr kumimoji="1" lang="ja-JP" altLang="en-US" smtClean="0"/>
              <a:t>‹#›</a:t>
            </a:fld>
            <a:endParaRPr kumimoji="1" lang="ja-JP" altLang="en-US"/>
          </a:p>
        </p:txBody>
      </p:sp>
    </p:spTree>
    <p:extLst>
      <p:ext uri="{BB962C8B-B14F-4D97-AF65-F5344CB8AC3E}">
        <p14:creationId xmlns:p14="http://schemas.microsoft.com/office/powerpoint/2010/main" val="294215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144D9680-9DA1-41A4-BC39-5FB65CBAEE28}" type="datetime1">
              <a:rPr lang="ja-JP" altLang="en-US" smtClean="0">
                <a:solidFill>
                  <a:prstClr val="black">
                    <a:tint val="75000"/>
                  </a:prstClr>
                </a:solidFill>
              </a:rPr>
              <a:pPr>
                <a:defRPr/>
              </a:pPr>
              <a:t>2015/12/1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a:defRPr/>
            </a:pPr>
            <a:fld id="{D6223055-E538-4F78-B3D8-ABF1B4070245}"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201990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81DAB930-1ECB-41BF-A742-02868BBEDACB}" type="datetime1">
              <a:rPr lang="ja-JP" altLang="en-US" smtClean="0">
                <a:solidFill>
                  <a:prstClr val="black">
                    <a:tint val="75000"/>
                  </a:prstClr>
                </a:solidFill>
              </a:rPr>
              <a:pPr>
                <a:defRPr/>
              </a:pPr>
              <a:t>2015/12/1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a:defRPr/>
            </a:pPr>
            <a:fld id="{C3C04727-8AF5-4794-A05C-2C4886A14F80}"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81748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pPr>
              <a:defRPr/>
            </a:pPr>
            <a:fld id="{BA6811BD-1733-4902-AE8C-3C917B348177}" type="datetime1">
              <a:rPr lang="ja-JP" altLang="en-US" smtClean="0">
                <a:solidFill>
                  <a:prstClr val="black">
                    <a:tint val="75000"/>
                  </a:prstClr>
                </a:solidFill>
              </a:rPr>
              <a:pPr>
                <a:defRPr/>
              </a:pPr>
              <a:t>2015/12/1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a:defRPr/>
            </a:pPr>
            <a:fld id="{B0AD86F2-5156-4374-904E-7406D4E4AB7E}"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2322623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3"/>
          <p:cNvSpPr>
            <a:spLocks noGrp="1"/>
          </p:cNvSpPr>
          <p:nvPr>
            <p:ph type="dt" sz="half" idx="10"/>
          </p:nvPr>
        </p:nvSpPr>
        <p:spPr/>
        <p:txBody>
          <a:bodyPr/>
          <a:lstStyle>
            <a:lvl1pPr>
              <a:defRPr/>
            </a:lvl1pPr>
          </a:lstStyle>
          <a:p>
            <a:pPr>
              <a:defRPr/>
            </a:pPr>
            <a:fld id="{3D3281EB-0319-45B7-AF70-58B6B37BD8B7}" type="datetime1">
              <a:rPr lang="ja-JP" altLang="en-US" smtClean="0">
                <a:solidFill>
                  <a:prstClr val="black">
                    <a:tint val="75000"/>
                  </a:prstClr>
                </a:solidFill>
              </a:rPr>
              <a:pPr>
                <a:defRPr/>
              </a:pPr>
              <a:t>2015/12/1</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a:defRPr/>
            </a:pPr>
            <a:fld id="{A90F016D-D29E-494D-94D2-496E1F44247F}"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3642791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3"/>
          <p:cNvSpPr>
            <a:spLocks noGrp="1"/>
          </p:cNvSpPr>
          <p:nvPr>
            <p:ph type="dt" sz="half" idx="10"/>
          </p:nvPr>
        </p:nvSpPr>
        <p:spPr/>
        <p:txBody>
          <a:bodyPr/>
          <a:lstStyle>
            <a:lvl1pPr>
              <a:defRPr/>
            </a:lvl1pPr>
          </a:lstStyle>
          <a:p>
            <a:pPr>
              <a:defRPr/>
            </a:pPr>
            <a:fld id="{7B54B533-134D-4175-876B-7124BDD16DEC}" type="datetime1">
              <a:rPr lang="ja-JP" altLang="en-US" smtClean="0">
                <a:solidFill>
                  <a:prstClr val="black">
                    <a:tint val="75000"/>
                  </a:prstClr>
                </a:solidFill>
              </a:rPr>
              <a:pPr>
                <a:defRPr/>
              </a:pPr>
              <a:t>2015/12/1</a:t>
            </a:fld>
            <a:endParaRPr lang="ja-JP" altLang="en-US">
              <a:solidFill>
                <a:prstClr val="black">
                  <a:tint val="75000"/>
                </a:prstClr>
              </a:solidFill>
            </a:endParaRPr>
          </a:p>
        </p:txBody>
      </p:sp>
      <p:sp>
        <p:nvSpPr>
          <p:cNvPr id="8" name="フッター プレースホルダー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9" name="スライド番号プレースホルダー 5"/>
          <p:cNvSpPr>
            <a:spLocks noGrp="1"/>
          </p:cNvSpPr>
          <p:nvPr>
            <p:ph type="sldNum" sz="quarter" idx="12"/>
          </p:nvPr>
        </p:nvSpPr>
        <p:spPr/>
        <p:txBody>
          <a:bodyPr/>
          <a:lstStyle>
            <a:lvl1pPr>
              <a:defRPr/>
            </a:lvl1pPr>
          </a:lstStyle>
          <a:p>
            <a:pPr>
              <a:defRPr/>
            </a:pPr>
            <a:fld id="{5E5B8158-07D1-4D69-8B51-BFECF551D025}"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4034427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3"/>
          <p:cNvSpPr>
            <a:spLocks noGrp="1"/>
          </p:cNvSpPr>
          <p:nvPr>
            <p:ph type="dt" sz="half" idx="10"/>
          </p:nvPr>
        </p:nvSpPr>
        <p:spPr/>
        <p:txBody>
          <a:bodyPr/>
          <a:lstStyle>
            <a:lvl1pPr>
              <a:defRPr/>
            </a:lvl1pPr>
          </a:lstStyle>
          <a:p>
            <a:pPr>
              <a:defRPr/>
            </a:pPr>
            <a:fld id="{15DA0523-4737-4167-8034-9F5E872182CC}" type="datetime1">
              <a:rPr lang="ja-JP" altLang="en-US" smtClean="0">
                <a:solidFill>
                  <a:prstClr val="black">
                    <a:tint val="75000"/>
                  </a:prstClr>
                </a:solidFill>
              </a:rPr>
              <a:pPr>
                <a:defRPr/>
              </a:pPr>
              <a:t>2015/12/1</a:t>
            </a:fld>
            <a:endParaRPr lang="ja-JP" altLang="en-US">
              <a:solidFill>
                <a:prstClr val="black">
                  <a:tint val="75000"/>
                </a:prstClr>
              </a:solidFill>
            </a:endParaRPr>
          </a:p>
        </p:txBody>
      </p:sp>
      <p:sp>
        <p:nvSpPr>
          <p:cNvPr id="4" name="フッター プレースホルダー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5" name="スライド番号プレースホルダー 5"/>
          <p:cNvSpPr>
            <a:spLocks noGrp="1"/>
          </p:cNvSpPr>
          <p:nvPr>
            <p:ph type="sldNum" sz="quarter" idx="12"/>
          </p:nvPr>
        </p:nvSpPr>
        <p:spPr/>
        <p:txBody>
          <a:bodyPr/>
          <a:lstStyle>
            <a:lvl1pPr>
              <a:defRPr/>
            </a:lvl1pPr>
          </a:lstStyle>
          <a:p>
            <a:pPr>
              <a:defRPr/>
            </a:pPr>
            <a:fld id="{C80004AB-2145-494A-881F-D1CA64C5ABAB}"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28241881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a:defRPr/>
            </a:pPr>
            <a:fld id="{7FF3BA4F-1550-46B6-BB7D-9C07DD7E569A}" type="datetime1">
              <a:rPr lang="ja-JP" altLang="en-US" smtClean="0">
                <a:solidFill>
                  <a:prstClr val="black">
                    <a:tint val="75000"/>
                  </a:prstClr>
                </a:solidFill>
              </a:rPr>
              <a:pPr>
                <a:defRPr/>
              </a:pPr>
              <a:t>2015/12/1</a:t>
            </a:fld>
            <a:endParaRPr lang="ja-JP" altLang="en-US">
              <a:solidFill>
                <a:prstClr val="black">
                  <a:tint val="75000"/>
                </a:prstClr>
              </a:solidFill>
            </a:endParaRPr>
          </a:p>
        </p:txBody>
      </p:sp>
      <p:sp>
        <p:nvSpPr>
          <p:cNvPr id="3" name="フッター プレースホルダー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4" name="スライド番号プレースホルダー 5"/>
          <p:cNvSpPr>
            <a:spLocks noGrp="1"/>
          </p:cNvSpPr>
          <p:nvPr>
            <p:ph type="sldNum" sz="quarter" idx="12"/>
          </p:nvPr>
        </p:nvSpPr>
        <p:spPr/>
        <p:txBody>
          <a:bodyPr/>
          <a:lstStyle>
            <a:lvl1pPr>
              <a:defRPr/>
            </a:lvl1pPr>
          </a:lstStyle>
          <a:p>
            <a:pPr>
              <a:defRPr/>
            </a:pPr>
            <a:fld id="{4D42605B-A055-41CD-A9FD-31601B098CD1}"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1091517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A8EBAB61-DA91-4743-A675-165D7E61A7AD}" type="datetime1">
              <a:rPr lang="ja-JP" altLang="en-US" smtClean="0">
                <a:solidFill>
                  <a:prstClr val="black">
                    <a:tint val="75000"/>
                  </a:prstClr>
                </a:solidFill>
              </a:rPr>
              <a:pPr>
                <a:defRPr/>
              </a:pPr>
              <a:t>2015/12/1</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a:defRPr/>
            </a:pPr>
            <a:fld id="{177C7E0D-0C3A-4425-A404-4F29C83E1D33}"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44740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CBD340D-048D-4A6D-98EB-83A34CDF75A1}" type="datetimeFigureOut">
              <a:rPr kumimoji="1" lang="ja-JP" altLang="en-US" smtClean="0"/>
              <a:t>2015/12/1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0F67CF-7174-4370-9D59-1F8B7F99DCE4}" type="slidenum">
              <a:rPr kumimoji="1" lang="ja-JP" altLang="en-US" smtClean="0"/>
              <a:t>‹#›</a:t>
            </a:fld>
            <a:endParaRPr kumimoji="1" lang="ja-JP" altLang="en-US"/>
          </a:p>
        </p:txBody>
      </p:sp>
    </p:spTree>
    <p:extLst>
      <p:ext uri="{BB962C8B-B14F-4D97-AF65-F5344CB8AC3E}">
        <p14:creationId xmlns:p14="http://schemas.microsoft.com/office/powerpoint/2010/main" val="3045045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81AF0EA5-9C9A-4EAD-AA9B-055BD996FAE0}" type="datetime1">
              <a:rPr lang="ja-JP" altLang="en-US" smtClean="0">
                <a:solidFill>
                  <a:prstClr val="black">
                    <a:tint val="75000"/>
                  </a:prstClr>
                </a:solidFill>
              </a:rPr>
              <a:pPr>
                <a:defRPr/>
              </a:pPr>
              <a:t>2015/12/1</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a:defRPr/>
            </a:pPr>
            <a:fld id="{DB06D3E2-4703-44EC-A053-611C8A537492}"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3253363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8B451560-B3A7-4B3C-9CAB-39341DDAC4A5}" type="datetime1">
              <a:rPr lang="ja-JP" altLang="en-US" smtClean="0">
                <a:solidFill>
                  <a:prstClr val="black">
                    <a:tint val="75000"/>
                  </a:prstClr>
                </a:solidFill>
              </a:rPr>
              <a:pPr>
                <a:defRPr/>
              </a:pPr>
              <a:t>2015/12/1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a:defRPr/>
            </a:pPr>
            <a:fld id="{440FB2D3-95C1-4997-9513-FA1A42B274EB}"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2255696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A43AB562-7C06-4770-AC8F-27F93E48A157}" type="datetime1">
              <a:rPr lang="ja-JP" altLang="en-US" smtClean="0">
                <a:solidFill>
                  <a:prstClr val="black">
                    <a:tint val="75000"/>
                  </a:prstClr>
                </a:solidFill>
              </a:rPr>
              <a:pPr>
                <a:defRPr/>
              </a:pPr>
              <a:t>2015/12/1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a:defRPr/>
            </a:pPr>
            <a:fld id="{783F6F51-F8E6-47E3-8479-91B4471FF5B2}"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3969930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CBD340D-048D-4A6D-98EB-83A34CDF75A1}" type="datetimeFigureOut">
              <a:rPr kumimoji="1" lang="ja-JP" altLang="en-US" smtClean="0"/>
              <a:t>2015/12/1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0F67CF-7174-4370-9D59-1F8B7F99DCE4}" type="slidenum">
              <a:rPr kumimoji="1" lang="ja-JP" altLang="en-US" smtClean="0"/>
              <a:t>‹#›</a:t>
            </a:fld>
            <a:endParaRPr kumimoji="1" lang="ja-JP" altLang="en-US"/>
          </a:p>
        </p:txBody>
      </p:sp>
    </p:spTree>
    <p:extLst>
      <p:ext uri="{BB962C8B-B14F-4D97-AF65-F5344CB8AC3E}">
        <p14:creationId xmlns:p14="http://schemas.microsoft.com/office/powerpoint/2010/main" val="519323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CBD340D-048D-4A6D-98EB-83A34CDF75A1}" type="datetimeFigureOut">
              <a:rPr kumimoji="1" lang="ja-JP" altLang="en-US" smtClean="0"/>
              <a:t>2015/12/1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0F67CF-7174-4370-9D59-1F8B7F99DCE4}" type="slidenum">
              <a:rPr kumimoji="1" lang="ja-JP" altLang="en-US" smtClean="0"/>
              <a:t>‹#›</a:t>
            </a:fld>
            <a:endParaRPr kumimoji="1" lang="ja-JP" altLang="en-US"/>
          </a:p>
        </p:txBody>
      </p:sp>
    </p:spTree>
    <p:extLst>
      <p:ext uri="{BB962C8B-B14F-4D97-AF65-F5344CB8AC3E}">
        <p14:creationId xmlns:p14="http://schemas.microsoft.com/office/powerpoint/2010/main" val="2249330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CBD340D-048D-4A6D-98EB-83A34CDF75A1}" type="datetimeFigureOut">
              <a:rPr kumimoji="1" lang="ja-JP" altLang="en-US" smtClean="0"/>
              <a:t>2015/12/1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F0F67CF-7174-4370-9D59-1F8B7F99DCE4}" type="slidenum">
              <a:rPr kumimoji="1" lang="ja-JP" altLang="en-US" smtClean="0"/>
              <a:t>‹#›</a:t>
            </a:fld>
            <a:endParaRPr kumimoji="1" lang="ja-JP" altLang="en-US"/>
          </a:p>
        </p:txBody>
      </p:sp>
    </p:spTree>
    <p:extLst>
      <p:ext uri="{BB962C8B-B14F-4D97-AF65-F5344CB8AC3E}">
        <p14:creationId xmlns:p14="http://schemas.microsoft.com/office/powerpoint/2010/main" val="261964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CBD340D-048D-4A6D-98EB-83A34CDF75A1}" type="datetimeFigureOut">
              <a:rPr kumimoji="1" lang="ja-JP" altLang="en-US" smtClean="0"/>
              <a:t>2015/12/1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F0F67CF-7174-4370-9D59-1F8B7F99DCE4}" type="slidenum">
              <a:rPr kumimoji="1" lang="ja-JP" altLang="en-US" smtClean="0"/>
              <a:t>‹#›</a:t>
            </a:fld>
            <a:endParaRPr kumimoji="1" lang="ja-JP" altLang="en-US"/>
          </a:p>
        </p:txBody>
      </p:sp>
    </p:spTree>
    <p:extLst>
      <p:ext uri="{BB962C8B-B14F-4D97-AF65-F5344CB8AC3E}">
        <p14:creationId xmlns:p14="http://schemas.microsoft.com/office/powerpoint/2010/main" val="2353098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CBD340D-048D-4A6D-98EB-83A34CDF75A1}" type="datetimeFigureOut">
              <a:rPr kumimoji="1" lang="ja-JP" altLang="en-US" smtClean="0"/>
              <a:t>2015/12/1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F0F67CF-7174-4370-9D59-1F8B7F99DCE4}" type="slidenum">
              <a:rPr kumimoji="1" lang="ja-JP" altLang="en-US" smtClean="0"/>
              <a:t>‹#›</a:t>
            </a:fld>
            <a:endParaRPr kumimoji="1" lang="ja-JP" altLang="en-US"/>
          </a:p>
        </p:txBody>
      </p:sp>
    </p:spTree>
    <p:extLst>
      <p:ext uri="{BB962C8B-B14F-4D97-AF65-F5344CB8AC3E}">
        <p14:creationId xmlns:p14="http://schemas.microsoft.com/office/powerpoint/2010/main" val="142325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CBD340D-048D-4A6D-98EB-83A34CDF75A1}" type="datetimeFigureOut">
              <a:rPr kumimoji="1" lang="ja-JP" altLang="en-US" smtClean="0"/>
              <a:t>2015/12/1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0F67CF-7174-4370-9D59-1F8B7F99DCE4}" type="slidenum">
              <a:rPr kumimoji="1" lang="ja-JP" altLang="en-US" smtClean="0"/>
              <a:t>‹#›</a:t>
            </a:fld>
            <a:endParaRPr kumimoji="1" lang="ja-JP" altLang="en-US"/>
          </a:p>
        </p:txBody>
      </p:sp>
    </p:spTree>
    <p:extLst>
      <p:ext uri="{BB962C8B-B14F-4D97-AF65-F5344CB8AC3E}">
        <p14:creationId xmlns:p14="http://schemas.microsoft.com/office/powerpoint/2010/main" val="4186954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CBD340D-048D-4A6D-98EB-83A34CDF75A1}" type="datetimeFigureOut">
              <a:rPr kumimoji="1" lang="ja-JP" altLang="en-US" smtClean="0"/>
              <a:t>2015/12/1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0F67CF-7174-4370-9D59-1F8B7F99DCE4}" type="slidenum">
              <a:rPr kumimoji="1" lang="ja-JP" altLang="en-US" smtClean="0"/>
              <a:t>‹#›</a:t>
            </a:fld>
            <a:endParaRPr kumimoji="1" lang="ja-JP" altLang="en-US"/>
          </a:p>
        </p:txBody>
      </p:sp>
    </p:spTree>
    <p:extLst>
      <p:ext uri="{BB962C8B-B14F-4D97-AF65-F5344CB8AC3E}">
        <p14:creationId xmlns:p14="http://schemas.microsoft.com/office/powerpoint/2010/main" val="312123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D340D-048D-4A6D-98EB-83A34CDF75A1}" type="datetimeFigureOut">
              <a:rPr kumimoji="1" lang="ja-JP" altLang="en-US" smtClean="0"/>
              <a:t>2015/12/1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F67CF-7174-4370-9D59-1F8B7F99DCE4}" type="slidenum">
              <a:rPr kumimoji="1" lang="ja-JP" altLang="en-US" smtClean="0"/>
              <a:t>‹#›</a:t>
            </a:fld>
            <a:endParaRPr kumimoji="1" lang="ja-JP" altLang="en-US"/>
          </a:p>
        </p:txBody>
      </p:sp>
    </p:spTree>
    <p:extLst>
      <p:ext uri="{BB962C8B-B14F-4D97-AF65-F5344CB8AC3E}">
        <p14:creationId xmlns:p14="http://schemas.microsoft.com/office/powerpoint/2010/main" val="3879495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A5C9C693-7D46-471E-99CC-FDD333DE037A}" type="datetime1">
              <a:rPr lang="ja-JP" altLang="en-US">
                <a:solidFill>
                  <a:prstClr val="black">
                    <a:tint val="75000"/>
                  </a:prstClr>
                </a:solidFill>
              </a:rPr>
              <a:pPr>
                <a:defRPr/>
              </a:pPr>
              <a:t>2015/12/1</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E6E04538-8287-4832-ACCE-445535D44CC6}"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2491844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fontAlgn="base">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35.jpeg"/><Relationship Id="rId13" Type="http://schemas.microsoft.com/office/2007/relationships/hdphoto" Target="../media/hdphoto1.wdp"/><Relationship Id="rId3" Type="http://schemas.openxmlformats.org/officeDocument/2006/relationships/image" Target="../media/image1.jpeg"/><Relationship Id="rId7" Type="http://schemas.openxmlformats.org/officeDocument/2006/relationships/image" Target="../media/image34.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3.gif"/><Relationship Id="rId11" Type="http://schemas.openxmlformats.org/officeDocument/2006/relationships/image" Target="../media/image10.png"/><Relationship Id="rId5" Type="http://schemas.openxmlformats.org/officeDocument/2006/relationships/image" Target="../media/image32.jpe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0.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emf"/><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image" Target="../media/image41.gif"/><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44.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12" Type="http://schemas.openxmlformats.org/officeDocument/2006/relationships/image" Target="../media/image17.w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gif"/><Relationship Id="rId11" Type="http://schemas.microsoft.com/office/2007/relationships/hdphoto" Target="../media/hdphoto1.wdp"/><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gif"/><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6.png"/><Relationship Id="rId4" Type="http://schemas.openxmlformats.org/officeDocument/2006/relationships/image" Target="../media/image23.gif"/><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7010400" y="6492875"/>
            <a:ext cx="2133600" cy="365125"/>
          </a:xfrm>
        </p:spPr>
        <p:txBody>
          <a:bodyPr/>
          <a:lstStyle/>
          <a:p>
            <a:pPr>
              <a:defRPr/>
            </a:pPr>
            <a:fld id="{C3C04727-8AF5-4794-A05C-2C4886A14F80}"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1</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タイトル 1"/>
          <p:cNvSpPr txBox="1">
            <a:spLocks/>
          </p:cNvSpPr>
          <p:nvPr/>
        </p:nvSpPr>
        <p:spPr bwMode="auto">
          <a:xfrm>
            <a:off x="35496" y="187995"/>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en-US" altLang="ja-JP" sz="3600" dirty="0" smtClean="0">
                <a:solidFill>
                  <a:prstClr val="black"/>
                </a:solidFill>
                <a:latin typeface="HGP創英角ｺﾞｼｯｸUB" pitchFamily="50" charset="-128"/>
                <a:ea typeface="HGP創英角ｺﾞｼｯｸUB" pitchFamily="50" charset="-128"/>
              </a:rPr>
              <a:t>1</a:t>
            </a:r>
            <a:r>
              <a:rPr lang="ja-JP" altLang="en-US" sz="3600" dirty="0" err="1" smtClean="0">
                <a:solidFill>
                  <a:prstClr val="black"/>
                </a:solidFill>
                <a:latin typeface="HGP創英角ｺﾞｼｯｸUB" pitchFamily="50" charset="-128"/>
                <a:ea typeface="HGP創英角ｺﾞｼｯｸUB" pitchFamily="50" charset="-128"/>
              </a:rPr>
              <a:t>．</a:t>
            </a:r>
            <a:r>
              <a:rPr lang="ja-JP" altLang="en-US" sz="3600" dirty="0" smtClean="0">
                <a:solidFill>
                  <a:prstClr val="black"/>
                </a:solidFill>
                <a:latin typeface="HGP創英角ｺﾞｼｯｸUB" pitchFamily="50" charset="-128"/>
                <a:ea typeface="HGP創英角ｺﾞｼｯｸUB" pitchFamily="50" charset="-128"/>
              </a:rPr>
              <a:t>個人番号制度とは</a:t>
            </a:r>
          </a:p>
        </p:txBody>
      </p:sp>
      <p:sp>
        <p:nvSpPr>
          <p:cNvPr id="6" name="Rectangle 13"/>
          <p:cNvSpPr>
            <a:spLocks noChangeArrowheads="1"/>
          </p:cNvSpPr>
          <p:nvPr/>
        </p:nvSpPr>
        <p:spPr bwMode="gray">
          <a:xfrm>
            <a:off x="179512" y="1052537"/>
            <a:ext cx="8784976" cy="576263"/>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3"/>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9pPr>
          </a:lstStyle>
          <a:p>
            <a:pPr algn="ctr" eaLnBrk="1" fontAlgn="ctr" hangingPunct="1">
              <a:lnSpc>
                <a:spcPct val="90000"/>
              </a:lnSpc>
              <a:spcBef>
                <a:spcPct val="0"/>
              </a:spcBef>
              <a:spcAft>
                <a:spcPct val="0"/>
              </a:spcAft>
              <a:buClrTx/>
              <a:buFontTx/>
              <a:buNone/>
            </a:pPr>
            <a:r>
              <a:rPr lang="ja-JP" altLang="en-US" b="1" dirty="0" smtClean="0">
                <a:solidFill>
                  <a:srgbClr val="0070C0"/>
                </a:solidFill>
              </a:rPr>
              <a:t>一人ひとりを特定するために</a:t>
            </a:r>
            <a:r>
              <a:rPr lang="ja-JP" altLang="en-US" b="1" dirty="0">
                <a:solidFill>
                  <a:srgbClr val="0070C0"/>
                </a:solidFill>
              </a:rPr>
              <a:t>、</a:t>
            </a:r>
            <a:r>
              <a:rPr lang="ja-JP" altLang="en-US" b="1" dirty="0" smtClean="0">
                <a:solidFill>
                  <a:srgbClr val="0070C0"/>
                </a:solidFill>
              </a:rPr>
              <a:t>住民全員に、重複のない共通の番号</a:t>
            </a:r>
            <a:endParaRPr lang="ja-JP" altLang="en-US" b="1" dirty="0">
              <a:solidFill>
                <a:srgbClr val="0070C0"/>
              </a:solidFill>
            </a:endParaRPr>
          </a:p>
        </p:txBody>
      </p:sp>
      <p:sp>
        <p:nvSpPr>
          <p:cNvPr id="7" name="Rectangle 13"/>
          <p:cNvSpPr>
            <a:spLocks noChangeArrowheads="1"/>
          </p:cNvSpPr>
          <p:nvPr/>
        </p:nvSpPr>
        <p:spPr bwMode="gray">
          <a:xfrm>
            <a:off x="179512" y="1916832"/>
            <a:ext cx="8784976" cy="576263"/>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3"/>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9pPr>
          </a:lstStyle>
          <a:p>
            <a:pPr algn="ctr" eaLnBrk="1" fontAlgn="ctr" hangingPunct="1">
              <a:lnSpc>
                <a:spcPct val="90000"/>
              </a:lnSpc>
              <a:spcBef>
                <a:spcPct val="0"/>
              </a:spcBef>
              <a:spcAft>
                <a:spcPct val="0"/>
              </a:spcAft>
              <a:buClrTx/>
              <a:buFontTx/>
              <a:buNone/>
            </a:pPr>
            <a:r>
              <a:rPr lang="ja-JP" altLang="en-US" b="1" dirty="0" smtClean="0">
                <a:solidFill>
                  <a:srgbClr val="0070C0"/>
                </a:solidFill>
              </a:rPr>
              <a:t>情報提供ネットワーク</a:t>
            </a:r>
            <a:r>
              <a:rPr lang="ja-JP" altLang="en-US" b="1" dirty="0">
                <a:solidFill>
                  <a:srgbClr val="0070C0"/>
                </a:solidFill>
              </a:rPr>
              <a:t>を使い「名寄せ</a:t>
            </a:r>
            <a:r>
              <a:rPr lang="ja-JP" altLang="en-US" b="1" dirty="0" smtClean="0">
                <a:solidFill>
                  <a:srgbClr val="0070C0"/>
                </a:solidFill>
              </a:rPr>
              <a:t>」、行政手続きがスピーディーに</a:t>
            </a:r>
            <a:endParaRPr lang="ja-JP" altLang="en-US" b="1" dirty="0">
              <a:solidFill>
                <a:srgbClr val="0070C0"/>
              </a:solidFill>
            </a:endParaRPr>
          </a:p>
        </p:txBody>
      </p:sp>
      <p:sp>
        <p:nvSpPr>
          <p:cNvPr id="8" name="Rectangle 13"/>
          <p:cNvSpPr>
            <a:spLocks noChangeArrowheads="1"/>
          </p:cNvSpPr>
          <p:nvPr/>
        </p:nvSpPr>
        <p:spPr bwMode="gray">
          <a:xfrm>
            <a:off x="179512" y="2780928"/>
            <a:ext cx="8784976" cy="576263"/>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3"/>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9pPr>
          </a:lstStyle>
          <a:p>
            <a:pPr algn="ctr" eaLnBrk="1" fontAlgn="ctr" hangingPunct="1">
              <a:lnSpc>
                <a:spcPct val="90000"/>
              </a:lnSpc>
              <a:spcBef>
                <a:spcPct val="0"/>
              </a:spcBef>
              <a:spcAft>
                <a:spcPct val="0"/>
              </a:spcAft>
              <a:buClrTx/>
              <a:buFontTx/>
              <a:buNone/>
            </a:pPr>
            <a:r>
              <a:rPr lang="ja-JP" altLang="en-US" b="1" dirty="0">
                <a:solidFill>
                  <a:srgbClr val="0070C0"/>
                </a:solidFill>
              </a:rPr>
              <a:t>番号</a:t>
            </a:r>
            <a:r>
              <a:rPr lang="ja-JP" altLang="en-US" b="1" dirty="0" smtClean="0">
                <a:solidFill>
                  <a:srgbClr val="0070C0"/>
                </a:solidFill>
              </a:rPr>
              <a:t>を証明するための「個人番号（マイナンバー）カード」を交付</a:t>
            </a:r>
            <a:endParaRPr lang="ja-JP" altLang="en-US" b="1" dirty="0">
              <a:solidFill>
                <a:srgbClr val="0070C0"/>
              </a:solidFill>
            </a:endParaRPr>
          </a:p>
        </p:txBody>
      </p:sp>
      <p:sp>
        <p:nvSpPr>
          <p:cNvPr id="9" name="正方形/長方形 8"/>
          <p:cNvSpPr/>
          <p:nvPr/>
        </p:nvSpPr>
        <p:spPr bwMode="gray">
          <a:xfrm>
            <a:off x="179512" y="3717032"/>
            <a:ext cx="4392488" cy="3025205"/>
          </a:xfrm>
          <a:prstGeom prst="rect">
            <a:avLst/>
          </a:prstGeom>
          <a:solidFill>
            <a:srgbClr val="FFFFFF"/>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endParaRPr lang="ja-JP" altLang="en-US" sz="1200" dirty="0">
              <a:solidFill>
                <a:srgbClr val="000000"/>
              </a:solidFill>
              <a:latin typeface="Meiryo UI" pitchFamily="50" charset="-128"/>
              <a:ea typeface="Meiryo UI" pitchFamily="50" charset="-128"/>
              <a:cs typeface="Meiryo UI" pitchFamily="50" charset="-128"/>
            </a:endParaRPr>
          </a:p>
        </p:txBody>
      </p:sp>
      <p:sp>
        <p:nvSpPr>
          <p:cNvPr id="10" name="正方形/長方形 9"/>
          <p:cNvSpPr/>
          <p:nvPr/>
        </p:nvSpPr>
        <p:spPr bwMode="gray">
          <a:xfrm>
            <a:off x="323529" y="3578919"/>
            <a:ext cx="3978150" cy="276225"/>
          </a:xfrm>
          <a:prstGeom prst="rect">
            <a:avLst/>
          </a:prstGeom>
          <a:solidFill>
            <a:srgbClr val="EBD9D9"/>
          </a:solidFill>
          <a:ln w="9525" cap="flat" cmpd="sng" algn="ctr">
            <a:solidFill>
              <a:srgbClr val="CEA2A2"/>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600" dirty="0" smtClean="0">
                <a:solidFill>
                  <a:srgbClr val="000000"/>
                </a:solidFill>
                <a:latin typeface="Meiryo UI" pitchFamily="50" charset="-128"/>
                <a:ea typeface="Meiryo UI" pitchFamily="50" charset="-128"/>
                <a:cs typeface="Meiryo UI" pitchFamily="50" charset="-128"/>
              </a:rPr>
              <a:t>個人番号制度</a:t>
            </a:r>
            <a:r>
              <a:rPr lang="ja-JP" altLang="en-US" sz="1600" dirty="0">
                <a:solidFill>
                  <a:srgbClr val="000000"/>
                </a:solidFill>
                <a:latin typeface="Meiryo UI" pitchFamily="50" charset="-128"/>
                <a:ea typeface="Meiryo UI" pitchFamily="50" charset="-128"/>
                <a:cs typeface="Meiryo UI" pitchFamily="50" charset="-128"/>
              </a:rPr>
              <a:t>での個人特定方法</a:t>
            </a:r>
          </a:p>
        </p:txBody>
      </p:sp>
      <p:grpSp>
        <p:nvGrpSpPr>
          <p:cNvPr id="11" name="グループ化 10"/>
          <p:cNvGrpSpPr/>
          <p:nvPr/>
        </p:nvGrpSpPr>
        <p:grpSpPr>
          <a:xfrm>
            <a:off x="218915" y="3890708"/>
            <a:ext cx="288032" cy="516379"/>
            <a:chOff x="683568" y="3356992"/>
            <a:chExt cx="288032" cy="516379"/>
          </a:xfrm>
        </p:grpSpPr>
        <p:sp>
          <p:nvSpPr>
            <p:cNvPr id="12" name="フローチャート : 論理積ゲート 11"/>
            <p:cNvSpPr/>
            <p:nvPr/>
          </p:nvSpPr>
          <p:spPr>
            <a:xfrm rot="16200000">
              <a:off x="698297" y="3600068"/>
              <a:ext cx="258574" cy="288032"/>
            </a:xfrm>
            <a:prstGeom prst="flowChartDela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 name="スマイル 12"/>
            <p:cNvSpPr/>
            <p:nvPr/>
          </p:nvSpPr>
          <p:spPr>
            <a:xfrm>
              <a:off x="683568" y="3356992"/>
              <a:ext cx="288032" cy="28803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14" name="角丸四角形 13"/>
          <p:cNvSpPr/>
          <p:nvPr/>
        </p:nvSpPr>
        <p:spPr bwMode="gray">
          <a:xfrm>
            <a:off x="441825" y="4267051"/>
            <a:ext cx="1190253" cy="361982"/>
          </a:xfrm>
          <a:prstGeom prst="roundRect">
            <a:avLst>
              <a:gd name="adj" fmla="val 7134"/>
            </a:avLst>
          </a:prstGeom>
          <a:noFill/>
          <a:ln w="25400"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1600" dirty="0" smtClean="0">
                <a:solidFill>
                  <a:prstClr val="black"/>
                </a:solidFill>
                <a:latin typeface="Meiryo UI" pitchFamily="50" charset="-128"/>
                <a:ea typeface="Meiryo UI" pitchFamily="50" charset="-128"/>
                <a:cs typeface="Meiryo UI" pitchFamily="50" charset="-128"/>
              </a:rPr>
              <a:t>個人番号で</a:t>
            </a:r>
            <a:endParaRPr lang="en-US" altLang="ja-JP" sz="1600" dirty="0">
              <a:solidFill>
                <a:prstClr val="black"/>
              </a:solidFill>
              <a:latin typeface="Meiryo UI" pitchFamily="50" charset="-128"/>
              <a:ea typeface="Meiryo UI" pitchFamily="50" charset="-128"/>
              <a:cs typeface="Meiryo UI" pitchFamily="50" charset="-128"/>
            </a:endParaRPr>
          </a:p>
          <a:p>
            <a:pPr algn="ctr" fontAlgn="ctr"/>
            <a:r>
              <a:rPr lang="ja-JP" altLang="en-US" sz="1600" dirty="0">
                <a:solidFill>
                  <a:prstClr val="black"/>
                </a:solidFill>
                <a:latin typeface="Meiryo UI" pitchFamily="50" charset="-128"/>
                <a:ea typeface="Meiryo UI" pitchFamily="50" charset="-128"/>
                <a:cs typeface="Meiryo UI" pitchFamily="50" charset="-128"/>
              </a:rPr>
              <a:t>「私」を特定</a:t>
            </a:r>
          </a:p>
        </p:txBody>
      </p:sp>
      <p:sp>
        <p:nvSpPr>
          <p:cNvPr id="15" name="角丸四角形 14"/>
          <p:cNvSpPr/>
          <p:nvPr/>
        </p:nvSpPr>
        <p:spPr bwMode="gray">
          <a:xfrm>
            <a:off x="213494" y="4702858"/>
            <a:ext cx="1340937" cy="463035"/>
          </a:xfrm>
          <a:prstGeom prst="roundRect">
            <a:avLst>
              <a:gd name="adj" fmla="val 17169"/>
            </a:avLst>
          </a:prstGeom>
          <a:solidFill>
            <a:schemeClr val="accent6">
              <a:lumMod val="60000"/>
              <a:lumOff val="40000"/>
            </a:schemeClr>
          </a:solidFill>
          <a:ln w="9525"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1400" dirty="0" smtClean="0">
                <a:solidFill>
                  <a:srgbClr val="002060"/>
                </a:solidFill>
                <a:latin typeface="Meiryo UI" pitchFamily="50" charset="-128"/>
                <a:ea typeface="Meiryo UI" pitchFamily="50" charset="-128"/>
                <a:cs typeface="Meiryo UI" pitchFamily="50" charset="-128"/>
              </a:rPr>
              <a:t>個人番号の</a:t>
            </a:r>
            <a:r>
              <a:rPr lang="ja-JP" altLang="en-US" sz="1400" dirty="0">
                <a:solidFill>
                  <a:srgbClr val="002060"/>
                </a:solidFill>
                <a:latin typeface="Meiryo UI" pitchFamily="50" charset="-128"/>
                <a:ea typeface="Meiryo UI" pitchFamily="50" charset="-128"/>
                <a:cs typeface="Meiryo UI" pitchFamily="50" charset="-128"/>
              </a:rPr>
              <a:t>証明</a:t>
            </a:r>
            <a:endParaRPr lang="en-US" altLang="ja-JP" sz="1400" dirty="0">
              <a:solidFill>
                <a:srgbClr val="002060"/>
              </a:solidFill>
              <a:latin typeface="Meiryo UI" pitchFamily="50" charset="-128"/>
              <a:ea typeface="Meiryo UI" pitchFamily="50" charset="-128"/>
              <a:cs typeface="Meiryo UI" pitchFamily="50" charset="-128"/>
            </a:endParaRPr>
          </a:p>
          <a:p>
            <a:pPr algn="ctr" fontAlgn="ctr"/>
            <a:r>
              <a:rPr lang="en-US" altLang="ja-JP" sz="1400" dirty="0" smtClean="0">
                <a:solidFill>
                  <a:srgbClr val="002060"/>
                </a:solidFill>
                <a:latin typeface="Meiryo UI" pitchFamily="50" charset="-128"/>
                <a:ea typeface="Meiryo UI" pitchFamily="50" charset="-128"/>
                <a:cs typeface="Meiryo UI" pitchFamily="50" charset="-128"/>
              </a:rPr>
              <a:t>=</a:t>
            </a:r>
            <a:r>
              <a:rPr lang="ja-JP" altLang="en-US" sz="1400" dirty="0" smtClean="0">
                <a:solidFill>
                  <a:srgbClr val="002060"/>
                </a:solidFill>
                <a:latin typeface="Meiryo UI" pitchFamily="50" charset="-128"/>
                <a:ea typeface="Meiryo UI" pitchFamily="50" charset="-128"/>
                <a:cs typeface="Meiryo UI" pitchFamily="50" charset="-128"/>
              </a:rPr>
              <a:t>個人番号ｶｰﾄﾞ</a:t>
            </a:r>
            <a:endParaRPr lang="ja-JP" altLang="en-US" sz="1400" dirty="0">
              <a:solidFill>
                <a:srgbClr val="002060"/>
              </a:solidFill>
              <a:latin typeface="Meiryo UI" pitchFamily="50" charset="-128"/>
              <a:ea typeface="Meiryo UI" pitchFamily="50" charset="-128"/>
              <a:cs typeface="Meiryo UI" pitchFamily="50" charset="-128"/>
            </a:endParaRPr>
          </a:p>
        </p:txBody>
      </p:sp>
      <p:grpSp>
        <p:nvGrpSpPr>
          <p:cNvPr id="16" name="グループ化 15"/>
          <p:cNvGrpSpPr/>
          <p:nvPr/>
        </p:nvGrpSpPr>
        <p:grpSpPr>
          <a:xfrm>
            <a:off x="231117" y="5270186"/>
            <a:ext cx="1291863" cy="857164"/>
            <a:chOff x="3520259" y="2782228"/>
            <a:chExt cx="1045178" cy="670299"/>
          </a:xfrm>
        </p:grpSpPr>
        <p:pic>
          <p:nvPicPr>
            <p:cNvPr id="1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テキスト ボックス 17"/>
            <p:cNvSpPr txBox="1"/>
            <p:nvPr/>
          </p:nvSpPr>
          <p:spPr>
            <a:xfrm>
              <a:off x="3675390" y="2812961"/>
              <a:ext cx="408562" cy="88221"/>
            </a:xfrm>
            <a:prstGeom prst="rect">
              <a:avLst/>
            </a:prstGeom>
            <a:solidFill>
              <a:schemeClr val="bg1"/>
            </a:solidFill>
          </p:spPr>
          <p:txBody>
            <a:bodyPr wrap="square" lIns="0" tIns="0" rIns="0" bIns="0" rtlCol="0" anchor="ctr" anchorCtr="0">
              <a:noAutofit/>
            </a:bodyPr>
            <a:lstStyle/>
            <a:p>
              <a:r>
                <a:rPr lang="ja-JP" altLang="en-US" sz="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神戸　花子</a:t>
              </a:r>
            </a:p>
          </p:txBody>
        </p:sp>
        <p:sp>
          <p:nvSpPr>
            <p:cNvPr id="19" name="テキスト ボックス 18"/>
            <p:cNvSpPr txBox="1"/>
            <p:nvPr/>
          </p:nvSpPr>
          <p:spPr>
            <a:xfrm>
              <a:off x="3690732" y="2911649"/>
              <a:ext cx="781475" cy="60170"/>
            </a:xfrm>
            <a:prstGeom prst="rect">
              <a:avLst/>
            </a:prstGeom>
            <a:solidFill>
              <a:schemeClr val="bg1"/>
            </a:solidFill>
          </p:spPr>
          <p:txBody>
            <a:bodyPr wrap="square" lIns="0" tIns="0" rIns="0" bIns="0" rtlCol="0" anchor="ctr" anchorCtr="0">
              <a:spAutoFit/>
            </a:bodyPr>
            <a:lstStyle/>
            <a:p>
              <a:r>
                <a:rPr lang="ja-JP" altLang="en-US" sz="5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兵庫県神戸市東灘区●町</a:t>
              </a:r>
              <a:r>
                <a:rPr lang="en-US" altLang="ja-JP" sz="5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1-1-1</a:t>
              </a:r>
              <a:endParaRPr lang="ja-JP" altLang="en-US" sz="5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正方形/長方形 19"/>
            <p:cNvSpPr/>
            <p:nvPr/>
          </p:nvSpPr>
          <p:spPr>
            <a:xfrm>
              <a:off x="3573202" y="3061854"/>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1" name="グループ化 20"/>
            <p:cNvGrpSpPr/>
            <p:nvPr/>
          </p:nvGrpSpPr>
          <p:grpSpPr>
            <a:xfrm>
              <a:off x="3602112" y="3108284"/>
              <a:ext cx="191834" cy="281601"/>
              <a:chOff x="683568" y="3356992"/>
              <a:chExt cx="288032" cy="516379"/>
            </a:xfrm>
          </p:grpSpPr>
          <p:sp>
            <p:nvSpPr>
              <p:cNvPr id="22" name="フローチャート : 論理積ゲート 21"/>
              <p:cNvSpPr/>
              <p:nvPr/>
            </p:nvSpPr>
            <p:spPr>
              <a:xfrm rot="16200000">
                <a:off x="698297" y="3600068"/>
                <a:ext cx="258574" cy="288032"/>
              </a:xfrm>
              <a:prstGeom prst="flowChartDelay">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3" name="スマイル 22"/>
              <p:cNvSpPr/>
              <p:nvPr/>
            </p:nvSpPr>
            <p:spPr>
              <a:xfrm>
                <a:off x="683568" y="3356992"/>
                <a:ext cx="288032" cy="288032"/>
              </a:xfrm>
              <a:prstGeom prst="smileyFace">
                <a:avLst>
                  <a:gd name="adj" fmla="val 4653"/>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sp>
        <p:nvSpPr>
          <p:cNvPr id="24" name="正方形/長方形 61"/>
          <p:cNvSpPr>
            <a:spLocks noChangeArrowheads="1"/>
          </p:cNvSpPr>
          <p:nvPr/>
        </p:nvSpPr>
        <p:spPr bwMode="gray">
          <a:xfrm>
            <a:off x="4679404" y="3891891"/>
            <a:ext cx="2024913" cy="923330"/>
          </a:xfrm>
          <a:prstGeom prst="rect">
            <a:avLst/>
          </a:prstGeom>
          <a:solidFill>
            <a:srgbClr val="5C72B8"/>
          </a:solidFill>
          <a:ln w="9525">
            <a:solidFill>
              <a:srgbClr val="435799"/>
            </a:solidFill>
            <a:miter lim="800000"/>
            <a:headEnd/>
            <a:tailEnd/>
          </a:ln>
        </p:spPr>
        <p:txBody>
          <a:bodyPr wrap="non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3"/>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9pPr>
          </a:lstStyle>
          <a:p>
            <a:pPr algn="ctr" eaLnBrk="1" fontAlgn="ctr" hangingPunct="1">
              <a:lnSpc>
                <a:spcPct val="100000"/>
              </a:lnSpc>
              <a:spcBef>
                <a:spcPct val="0"/>
              </a:spcBef>
              <a:spcAft>
                <a:spcPct val="0"/>
              </a:spcAft>
              <a:buClrTx/>
              <a:buFontTx/>
              <a:buNone/>
            </a:pPr>
            <a:r>
              <a:rPr lang="en-US" altLang="ja-JP" sz="1800" b="1" dirty="0" smtClean="0">
                <a:solidFill>
                  <a:srgbClr val="FFFFFF"/>
                </a:solidFill>
              </a:rPr>
              <a:t>【</a:t>
            </a:r>
            <a:r>
              <a:rPr lang="ja-JP" altLang="en-US" sz="1800" b="1" dirty="0" smtClean="0">
                <a:solidFill>
                  <a:srgbClr val="FFFFFF"/>
                </a:solidFill>
              </a:rPr>
              <a:t>総務大臣が設置</a:t>
            </a:r>
            <a:r>
              <a:rPr lang="en-US" altLang="ja-JP" sz="1800" b="1" dirty="0" smtClean="0">
                <a:solidFill>
                  <a:srgbClr val="FFFFFF"/>
                </a:solidFill>
              </a:rPr>
              <a:t>】</a:t>
            </a:r>
          </a:p>
          <a:p>
            <a:pPr algn="ctr" eaLnBrk="1" fontAlgn="ctr" hangingPunct="1">
              <a:lnSpc>
                <a:spcPct val="100000"/>
              </a:lnSpc>
              <a:spcBef>
                <a:spcPct val="0"/>
              </a:spcBef>
              <a:spcAft>
                <a:spcPct val="0"/>
              </a:spcAft>
              <a:buClrTx/>
              <a:buFontTx/>
              <a:buNone/>
            </a:pPr>
            <a:r>
              <a:rPr lang="ja-JP" altLang="en-US" sz="1800" b="1" dirty="0" smtClean="0">
                <a:solidFill>
                  <a:srgbClr val="FFFFFF"/>
                </a:solidFill>
              </a:rPr>
              <a:t>情報</a:t>
            </a:r>
            <a:r>
              <a:rPr lang="ja-JP" altLang="en-US" sz="1800" b="1" dirty="0">
                <a:solidFill>
                  <a:srgbClr val="FFFFFF"/>
                </a:solidFill>
              </a:rPr>
              <a:t>提供</a:t>
            </a:r>
            <a:endParaRPr lang="en-US" altLang="ja-JP" sz="1800" b="1" dirty="0">
              <a:solidFill>
                <a:srgbClr val="FFFFFF"/>
              </a:solidFill>
            </a:endParaRPr>
          </a:p>
          <a:p>
            <a:pPr algn="ctr" eaLnBrk="1" fontAlgn="ctr" hangingPunct="1">
              <a:lnSpc>
                <a:spcPct val="100000"/>
              </a:lnSpc>
              <a:spcBef>
                <a:spcPct val="0"/>
              </a:spcBef>
              <a:spcAft>
                <a:spcPct val="0"/>
              </a:spcAft>
              <a:buClrTx/>
              <a:buFontTx/>
              <a:buNone/>
            </a:pPr>
            <a:r>
              <a:rPr lang="ja-JP" altLang="en-US" sz="1800" b="1" dirty="0">
                <a:solidFill>
                  <a:srgbClr val="FFFFFF"/>
                </a:solidFill>
              </a:rPr>
              <a:t>ネットワークシステム</a:t>
            </a:r>
          </a:p>
        </p:txBody>
      </p:sp>
      <p:sp>
        <p:nvSpPr>
          <p:cNvPr id="25" name="テキスト ボックス 24"/>
          <p:cNvSpPr txBox="1"/>
          <p:nvPr/>
        </p:nvSpPr>
        <p:spPr bwMode="gray">
          <a:xfrm flipH="1">
            <a:off x="4736962" y="5213722"/>
            <a:ext cx="1374557" cy="557330"/>
          </a:xfrm>
          <a:prstGeom prst="ellipse">
            <a:avLst/>
          </a:prstGeom>
          <a:solidFill>
            <a:srgbClr val="E8E8E6"/>
          </a:solidFill>
          <a:ln>
            <a:noFill/>
          </a:ln>
        </p:spPr>
        <p:style>
          <a:lnRef idx="1">
            <a:schemeClr val="dk1"/>
          </a:lnRef>
          <a:fillRef idx="2">
            <a:schemeClr val="dk1"/>
          </a:fillRef>
          <a:effectRef idx="1">
            <a:schemeClr val="dk1"/>
          </a:effectRef>
          <a:fontRef idx="minor">
            <a:schemeClr val="dk1"/>
          </a:fontRef>
        </p:style>
        <p:txBody>
          <a:bodyPr/>
          <a:lstStyle/>
          <a:p>
            <a:pPr>
              <a:defRPr/>
            </a:pPr>
            <a:endPar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120"/>
          <p:cNvSpPr>
            <a:spLocks noChangeArrowheads="1"/>
          </p:cNvSpPr>
          <p:nvPr/>
        </p:nvSpPr>
        <p:spPr bwMode="gray">
          <a:xfrm>
            <a:off x="4652225" y="5567990"/>
            <a:ext cx="1343920" cy="544830"/>
          </a:xfrm>
          <a:prstGeom prst="roundRect">
            <a:avLst>
              <a:gd name="adj" fmla="val 16667"/>
            </a:avLst>
          </a:prstGeom>
          <a:solidFill>
            <a:srgbClr val="E73440"/>
          </a:solidFill>
          <a:ln>
            <a:noFill/>
          </a:ln>
          <a:extLst>
            <a:ext uri="{91240B29-F687-4F45-9708-019B960494DF}">
              <a14:hiddenLine xmlns:a14="http://schemas.microsoft.com/office/drawing/2010/main" w="19050" algn="ctr">
                <a:solidFill>
                  <a:srgbClr val="000000"/>
                </a:solidFill>
                <a:round/>
                <a:headEnd/>
                <a:tailEnd/>
              </a14:hiddenLine>
            </a:ext>
          </a:extLst>
        </p:spPr>
        <p:txBody>
          <a:bodyPr wrap="square" lIns="0" tIns="0" rIns="0" bIns="0" anchor="ct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3"/>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9pPr>
          </a:lstStyle>
          <a:p>
            <a:pPr algn="ctr" eaLnBrk="1" fontAlgn="ctr" hangingPunct="1">
              <a:lnSpc>
                <a:spcPct val="100000"/>
              </a:lnSpc>
              <a:spcBef>
                <a:spcPct val="0"/>
              </a:spcBef>
              <a:spcAft>
                <a:spcPct val="0"/>
              </a:spcAft>
              <a:buClrTx/>
              <a:buFont typeface="Wingdings" pitchFamily="2" charset="2"/>
              <a:buNone/>
            </a:pPr>
            <a:r>
              <a:rPr lang="ja-JP" altLang="en-US" sz="1600" b="1" dirty="0">
                <a:solidFill>
                  <a:srgbClr val="FFFFFF"/>
                </a:solidFill>
              </a:rPr>
              <a:t>情報</a:t>
            </a:r>
            <a:r>
              <a:rPr lang="ja-JP" altLang="en-US" sz="1600" b="1" dirty="0" smtClean="0">
                <a:solidFill>
                  <a:srgbClr val="FFFFFF"/>
                </a:solidFill>
              </a:rPr>
              <a:t>連携</a:t>
            </a:r>
            <a:endParaRPr lang="en-US" altLang="ja-JP" sz="1600" b="1" dirty="0" smtClean="0">
              <a:solidFill>
                <a:srgbClr val="FFFFFF"/>
              </a:solidFill>
            </a:endParaRPr>
          </a:p>
          <a:p>
            <a:pPr algn="ctr" eaLnBrk="1" fontAlgn="ctr" hangingPunct="1">
              <a:lnSpc>
                <a:spcPct val="100000"/>
              </a:lnSpc>
              <a:spcBef>
                <a:spcPct val="0"/>
              </a:spcBef>
              <a:spcAft>
                <a:spcPct val="0"/>
              </a:spcAft>
              <a:buClrTx/>
              <a:buFont typeface="Wingdings" pitchFamily="2" charset="2"/>
              <a:buNone/>
            </a:pPr>
            <a:r>
              <a:rPr lang="ja-JP" altLang="en-US" sz="1600" b="1" dirty="0" smtClean="0">
                <a:solidFill>
                  <a:srgbClr val="FFFFFF"/>
                </a:solidFill>
              </a:rPr>
              <a:t>を</a:t>
            </a:r>
            <a:r>
              <a:rPr lang="ja-JP" altLang="en-US" sz="1600" b="1" dirty="0">
                <a:solidFill>
                  <a:srgbClr val="FFFFFF"/>
                </a:solidFill>
              </a:rPr>
              <a:t>実現</a:t>
            </a:r>
            <a:endParaRPr lang="en-US" altLang="ja-JP" sz="1600" b="1" dirty="0">
              <a:solidFill>
                <a:srgbClr val="FFFFFF"/>
              </a:solidFill>
            </a:endParaRPr>
          </a:p>
        </p:txBody>
      </p:sp>
      <p:grpSp>
        <p:nvGrpSpPr>
          <p:cNvPr id="27" name="グループ化 26"/>
          <p:cNvGrpSpPr/>
          <p:nvPr/>
        </p:nvGrpSpPr>
        <p:grpSpPr>
          <a:xfrm>
            <a:off x="5918995" y="4300715"/>
            <a:ext cx="3117501" cy="2441522"/>
            <a:chOff x="3707904" y="1397884"/>
            <a:chExt cx="3117501" cy="2441522"/>
          </a:xfrm>
        </p:grpSpPr>
        <p:grpSp>
          <p:nvGrpSpPr>
            <p:cNvPr id="28" name="グループ化 27"/>
            <p:cNvGrpSpPr/>
            <p:nvPr/>
          </p:nvGrpSpPr>
          <p:grpSpPr>
            <a:xfrm>
              <a:off x="4007601" y="1628095"/>
              <a:ext cx="2559535" cy="1896035"/>
              <a:chOff x="5856902" y="615288"/>
              <a:chExt cx="2963568" cy="3029736"/>
            </a:xfrm>
            <a:solidFill>
              <a:schemeClr val="bg2">
                <a:lumMod val="75000"/>
              </a:schemeClr>
            </a:solidFill>
          </p:grpSpPr>
          <p:sp>
            <p:nvSpPr>
              <p:cNvPr id="99" name="ひし形 98"/>
              <p:cNvSpPr/>
              <p:nvPr/>
            </p:nvSpPr>
            <p:spPr>
              <a:xfrm>
                <a:off x="7800195" y="615288"/>
                <a:ext cx="1020275" cy="639739"/>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00" name="フリーフォーム 99"/>
              <p:cNvSpPr/>
              <p:nvPr/>
            </p:nvSpPr>
            <p:spPr>
              <a:xfrm>
                <a:off x="6516215" y="1401554"/>
                <a:ext cx="2105246" cy="2243470"/>
              </a:xfrm>
              <a:custGeom>
                <a:avLst/>
                <a:gdLst>
                  <a:gd name="connsiteX0" fmla="*/ 1446028 w 2105246"/>
                  <a:gd name="connsiteY0" fmla="*/ 0 h 2243470"/>
                  <a:gd name="connsiteX1" fmla="*/ 2105246 w 2105246"/>
                  <a:gd name="connsiteY1" fmla="*/ 0 h 2243470"/>
                  <a:gd name="connsiteX2" fmla="*/ 2083981 w 2105246"/>
                  <a:gd name="connsiteY2" fmla="*/ 2105247 h 2243470"/>
                  <a:gd name="connsiteX3" fmla="*/ 1903228 w 2105246"/>
                  <a:gd name="connsiteY3" fmla="*/ 2105247 h 2243470"/>
                  <a:gd name="connsiteX4" fmla="*/ 1913860 w 2105246"/>
                  <a:gd name="connsiteY4" fmla="*/ 1850065 h 2243470"/>
                  <a:gd name="connsiteX5" fmla="*/ 1786269 w 2105246"/>
                  <a:gd name="connsiteY5" fmla="*/ 1850065 h 2243470"/>
                  <a:gd name="connsiteX6" fmla="*/ 1765004 w 2105246"/>
                  <a:gd name="connsiteY6" fmla="*/ 2083982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95153 w 2105246"/>
                  <a:gd name="connsiteY18" fmla="*/ 786809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03228 w 2105246"/>
                  <a:gd name="connsiteY3" fmla="*/ 2105247 h 2243470"/>
                  <a:gd name="connsiteX4" fmla="*/ 1913860 w 2105246"/>
                  <a:gd name="connsiteY4" fmla="*/ 1850065 h 2243470"/>
                  <a:gd name="connsiteX5" fmla="*/ 1786269 w 2105246"/>
                  <a:gd name="connsiteY5" fmla="*/ 1850065 h 2243470"/>
                  <a:gd name="connsiteX6" fmla="*/ 1765004 w 2105246"/>
                  <a:gd name="connsiteY6" fmla="*/ 2083982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65004 w 2105246"/>
                  <a:gd name="connsiteY6" fmla="*/ 2083982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84054 w 2105246"/>
                  <a:gd name="connsiteY6" fmla="*/ 2064932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84054 w 2105246"/>
                  <a:gd name="connsiteY6" fmla="*/ 2083982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79291 w 2105246"/>
                  <a:gd name="connsiteY6" fmla="*/ 2069694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79291 w 2105246"/>
                  <a:gd name="connsiteY6" fmla="*/ 2069694 h 2243470"/>
                  <a:gd name="connsiteX7" fmla="*/ 1603301 w 2105246"/>
                  <a:gd name="connsiteY7" fmla="*/ 2068586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79291 w 2105246"/>
                  <a:gd name="connsiteY6" fmla="*/ 2069694 h 2243470"/>
                  <a:gd name="connsiteX7" fmla="*/ 1603301 w 2105246"/>
                  <a:gd name="connsiteY7" fmla="*/ 2068586 h 2243470"/>
                  <a:gd name="connsiteX8" fmla="*/ 1599646 w 2105246"/>
                  <a:gd name="connsiteY8" fmla="*/ 2143015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05246" h="2243470">
                    <a:moveTo>
                      <a:pt x="1446028" y="0"/>
                    </a:moveTo>
                    <a:lnTo>
                      <a:pt x="2105246" y="0"/>
                    </a:lnTo>
                    <a:lnTo>
                      <a:pt x="2083981" y="2105247"/>
                    </a:lnTo>
                    <a:lnTo>
                      <a:pt x="1917515" y="2105247"/>
                    </a:lnTo>
                    <a:cubicBezTo>
                      <a:pt x="1916297" y="2020186"/>
                      <a:pt x="1915078" y="1935126"/>
                      <a:pt x="1913860" y="1850065"/>
                    </a:cubicBezTo>
                    <a:lnTo>
                      <a:pt x="1786269" y="1850065"/>
                    </a:lnTo>
                    <a:cubicBezTo>
                      <a:pt x="1785531" y="1921687"/>
                      <a:pt x="1780029" y="1998072"/>
                      <a:pt x="1779291" y="2069694"/>
                    </a:cubicBezTo>
                    <a:lnTo>
                      <a:pt x="1603301" y="2068586"/>
                    </a:lnTo>
                    <a:lnTo>
                      <a:pt x="1599646" y="2143015"/>
                    </a:lnTo>
                    <a:lnTo>
                      <a:pt x="1095153" y="2137144"/>
                    </a:lnTo>
                    <a:lnTo>
                      <a:pt x="1095153" y="2243470"/>
                    </a:lnTo>
                    <a:lnTo>
                      <a:pt x="659218" y="2243470"/>
                    </a:lnTo>
                    <a:lnTo>
                      <a:pt x="659218" y="1765005"/>
                    </a:lnTo>
                    <a:lnTo>
                      <a:pt x="0" y="1765005"/>
                    </a:lnTo>
                    <a:lnTo>
                      <a:pt x="0" y="1169582"/>
                    </a:lnTo>
                    <a:lnTo>
                      <a:pt x="956930" y="1169582"/>
                    </a:lnTo>
                    <a:lnTo>
                      <a:pt x="946297" y="637954"/>
                    </a:lnTo>
                    <a:lnTo>
                      <a:pt x="1084521" y="637954"/>
                    </a:lnTo>
                    <a:cubicBezTo>
                      <a:pt x="1083303" y="690747"/>
                      <a:pt x="1082084" y="743541"/>
                      <a:pt x="1080866" y="796334"/>
                    </a:cubicBezTo>
                    <a:lnTo>
                      <a:pt x="1446028" y="797442"/>
                    </a:lnTo>
                    <a:lnTo>
                      <a:pt x="1446028"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01" name="正方形/長方形 100"/>
              <p:cNvSpPr/>
              <p:nvPr/>
            </p:nvSpPr>
            <p:spPr>
              <a:xfrm>
                <a:off x="6560665" y="3251987"/>
                <a:ext cx="487299" cy="36130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02" name="フリーフォーム 101"/>
              <p:cNvSpPr/>
              <p:nvPr/>
            </p:nvSpPr>
            <p:spPr>
              <a:xfrm>
                <a:off x="5856902" y="2562316"/>
                <a:ext cx="595423" cy="1052624"/>
              </a:xfrm>
              <a:custGeom>
                <a:avLst/>
                <a:gdLst>
                  <a:gd name="connsiteX0" fmla="*/ 10632 w 595423"/>
                  <a:gd name="connsiteY0" fmla="*/ 0 h 1052623"/>
                  <a:gd name="connsiteX1" fmla="*/ 595423 w 595423"/>
                  <a:gd name="connsiteY1" fmla="*/ 10633 h 1052623"/>
                  <a:gd name="connsiteX2" fmla="*/ 595423 w 595423"/>
                  <a:gd name="connsiteY2" fmla="*/ 1052623 h 1052623"/>
                  <a:gd name="connsiteX3" fmla="*/ 255181 w 595423"/>
                  <a:gd name="connsiteY3" fmla="*/ 1052623 h 1052623"/>
                  <a:gd name="connsiteX4" fmla="*/ 265814 w 595423"/>
                  <a:gd name="connsiteY4" fmla="*/ 308344 h 1052623"/>
                  <a:gd name="connsiteX5" fmla="*/ 0 w 595423"/>
                  <a:gd name="connsiteY5" fmla="*/ 318977 h 1052623"/>
                  <a:gd name="connsiteX6" fmla="*/ 10632 w 595423"/>
                  <a:gd name="connsiteY6" fmla="*/ 0 h 105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23" h="1052623">
                    <a:moveTo>
                      <a:pt x="10632" y="0"/>
                    </a:moveTo>
                    <a:lnTo>
                      <a:pt x="595423" y="10633"/>
                    </a:lnTo>
                    <a:lnTo>
                      <a:pt x="595423" y="1052623"/>
                    </a:lnTo>
                    <a:lnTo>
                      <a:pt x="255181" y="1052623"/>
                    </a:lnTo>
                    <a:lnTo>
                      <a:pt x="265814" y="308344"/>
                    </a:lnTo>
                    <a:lnTo>
                      <a:pt x="0" y="318977"/>
                    </a:lnTo>
                    <a:lnTo>
                      <a:pt x="10632"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03" name="正方形/長方形 102"/>
              <p:cNvSpPr/>
              <p:nvPr/>
            </p:nvSpPr>
            <p:spPr>
              <a:xfrm>
                <a:off x="5856903" y="3382357"/>
                <a:ext cx="144016" cy="26047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nvGrpSpPr>
            <p:cNvPr id="29" name="グループ化 28"/>
            <p:cNvGrpSpPr/>
            <p:nvPr/>
          </p:nvGrpSpPr>
          <p:grpSpPr>
            <a:xfrm>
              <a:off x="3949864" y="2776502"/>
              <a:ext cx="365501" cy="493187"/>
              <a:chOff x="4067944" y="3169743"/>
              <a:chExt cx="660295" cy="957845"/>
            </a:xfrm>
          </p:grpSpPr>
          <p:sp>
            <p:nvSpPr>
              <p:cNvPr id="87" name="直方体 86"/>
              <p:cNvSpPr/>
              <p:nvPr/>
            </p:nvSpPr>
            <p:spPr>
              <a:xfrm>
                <a:off x="4067944" y="3169743"/>
                <a:ext cx="648072" cy="957845"/>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88" name="正方形/長方形 87"/>
              <p:cNvSpPr/>
              <p:nvPr/>
            </p:nvSpPr>
            <p:spPr>
              <a:xfrm>
                <a:off x="4139952" y="3387124"/>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89" name="正方形/長方形 88"/>
              <p:cNvSpPr/>
              <p:nvPr/>
            </p:nvSpPr>
            <p:spPr>
              <a:xfrm>
                <a:off x="4139952" y="3539524"/>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0" name="正方形/長方形 89"/>
              <p:cNvSpPr/>
              <p:nvPr/>
            </p:nvSpPr>
            <p:spPr>
              <a:xfrm>
                <a:off x="4139952" y="3705328"/>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1" name="正方形/長方形 90"/>
              <p:cNvSpPr/>
              <p:nvPr/>
            </p:nvSpPr>
            <p:spPr>
              <a:xfrm>
                <a:off x="4139952" y="3861048"/>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2" name="正方形/長方形 91"/>
              <p:cNvSpPr/>
              <p:nvPr/>
            </p:nvSpPr>
            <p:spPr>
              <a:xfrm>
                <a:off x="4253548" y="4001715"/>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3" name="正方形/長方形 92"/>
              <p:cNvSpPr/>
              <p:nvPr/>
            </p:nvSpPr>
            <p:spPr>
              <a:xfrm>
                <a:off x="4393662" y="3999258"/>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4" name="正方形/長方形 93"/>
              <p:cNvSpPr/>
              <p:nvPr/>
            </p:nvSpPr>
            <p:spPr>
              <a:xfrm>
                <a:off x="4105493" y="4000837"/>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dirty="0">
                  <a:solidFill>
                    <a:prstClr val="white"/>
                  </a:solidFill>
                </a:endParaRPr>
              </a:p>
            </p:txBody>
          </p:sp>
          <p:sp>
            <p:nvSpPr>
              <p:cNvPr id="95" name="平行四辺形 94"/>
              <p:cNvSpPr/>
              <p:nvPr/>
            </p:nvSpPr>
            <p:spPr>
              <a:xfrm rot="19199640" flipH="1" flipV="1">
                <a:off x="4551814" y="3345994"/>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6" name="平行四辺形 95"/>
              <p:cNvSpPr/>
              <p:nvPr/>
            </p:nvSpPr>
            <p:spPr>
              <a:xfrm rot="19199640" flipH="1" flipV="1">
                <a:off x="4546523" y="3502190"/>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7" name="平行四辺形 96"/>
              <p:cNvSpPr/>
              <p:nvPr/>
            </p:nvSpPr>
            <p:spPr>
              <a:xfrm rot="19199640" flipH="1" flipV="1">
                <a:off x="4546523" y="3669435"/>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8" name="平行四辺形 97"/>
              <p:cNvSpPr/>
              <p:nvPr/>
            </p:nvSpPr>
            <p:spPr>
              <a:xfrm rot="19199640" flipH="1" flipV="1">
                <a:off x="4546524" y="3824616"/>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30" name="テキスト ボックス 29"/>
            <p:cNvSpPr txBox="1">
              <a:spLocks noChangeArrowheads="1"/>
            </p:cNvSpPr>
            <p:nvPr/>
          </p:nvSpPr>
          <p:spPr bwMode="auto">
            <a:xfrm>
              <a:off x="3707904" y="3211586"/>
              <a:ext cx="8165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市町村</a:t>
              </a:r>
              <a:endPar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1" name="グループ化 30"/>
            <p:cNvGrpSpPr/>
            <p:nvPr/>
          </p:nvGrpSpPr>
          <p:grpSpPr>
            <a:xfrm>
              <a:off x="4737174" y="2595425"/>
              <a:ext cx="367384" cy="493187"/>
              <a:chOff x="3660838" y="3210768"/>
              <a:chExt cx="663695" cy="957844"/>
            </a:xfrm>
          </p:grpSpPr>
          <p:sp>
            <p:nvSpPr>
              <p:cNvPr id="75" name="直方体 74"/>
              <p:cNvSpPr/>
              <p:nvPr/>
            </p:nvSpPr>
            <p:spPr>
              <a:xfrm>
                <a:off x="3660838" y="3210768"/>
                <a:ext cx="648073" cy="957844"/>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6" name="正方形/長方形 75"/>
              <p:cNvSpPr/>
              <p:nvPr/>
            </p:nvSpPr>
            <p:spPr>
              <a:xfrm>
                <a:off x="3713179" y="3454574"/>
                <a:ext cx="360037" cy="837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7" name="正方形/長方形 76"/>
              <p:cNvSpPr/>
              <p:nvPr/>
            </p:nvSpPr>
            <p:spPr>
              <a:xfrm>
                <a:off x="3717583" y="3596404"/>
                <a:ext cx="360040" cy="837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8" name="正方形/長方形 77"/>
              <p:cNvSpPr/>
              <p:nvPr/>
            </p:nvSpPr>
            <p:spPr>
              <a:xfrm>
                <a:off x="3717583" y="3762211"/>
                <a:ext cx="360040" cy="837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9" name="正方形/長方形 78"/>
              <p:cNvSpPr/>
              <p:nvPr/>
            </p:nvSpPr>
            <p:spPr>
              <a:xfrm>
                <a:off x="3717583" y="3917931"/>
                <a:ext cx="360040" cy="837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80" name="正方形/長方形 79"/>
              <p:cNvSpPr/>
              <p:nvPr/>
            </p:nvSpPr>
            <p:spPr>
              <a:xfrm>
                <a:off x="3860680" y="4042739"/>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81" name="正方形/長方形 80"/>
              <p:cNvSpPr/>
              <p:nvPr/>
            </p:nvSpPr>
            <p:spPr>
              <a:xfrm>
                <a:off x="4000793" y="4040282"/>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82" name="正方形/長方形 81"/>
              <p:cNvSpPr/>
              <p:nvPr/>
            </p:nvSpPr>
            <p:spPr>
              <a:xfrm>
                <a:off x="3712623" y="4041861"/>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dirty="0">
                  <a:solidFill>
                    <a:prstClr val="white"/>
                  </a:solidFill>
                </a:endParaRPr>
              </a:p>
            </p:txBody>
          </p:sp>
          <p:sp>
            <p:nvSpPr>
              <p:cNvPr id="83" name="平行四辺形 82"/>
              <p:cNvSpPr/>
              <p:nvPr/>
            </p:nvSpPr>
            <p:spPr>
              <a:xfrm rot="19199640" flipH="1" flipV="1">
                <a:off x="4148108" y="3402876"/>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84" name="平行四辺形 83"/>
              <p:cNvSpPr/>
              <p:nvPr/>
            </p:nvSpPr>
            <p:spPr>
              <a:xfrm rot="19199640" flipH="1" flipV="1">
                <a:off x="4142816" y="3559072"/>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85" name="平行四辺形 84"/>
              <p:cNvSpPr/>
              <p:nvPr/>
            </p:nvSpPr>
            <p:spPr>
              <a:xfrm rot="19199640" flipH="1" flipV="1">
                <a:off x="4142816" y="3726318"/>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86" name="平行四辺形 85"/>
              <p:cNvSpPr/>
              <p:nvPr/>
            </p:nvSpPr>
            <p:spPr>
              <a:xfrm rot="19199640" flipH="1" flipV="1">
                <a:off x="4142818" y="3881498"/>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32" name="テキスト ボックス 29"/>
            <p:cNvSpPr txBox="1">
              <a:spLocks noChangeArrowheads="1"/>
            </p:cNvSpPr>
            <p:nvPr/>
          </p:nvSpPr>
          <p:spPr bwMode="auto">
            <a:xfrm>
              <a:off x="4475556" y="3042935"/>
              <a:ext cx="8165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税務署</a:t>
              </a:r>
              <a:endPar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3" name="グループ化 32"/>
            <p:cNvGrpSpPr/>
            <p:nvPr/>
          </p:nvGrpSpPr>
          <p:grpSpPr>
            <a:xfrm>
              <a:off x="5451159" y="2811449"/>
              <a:ext cx="365499" cy="493187"/>
              <a:chOff x="3705017" y="3028799"/>
              <a:chExt cx="660293" cy="957843"/>
            </a:xfrm>
          </p:grpSpPr>
          <p:sp>
            <p:nvSpPr>
              <p:cNvPr id="63" name="直方体 62"/>
              <p:cNvSpPr/>
              <p:nvPr/>
            </p:nvSpPr>
            <p:spPr>
              <a:xfrm>
                <a:off x="3705017" y="3028799"/>
                <a:ext cx="648073" cy="957843"/>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4" name="正方形/長方形 63"/>
              <p:cNvSpPr/>
              <p:nvPr/>
            </p:nvSpPr>
            <p:spPr>
              <a:xfrm>
                <a:off x="3777024" y="3246182"/>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5" name="正方形/長方形 64"/>
              <p:cNvSpPr/>
              <p:nvPr/>
            </p:nvSpPr>
            <p:spPr>
              <a:xfrm>
                <a:off x="3777024" y="3398582"/>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6" name="正方形/長方形 65"/>
              <p:cNvSpPr/>
              <p:nvPr/>
            </p:nvSpPr>
            <p:spPr>
              <a:xfrm>
                <a:off x="3777024" y="3564386"/>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7" name="正方形/長方形 66"/>
              <p:cNvSpPr/>
              <p:nvPr/>
            </p:nvSpPr>
            <p:spPr>
              <a:xfrm>
                <a:off x="3777024" y="3720105"/>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8" name="正方形/長方形 67"/>
              <p:cNvSpPr/>
              <p:nvPr/>
            </p:nvSpPr>
            <p:spPr>
              <a:xfrm>
                <a:off x="3890620" y="3860771"/>
                <a:ext cx="103821"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9" name="正方形/長方形 68"/>
              <p:cNvSpPr/>
              <p:nvPr/>
            </p:nvSpPr>
            <p:spPr>
              <a:xfrm>
                <a:off x="4030734" y="3858314"/>
                <a:ext cx="103821"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0" name="正方形/長方形 69"/>
              <p:cNvSpPr/>
              <p:nvPr/>
            </p:nvSpPr>
            <p:spPr>
              <a:xfrm>
                <a:off x="3742564" y="3859895"/>
                <a:ext cx="103821"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dirty="0">
                  <a:solidFill>
                    <a:prstClr val="white"/>
                  </a:solidFill>
                </a:endParaRPr>
              </a:p>
            </p:txBody>
          </p:sp>
          <p:sp>
            <p:nvSpPr>
              <p:cNvPr id="71" name="平行四辺形 70"/>
              <p:cNvSpPr/>
              <p:nvPr/>
            </p:nvSpPr>
            <p:spPr>
              <a:xfrm rot="19199640" flipH="1" flipV="1">
                <a:off x="4188884" y="3205051"/>
                <a:ext cx="176426"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2" name="平行四辺形 71"/>
              <p:cNvSpPr/>
              <p:nvPr/>
            </p:nvSpPr>
            <p:spPr>
              <a:xfrm rot="19199640" flipH="1" flipV="1">
                <a:off x="4183596" y="3361248"/>
                <a:ext cx="176426"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3" name="平行四辺形 72"/>
              <p:cNvSpPr/>
              <p:nvPr/>
            </p:nvSpPr>
            <p:spPr>
              <a:xfrm rot="19199640" flipH="1" flipV="1">
                <a:off x="4183596" y="3528493"/>
                <a:ext cx="176426"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4" name="平行四辺形 73"/>
              <p:cNvSpPr/>
              <p:nvPr/>
            </p:nvSpPr>
            <p:spPr>
              <a:xfrm rot="19199640" flipH="1" flipV="1">
                <a:off x="4183596" y="3683672"/>
                <a:ext cx="176426"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34" name="テキスト ボックス 29"/>
            <p:cNvSpPr txBox="1">
              <a:spLocks noChangeArrowheads="1"/>
            </p:cNvSpPr>
            <p:nvPr/>
          </p:nvSpPr>
          <p:spPr bwMode="auto">
            <a:xfrm>
              <a:off x="5201811" y="3254631"/>
              <a:ext cx="9518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年金</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事務所</a:t>
              </a:r>
              <a:endPar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5" name="グループ化 34"/>
            <p:cNvGrpSpPr/>
            <p:nvPr/>
          </p:nvGrpSpPr>
          <p:grpSpPr>
            <a:xfrm>
              <a:off x="5962044" y="2163936"/>
              <a:ext cx="365501" cy="493187"/>
              <a:chOff x="4067944" y="3169743"/>
              <a:chExt cx="660295" cy="957845"/>
            </a:xfrm>
          </p:grpSpPr>
          <p:sp>
            <p:nvSpPr>
              <p:cNvPr id="51" name="直方体 50"/>
              <p:cNvSpPr/>
              <p:nvPr/>
            </p:nvSpPr>
            <p:spPr>
              <a:xfrm>
                <a:off x="4067944" y="3169743"/>
                <a:ext cx="648072" cy="957845"/>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2" name="正方形/長方形 51"/>
              <p:cNvSpPr/>
              <p:nvPr/>
            </p:nvSpPr>
            <p:spPr>
              <a:xfrm>
                <a:off x="4139952" y="3387124"/>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3" name="正方形/長方形 52"/>
              <p:cNvSpPr/>
              <p:nvPr/>
            </p:nvSpPr>
            <p:spPr>
              <a:xfrm>
                <a:off x="4139952" y="3539524"/>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4" name="正方形/長方形 53"/>
              <p:cNvSpPr/>
              <p:nvPr/>
            </p:nvSpPr>
            <p:spPr>
              <a:xfrm>
                <a:off x="4139952" y="3705328"/>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5" name="正方形/長方形 54"/>
              <p:cNvSpPr/>
              <p:nvPr/>
            </p:nvSpPr>
            <p:spPr>
              <a:xfrm>
                <a:off x="4139952" y="3861048"/>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6" name="正方形/長方形 55"/>
              <p:cNvSpPr/>
              <p:nvPr/>
            </p:nvSpPr>
            <p:spPr>
              <a:xfrm>
                <a:off x="4253548" y="4001715"/>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7" name="正方形/長方形 56"/>
              <p:cNvSpPr/>
              <p:nvPr/>
            </p:nvSpPr>
            <p:spPr>
              <a:xfrm>
                <a:off x="4393662" y="3999258"/>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8" name="正方形/長方形 57"/>
              <p:cNvSpPr/>
              <p:nvPr/>
            </p:nvSpPr>
            <p:spPr>
              <a:xfrm>
                <a:off x="4105493" y="4000837"/>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dirty="0">
                  <a:solidFill>
                    <a:prstClr val="white"/>
                  </a:solidFill>
                </a:endParaRPr>
              </a:p>
            </p:txBody>
          </p:sp>
          <p:sp>
            <p:nvSpPr>
              <p:cNvPr id="59" name="平行四辺形 58"/>
              <p:cNvSpPr/>
              <p:nvPr/>
            </p:nvSpPr>
            <p:spPr>
              <a:xfrm rot="19199640" flipH="1" flipV="1">
                <a:off x="4551814" y="3345994"/>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0" name="平行四辺形 59"/>
              <p:cNvSpPr/>
              <p:nvPr/>
            </p:nvSpPr>
            <p:spPr>
              <a:xfrm rot="19199640" flipH="1" flipV="1">
                <a:off x="4546523" y="3502190"/>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1" name="平行四辺形 60"/>
              <p:cNvSpPr/>
              <p:nvPr/>
            </p:nvSpPr>
            <p:spPr>
              <a:xfrm rot="19199640" flipH="1" flipV="1">
                <a:off x="4546523" y="3669435"/>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2" name="平行四辺形 61"/>
              <p:cNvSpPr/>
              <p:nvPr/>
            </p:nvSpPr>
            <p:spPr>
              <a:xfrm rot="19199640" flipH="1" flipV="1">
                <a:off x="4546524" y="3824616"/>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36" name="テキスト ボックス 29"/>
            <p:cNvSpPr txBox="1">
              <a:spLocks noChangeArrowheads="1"/>
            </p:cNvSpPr>
            <p:nvPr/>
          </p:nvSpPr>
          <p:spPr bwMode="auto">
            <a:xfrm>
              <a:off x="5656867" y="2599020"/>
              <a:ext cx="1168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健保組合</a:t>
              </a:r>
              <a:endPar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7" name="グループ化 36"/>
            <p:cNvGrpSpPr/>
            <p:nvPr/>
          </p:nvGrpSpPr>
          <p:grpSpPr>
            <a:xfrm>
              <a:off x="5973313" y="1440508"/>
              <a:ext cx="365501" cy="493187"/>
              <a:chOff x="4067944" y="3169743"/>
              <a:chExt cx="660295" cy="957845"/>
            </a:xfrm>
          </p:grpSpPr>
          <p:sp>
            <p:nvSpPr>
              <p:cNvPr id="39" name="直方体 38"/>
              <p:cNvSpPr/>
              <p:nvPr/>
            </p:nvSpPr>
            <p:spPr>
              <a:xfrm>
                <a:off x="4067944" y="3169743"/>
                <a:ext cx="648072" cy="957845"/>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0" name="正方形/長方形 39"/>
              <p:cNvSpPr/>
              <p:nvPr/>
            </p:nvSpPr>
            <p:spPr>
              <a:xfrm>
                <a:off x="4139952" y="3387124"/>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1" name="正方形/長方形 40"/>
              <p:cNvSpPr/>
              <p:nvPr/>
            </p:nvSpPr>
            <p:spPr>
              <a:xfrm>
                <a:off x="4139952" y="3539524"/>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2" name="正方形/長方形 41"/>
              <p:cNvSpPr/>
              <p:nvPr/>
            </p:nvSpPr>
            <p:spPr>
              <a:xfrm>
                <a:off x="4139952" y="3705328"/>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3" name="正方形/長方形 42"/>
              <p:cNvSpPr/>
              <p:nvPr/>
            </p:nvSpPr>
            <p:spPr>
              <a:xfrm>
                <a:off x="4139952" y="3861048"/>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4" name="正方形/長方形 43"/>
              <p:cNvSpPr/>
              <p:nvPr/>
            </p:nvSpPr>
            <p:spPr>
              <a:xfrm>
                <a:off x="4253548" y="4001715"/>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5" name="正方形/長方形 44"/>
              <p:cNvSpPr/>
              <p:nvPr/>
            </p:nvSpPr>
            <p:spPr>
              <a:xfrm>
                <a:off x="4393662" y="3999258"/>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6" name="正方形/長方形 45"/>
              <p:cNvSpPr/>
              <p:nvPr/>
            </p:nvSpPr>
            <p:spPr>
              <a:xfrm>
                <a:off x="4105493" y="4000837"/>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dirty="0">
                  <a:solidFill>
                    <a:prstClr val="white"/>
                  </a:solidFill>
                </a:endParaRPr>
              </a:p>
            </p:txBody>
          </p:sp>
          <p:sp>
            <p:nvSpPr>
              <p:cNvPr id="47" name="平行四辺形 46"/>
              <p:cNvSpPr/>
              <p:nvPr/>
            </p:nvSpPr>
            <p:spPr>
              <a:xfrm rot="19199640" flipH="1" flipV="1">
                <a:off x="4551814" y="3345994"/>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8" name="平行四辺形 47"/>
              <p:cNvSpPr/>
              <p:nvPr/>
            </p:nvSpPr>
            <p:spPr>
              <a:xfrm rot="19199640" flipH="1" flipV="1">
                <a:off x="4546523" y="3502190"/>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9" name="平行四辺形 48"/>
              <p:cNvSpPr/>
              <p:nvPr/>
            </p:nvSpPr>
            <p:spPr>
              <a:xfrm rot="19199640" flipH="1" flipV="1">
                <a:off x="4546523" y="3669435"/>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0" name="平行四辺形 49"/>
              <p:cNvSpPr/>
              <p:nvPr/>
            </p:nvSpPr>
            <p:spPr>
              <a:xfrm rot="19199640" flipH="1" flipV="1">
                <a:off x="4546524" y="3824616"/>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38" name="テキスト ボックス 29"/>
            <p:cNvSpPr txBox="1">
              <a:spLocks noChangeArrowheads="1"/>
            </p:cNvSpPr>
            <p:nvPr/>
          </p:nvSpPr>
          <p:spPr bwMode="auto">
            <a:xfrm>
              <a:off x="5157923" y="1397884"/>
              <a:ext cx="9518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労働局</a:t>
              </a:r>
              <a:endPar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104" name="直線コネクタ 103"/>
          <p:cNvCxnSpPr>
            <a:stCxn id="25" idx="2"/>
            <a:endCxn id="39" idx="2"/>
          </p:cNvCxnSpPr>
          <p:nvPr/>
        </p:nvCxnSpPr>
        <p:spPr>
          <a:xfrm flipV="1">
            <a:off x="6111519" y="4634774"/>
            <a:ext cx="2072885" cy="8576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a:stCxn id="25" idx="2"/>
            <a:endCxn id="51" idx="2"/>
          </p:cNvCxnSpPr>
          <p:nvPr/>
        </p:nvCxnSpPr>
        <p:spPr>
          <a:xfrm flipV="1">
            <a:off x="6111519" y="5358202"/>
            <a:ext cx="2061616" cy="1341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bwMode="gray">
          <a:xfrm>
            <a:off x="1617413" y="3872213"/>
            <a:ext cx="2889313" cy="683074"/>
          </a:xfrm>
          <a:prstGeom prst="rect">
            <a:avLst/>
          </a:prstGeom>
          <a:solidFill>
            <a:schemeClr val="accent6">
              <a:lumMod val="60000"/>
              <a:lumOff val="40000"/>
            </a:schemeClr>
          </a:solidFill>
          <a:ln w="9525" cap="flat" cmpd="sng" algn="ctr">
            <a:no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fontAlgn="ctr"/>
            <a:r>
              <a:rPr lang="en-US" altLang="ja-JP" sz="1400" b="1" dirty="0">
                <a:solidFill>
                  <a:srgbClr val="000000"/>
                </a:solidFill>
                <a:latin typeface="Meiryo UI" pitchFamily="50" charset="-128"/>
                <a:ea typeface="Meiryo UI" pitchFamily="50" charset="-128"/>
                <a:cs typeface="Meiryo UI" pitchFamily="50" charset="-128"/>
              </a:rPr>
              <a:t>【</a:t>
            </a:r>
            <a:r>
              <a:rPr lang="ja-JP" altLang="en-US" sz="1400" b="1" dirty="0">
                <a:solidFill>
                  <a:srgbClr val="000000"/>
                </a:solidFill>
                <a:latin typeface="Meiryo UI" pitchFamily="50" charset="-128"/>
                <a:ea typeface="Meiryo UI" pitchFamily="50" charset="-128"/>
                <a:cs typeface="Meiryo UI" pitchFamily="50" charset="-128"/>
              </a:rPr>
              <a:t>市役所</a:t>
            </a:r>
            <a:r>
              <a:rPr lang="en-US" altLang="ja-JP" sz="1400" b="1" dirty="0">
                <a:solidFill>
                  <a:srgbClr val="000000"/>
                </a:solidFill>
                <a:latin typeface="Meiryo UI" pitchFamily="50" charset="-128"/>
                <a:ea typeface="Meiryo UI" pitchFamily="50" charset="-128"/>
                <a:cs typeface="Meiryo UI" pitchFamily="50" charset="-128"/>
              </a:rPr>
              <a:t>】</a:t>
            </a:r>
            <a:r>
              <a:rPr lang="ja-JP" altLang="en-US" sz="1400" b="1" dirty="0">
                <a:solidFill>
                  <a:srgbClr val="000000"/>
                </a:solidFill>
                <a:latin typeface="Meiryo UI" pitchFamily="50" charset="-128"/>
                <a:ea typeface="Meiryo UI" pitchFamily="50" charset="-128"/>
                <a:cs typeface="Meiryo UI" pitchFamily="50" charset="-128"/>
              </a:rPr>
              <a:t>　　基本</a:t>
            </a:r>
            <a:r>
              <a:rPr lang="en-US" altLang="ja-JP" sz="1400" b="1" dirty="0">
                <a:solidFill>
                  <a:srgbClr val="000000"/>
                </a:solidFill>
                <a:latin typeface="Meiryo UI" pitchFamily="50" charset="-128"/>
                <a:ea typeface="Meiryo UI" pitchFamily="50" charset="-128"/>
                <a:cs typeface="Meiryo UI" pitchFamily="50" charset="-128"/>
              </a:rPr>
              <a:t>4</a:t>
            </a:r>
            <a:r>
              <a:rPr lang="ja-JP" altLang="en-US" sz="1400" b="1" dirty="0">
                <a:solidFill>
                  <a:srgbClr val="000000"/>
                </a:solidFill>
                <a:latin typeface="Meiryo UI" pitchFamily="50" charset="-128"/>
                <a:ea typeface="Meiryo UI" pitchFamily="50" charset="-128"/>
                <a:cs typeface="Meiryo UI" pitchFamily="50" charset="-128"/>
              </a:rPr>
              <a:t>情報</a:t>
            </a:r>
          </a:p>
        </p:txBody>
      </p:sp>
      <p:sp>
        <p:nvSpPr>
          <p:cNvPr id="113" name="正方形/長方形 112"/>
          <p:cNvSpPr/>
          <p:nvPr/>
        </p:nvSpPr>
        <p:spPr bwMode="gray">
          <a:xfrm>
            <a:off x="1621788" y="4578949"/>
            <a:ext cx="2887815" cy="681899"/>
          </a:xfrm>
          <a:prstGeom prst="rect">
            <a:avLst/>
          </a:prstGeom>
          <a:solidFill>
            <a:schemeClr val="accent2">
              <a:lumMod val="60000"/>
              <a:lumOff val="40000"/>
            </a:schemeClr>
          </a:solidFill>
          <a:ln w="9525" cap="flat" cmpd="sng" algn="ctr">
            <a:noFill/>
            <a:prstDash val="solid"/>
            <a:round/>
            <a:headEnd type="none" w="med" len="med"/>
            <a:tailEnd type="none" w="med" len="med"/>
          </a:ln>
          <a:effectLst/>
          <a:extLst/>
        </p:spPr>
        <p:txBody>
          <a:bodyPr vert="horz" wrap="none" lIns="36000" tIns="0" rIns="36000" bIns="0" numCol="1" rtlCol="0" anchor="t" anchorCtr="0" compatLnSpc="1">
            <a:prstTxWarp prst="textNoShape">
              <a:avLst/>
            </a:prstTxWarp>
          </a:bodyPr>
          <a:lstStyle/>
          <a:p>
            <a:pPr fontAlgn="ctr"/>
            <a:r>
              <a:rPr lang="en-US" altLang="ja-JP" sz="1400" b="1" dirty="0">
                <a:solidFill>
                  <a:prstClr val="white"/>
                </a:solidFill>
                <a:latin typeface="Meiryo UI" pitchFamily="50" charset="-128"/>
                <a:ea typeface="Meiryo UI" pitchFamily="50" charset="-128"/>
                <a:cs typeface="Meiryo UI" pitchFamily="50" charset="-128"/>
              </a:rPr>
              <a:t>【</a:t>
            </a:r>
            <a:r>
              <a:rPr lang="ja-JP" altLang="en-US" sz="1400" b="1" dirty="0">
                <a:solidFill>
                  <a:prstClr val="white"/>
                </a:solidFill>
                <a:latin typeface="Meiryo UI" pitchFamily="50" charset="-128"/>
                <a:ea typeface="Meiryo UI" pitchFamily="50" charset="-128"/>
                <a:cs typeface="Meiryo UI" pitchFamily="50" charset="-128"/>
              </a:rPr>
              <a:t>年金事務所</a:t>
            </a:r>
            <a:r>
              <a:rPr lang="en-US" altLang="ja-JP" sz="1400" b="1" dirty="0">
                <a:solidFill>
                  <a:prstClr val="white"/>
                </a:solidFill>
                <a:latin typeface="Meiryo UI" pitchFamily="50" charset="-128"/>
                <a:ea typeface="Meiryo UI" pitchFamily="50" charset="-128"/>
                <a:cs typeface="Meiryo UI" pitchFamily="50" charset="-128"/>
              </a:rPr>
              <a:t>】</a:t>
            </a:r>
            <a:r>
              <a:rPr lang="ja-JP" altLang="en-US" sz="1400" b="1" dirty="0">
                <a:solidFill>
                  <a:prstClr val="white"/>
                </a:solidFill>
                <a:latin typeface="Meiryo UI" pitchFamily="50" charset="-128"/>
                <a:ea typeface="Meiryo UI" pitchFamily="50" charset="-128"/>
                <a:cs typeface="Meiryo UI" pitchFamily="50" charset="-128"/>
              </a:rPr>
              <a:t>基本</a:t>
            </a:r>
            <a:r>
              <a:rPr lang="en-US" altLang="ja-JP" sz="1400" b="1" dirty="0">
                <a:solidFill>
                  <a:prstClr val="white"/>
                </a:solidFill>
                <a:latin typeface="Meiryo UI" pitchFamily="50" charset="-128"/>
                <a:ea typeface="Meiryo UI" pitchFamily="50" charset="-128"/>
                <a:cs typeface="Meiryo UI" pitchFamily="50" charset="-128"/>
              </a:rPr>
              <a:t>4</a:t>
            </a:r>
            <a:r>
              <a:rPr lang="ja-JP" altLang="en-US" sz="1400" b="1" dirty="0">
                <a:solidFill>
                  <a:prstClr val="white"/>
                </a:solidFill>
                <a:latin typeface="Meiryo UI" pitchFamily="50" charset="-128"/>
                <a:ea typeface="Meiryo UI" pitchFamily="50" charset="-128"/>
                <a:cs typeface="Meiryo UI" pitchFamily="50" charset="-128"/>
              </a:rPr>
              <a:t>情報</a:t>
            </a:r>
          </a:p>
        </p:txBody>
      </p:sp>
      <p:sp>
        <p:nvSpPr>
          <p:cNvPr id="119" name="正方形/長方形 118"/>
          <p:cNvSpPr/>
          <p:nvPr/>
        </p:nvSpPr>
        <p:spPr bwMode="gray">
          <a:xfrm>
            <a:off x="1630129" y="5272985"/>
            <a:ext cx="2887815" cy="688027"/>
          </a:xfrm>
          <a:prstGeom prst="rect">
            <a:avLst/>
          </a:prstGeom>
          <a:solidFill>
            <a:schemeClr val="accent3">
              <a:lumMod val="60000"/>
              <a:lumOff val="40000"/>
            </a:schemeClr>
          </a:solidFill>
          <a:ln w="9525" cap="flat" cmpd="sng" algn="ctr">
            <a:noFill/>
            <a:prstDash val="solid"/>
            <a:round/>
            <a:headEnd type="none" w="med" len="med"/>
            <a:tailEnd type="none" w="med" len="med"/>
          </a:ln>
          <a:effectLst/>
          <a:extLst/>
        </p:spPr>
        <p:txBody>
          <a:bodyPr vert="horz" wrap="none" lIns="36000" tIns="0" rIns="36000" bIns="0" numCol="1" rtlCol="0" anchor="t" anchorCtr="0" compatLnSpc="1">
            <a:prstTxWarp prst="textNoShape">
              <a:avLst/>
            </a:prstTxWarp>
          </a:bodyPr>
          <a:lstStyle/>
          <a:p>
            <a:pPr fontAlgn="ctr"/>
            <a:r>
              <a:rPr lang="en-US" altLang="ja-JP" sz="1400" b="1" dirty="0">
                <a:solidFill>
                  <a:srgbClr val="000000"/>
                </a:solidFill>
                <a:latin typeface="Meiryo UI" pitchFamily="50" charset="-128"/>
                <a:ea typeface="Meiryo UI" pitchFamily="50" charset="-128"/>
                <a:cs typeface="Meiryo UI" pitchFamily="50" charset="-128"/>
              </a:rPr>
              <a:t>【</a:t>
            </a:r>
            <a:r>
              <a:rPr lang="ja-JP" altLang="en-US" sz="1400" b="1" dirty="0">
                <a:solidFill>
                  <a:srgbClr val="000000"/>
                </a:solidFill>
                <a:latin typeface="Meiryo UI" pitchFamily="50" charset="-128"/>
                <a:ea typeface="Meiryo UI" pitchFamily="50" charset="-128"/>
                <a:cs typeface="Meiryo UI" pitchFamily="50" charset="-128"/>
              </a:rPr>
              <a:t>ハローワーク</a:t>
            </a:r>
            <a:r>
              <a:rPr lang="en-US" altLang="ja-JP" sz="1400" b="1" dirty="0">
                <a:solidFill>
                  <a:srgbClr val="000000"/>
                </a:solidFill>
                <a:latin typeface="Meiryo UI" pitchFamily="50" charset="-128"/>
                <a:ea typeface="Meiryo UI" pitchFamily="50" charset="-128"/>
                <a:cs typeface="Meiryo UI" pitchFamily="50" charset="-128"/>
              </a:rPr>
              <a:t>】</a:t>
            </a:r>
            <a:r>
              <a:rPr lang="ja-JP" altLang="en-US" sz="1400" b="1" dirty="0">
                <a:solidFill>
                  <a:srgbClr val="000000"/>
                </a:solidFill>
                <a:latin typeface="Meiryo UI" pitchFamily="50" charset="-128"/>
                <a:ea typeface="Meiryo UI" pitchFamily="50" charset="-128"/>
                <a:cs typeface="Meiryo UI" pitchFamily="50" charset="-128"/>
              </a:rPr>
              <a:t>　　基本</a:t>
            </a:r>
            <a:r>
              <a:rPr lang="en-US" altLang="ja-JP" sz="1400" b="1" dirty="0">
                <a:solidFill>
                  <a:srgbClr val="000000"/>
                </a:solidFill>
                <a:latin typeface="Meiryo UI" pitchFamily="50" charset="-128"/>
                <a:ea typeface="Meiryo UI" pitchFamily="50" charset="-128"/>
                <a:cs typeface="Meiryo UI" pitchFamily="50" charset="-128"/>
              </a:rPr>
              <a:t>4</a:t>
            </a:r>
            <a:r>
              <a:rPr lang="ja-JP" altLang="en-US" sz="1400" b="1" dirty="0">
                <a:solidFill>
                  <a:srgbClr val="000000"/>
                </a:solidFill>
                <a:latin typeface="Meiryo UI" pitchFamily="50" charset="-128"/>
                <a:ea typeface="Meiryo UI" pitchFamily="50" charset="-128"/>
                <a:cs typeface="Meiryo UI" pitchFamily="50" charset="-128"/>
              </a:rPr>
              <a:t>情報</a:t>
            </a:r>
          </a:p>
        </p:txBody>
      </p:sp>
      <p:sp>
        <p:nvSpPr>
          <p:cNvPr id="125" name="正方形/長方形 124"/>
          <p:cNvSpPr/>
          <p:nvPr/>
        </p:nvSpPr>
        <p:spPr bwMode="gray">
          <a:xfrm>
            <a:off x="1629137" y="5976653"/>
            <a:ext cx="2888272" cy="692936"/>
          </a:xfrm>
          <a:prstGeom prst="rect">
            <a:avLst/>
          </a:prstGeom>
          <a:solidFill>
            <a:schemeClr val="tx2">
              <a:lumMod val="60000"/>
              <a:lumOff val="4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36000" tIns="0" rIns="36000" bIns="0" numCol="1" rtlCol="0" anchor="t" anchorCtr="0" compatLnSpc="1">
            <a:prstTxWarp prst="textNoShape">
              <a:avLst/>
            </a:prstTxWarp>
          </a:bodyPr>
          <a:lstStyle/>
          <a:p>
            <a:pPr fontAlgn="ctr"/>
            <a:r>
              <a:rPr lang="en-US" altLang="ja-JP" sz="1400" b="1" dirty="0">
                <a:solidFill>
                  <a:prstClr val="white"/>
                </a:solidFill>
                <a:latin typeface="Meiryo UI" pitchFamily="50" charset="-128"/>
                <a:ea typeface="Meiryo UI" pitchFamily="50" charset="-128"/>
                <a:cs typeface="Meiryo UI" pitchFamily="50" charset="-128"/>
              </a:rPr>
              <a:t>【</a:t>
            </a:r>
            <a:r>
              <a:rPr lang="ja-JP" altLang="en-US" sz="1400" b="1" dirty="0">
                <a:solidFill>
                  <a:prstClr val="white"/>
                </a:solidFill>
                <a:latin typeface="Meiryo UI" pitchFamily="50" charset="-128"/>
                <a:ea typeface="Meiryo UI" pitchFamily="50" charset="-128"/>
                <a:cs typeface="Meiryo UI" pitchFamily="50" charset="-128"/>
              </a:rPr>
              <a:t>税務署</a:t>
            </a:r>
            <a:r>
              <a:rPr lang="en-US" altLang="ja-JP" sz="1400" b="1" dirty="0">
                <a:solidFill>
                  <a:prstClr val="white"/>
                </a:solidFill>
                <a:latin typeface="Meiryo UI" pitchFamily="50" charset="-128"/>
                <a:ea typeface="Meiryo UI" pitchFamily="50" charset="-128"/>
                <a:cs typeface="Meiryo UI" pitchFamily="50" charset="-128"/>
              </a:rPr>
              <a:t>】</a:t>
            </a:r>
            <a:r>
              <a:rPr lang="ja-JP" altLang="en-US" sz="1400" b="1" dirty="0">
                <a:solidFill>
                  <a:prstClr val="white"/>
                </a:solidFill>
                <a:latin typeface="Meiryo UI" pitchFamily="50" charset="-128"/>
                <a:ea typeface="Meiryo UI" pitchFamily="50" charset="-128"/>
                <a:cs typeface="Meiryo UI" pitchFamily="50" charset="-128"/>
              </a:rPr>
              <a:t>　　基本</a:t>
            </a:r>
            <a:r>
              <a:rPr lang="en-US" altLang="ja-JP" sz="1400" b="1" dirty="0">
                <a:solidFill>
                  <a:prstClr val="white"/>
                </a:solidFill>
                <a:latin typeface="Meiryo UI" pitchFamily="50" charset="-128"/>
                <a:ea typeface="Meiryo UI" pitchFamily="50" charset="-128"/>
                <a:cs typeface="Meiryo UI" pitchFamily="50" charset="-128"/>
              </a:rPr>
              <a:t>4</a:t>
            </a:r>
            <a:r>
              <a:rPr lang="ja-JP" altLang="en-US" sz="1400" b="1" dirty="0">
                <a:solidFill>
                  <a:prstClr val="white"/>
                </a:solidFill>
                <a:latin typeface="Meiryo UI" pitchFamily="50" charset="-128"/>
                <a:ea typeface="Meiryo UI" pitchFamily="50" charset="-128"/>
                <a:cs typeface="Meiryo UI" pitchFamily="50" charset="-128"/>
              </a:rPr>
              <a:t>情報</a:t>
            </a:r>
          </a:p>
        </p:txBody>
      </p:sp>
      <p:sp>
        <p:nvSpPr>
          <p:cNvPr id="126" name="角丸四角形 125"/>
          <p:cNvSpPr/>
          <p:nvPr/>
        </p:nvSpPr>
        <p:spPr bwMode="gray">
          <a:xfrm>
            <a:off x="2222471" y="6261095"/>
            <a:ext cx="398619" cy="355240"/>
          </a:xfrm>
          <a:prstGeom prst="roundRect">
            <a:avLst>
              <a:gd name="adj" fmla="val 15743"/>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400" b="1" dirty="0">
                <a:solidFill>
                  <a:srgbClr val="FFFFFF"/>
                </a:solidFill>
                <a:latin typeface="Meiryo UI" pitchFamily="50" charset="-128"/>
                <a:ea typeface="Meiryo UI" pitchFamily="50" charset="-128"/>
                <a:cs typeface="Meiryo UI" pitchFamily="50" charset="-128"/>
              </a:rPr>
              <a:t>氏名</a:t>
            </a:r>
          </a:p>
        </p:txBody>
      </p:sp>
      <p:sp>
        <p:nvSpPr>
          <p:cNvPr id="127" name="角丸四角形 126"/>
          <p:cNvSpPr/>
          <p:nvPr/>
        </p:nvSpPr>
        <p:spPr bwMode="gray">
          <a:xfrm>
            <a:off x="2638315" y="6258566"/>
            <a:ext cx="854763" cy="355237"/>
          </a:xfrm>
          <a:prstGeom prst="roundRect">
            <a:avLst>
              <a:gd name="adj" fmla="val 20046"/>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36000" tIns="0" rIns="36000" bIns="0" numCol="1" rtlCol="0" anchor="ctr" anchorCtr="0" compatLnSpc="1">
            <a:prstTxWarp prst="textNoShape">
              <a:avLst/>
            </a:prstTxWarp>
          </a:bodyPr>
          <a:lstStyle/>
          <a:p>
            <a:pPr algn="ctr" fontAlgn="ctr">
              <a:lnSpc>
                <a:spcPts val="1000"/>
              </a:lnSpc>
            </a:pPr>
            <a:r>
              <a:rPr lang="ja-JP" altLang="en-US" sz="1400" b="1" dirty="0" smtClean="0">
                <a:solidFill>
                  <a:srgbClr val="FFFFFF"/>
                </a:solidFill>
                <a:latin typeface="Meiryo UI" pitchFamily="50" charset="-128"/>
                <a:ea typeface="Meiryo UI" pitchFamily="50" charset="-128"/>
                <a:cs typeface="Meiryo UI" pitchFamily="50" charset="-128"/>
              </a:rPr>
              <a:t>生年月日</a:t>
            </a:r>
            <a:endParaRPr lang="ja-JP" altLang="en-US" sz="1400" b="1" dirty="0">
              <a:solidFill>
                <a:srgbClr val="FFFFFF"/>
              </a:solidFill>
              <a:latin typeface="Meiryo UI" pitchFamily="50" charset="-128"/>
              <a:ea typeface="Meiryo UI" pitchFamily="50" charset="-128"/>
              <a:cs typeface="Meiryo UI" pitchFamily="50" charset="-128"/>
            </a:endParaRPr>
          </a:p>
        </p:txBody>
      </p:sp>
      <p:sp>
        <p:nvSpPr>
          <p:cNvPr id="128" name="角丸四角形 127"/>
          <p:cNvSpPr/>
          <p:nvPr/>
        </p:nvSpPr>
        <p:spPr bwMode="gray">
          <a:xfrm>
            <a:off x="3989690" y="6251600"/>
            <a:ext cx="490446" cy="355240"/>
          </a:xfrm>
          <a:prstGeom prst="roundRect">
            <a:avLst>
              <a:gd name="adj" fmla="val 22282"/>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400" b="1" dirty="0">
                <a:solidFill>
                  <a:srgbClr val="FFFFFF"/>
                </a:solidFill>
                <a:latin typeface="Meiryo UI" pitchFamily="50" charset="-128"/>
                <a:ea typeface="Meiryo UI" pitchFamily="50" charset="-128"/>
                <a:cs typeface="Meiryo UI" pitchFamily="50" charset="-128"/>
              </a:rPr>
              <a:t>性別</a:t>
            </a:r>
          </a:p>
        </p:txBody>
      </p:sp>
      <p:sp>
        <p:nvSpPr>
          <p:cNvPr id="129" name="角丸四角形 128"/>
          <p:cNvSpPr/>
          <p:nvPr/>
        </p:nvSpPr>
        <p:spPr bwMode="gray">
          <a:xfrm>
            <a:off x="3493078" y="6250148"/>
            <a:ext cx="494269" cy="355238"/>
          </a:xfrm>
          <a:prstGeom prst="roundRect">
            <a:avLst>
              <a:gd name="adj" fmla="val 21724"/>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400" b="1" dirty="0">
                <a:solidFill>
                  <a:srgbClr val="FFFFFF"/>
                </a:solidFill>
                <a:latin typeface="Meiryo UI" pitchFamily="50" charset="-128"/>
                <a:ea typeface="Meiryo UI" pitchFamily="50" charset="-128"/>
                <a:cs typeface="Meiryo UI" pitchFamily="50" charset="-128"/>
              </a:rPr>
              <a:t>住所</a:t>
            </a:r>
          </a:p>
        </p:txBody>
      </p:sp>
      <p:cxnSp>
        <p:nvCxnSpPr>
          <p:cNvPr id="134" name="直線コネクタ 133"/>
          <p:cNvCxnSpPr>
            <a:stCxn id="25" idx="2"/>
            <a:endCxn id="63" idx="1"/>
          </p:cNvCxnSpPr>
          <p:nvPr/>
        </p:nvCxnSpPr>
        <p:spPr>
          <a:xfrm>
            <a:off x="6111519" y="5492387"/>
            <a:ext cx="1685257" cy="3115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25" idx="2"/>
            <a:endCxn id="75" idx="2"/>
          </p:cNvCxnSpPr>
          <p:nvPr/>
        </p:nvCxnSpPr>
        <p:spPr>
          <a:xfrm>
            <a:off x="6111519" y="5492387"/>
            <a:ext cx="836746" cy="2973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a:stCxn id="25" idx="2"/>
            <a:endCxn id="87" idx="0"/>
          </p:cNvCxnSpPr>
          <p:nvPr/>
        </p:nvCxnSpPr>
        <p:spPr>
          <a:xfrm>
            <a:off x="6111519" y="5492387"/>
            <a:ext cx="273645" cy="18694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37" name="グループ化 136"/>
          <p:cNvGrpSpPr/>
          <p:nvPr/>
        </p:nvGrpSpPr>
        <p:grpSpPr>
          <a:xfrm>
            <a:off x="4830367" y="4728842"/>
            <a:ext cx="1281152" cy="932847"/>
            <a:chOff x="4777141" y="2755447"/>
            <a:chExt cx="1001250" cy="609892"/>
          </a:xfrm>
        </p:grpSpPr>
        <p:pic>
          <p:nvPicPr>
            <p:cNvPr id="138" name="Picture 3" descr="C:\Users\CS832991\Desktop\素材\S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77141" y="2755447"/>
              <a:ext cx="615320" cy="553418"/>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3" descr="C:\Users\CS832991\Desktop\素材\S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85963" y="2771566"/>
              <a:ext cx="615320" cy="553418"/>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3" descr="C:\Users\CS832991\Desktop\素材\S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3071" y="2811921"/>
              <a:ext cx="615320" cy="553418"/>
            </a:xfrm>
            <a:prstGeom prst="rect">
              <a:avLst/>
            </a:prstGeom>
            <a:noFill/>
            <a:extLst>
              <a:ext uri="{909E8E84-426E-40DD-AFC4-6F175D3DCCD1}">
                <a14:hiddenFill xmlns:a14="http://schemas.microsoft.com/office/drawing/2010/main">
                  <a:solidFill>
                    <a:srgbClr val="FFFFFF"/>
                  </a:solidFill>
                </a14:hiddenFill>
              </a:ext>
            </a:extLst>
          </p:spPr>
        </p:pic>
      </p:grpSp>
      <p:sp>
        <p:nvSpPr>
          <p:cNvPr id="143" name="角丸四角形 142"/>
          <p:cNvSpPr/>
          <p:nvPr/>
        </p:nvSpPr>
        <p:spPr bwMode="gray">
          <a:xfrm>
            <a:off x="1684499" y="6225859"/>
            <a:ext cx="465477" cy="402203"/>
          </a:xfrm>
          <a:prstGeom prst="roundRect">
            <a:avLst>
              <a:gd name="adj" fmla="val 17169"/>
            </a:avLst>
          </a:prstGeom>
          <a:solidFill>
            <a:schemeClr val="accent5">
              <a:lumMod val="20000"/>
              <a:lumOff val="80000"/>
            </a:schemeClr>
          </a:solidFill>
          <a:ln w="9525"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1200" dirty="0" smtClean="0">
                <a:solidFill>
                  <a:srgbClr val="002060"/>
                </a:solidFill>
                <a:latin typeface="Meiryo UI" pitchFamily="50" charset="-128"/>
                <a:ea typeface="Meiryo UI" pitchFamily="50" charset="-128"/>
                <a:cs typeface="Meiryo UI" pitchFamily="50" charset="-128"/>
              </a:rPr>
              <a:t>個人</a:t>
            </a:r>
            <a:endParaRPr lang="en-US" altLang="ja-JP" sz="1200" dirty="0" smtClean="0">
              <a:solidFill>
                <a:srgbClr val="002060"/>
              </a:solidFill>
              <a:latin typeface="Meiryo UI" pitchFamily="50" charset="-128"/>
              <a:ea typeface="Meiryo UI" pitchFamily="50" charset="-128"/>
              <a:cs typeface="Meiryo UI" pitchFamily="50" charset="-128"/>
            </a:endParaRPr>
          </a:p>
          <a:p>
            <a:pPr algn="ctr" fontAlgn="ctr"/>
            <a:r>
              <a:rPr lang="ja-JP" altLang="en-US" sz="1200" dirty="0">
                <a:solidFill>
                  <a:srgbClr val="002060"/>
                </a:solidFill>
                <a:latin typeface="Meiryo UI" pitchFamily="50" charset="-128"/>
                <a:ea typeface="Meiryo UI" pitchFamily="50" charset="-128"/>
                <a:cs typeface="Meiryo UI" pitchFamily="50" charset="-128"/>
              </a:rPr>
              <a:t>番号</a:t>
            </a:r>
          </a:p>
        </p:txBody>
      </p:sp>
      <p:sp>
        <p:nvSpPr>
          <p:cNvPr id="154" name="角丸四角形 153"/>
          <p:cNvSpPr/>
          <p:nvPr/>
        </p:nvSpPr>
        <p:spPr bwMode="gray">
          <a:xfrm>
            <a:off x="2229652" y="5552468"/>
            <a:ext cx="398619" cy="355240"/>
          </a:xfrm>
          <a:prstGeom prst="roundRect">
            <a:avLst>
              <a:gd name="adj" fmla="val 15743"/>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400" b="1" dirty="0">
                <a:solidFill>
                  <a:srgbClr val="FFFFFF"/>
                </a:solidFill>
                <a:latin typeface="Meiryo UI" pitchFamily="50" charset="-128"/>
                <a:ea typeface="Meiryo UI" pitchFamily="50" charset="-128"/>
                <a:cs typeface="Meiryo UI" pitchFamily="50" charset="-128"/>
              </a:rPr>
              <a:t>氏名</a:t>
            </a:r>
          </a:p>
        </p:txBody>
      </p:sp>
      <p:sp>
        <p:nvSpPr>
          <p:cNvPr id="155" name="角丸四角形 154"/>
          <p:cNvSpPr/>
          <p:nvPr/>
        </p:nvSpPr>
        <p:spPr bwMode="gray">
          <a:xfrm>
            <a:off x="2645496" y="5549939"/>
            <a:ext cx="854763" cy="355237"/>
          </a:xfrm>
          <a:prstGeom prst="roundRect">
            <a:avLst>
              <a:gd name="adj" fmla="val 20046"/>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36000" tIns="0" rIns="36000" bIns="0" numCol="1" rtlCol="0" anchor="ctr" anchorCtr="0" compatLnSpc="1">
            <a:prstTxWarp prst="textNoShape">
              <a:avLst/>
            </a:prstTxWarp>
          </a:bodyPr>
          <a:lstStyle/>
          <a:p>
            <a:pPr algn="ctr" fontAlgn="ctr">
              <a:lnSpc>
                <a:spcPts val="1000"/>
              </a:lnSpc>
            </a:pPr>
            <a:r>
              <a:rPr lang="ja-JP" altLang="en-US" sz="1400" b="1" dirty="0" smtClean="0">
                <a:solidFill>
                  <a:srgbClr val="FFFFFF"/>
                </a:solidFill>
                <a:latin typeface="Meiryo UI" pitchFamily="50" charset="-128"/>
                <a:ea typeface="Meiryo UI" pitchFamily="50" charset="-128"/>
                <a:cs typeface="Meiryo UI" pitchFamily="50" charset="-128"/>
              </a:rPr>
              <a:t>生年月日</a:t>
            </a:r>
            <a:endParaRPr lang="ja-JP" altLang="en-US" sz="1400" b="1" dirty="0">
              <a:solidFill>
                <a:srgbClr val="FFFFFF"/>
              </a:solidFill>
              <a:latin typeface="Meiryo UI" pitchFamily="50" charset="-128"/>
              <a:ea typeface="Meiryo UI" pitchFamily="50" charset="-128"/>
              <a:cs typeface="Meiryo UI" pitchFamily="50" charset="-128"/>
            </a:endParaRPr>
          </a:p>
        </p:txBody>
      </p:sp>
      <p:sp>
        <p:nvSpPr>
          <p:cNvPr id="156" name="角丸四角形 155"/>
          <p:cNvSpPr/>
          <p:nvPr/>
        </p:nvSpPr>
        <p:spPr bwMode="gray">
          <a:xfrm>
            <a:off x="3996871" y="5542973"/>
            <a:ext cx="490446" cy="355240"/>
          </a:xfrm>
          <a:prstGeom prst="roundRect">
            <a:avLst>
              <a:gd name="adj" fmla="val 22282"/>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400" b="1" dirty="0">
                <a:solidFill>
                  <a:srgbClr val="FFFFFF"/>
                </a:solidFill>
                <a:latin typeface="Meiryo UI" pitchFamily="50" charset="-128"/>
                <a:ea typeface="Meiryo UI" pitchFamily="50" charset="-128"/>
                <a:cs typeface="Meiryo UI" pitchFamily="50" charset="-128"/>
              </a:rPr>
              <a:t>性別</a:t>
            </a:r>
          </a:p>
        </p:txBody>
      </p:sp>
      <p:sp>
        <p:nvSpPr>
          <p:cNvPr id="157" name="角丸四角形 156"/>
          <p:cNvSpPr/>
          <p:nvPr/>
        </p:nvSpPr>
        <p:spPr bwMode="gray">
          <a:xfrm>
            <a:off x="3500259" y="5541521"/>
            <a:ext cx="494269" cy="355238"/>
          </a:xfrm>
          <a:prstGeom prst="roundRect">
            <a:avLst>
              <a:gd name="adj" fmla="val 21724"/>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400" b="1" dirty="0">
                <a:solidFill>
                  <a:srgbClr val="FFFFFF"/>
                </a:solidFill>
                <a:latin typeface="Meiryo UI" pitchFamily="50" charset="-128"/>
                <a:ea typeface="Meiryo UI" pitchFamily="50" charset="-128"/>
                <a:cs typeface="Meiryo UI" pitchFamily="50" charset="-128"/>
              </a:rPr>
              <a:t>住所</a:t>
            </a:r>
          </a:p>
        </p:txBody>
      </p:sp>
      <p:sp>
        <p:nvSpPr>
          <p:cNvPr id="158" name="角丸四角形 157"/>
          <p:cNvSpPr/>
          <p:nvPr/>
        </p:nvSpPr>
        <p:spPr bwMode="gray">
          <a:xfrm>
            <a:off x="1691680" y="5517232"/>
            <a:ext cx="465477" cy="402203"/>
          </a:xfrm>
          <a:prstGeom prst="roundRect">
            <a:avLst>
              <a:gd name="adj" fmla="val 17169"/>
            </a:avLst>
          </a:prstGeom>
          <a:solidFill>
            <a:schemeClr val="accent5">
              <a:lumMod val="20000"/>
              <a:lumOff val="80000"/>
            </a:schemeClr>
          </a:solidFill>
          <a:ln w="9525"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1200" dirty="0" smtClean="0">
                <a:solidFill>
                  <a:srgbClr val="002060"/>
                </a:solidFill>
                <a:latin typeface="Meiryo UI" pitchFamily="50" charset="-128"/>
                <a:ea typeface="Meiryo UI" pitchFamily="50" charset="-128"/>
                <a:cs typeface="Meiryo UI" pitchFamily="50" charset="-128"/>
              </a:rPr>
              <a:t>個人</a:t>
            </a:r>
            <a:endParaRPr lang="en-US" altLang="ja-JP" sz="1200" dirty="0" smtClean="0">
              <a:solidFill>
                <a:srgbClr val="002060"/>
              </a:solidFill>
              <a:latin typeface="Meiryo UI" pitchFamily="50" charset="-128"/>
              <a:ea typeface="Meiryo UI" pitchFamily="50" charset="-128"/>
              <a:cs typeface="Meiryo UI" pitchFamily="50" charset="-128"/>
            </a:endParaRPr>
          </a:p>
          <a:p>
            <a:pPr algn="ctr" fontAlgn="ctr"/>
            <a:r>
              <a:rPr lang="ja-JP" altLang="en-US" sz="1200" dirty="0">
                <a:solidFill>
                  <a:srgbClr val="002060"/>
                </a:solidFill>
                <a:latin typeface="Meiryo UI" pitchFamily="50" charset="-128"/>
                <a:ea typeface="Meiryo UI" pitchFamily="50" charset="-128"/>
                <a:cs typeface="Meiryo UI" pitchFamily="50" charset="-128"/>
              </a:rPr>
              <a:t>番号</a:t>
            </a:r>
          </a:p>
        </p:txBody>
      </p:sp>
      <p:sp>
        <p:nvSpPr>
          <p:cNvPr id="159" name="角丸四角形 158"/>
          <p:cNvSpPr/>
          <p:nvPr/>
        </p:nvSpPr>
        <p:spPr bwMode="gray">
          <a:xfrm>
            <a:off x="2229652" y="4862233"/>
            <a:ext cx="398619" cy="355240"/>
          </a:xfrm>
          <a:prstGeom prst="roundRect">
            <a:avLst>
              <a:gd name="adj" fmla="val 15743"/>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400" b="1" dirty="0">
                <a:solidFill>
                  <a:srgbClr val="FFFFFF"/>
                </a:solidFill>
                <a:latin typeface="Meiryo UI" pitchFamily="50" charset="-128"/>
                <a:ea typeface="Meiryo UI" pitchFamily="50" charset="-128"/>
                <a:cs typeface="Meiryo UI" pitchFamily="50" charset="-128"/>
              </a:rPr>
              <a:t>氏名</a:t>
            </a:r>
          </a:p>
        </p:txBody>
      </p:sp>
      <p:sp>
        <p:nvSpPr>
          <p:cNvPr id="160" name="角丸四角形 159"/>
          <p:cNvSpPr/>
          <p:nvPr/>
        </p:nvSpPr>
        <p:spPr bwMode="gray">
          <a:xfrm>
            <a:off x="2645496" y="4859704"/>
            <a:ext cx="854763" cy="355237"/>
          </a:xfrm>
          <a:prstGeom prst="roundRect">
            <a:avLst>
              <a:gd name="adj" fmla="val 20046"/>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36000" tIns="0" rIns="36000" bIns="0" numCol="1" rtlCol="0" anchor="ctr" anchorCtr="0" compatLnSpc="1">
            <a:prstTxWarp prst="textNoShape">
              <a:avLst/>
            </a:prstTxWarp>
          </a:bodyPr>
          <a:lstStyle/>
          <a:p>
            <a:pPr algn="ctr" fontAlgn="ctr">
              <a:lnSpc>
                <a:spcPts val="1000"/>
              </a:lnSpc>
            </a:pPr>
            <a:r>
              <a:rPr lang="ja-JP" altLang="en-US" sz="1400" b="1" dirty="0" smtClean="0">
                <a:solidFill>
                  <a:srgbClr val="FFFFFF"/>
                </a:solidFill>
                <a:latin typeface="Meiryo UI" pitchFamily="50" charset="-128"/>
                <a:ea typeface="Meiryo UI" pitchFamily="50" charset="-128"/>
                <a:cs typeface="Meiryo UI" pitchFamily="50" charset="-128"/>
              </a:rPr>
              <a:t>生年月日</a:t>
            </a:r>
            <a:endParaRPr lang="ja-JP" altLang="en-US" sz="1400" b="1" dirty="0">
              <a:solidFill>
                <a:srgbClr val="FFFFFF"/>
              </a:solidFill>
              <a:latin typeface="Meiryo UI" pitchFamily="50" charset="-128"/>
              <a:ea typeface="Meiryo UI" pitchFamily="50" charset="-128"/>
              <a:cs typeface="Meiryo UI" pitchFamily="50" charset="-128"/>
            </a:endParaRPr>
          </a:p>
        </p:txBody>
      </p:sp>
      <p:sp>
        <p:nvSpPr>
          <p:cNvPr id="161" name="角丸四角形 160"/>
          <p:cNvSpPr/>
          <p:nvPr/>
        </p:nvSpPr>
        <p:spPr bwMode="gray">
          <a:xfrm>
            <a:off x="3996871" y="4852738"/>
            <a:ext cx="490446" cy="355240"/>
          </a:xfrm>
          <a:prstGeom prst="roundRect">
            <a:avLst>
              <a:gd name="adj" fmla="val 22282"/>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400" b="1" dirty="0">
                <a:solidFill>
                  <a:srgbClr val="FFFFFF"/>
                </a:solidFill>
                <a:latin typeface="Meiryo UI" pitchFamily="50" charset="-128"/>
                <a:ea typeface="Meiryo UI" pitchFamily="50" charset="-128"/>
                <a:cs typeface="Meiryo UI" pitchFamily="50" charset="-128"/>
              </a:rPr>
              <a:t>性別</a:t>
            </a:r>
          </a:p>
        </p:txBody>
      </p:sp>
      <p:sp>
        <p:nvSpPr>
          <p:cNvPr id="162" name="角丸四角形 161"/>
          <p:cNvSpPr/>
          <p:nvPr/>
        </p:nvSpPr>
        <p:spPr bwMode="gray">
          <a:xfrm>
            <a:off x="3500259" y="4851286"/>
            <a:ext cx="494269" cy="355238"/>
          </a:xfrm>
          <a:prstGeom prst="roundRect">
            <a:avLst>
              <a:gd name="adj" fmla="val 21724"/>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400" b="1" dirty="0">
                <a:solidFill>
                  <a:srgbClr val="FFFFFF"/>
                </a:solidFill>
                <a:latin typeface="Meiryo UI" pitchFamily="50" charset="-128"/>
                <a:ea typeface="Meiryo UI" pitchFamily="50" charset="-128"/>
                <a:cs typeface="Meiryo UI" pitchFamily="50" charset="-128"/>
              </a:rPr>
              <a:t>住所</a:t>
            </a:r>
          </a:p>
        </p:txBody>
      </p:sp>
      <p:sp>
        <p:nvSpPr>
          <p:cNvPr id="163" name="角丸四角形 162"/>
          <p:cNvSpPr/>
          <p:nvPr/>
        </p:nvSpPr>
        <p:spPr bwMode="gray">
          <a:xfrm>
            <a:off x="1691680" y="4826997"/>
            <a:ext cx="465477" cy="402203"/>
          </a:xfrm>
          <a:prstGeom prst="roundRect">
            <a:avLst>
              <a:gd name="adj" fmla="val 17169"/>
            </a:avLst>
          </a:prstGeom>
          <a:solidFill>
            <a:schemeClr val="accent5">
              <a:lumMod val="20000"/>
              <a:lumOff val="80000"/>
            </a:schemeClr>
          </a:solidFill>
          <a:ln w="9525"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1200" dirty="0" smtClean="0">
                <a:solidFill>
                  <a:srgbClr val="002060"/>
                </a:solidFill>
                <a:latin typeface="Meiryo UI" pitchFamily="50" charset="-128"/>
                <a:ea typeface="Meiryo UI" pitchFamily="50" charset="-128"/>
                <a:cs typeface="Meiryo UI" pitchFamily="50" charset="-128"/>
              </a:rPr>
              <a:t>個人</a:t>
            </a:r>
            <a:endParaRPr lang="en-US" altLang="ja-JP" sz="1200" dirty="0" smtClean="0">
              <a:solidFill>
                <a:srgbClr val="002060"/>
              </a:solidFill>
              <a:latin typeface="Meiryo UI" pitchFamily="50" charset="-128"/>
              <a:ea typeface="Meiryo UI" pitchFamily="50" charset="-128"/>
              <a:cs typeface="Meiryo UI" pitchFamily="50" charset="-128"/>
            </a:endParaRPr>
          </a:p>
          <a:p>
            <a:pPr algn="ctr" fontAlgn="ctr"/>
            <a:r>
              <a:rPr lang="ja-JP" altLang="en-US" sz="1200" dirty="0">
                <a:solidFill>
                  <a:srgbClr val="002060"/>
                </a:solidFill>
                <a:latin typeface="Meiryo UI" pitchFamily="50" charset="-128"/>
                <a:ea typeface="Meiryo UI" pitchFamily="50" charset="-128"/>
                <a:cs typeface="Meiryo UI" pitchFamily="50" charset="-128"/>
              </a:rPr>
              <a:t>番号</a:t>
            </a:r>
          </a:p>
        </p:txBody>
      </p:sp>
      <p:sp>
        <p:nvSpPr>
          <p:cNvPr id="164" name="角丸四角形 163"/>
          <p:cNvSpPr/>
          <p:nvPr/>
        </p:nvSpPr>
        <p:spPr bwMode="gray">
          <a:xfrm>
            <a:off x="2229652" y="4142153"/>
            <a:ext cx="398619" cy="355240"/>
          </a:xfrm>
          <a:prstGeom prst="roundRect">
            <a:avLst>
              <a:gd name="adj" fmla="val 15743"/>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400" b="1" dirty="0">
                <a:solidFill>
                  <a:srgbClr val="FFFFFF"/>
                </a:solidFill>
                <a:latin typeface="Meiryo UI" pitchFamily="50" charset="-128"/>
                <a:ea typeface="Meiryo UI" pitchFamily="50" charset="-128"/>
                <a:cs typeface="Meiryo UI" pitchFamily="50" charset="-128"/>
              </a:rPr>
              <a:t>氏名</a:t>
            </a:r>
          </a:p>
        </p:txBody>
      </p:sp>
      <p:sp>
        <p:nvSpPr>
          <p:cNvPr id="165" name="角丸四角形 164"/>
          <p:cNvSpPr/>
          <p:nvPr/>
        </p:nvSpPr>
        <p:spPr bwMode="gray">
          <a:xfrm>
            <a:off x="2645496" y="4139624"/>
            <a:ext cx="854763" cy="355237"/>
          </a:xfrm>
          <a:prstGeom prst="roundRect">
            <a:avLst>
              <a:gd name="adj" fmla="val 20046"/>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36000" tIns="0" rIns="36000" bIns="0" numCol="1" rtlCol="0" anchor="ctr" anchorCtr="0" compatLnSpc="1">
            <a:prstTxWarp prst="textNoShape">
              <a:avLst/>
            </a:prstTxWarp>
          </a:bodyPr>
          <a:lstStyle/>
          <a:p>
            <a:pPr algn="ctr" fontAlgn="ctr">
              <a:lnSpc>
                <a:spcPts val="1000"/>
              </a:lnSpc>
            </a:pPr>
            <a:r>
              <a:rPr lang="ja-JP" altLang="en-US" sz="1400" b="1" dirty="0" smtClean="0">
                <a:solidFill>
                  <a:srgbClr val="FFFFFF"/>
                </a:solidFill>
                <a:latin typeface="Meiryo UI" pitchFamily="50" charset="-128"/>
                <a:ea typeface="Meiryo UI" pitchFamily="50" charset="-128"/>
                <a:cs typeface="Meiryo UI" pitchFamily="50" charset="-128"/>
              </a:rPr>
              <a:t>生年月日</a:t>
            </a:r>
            <a:endParaRPr lang="ja-JP" altLang="en-US" sz="1400" b="1" dirty="0">
              <a:solidFill>
                <a:srgbClr val="FFFFFF"/>
              </a:solidFill>
              <a:latin typeface="Meiryo UI" pitchFamily="50" charset="-128"/>
              <a:ea typeface="Meiryo UI" pitchFamily="50" charset="-128"/>
              <a:cs typeface="Meiryo UI" pitchFamily="50" charset="-128"/>
            </a:endParaRPr>
          </a:p>
        </p:txBody>
      </p:sp>
      <p:sp>
        <p:nvSpPr>
          <p:cNvPr id="166" name="角丸四角形 165"/>
          <p:cNvSpPr/>
          <p:nvPr/>
        </p:nvSpPr>
        <p:spPr bwMode="gray">
          <a:xfrm>
            <a:off x="3996871" y="4132658"/>
            <a:ext cx="490446" cy="355240"/>
          </a:xfrm>
          <a:prstGeom prst="roundRect">
            <a:avLst>
              <a:gd name="adj" fmla="val 22282"/>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400" b="1" dirty="0">
                <a:solidFill>
                  <a:srgbClr val="FFFFFF"/>
                </a:solidFill>
                <a:latin typeface="Meiryo UI" pitchFamily="50" charset="-128"/>
                <a:ea typeface="Meiryo UI" pitchFamily="50" charset="-128"/>
                <a:cs typeface="Meiryo UI" pitchFamily="50" charset="-128"/>
              </a:rPr>
              <a:t>性別</a:t>
            </a:r>
          </a:p>
        </p:txBody>
      </p:sp>
      <p:sp>
        <p:nvSpPr>
          <p:cNvPr id="167" name="角丸四角形 166"/>
          <p:cNvSpPr/>
          <p:nvPr/>
        </p:nvSpPr>
        <p:spPr bwMode="gray">
          <a:xfrm>
            <a:off x="3500259" y="4131206"/>
            <a:ext cx="494269" cy="355238"/>
          </a:xfrm>
          <a:prstGeom prst="roundRect">
            <a:avLst>
              <a:gd name="adj" fmla="val 21724"/>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400" b="1" dirty="0">
                <a:solidFill>
                  <a:srgbClr val="FFFFFF"/>
                </a:solidFill>
                <a:latin typeface="Meiryo UI" pitchFamily="50" charset="-128"/>
                <a:ea typeface="Meiryo UI" pitchFamily="50" charset="-128"/>
                <a:cs typeface="Meiryo UI" pitchFamily="50" charset="-128"/>
              </a:rPr>
              <a:t>住所</a:t>
            </a:r>
          </a:p>
        </p:txBody>
      </p:sp>
      <p:sp>
        <p:nvSpPr>
          <p:cNvPr id="168" name="角丸四角形 167"/>
          <p:cNvSpPr/>
          <p:nvPr/>
        </p:nvSpPr>
        <p:spPr bwMode="gray">
          <a:xfrm>
            <a:off x="1691680" y="4106917"/>
            <a:ext cx="465477" cy="402203"/>
          </a:xfrm>
          <a:prstGeom prst="roundRect">
            <a:avLst>
              <a:gd name="adj" fmla="val 17169"/>
            </a:avLst>
          </a:prstGeom>
          <a:solidFill>
            <a:schemeClr val="accent5">
              <a:lumMod val="20000"/>
              <a:lumOff val="80000"/>
            </a:schemeClr>
          </a:solidFill>
          <a:ln w="9525"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1200" dirty="0" smtClean="0">
                <a:solidFill>
                  <a:srgbClr val="002060"/>
                </a:solidFill>
                <a:latin typeface="Meiryo UI" pitchFamily="50" charset="-128"/>
                <a:ea typeface="Meiryo UI" pitchFamily="50" charset="-128"/>
                <a:cs typeface="Meiryo UI" pitchFamily="50" charset="-128"/>
              </a:rPr>
              <a:t>個人</a:t>
            </a:r>
            <a:endParaRPr lang="en-US" altLang="ja-JP" sz="1200" dirty="0" smtClean="0">
              <a:solidFill>
                <a:srgbClr val="002060"/>
              </a:solidFill>
              <a:latin typeface="Meiryo UI" pitchFamily="50" charset="-128"/>
              <a:ea typeface="Meiryo UI" pitchFamily="50" charset="-128"/>
              <a:cs typeface="Meiryo UI" pitchFamily="50" charset="-128"/>
            </a:endParaRPr>
          </a:p>
          <a:p>
            <a:pPr algn="ctr" fontAlgn="ctr"/>
            <a:r>
              <a:rPr lang="ja-JP" altLang="en-US" sz="1200" dirty="0">
                <a:solidFill>
                  <a:srgbClr val="002060"/>
                </a:solidFill>
                <a:latin typeface="Meiryo UI" pitchFamily="50" charset="-128"/>
                <a:ea typeface="Meiryo UI" pitchFamily="50" charset="-128"/>
                <a:cs typeface="Meiryo UI" pitchFamily="50" charset="-128"/>
              </a:rPr>
              <a:t>番号</a:t>
            </a:r>
          </a:p>
        </p:txBody>
      </p:sp>
    </p:spTree>
    <p:extLst>
      <p:ext uri="{BB962C8B-B14F-4D97-AF65-F5344CB8AC3E}">
        <p14:creationId xmlns:p14="http://schemas.microsoft.com/office/powerpoint/2010/main" val="3296053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7009220" y="6492875"/>
            <a:ext cx="2133600" cy="365125"/>
          </a:xfrm>
        </p:spPr>
        <p:txBody>
          <a:bodyPr/>
          <a:lstStyle/>
          <a:p>
            <a:pPr>
              <a:defRPr/>
            </a:pPr>
            <a:fld id="{C3C04727-8AF5-4794-A05C-2C4886A14F80}"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10</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7"/>
          <p:cNvSpPr>
            <a:spLocks noChangeArrowheads="1"/>
          </p:cNvSpPr>
          <p:nvPr/>
        </p:nvSpPr>
        <p:spPr bwMode="gray">
          <a:xfrm>
            <a:off x="323850" y="1052736"/>
            <a:ext cx="8569325" cy="432048"/>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3"/>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9pPr>
          </a:lstStyle>
          <a:p>
            <a:pPr algn="ctr" eaLnBrk="1" fontAlgn="ctr" hangingPunct="1">
              <a:lnSpc>
                <a:spcPct val="100000"/>
              </a:lnSpc>
              <a:spcBef>
                <a:spcPct val="0"/>
              </a:spcBef>
              <a:spcAft>
                <a:spcPct val="0"/>
              </a:spcAft>
              <a:buClrTx/>
              <a:buFontTx/>
              <a:buNone/>
            </a:pPr>
            <a:r>
              <a:rPr lang="ja-JP" altLang="en-US" sz="1800" b="1" dirty="0" smtClean="0">
                <a:solidFill>
                  <a:srgbClr val="F79646"/>
                </a:solidFill>
              </a:rPr>
              <a:t>マイナンバーの利用範囲を限定、厳格な保護措置が講じられている</a:t>
            </a:r>
            <a:endParaRPr lang="ja-JP" altLang="en-US" sz="1800" b="1" dirty="0">
              <a:solidFill>
                <a:srgbClr val="F79646"/>
              </a:solidFill>
            </a:endParaRPr>
          </a:p>
        </p:txBody>
      </p:sp>
      <p:sp>
        <p:nvSpPr>
          <p:cNvPr id="6" name="正方形/長方形 5"/>
          <p:cNvSpPr/>
          <p:nvPr/>
        </p:nvSpPr>
        <p:spPr bwMode="gray">
          <a:xfrm>
            <a:off x="336704" y="1886085"/>
            <a:ext cx="4040188" cy="2089662"/>
          </a:xfrm>
          <a:prstGeom prst="rect">
            <a:avLst/>
          </a:prstGeom>
          <a:solidFill>
            <a:srgbClr val="FFFFFF"/>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endParaRPr lang="ja-JP" altLang="en-US" sz="1200" dirty="0">
              <a:solidFill>
                <a:prstClr val="black"/>
              </a:solidFill>
              <a:latin typeface="Meiryo UI" pitchFamily="50" charset="-128"/>
              <a:ea typeface="Meiryo UI" pitchFamily="50" charset="-128"/>
              <a:cs typeface="Meiryo UI" pitchFamily="50" charset="-128"/>
            </a:endParaRPr>
          </a:p>
        </p:txBody>
      </p:sp>
      <p:sp>
        <p:nvSpPr>
          <p:cNvPr id="7" name="正方形/長方形 6"/>
          <p:cNvSpPr/>
          <p:nvPr/>
        </p:nvSpPr>
        <p:spPr bwMode="gray">
          <a:xfrm>
            <a:off x="4807137" y="1844824"/>
            <a:ext cx="4025209" cy="2089662"/>
          </a:xfrm>
          <a:prstGeom prst="rect">
            <a:avLst/>
          </a:prstGeom>
          <a:solidFill>
            <a:srgbClr val="FFFFFF"/>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endParaRPr lang="ja-JP" altLang="en-US" sz="1200" dirty="0">
              <a:solidFill>
                <a:prstClr val="black"/>
              </a:solidFill>
              <a:latin typeface="Meiryo UI" pitchFamily="50" charset="-128"/>
              <a:ea typeface="Meiryo UI" pitchFamily="50" charset="-128"/>
              <a:cs typeface="Meiryo UI" pitchFamily="50" charset="-128"/>
            </a:endParaRPr>
          </a:p>
        </p:txBody>
      </p:sp>
      <p:sp>
        <p:nvSpPr>
          <p:cNvPr id="9" name="正方形/長方形 8"/>
          <p:cNvSpPr/>
          <p:nvPr/>
        </p:nvSpPr>
        <p:spPr bwMode="gray">
          <a:xfrm>
            <a:off x="4788024" y="4434619"/>
            <a:ext cx="4044322" cy="1862399"/>
          </a:xfrm>
          <a:prstGeom prst="rect">
            <a:avLst/>
          </a:prstGeom>
          <a:solidFill>
            <a:srgbClr val="FFFFFF"/>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endParaRPr lang="ja-JP" altLang="en-US" sz="1200" dirty="0">
              <a:solidFill>
                <a:prstClr val="black"/>
              </a:solidFill>
              <a:latin typeface="Meiryo UI" pitchFamily="50" charset="-128"/>
              <a:ea typeface="Meiryo UI" pitchFamily="50" charset="-128"/>
              <a:cs typeface="Meiryo UI" pitchFamily="50" charset="-128"/>
            </a:endParaRPr>
          </a:p>
        </p:txBody>
      </p:sp>
      <p:sp>
        <p:nvSpPr>
          <p:cNvPr id="10" name="正方形/長方形 9"/>
          <p:cNvSpPr/>
          <p:nvPr/>
        </p:nvSpPr>
        <p:spPr bwMode="gray">
          <a:xfrm>
            <a:off x="323528" y="1572791"/>
            <a:ext cx="4053364" cy="308362"/>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600" dirty="0" smtClean="0">
                <a:solidFill>
                  <a:prstClr val="black"/>
                </a:solidFill>
                <a:latin typeface="Meiryo UI" pitchFamily="50" charset="-128"/>
                <a:ea typeface="Meiryo UI" pitchFamily="50" charset="-128"/>
                <a:cs typeface="Meiryo UI" pitchFamily="50" charset="-128"/>
              </a:rPr>
              <a:t>①マイナンバー</a:t>
            </a:r>
            <a:r>
              <a:rPr lang="ja-JP" altLang="en-US" sz="1600" dirty="0">
                <a:solidFill>
                  <a:prstClr val="black"/>
                </a:solidFill>
                <a:latin typeface="Meiryo UI" pitchFamily="50" charset="-128"/>
                <a:ea typeface="Meiryo UI" pitchFamily="50" charset="-128"/>
                <a:cs typeface="Meiryo UI" pitchFamily="50" charset="-128"/>
              </a:rPr>
              <a:t>の利用範囲は</a:t>
            </a:r>
            <a:r>
              <a:rPr lang="ja-JP" altLang="en-US" sz="1600" dirty="0" smtClean="0">
                <a:solidFill>
                  <a:prstClr val="black"/>
                </a:solidFill>
                <a:latin typeface="Meiryo UI" pitchFamily="50" charset="-128"/>
                <a:ea typeface="Meiryo UI" pitchFamily="50" charset="-128"/>
                <a:cs typeface="Meiryo UI" pitchFamily="50" charset="-128"/>
              </a:rPr>
              <a:t>限定</a:t>
            </a:r>
            <a:endParaRPr lang="ja-JP" altLang="en-US" sz="1600" dirty="0">
              <a:solidFill>
                <a:prstClr val="black"/>
              </a:solidFill>
              <a:latin typeface="Meiryo UI" pitchFamily="50" charset="-128"/>
              <a:ea typeface="Meiryo UI" pitchFamily="50" charset="-128"/>
              <a:cs typeface="Meiryo UI" pitchFamily="50" charset="-128"/>
            </a:endParaRPr>
          </a:p>
        </p:txBody>
      </p:sp>
      <p:sp>
        <p:nvSpPr>
          <p:cNvPr id="11" name="正方形/長方形 10"/>
          <p:cNvSpPr/>
          <p:nvPr/>
        </p:nvSpPr>
        <p:spPr bwMode="gray">
          <a:xfrm>
            <a:off x="4807136" y="1572791"/>
            <a:ext cx="4034251" cy="321952"/>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600" dirty="0" smtClean="0">
                <a:solidFill>
                  <a:prstClr val="black"/>
                </a:solidFill>
                <a:latin typeface="Meiryo UI" pitchFamily="50" charset="-128"/>
                <a:ea typeface="Meiryo UI" pitchFamily="50" charset="-128"/>
                <a:cs typeface="Meiryo UI" pitchFamily="50" charset="-128"/>
              </a:rPr>
              <a:t>②情報は各機関で個別管理</a:t>
            </a:r>
            <a:endParaRPr lang="ja-JP" altLang="en-US" sz="1600" dirty="0">
              <a:solidFill>
                <a:prstClr val="black"/>
              </a:solidFill>
              <a:latin typeface="Meiryo UI" pitchFamily="50" charset="-128"/>
              <a:ea typeface="Meiryo UI" pitchFamily="50" charset="-128"/>
              <a:cs typeface="Meiryo UI" pitchFamily="50" charset="-128"/>
            </a:endParaRPr>
          </a:p>
        </p:txBody>
      </p:sp>
      <p:sp>
        <p:nvSpPr>
          <p:cNvPr id="13" name="正方形/長方形 12"/>
          <p:cNvSpPr/>
          <p:nvPr/>
        </p:nvSpPr>
        <p:spPr bwMode="gray">
          <a:xfrm>
            <a:off x="4778983" y="4128750"/>
            <a:ext cx="4053364" cy="308362"/>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600" dirty="0" smtClean="0">
                <a:solidFill>
                  <a:prstClr val="black"/>
                </a:solidFill>
                <a:latin typeface="Meiryo UI" pitchFamily="50" charset="-128"/>
                <a:ea typeface="Meiryo UI" pitchFamily="50" charset="-128"/>
                <a:cs typeface="Meiryo UI" pitchFamily="50" charset="-128"/>
              </a:rPr>
              <a:t>④マイナンバー</a:t>
            </a:r>
            <a:r>
              <a:rPr lang="ja-JP" altLang="en-US" sz="1600" dirty="0">
                <a:solidFill>
                  <a:prstClr val="black"/>
                </a:solidFill>
                <a:latin typeface="Meiryo UI" pitchFamily="50" charset="-128"/>
                <a:ea typeface="Meiryo UI" pitchFamily="50" charset="-128"/>
                <a:cs typeface="Meiryo UI" pitchFamily="50" charset="-128"/>
              </a:rPr>
              <a:t>の漏えい時は変更可能</a:t>
            </a:r>
          </a:p>
        </p:txBody>
      </p:sp>
      <p:sp>
        <p:nvSpPr>
          <p:cNvPr id="14" name="角丸四角形 13"/>
          <p:cNvSpPr/>
          <p:nvPr/>
        </p:nvSpPr>
        <p:spPr bwMode="gray">
          <a:xfrm>
            <a:off x="336704" y="3610161"/>
            <a:ext cx="4039200" cy="381600"/>
          </a:xfrm>
          <a:prstGeom prst="round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a:r>
              <a:rPr lang="ja-JP" altLang="en-US" sz="1200" dirty="0">
                <a:solidFill>
                  <a:srgbClr val="FFFFFF"/>
                </a:solidFill>
                <a:latin typeface="Meiryo UI" pitchFamily="50" charset="-128"/>
                <a:ea typeface="Meiryo UI" pitchFamily="50" charset="-128"/>
                <a:cs typeface="Meiryo UI" pitchFamily="50" charset="-128"/>
              </a:rPr>
              <a:t>マイナンバーの利用範囲</a:t>
            </a:r>
            <a:r>
              <a:rPr lang="ja-JP" altLang="en-US" sz="1200" dirty="0" smtClean="0">
                <a:solidFill>
                  <a:srgbClr val="FFFFFF"/>
                </a:solidFill>
                <a:latin typeface="Meiryo UI" pitchFamily="50" charset="-128"/>
                <a:ea typeface="Meiryo UI" pitchFamily="50" charset="-128"/>
                <a:cs typeface="Meiryo UI" pitchFamily="50" charset="-128"/>
              </a:rPr>
              <a:t>はマイナンバー法</a:t>
            </a:r>
            <a:r>
              <a:rPr lang="ja-JP" altLang="en-US" sz="1200" dirty="0">
                <a:solidFill>
                  <a:srgbClr val="FFFFFF"/>
                </a:solidFill>
                <a:latin typeface="Meiryo UI" pitchFamily="50" charset="-128"/>
                <a:ea typeface="Meiryo UI" pitchFamily="50" charset="-128"/>
                <a:cs typeface="Meiryo UI" pitchFamily="50" charset="-128"/>
              </a:rPr>
              <a:t>で</a:t>
            </a:r>
            <a:r>
              <a:rPr lang="ja-JP" altLang="en-US" sz="1200" dirty="0" smtClean="0">
                <a:solidFill>
                  <a:srgbClr val="FFFFFF"/>
                </a:solidFill>
                <a:latin typeface="Meiryo UI" pitchFamily="50" charset="-128"/>
                <a:ea typeface="Meiryo UI" pitchFamily="50" charset="-128"/>
                <a:cs typeface="Meiryo UI" pitchFamily="50" charset="-128"/>
              </a:rPr>
              <a:t>定める業務のみ。</a:t>
            </a:r>
            <a:endParaRPr lang="en-US" altLang="ja-JP" sz="1200" dirty="0" smtClean="0">
              <a:solidFill>
                <a:srgbClr val="FFFFFF"/>
              </a:solidFill>
              <a:latin typeface="Meiryo UI" pitchFamily="50" charset="-128"/>
              <a:ea typeface="Meiryo UI" pitchFamily="50" charset="-128"/>
              <a:cs typeface="Meiryo UI" pitchFamily="50" charset="-128"/>
            </a:endParaRPr>
          </a:p>
          <a:p>
            <a:pPr algn="ctr"/>
            <a:r>
              <a:rPr lang="ja-JP" altLang="en-US" sz="1200" dirty="0" smtClean="0">
                <a:solidFill>
                  <a:srgbClr val="FFFFFF"/>
                </a:solidFill>
                <a:latin typeface="Meiryo UI" pitchFamily="50" charset="-128"/>
                <a:ea typeface="Meiryo UI" pitchFamily="50" charset="-128"/>
                <a:cs typeface="Meiryo UI" pitchFamily="50" charset="-128"/>
              </a:rPr>
              <a:t>情報連携できる業務・目的・情報・連携方法も法定</a:t>
            </a:r>
            <a:endParaRPr lang="ja-JP" altLang="en-US" sz="1200" dirty="0">
              <a:solidFill>
                <a:srgbClr val="FFFFFF"/>
              </a:solidFill>
              <a:latin typeface="Meiryo UI" pitchFamily="50" charset="-128"/>
              <a:ea typeface="Meiryo UI" pitchFamily="50" charset="-128"/>
              <a:cs typeface="Meiryo UI" pitchFamily="50" charset="-128"/>
            </a:endParaRPr>
          </a:p>
        </p:txBody>
      </p:sp>
      <p:sp>
        <p:nvSpPr>
          <p:cNvPr id="15" name="角丸四角形 14"/>
          <p:cNvSpPr/>
          <p:nvPr/>
        </p:nvSpPr>
        <p:spPr bwMode="gray">
          <a:xfrm>
            <a:off x="4807136" y="3621602"/>
            <a:ext cx="4039200" cy="381600"/>
          </a:xfrm>
          <a:prstGeom prst="round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a:r>
              <a:rPr lang="ja-JP" altLang="en-US" sz="1200" dirty="0" smtClean="0">
                <a:solidFill>
                  <a:srgbClr val="FFFFFF"/>
                </a:solidFill>
                <a:latin typeface="Meiryo UI" pitchFamily="50" charset="-128"/>
                <a:ea typeface="Meiryo UI" pitchFamily="50" charset="-128"/>
                <a:cs typeface="Meiryo UI" pitchFamily="50" charset="-128"/>
              </a:rPr>
              <a:t>「芋づる式」の情報漏えいを避けるため、個人の情報は</a:t>
            </a:r>
            <a:endParaRPr lang="en-US" altLang="ja-JP" sz="1200" dirty="0" smtClean="0">
              <a:solidFill>
                <a:srgbClr val="FFFFFF"/>
              </a:solidFill>
              <a:latin typeface="Meiryo UI" pitchFamily="50" charset="-128"/>
              <a:ea typeface="Meiryo UI" pitchFamily="50" charset="-128"/>
              <a:cs typeface="Meiryo UI" pitchFamily="50" charset="-128"/>
            </a:endParaRPr>
          </a:p>
          <a:p>
            <a:pPr algn="ctr"/>
            <a:r>
              <a:rPr lang="ja-JP" altLang="en-US" sz="1200" dirty="0" smtClean="0">
                <a:solidFill>
                  <a:srgbClr val="FFFFFF"/>
                </a:solidFill>
                <a:latin typeface="Meiryo UI" pitchFamily="50" charset="-128"/>
                <a:ea typeface="Meiryo UI" pitchFamily="50" charset="-128"/>
                <a:cs typeface="Meiryo UI" pitchFamily="50" charset="-128"/>
              </a:rPr>
              <a:t>それぞれの機関が権限に基づいて管理</a:t>
            </a:r>
            <a:endParaRPr lang="ja-JP" altLang="en-US" sz="1200" dirty="0">
              <a:solidFill>
                <a:srgbClr val="FFFFFF"/>
              </a:solidFill>
              <a:latin typeface="Meiryo UI" pitchFamily="50" charset="-128"/>
              <a:ea typeface="Meiryo UI" pitchFamily="50" charset="-128"/>
              <a:cs typeface="Meiryo UI" pitchFamily="50" charset="-128"/>
            </a:endParaRPr>
          </a:p>
        </p:txBody>
      </p:sp>
      <p:sp>
        <p:nvSpPr>
          <p:cNvPr id="17" name="角丸四角形 16"/>
          <p:cNvSpPr/>
          <p:nvPr/>
        </p:nvSpPr>
        <p:spPr bwMode="gray">
          <a:xfrm>
            <a:off x="4788024" y="6093295"/>
            <a:ext cx="4039200" cy="381600"/>
          </a:xfrm>
          <a:prstGeom prst="round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a:r>
              <a:rPr lang="ja-JP" altLang="en-US" sz="1200" dirty="0">
                <a:solidFill>
                  <a:srgbClr val="FFFFFF"/>
                </a:solidFill>
                <a:latin typeface="Meiryo UI" pitchFamily="50" charset="-128"/>
                <a:ea typeface="Meiryo UI" pitchFamily="50" charset="-128"/>
                <a:cs typeface="Meiryo UI" pitchFamily="50" charset="-128"/>
              </a:rPr>
              <a:t>マイナンバーが漏えいした恐れのある場合は、</a:t>
            </a:r>
            <a:r>
              <a:rPr lang="en-US" altLang="ja-JP" sz="1200" dirty="0">
                <a:solidFill>
                  <a:srgbClr val="FFFFFF"/>
                </a:solidFill>
                <a:latin typeface="Meiryo UI" pitchFamily="50" charset="-128"/>
                <a:ea typeface="Meiryo UI" pitchFamily="50" charset="-128"/>
                <a:cs typeface="Meiryo UI" pitchFamily="50" charset="-128"/>
              </a:rPr>
              <a:t/>
            </a:r>
            <a:br>
              <a:rPr lang="en-US" altLang="ja-JP" sz="1200" dirty="0">
                <a:solidFill>
                  <a:srgbClr val="FFFFFF"/>
                </a:solidFill>
                <a:latin typeface="Meiryo UI" pitchFamily="50" charset="-128"/>
                <a:ea typeface="Meiryo UI" pitchFamily="50" charset="-128"/>
                <a:cs typeface="Meiryo UI" pitchFamily="50" charset="-128"/>
              </a:rPr>
            </a:br>
            <a:r>
              <a:rPr lang="ja-JP" altLang="en-US" sz="1200" dirty="0">
                <a:solidFill>
                  <a:srgbClr val="FFFFFF"/>
                </a:solidFill>
                <a:latin typeface="Meiryo UI" pitchFamily="50" charset="-128"/>
                <a:ea typeface="Meiryo UI" pitchFamily="50" charset="-128"/>
                <a:cs typeface="Meiryo UI" pitchFamily="50" charset="-128"/>
              </a:rPr>
              <a:t>マイナンバーを変更できる</a:t>
            </a:r>
          </a:p>
        </p:txBody>
      </p:sp>
      <p:sp>
        <p:nvSpPr>
          <p:cNvPr id="18" name="正方形/長方形 17"/>
          <p:cNvSpPr/>
          <p:nvPr/>
        </p:nvSpPr>
        <p:spPr bwMode="gray">
          <a:xfrm>
            <a:off x="1276681" y="2171700"/>
            <a:ext cx="411160" cy="1257300"/>
          </a:xfrm>
          <a:prstGeom prst="rect">
            <a:avLst/>
          </a:prstGeom>
          <a:solidFill>
            <a:srgbClr val="EBD9D9"/>
          </a:solidFill>
          <a:ln w="9525" cap="flat" cmpd="sng" algn="ctr">
            <a:solidFill>
              <a:srgbClr val="CEA2A2"/>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t" anchorCtr="0" compatLnSpc="1">
            <a:prstTxWarp prst="textNoShape">
              <a:avLst/>
            </a:prstTxWarp>
          </a:bodyPr>
          <a:lstStyle/>
          <a:p>
            <a:pPr algn="ctr" fontAlgn="ctr"/>
            <a:r>
              <a:rPr lang="ja-JP" altLang="en-US" sz="1000" dirty="0">
                <a:solidFill>
                  <a:prstClr val="black"/>
                </a:solidFill>
                <a:latin typeface="Meiryo UI" pitchFamily="50" charset="-128"/>
                <a:ea typeface="Meiryo UI" pitchFamily="50" charset="-128"/>
                <a:cs typeface="Meiryo UI" pitchFamily="50" charset="-128"/>
              </a:rPr>
              <a:t>税</a:t>
            </a:r>
          </a:p>
        </p:txBody>
      </p:sp>
      <p:sp>
        <p:nvSpPr>
          <p:cNvPr id="19" name="正方形/長方形 18"/>
          <p:cNvSpPr/>
          <p:nvPr/>
        </p:nvSpPr>
        <p:spPr bwMode="gray">
          <a:xfrm>
            <a:off x="864292" y="2171700"/>
            <a:ext cx="411160" cy="1257300"/>
          </a:xfrm>
          <a:prstGeom prst="rect">
            <a:avLst/>
          </a:prstGeom>
          <a:solidFill>
            <a:srgbClr val="EBD9D9"/>
          </a:solidFill>
          <a:ln w="9525" cap="flat" cmpd="sng" algn="ctr">
            <a:solidFill>
              <a:srgbClr val="CEA2A2"/>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t" anchorCtr="0" compatLnSpc="1">
            <a:prstTxWarp prst="textNoShape">
              <a:avLst/>
            </a:prstTxWarp>
          </a:bodyPr>
          <a:lstStyle/>
          <a:p>
            <a:pPr algn="ctr" fontAlgn="ctr"/>
            <a:r>
              <a:rPr lang="ja-JP" altLang="en-US" sz="1000" dirty="0">
                <a:solidFill>
                  <a:prstClr val="black"/>
                </a:solidFill>
                <a:latin typeface="Meiryo UI" pitchFamily="50" charset="-128"/>
                <a:ea typeface="Meiryo UI" pitchFamily="50" charset="-128"/>
                <a:cs typeface="Meiryo UI" pitchFamily="50" charset="-128"/>
              </a:rPr>
              <a:t>社会</a:t>
            </a:r>
            <a:endParaRPr lang="en-US" altLang="ja-JP" sz="1000" dirty="0">
              <a:solidFill>
                <a:prstClr val="black"/>
              </a:solidFill>
              <a:latin typeface="Meiryo UI" pitchFamily="50" charset="-128"/>
              <a:ea typeface="Meiryo UI" pitchFamily="50" charset="-128"/>
              <a:cs typeface="Meiryo UI" pitchFamily="50" charset="-128"/>
            </a:endParaRPr>
          </a:p>
          <a:p>
            <a:pPr algn="ctr" fontAlgn="ctr"/>
            <a:r>
              <a:rPr lang="ja-JP" altLang="en-US" sz="1000" dirty="0">
                <a:solidFill>
                  <a:prstClr val="black"/>
                </a:solidFill>
                <a:latin typeface="Meiryo UI" pitchFamily="50" charset="-128"/>
                <a:ea typeface="Meiryo UI" pitchFamily="50" charset="-128"/>
                <a:cs typeface="Meiryo UI" pitchFamily="50" charset="-128"/>
              </a:rPr>
              <a:t>保障</a:t>
            </a:r>
          </a:p>
        </p:txBody>
      </p:sp>
      <p:sp>
        <p:nvSpPr>
          <p:cNvPr id="20" name="正方形/長方形 19"/>
          <p:cNvSpPr/>
          <p:nvPr/>
        </p:nvSpPr>
        <p:spPr bwMode="gray">
          <a:xfrm>
            <a:off x="1686612" y="2171700"/>
            <a:ext cx="411160" cy="1257300"/>
          </a:xfrm>
          <a:prstGeom prst="rect">
            <a:avLst/>
          </a:prstGeom>
          <a:solidFill>
            <a:srgbClr val="EBD9D9"/>
          </a:solidFill>
          <a:ln w="9525" cap="flat" cmpd="sng" algn="ctr">
            <a:solidFill>
              <a:srgbClr val="CEA2A2"/>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t" anchorCtr="0" compatLnSpc="1">
            <a:prstTxWarp prst="textNoShape">
              <a:avLst/>
            </a:prstTxWarp>
          </a:bodyPr>
          <a:lstStyle/>
          <a:p>
            <a:pPr algn="ctr" fontAlgn="ctr"/>
            <a:r>
              <a:rPr lang="ja-JP" altLang="en-US" sz="1000" dirty="0">
                <a:solidFill>
                  <a:prstClr val="black"/>
                </a:solidFill>
                <a:latin typeface="Meiryo UI" pitchFamily="50" charset="-128"/>
                <a:ea typeface="Meiryo UI" pitchFamily="50" charset="-128"/>
                <a:cs typeface="Meiryo UI" pitchFamily="50" charset="-128"/>
              </a:rPr>
              <a:t>災害</a:t>
            </a:r>
            <a:endParaRPr lang="en-US" altLang="ja-JP" sz="1000" dirty="0">
              <a:solidFill>
                <a:prstClr val="black"/>
              </a:solidFill>
              <a:latin typeface="Meiryo UI" pitchFamily="50" charset="-128"/>
              <a:ea typeface="Meiryo UI" pitchFamily="50" charset="-128"/>
              <a:cs typeface="Meiryo UI" pitchFamily="50" charset="-128"/>
            </a:endParaRPr>
          </a:p>
          <a:p>
            <a:pPr algn="ctr" fontAlgn="ctr"/>
            <a:r>
              <a:rPr lang="ja-JP" altLang="en-US" sz="1000" dirty="0">
                <a:solidFill>
                  <a:prstClr val="black"/>
                </a:solidFill>
                <a:latin typeface="Meiryo UI" pitchFamily="50" charset="-128"/>
                <a:ea typeface="Meiryo UI" pitchFamily="50" charset="-128"/>
                <a:cs typeface="Meiryo UI" pitchFamily="50" charset="-128"/>
              </a:rPr>
              <a:t>対策</a:t>
            </a:r>
          </a:p>
        </p:txBody>
      </p:sp>
      <p:sp>
        <p:nvSpPr>
          <p:cNvPr id="21" name="円/楕円 20"/>
          <p:cNvSpPr/>
          <p:nvPr/>
        </p:nvSpPr>
        <p:spPr bwMode="gray">
          <a:xfrm>
            <a:off x="889405" y="2792617"/>
            <a:ext cx="1183254" cy="598418"/>
          </a:xfrm>
          <a:prstGeom prst="ellipse">
            <a:avLst/>
          </a:prstGeom>
          <a:solidFill>
            <a:srgbClr val="87867E"/>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t" anchorCtr="0" compatLnSpc="1">
            <a:prstTxWarp prst="textNoShape">
              <a:avLst/>
            </a:prstTxWarp>
          </a:bodyPr>
          <a:lstStyle/>
          <a:p>
            <a:pPr algn="ctr" fontAlgn="ctr"/>
            <a:r>
              <a:rPr lang="ja-JP" altLang="en-US" sz="1200" dirty="0">
                <a:solidFill>
                  <a:srgbClr val="FFFFFF"/>
                </a:solidFill>
                <a:latin typeface="Meiryo UI" pitchFamily="50" charset="-128"/>
                <a:ea typeface="Meiryo UI" pitchFamily="50" charset="-128"/>
                <a:cs typeface="Meiryo UI" pitchFamily="50" charset="-128"/>
              </a:rPr>
              <a:t>マイナンバー法で</a:t>
            </a:r>
            <a:r>
              <a:rPr lang="en-US" altLang="ja-JP" sz="1200" dirty="0">
                <a:solidFill>
                  <a:srgbClr val="FFFFFF"/>
                </a:solidFill>
                <a:latin typeface="Meiryo UI" pitchFamily="50" charset="-128"/>
                <a:ea typeface="Meiryo UI" pitchFamily="50" charset="-128"/>
                <a:cs typeface="Meiryo UI" pitchFamily="50" charset="-128"/>
              </a:rPr>
              <a:t/>
            </a:r>
            <a:br>
              <a:rPr lang="en-US" altLang="ja-JP" sz="1200" dirty="0">
                <a:solidFill>
                  <a:srgbClr val="FFFFFF"/>
                </a:solidFill>
                <a:latin typeface="Meiryo UI" pitchFamily="50" charset="-128"/>
                <a:ea typeface="Meiryo UI" pitchFamily="50" charset="-128"/>
                <a:cs typeface="Meiryo UI" pitchFamily="50" charset="-128"/>
              </a:rPr>
            </a:br>
            <a:r>
              <a:rPr lang="ja-JP" altLang="en-US" sz="1200" dirty="0">
                <a:solidFill>
                  <a:srgbClr val="FFFFFF"/>
                </a:solidFill>
                <a:latin typeface="Meiryo UI" pitchFamily="50" charset="-128"/>
                <a:ea typeface="Meiryo UI" pitchFamily="50" charset="-128"/>
                <a:cs typeface="Meiryo UI" pitchFamily="50" charset="-128"/>
              </a:rPr>
              <a:t>定める範囲</a:t>
            </a:r>
            <a:endParaRPr lang="en-US" altLang="ja-JP" sz="1200" dirty="0">
              <a:solidFill>
                <a:srgbClr val="FFFFFF"/>
              </a:solidFill>
              <a:latin typeface="Meiryo UI" pitchFamily="50" charset="-128"/>
              <a:ea typeface="Meiryo UI" pitchFamily="50" charset="-128"/>
              <a:cs typeface="Meiryo UI" pitchFamily="50" charset="-128"/>
            </a:endParaRPr>
          </a:p>
          <a:p>
            <a:pPr algn="ctr" fontAlgn="ctr"/>
            <a:endParaRPr lang="ja-JP" altLang="en-US" sz="1200" dirty="0">
              <a:solidFill>
                <a:srgbClr val="FFFFFF"/>
              </a:solidFill>
              <a:latin typeface="Meiryo UI" pitchFamily="50" charset="-128"/>
              <a:ea typeface="Meiryo UI" pitchFamily="50" charset="-128"/>
              <a:cs typeface="Meiryo UI" pitchFamily="50" charset="-128"/>
            </a:endParaRPr>
          </a:p>
        </p:txBody>
      </p:sp>
      <p:sp>
        <p:nvSpPr>
          <p:cNvPr id="22" name="テキスト ボックス 21"/>
          <p:cNvSpPr txBox="1"/>
          <p:nvPr/>
        </p:nvSpPr>
        <p:spPr>
          <a:xfrm>
            <a:off x="2076494" y="2792617"/>
            <a:ext cx="492443" cy="276999"/>
          </a:xfrm>
          <a:prstGeom prst="rect">
            <a:avLst/>
          </a:prstGeom>
          <a:noFill/>
        </p:spPr>
        <p:txBody>
          <a:bodyPr wrap="none" rtlCol="0">
            <a:spAutoFit/>
          </a:bodyPr>
          <a:lstStyle/>
          <a:p>
            <a:r>
              <a:rPr lang="ja-JP" altLang="en-US" sz="1200" dirty="0">
                <a:solidFill>
                  <a:prstClr val="black"/>
                </a:solidFill>
                <a:latin typeface="Meiryo UI" pitchFamily="50" charset="-128"/>
                <a:ea typeface="Meiryo UI" pitchFamily="50" charset="-128"/>
                <a:cs typeface="Meiryo UI" pitchFamily="50" charset="-128"/>
              </a:rPr>
              <a:t>・・・・</a:t>
            </a:r>
          </a:p>
        </p:txBody>
      </p:sp>
      <p:sp>
        <p:nvSpPr>
          <p:cNvPr id="23" name="正方形/長方形 22"/>
          <p:cNvSpPr/>
          <p:nvPr/>
        </p:nvSpPr>
        <p:spPr bwMode="gray">
          <a:xfrm>
            <a:off x="2748323" y="2191941"/>
            <a:ext cx="936402" cy="1257300"/>
          </a:xfrm>
          <a:prstGeom prst="rect">
            <a:avLst/>
          </a:prstGeom>
          <a:solidFill>
            <a:srgbClr val="EBD9D9"/>
          </a:solidFill>
          <a:ln w="9525" cap="flat" cmpd="sng" algn="ctr">
            <a:solidFill>
              <a:srgbClr val="CEA2A2"/>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t" anchorCtr="0" compatLnSpc="1">
            <a:prstTxWarp prst="textNoShape">
              <a:avLst/>
            </a:prstTxWarp>
          </a:bodyPr>
          <a:lstStyle/>
          <a:p>
            <a:pPr algn="ctr" fontAlgn="ctr"/>
            <a:r>
              <a:rPr lang="ja-JP" altLang="en-US" sz="1000" dirty="0">
                <a:solidFill>
                  <a:prstClr val="black"/>
                </a:solidFill>
                <a:latin typeface="Meiryo UI" pitchFamily="50" charset="-128"/>
                <a:ea typeface="Meiryo UI" pitchFamily="50" charset="-128"/>
                <a:cs typeface="Meiryo UI" pitchFamily="50" charset="-128"/>
              </a:rPr>
              <a:t>民間利用</a:t>
            </a:r>
          </a:p>
        </p:txBody>
      </p:sp>
      <p:sp>
        <p:nvSpPr>
          <p:cNvPr id="24" name="正方形/長方形 23"/>
          <p:cNvSpPr/>
          <p:nvPr/>
        </p:nvSpPr>
        <p:spPr bwMode="gray">
          <a:xfrm>
            <a:off x="611560" y="2568982"/>
            <a:ext cx="646512" cy="492443"/>
          </a:xfrm>
          <a:prstGeom prst="rect">
            <a:avLst/>
          </a:prstGeom>
          <a:noFill/>
        </p:spPr>
        <p:txBody>
          <a:bodyPr wrap="square" lIns="0" tIns="0" rIns="0" bIns="0" anchor="ctr" anchorCtr="0">
            <a:spAutoFit/>
          </a:bodyPr>
          <a:lstStyle/>
          <a:p>
            <a:pPr algn="ctr"/>
            <a:r>
              <a:rPr lang="ja-JP" altLang="en-US" sz="3200" b="1" dirty="0">
                <a:ln w="12700">
                  <a:noFill/>
                  <a:prstDash val="solid"/>
                </a:ln>
                <a:solidFill>
                  <a:srgbClr val="A30B1A"/>
                </a:solidFill>
                <a:latin typeface="Calibri"/>
                <a:ea typeface="ＭＳ Ｐゴシック"/>
              </a:rPr>
              <a:t>○</a:t>
            </a:r>
          </a:p>
        </p:txBody>
      </p:sp>
      <p:cxnSp>
        <p:nvCxnSpPr>
          <p:cNvPr id="36" name="直線矢印コネクタ 35"/>
          <p:cNvCxnSpPr>
            <a:stCxn id="37" idx="2"/>
            <a:endCxn id="39" idx="0"/>
          </p:cNvCxnSpPr>
          <p:nvPr/>
        </p:nvCxnSpPr>
        <p:spPr bwMode="auto">
          <a:xfrm flipH="1">
            <a:off x="7502674" y="5057031"/>
            <a:ext cx="2760" cy="653777"/>
          </a:xfrm>
          <a:prstGeom prst="straightConnector1">
            <a:avLst/>
          </a:prstGeom>
          <a:gradFill rotWithShape="0">
            <a:gsLst>
              <a:gs pos="0">
                <a:srgbClr val="FFFFFF"/>
              </a:gs>
              <a:gs pos="100000">
                <a:srgbClr val="CACAC7"/>
              </a:gs>
            </a:gsLst>
            <a:lin ang="5400000" scaled="1"/>
          </a:gradFill>
          <a:ln w="2857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7" name="角丸四角形 36"/>
          <p:cNvSpPr/>
          <p:nvPr/>
        </p:nvSpPr>
        <p:spPr bwMode="gray">
          <a:xfrm>
            <a:off x="6838801" y="4803075"/>
            <a:ext cx="1333266" cy="253956"/>
          </a:xfrm>
          <a:prstGeom prst="roundRect">
            <a:avLst>
              <a:gd name="adj" fmla="val 50000"/>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sz="800" dirty="0">
                <a:solidFill>
                  <a:prstClr val="black"/>
                </a:solidFill>
                <a:latin typeface="Meiryo UI" pitchFamily="50" charset="-128"/>
                <a:ea typeface="Meiryo UI" pitchFamily="50" charset="-128"/>
                <a:cs typeface="Meiryo UI" pitchFamily="50" charset="-128"/>
              </a:rPr>
              <a:t>○○○○○○○○○○○○</a:t>
            </a:r>
          </a:p>
        </p:txBody>
      </p:sp>
      <p:sp>
        <p:nvSpPr>
          <p:cNvPr id="39" name="角丸四角形 38"/>
          <p:cNvSpPr/>
          <p:nvPr/>
        </p:nvSpPr>
        <p:spPr bwMode="gray">
          <a:xfrm>
            <a:off x="6832948" y="5710808"/>
            <a:ext cx="1339452" cy="253956"/>
          </a:xfrm>
          <a:prstGeom prst="roundRect">
            <a:avLst>
              <a:gd name="adj" fmla="val 50000"/>
            </a:avLst>
          </a:prstGeom>
          <a:solidFill>
            <a:srgbClr val="87867E"/>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altLang="ja-JP" sz="1000" dirty="0">
                <a:solidFill>
                  <a:srgbClr val="FFFFFF"/>
                </a:solidFill>
                <a:latin typeface="Meiryo UI" pitchFamily="50" charset="-128"/>
                <a:ea typeface="Meiryo UI" pitchFamily="50" charset="-128"/>
                <a:cs typeface="Meiryo UI" pitchFamily="50" charset="-128"/>
              </a:rPr>
              <a:t>××××××××××××</a:t>
            </a:r>
            <a:endParaRPr lang="ja-JP" altLang="en-US" sz="1000" dirty="0">
              <a:solidFill>
                <a:srgbClr val="FFFFFF"/>
              </a:solidFill>
              <a:latin typeface="Meiryo UI" pitchFamily="50" charset="-128"/>
              <a:ea typeface="Meiryo UI" pitchFamily="50" charset="-128"/>
              <a:cs typeface="Meiryo UI" pitchFamily="50" charset="-128"/>
            </a:endParaRPr>
          </a:p>
        </p:txBody>
      </p:sp>
      <p:sp>
        <p:nvSpPr>
          <p:cNvPr id="41" name="テキスト ボックス 40"/>
          <p:cNvSpPr txBox="1"/>
          <p:nvPr/>
        </p:nvSpPr>
        <p:spPr bwMode="white">
          <a:xfrm>
            <a:off x="7162806" y="5174828"/>
            <a:ext cx="679735" cy="307777"/>
          </a:xfrm>
          <a:prstGeom prst="rect">
            <a:avLst/>
          </a:prstGeom>
          <a:solidFill>
            <a:schemeClr val="bg1"/>
          </a:solidFill>
        </p:spPr>
        <p:txBody>
          <a:bodyPr wrap="square" rtlCol="0">
            <a:spAutoFit/>
          </a:bodyPr>
          <a:lstStyle/>
          <a:p>
            <a:r>
              <a:rPr lang="ja-JP" altLang="en-US" dirty="0">
                <a:solidFill>
                  <a:prstClr val="black"/>
                </a:solidFill>
                <a:latin typeface="Meiryo UI" pitchFamily="50" charset="-128"/>
                <a:ea typeface="Meiryo UI" pitchFamily="50" charset="-128"/>
                <a:cs typeface="Meiryo UI" pitchFamily="50" charset="-128"/>
              </a:rPr>
              <a:t>変更</a:t>
            </a:r>
          </a:p>
        </p:txBody>
      </p:sp>
      <p:sp>
        <p:nvSpPr>
          <p:cNvPr id="50" name="正方形/長方形 49"/>
          <p:cNvSpPr/>
          <p:nvPr/>
        </p:nvSpPr>
        <p:spPr bwMode="gray">
          <a:xfrm>
            <a:off x="2195736" y="2636913"/>
            <a:ext cx="646512" cy="492443"/>
          </a:xfrm>
          <a:prstGeom prst="rect">
            <a:avLst/>
          </a:prstGeom>
          <a:noFill/>
        </p:spPr>
        <p:txBody>
          <a:bodyPr wrap="square" lIns="0" tIns="0" rIns="0" bIns="0" anchor="ctr" anchorCtr="0">
            <a:spAutoFit/>
          </a:bodyPr>
          <a:lstStyle/>
          <a:p>
            <a:pPr algn="ctr"/>
            <a:r>
              <a:rPr lang="en-US" altLang="ja-JP" sz="3200" b="1" dirty="0">
                <a:ln w="12700">
                  <a:noFill/>
                  <a:prstDash val="solid"/>
                </a:ln>
                <a:solidFill>
                  <a:srgbClr val="A30B1A"/>
                </a:solidFill>
                <a:latin typeface="Calibri"/>
                <a:ea typeface="ＭＳ Ｐゴシック"/>
              </a:rPr>
              <a:t>×</a:t>
            </a:r>
            <a:endParaRPr lang="ja-JP" altLang="en-US" sz="3200" b="1" dirty="0">
              <a:ln w="12700">
                <a:noFill/>
                <a:prstDash val="solid"/>
              </a:ln>
              <a:solidFill>
                <a:srgbClr val="A30B1A"/>
              </a:solidFill>
              <a:latin typeface="Calibri"/>
              <a:ea typeface="ＭＳ Ｐゴシック"/>
            </a:endParaRPr>
          </a:p>
        </p:txBody>
      </p:sp>
      <p:sp>
        <p:nvSpPr>
          <p:cNvPr id="38" name="爆発 1 37"/>
          <p:cNvSpPr/>
          <p:nvPr/>
        </p:nvSpPr>
        <p:spPr bwMode="gray">
          <a:xfrm>
            <a:off x="5018760" y="4417869"/>
            <a:ext cx="1672206" cy="812352"/>
          </a:xfrm>
          <a:prstGeom prst="irregularSeal1">
            <a:avLst/>
          </a:prstGeom>
          <a:solidFill>
            <a:srgbClr val="EAE058"/>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sz="1200" dirty="0">
                <a:solidFill>
                  <a:prstClr val="black"/>
                </a:solidFill>
                <a:latin typeface="Meiryo UI" pitchFamily="50" charset="-128"/>
                <a:ea typeface="Meiryo UI" pitchFamily="50" charset="-128"/>
                <a:cs typeface="Meiryo UI" pitchFamily="50" charset="-128"/>
              </a:rPr>
              <a:t>マイナンバー</a:t>
            </a:r>
            <a:r>
              <a:rPr lang="en-US" altLang="ja-JP" sz="1200" dirty="0">
                <a:solidFill>
                  <a:prstClr val="black"/>
                </a:solidFill>
                <a:latin typeface="Meiryo UI" pitchFamily="50" charset="-128"/>
                <a:ea typeface="Meiryo UI" pitchFamily="50" charset="-128"/>
                <a:cs typeface="Meiryo UI" pitchFamily="50" charset="-128"/>
              </a:rPr>
              <a:t/>
            </a:r>
            <a:br>
              <a:rPr lang="en-US" altLang="ja-JP" sz="1200" dirty="0">
                <a:solidFill>
                  <a:prstClr val="black"/>
                </a:solidFill>
                <a:latin typeface="Meiryo UI" pitchFamily="50" charset="-128"/>
                <a:ea typeface="Meiryo UI" pitchFamily="50" charset="-128"/>
                <a:cs typeface="Meiryo UI" pitchFamily="50" charset="-128"/>
              </a:rPr>
            </a:br>
            <a:r>
              <a:rPr lang="ja-JP" altLang="en-US" sz="1200" dirty="0">
                <a:solidFill>
                  <a:prstClr val="black"/>
                </a:solidFill>
                <a:latin typeface="Meiryo UI" pitchFamily="50" charset="-128"/>
                <a:ea typeface="Meiryo UI" pitchFamily="50" charset="-128"/>
                <a:cs typeface="Meiryo UI" pitchFamily="50" charset="-128"/>
              </a:rPr>
              <a:t>漏えい</a:t>
            </a:r>
          </a:p>
        </p:txBody>
      </p:sp>
      <p:sp>
        <p:nvSpPr>
          <p:cNvPr id="2" name="AutoShape 2" descr="クリックすると新しいウィンドウで開きます"/>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ja-JP" altLang="en-US">
              <a:solidFill>
                <a:prstClr val="black"/>
              </a:solidFill>
              <a:latin typeface="Calibri"/>
              <a:ea typeface="ＭＳ Ｐゴシック"/>
            </a:endParaRPr>
          </a:p>
        </p:txBody>
      </p:sp>
      <p:sp>
        <p:nvSpPr>
          <p:cNvPr id="67" name="円/楕円 66"/>
          <p:cNvSpPr/>
          <p:nvPr/>
        </p:nvSpPr>
        <p:spPr bwMode="gray">
          <a:xfrm>
            <a:off x="6072667" y="2710826"/>
            <a:ext cx="1234676" cy="762000"/>
          </a:xfrm>
          <a:prstGeom prst="ellipse">
            <a:avLst/>
          </a:prstGeom>
          <a:solidFill>
            <a:srgbClr val="DAD9D6"/>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0" numCol="1" rtlCol="0" anchor="t" anchorCtr="0" compatLnSpc="1">
            <a:prstTxWarp prst="textNoShape">
              <a:avLst/>
            </a:prstTxWarp>
          </a:bodyPr>
          <a:lstStyle/>
          <a:p>
            <a:pPr algn="ctr" fontAlgn="ctr"/>
            <a:endParaRPr lang="en-US" altLang="ja-JP" sz="1050" dirty="0">
              <a:solidFill>
                <a:prstClr val="black"/>
              </a:solidFill>
              <a:latin typeface="Meiryo UI" pitchFamily="50" charset="-128"/>
              <a:ea typeface="Meiryo UI" pitchFamily="50" charset="-128"/>
              <a:cs typeface="Meiryo UI" pitchFamily="50" charset="-128"/>
            </a:endParaRPr>
          </a:p>
          <a:p>
            <a:pPr algn="ctr" fontAlgn="ctr"/>
            <a:endParaRPr lang="en-US" altLang="ja-JP" sz="700" dirty="0">
              <a:solidFill>
                <a:prstClr val="black"/>
              </a:solidFill>
              <a:latin typeface="Meiryo UI" pitchFamily="50" charset="-128"/>
              <a:ea typeface="Meiryo UI" pitchFamily="50" charset="-128"/>
              <a:cs typeface="Meiryo UI" pitchFamily="50" charset="-128"/>
            </a:endParaRPr>
          </a:p>
          <a:p>
            <a:pPr algn="ctr" fontAlgn="ctr"/>
            <a:r>
              <a:rPr lang="ja-JP" altLang="en-US" sz="1050" dirty="0" smtClean="0">
                <a:solidFill>
                  <a:prstClr val="black"/>
                </a:solidFill>
                <a:latin typeface="Meiryo UI" pitchFamily="50" charset="-128"/>
                <a:ea typeface="Meiryo UI" pitchFamily="50" charset="-128"/>
                <a:cs typeface="Meiryo UI" pitchFamily="50" charset="-128"/>
              </a:rPr>
              <a:t>個人情報の</a:t>
            </a:r>
            <a:endParaRPr lang="en-US" altLang="ja-JP" sz="1050" dirty="0" smtClean="0">
              <a:solidFill>
                <a:prstClr val="black"/>
              </a:solidFill>
              <a:latin typeface="Meiryo UI" pitchFamily="50" charset="-128"/>
              <a:ea typeface="Meiryo UI" pitchFamily="50" charset="-128"/>
              <a:cs typeface="Meiryo UI" pitchFamily="50" charset="-128"/>
            </a:endParaRPr>
          </a:p>
          <a:p>
            <a:pPr algn="ctr" fontAlgn="ctr"/>
            <a:r>
              <a:rPr lang="ja-JP" altLang="en-US" sz="1050" dirty="0" smtClean="0">
                <a:solidFill>
                  <a:prstClr val="black"/>
                </a:solidFill>
                <a:latin typeface="Meiryo UI" pitchFamily="50" charset="-128"/>
                <a:ea typeface="Meiryo UI" pitchFamily="50" charset="-128"/>
                <a:cs typeface="Meiryo UI" pitchFamily="50" charset="-128"/>
              </a:rPr>
              <a:t>一元管理</a:t>
            </a:r>
            <a:endParaRPr lang="ja-JP" altLang="en-US" sz="1050" dirty="0">
              <a:solidFill>
                <a:prstClr val="black"/>
              </a:solidFill>
              <a:latin typeface="Meiryo UI" pitchFamily="50" charset="-128"/>
              <a:ea typeface="Meiryo UI" pitchFamily="50" charset="-128"/>
              <a:cs typeface="Meiryo UI" pitchFamily="50" charset="-128"/>
            </a:endParaRPr>
          </a:p>
        </p:txBody>
      </p:sp>
      <p:cxnSp>
        <p:nvCxnSpPr>
          <p:cNvPr id="29" name="直線矢印コネクタ 28"/>
          <p:cNvCxnSpPr/>
          <p:nvPr/>
        </p:nvCxnSpPr>
        <p:spPr>
          <a:xfrm>
            <a:off x="5763175" y="2374347"/>
            <a:ext cx="570288" cy="2625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V="1">
            <a:off x="5724128" y="2883135"/>
            <a:ext cx="609335" cy="24622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80" idx="1"/>
          </p:cNvCxnSpPr>
          <p:nvPr/>
        </p:nvCxnSpPr>
        <p:spPr>
          <a:xfrm flipH="1">
            <a:off x="6948265" y="2306279"/>
            <a:ext cx="720080" cy="27555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flipH="1" flipV="1">
            <a:off x="7048469" y="2925369"/>
            <a:ext cx="619876" cy="136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4" name="正方形/長方形 2053"/>
          <p:cNvSpPr/>
          <p:nvPr/>
        </p:nvSpPr>
        <p:spPr>
          <a:xfrm>
            <a:off x="5259119" y="2098796"/>
            <a:ext cx="504056" cy="551102"/>
          </a:xfrm>
          <a:prstGeom prst="rect">
            <a:avLst/>
          </a:prstGeom>
          <a:solidFill>
            <a:schemeClr val="accent2">
              <a:lumMod val="20000"/>
              <a:lumOff val="80000"/>
            </a:schemeClr>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auto">
              <a:spcBef>
                <a:spcPts val="0"/>
              </a:spcBef>
              <a:spcAft>
                <a:spcPts val="0"/>
              </a:spcAft>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所得</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正方形/長方形 78"/>
          <p:cNvSpPr/>
          <p:nvPr/>
        </p:nvSpPr>
        <p:spPr>
          <a:xfrm>
            <a:off x="5220072" y="2912669"/>
            <a:ext cx="504056" cy="551102"/>
          </a:xfrm>
          <a:prstGeom prst="rect">
            <a:avLst/>
          </a:prstGeom>
          <a:solidFill>
            <a:schemeClr val="accent2">
              <a:lumMod val="20000"/>
              <a:lumOff val="80000"/>
            </a:schemeClr>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auto">
              <a:spcBef>
                <a:spcPts val="0"/>
              </a:spcBef>
              <a:spcAft>
                <a:spcPts val="0"/>
              </a:spcAft>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住民</a:t>
            </a:r>
            <a:endParaRPr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登録</a:t>
            </a:r>
          </a:p>
        </p:txBody>
      </p:sp>
      <p:sp>
        <p:nvSpPr>
          <p:cNvPr id="80" name="正方形/長方形 79"/>
          <p:cNvSpPr/>
          <p:nvPr/>
        </p:nvSpPr>
        <p:spPr>
          <a:xfrm>
            <a:off x="7668345" y="2030728"/>
            <a:ext cx="504056" cy="551102"/>
          </a:xfrm>
          <a:prstGeom prst="rect">
            <a:avLst/>
          </a:prstGeom>
          <a:solidFill>
            <a:schemeClr val="accent2">
              <a:lumMod val="20000"/>
              <a:lumOff val="80000"/>
            </a:schemeClr>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auto">
              <a:spcBef>
                <a:spcPts val="0"/>
              </a:spcBef>
              <a:spcAft>
                <a:spcPts val="0"/>
              </a:spcAft>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健保</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正方形/長方形 81"/>
          <p:cNvSpPr/>
          <p:nvPr/>
        </p:nvSpPr>
        <p:spPr>
          <a:xfrm>
            <a:off x="7654327" y="2853805"/>
            <a:ext cx="504056" cy="551102"/>
          </a:xfrm>
          <a:prstGeom prst="rect">
            <a:avLst/>
          </a:prstGeom>
          <a:solidFill>
            <a:schemeClr val="accent2">
              <a:lumMod val="20000"/>
              <a:lumOff val="80000"/>
            </a:schemeClr>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auto">
              <a:spcBef>
                <a:spcPts val="0"/>
              </a:spcBef>
              <a:spcAft>
                <a:spcPts val="0"/>
              </a:spcAft>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年金</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フローチャート : 論理積ゲート 53"/>
          <p:cNvSpPr/>
          <p:nvPr/>
        </p:nvSpPr>
        <p:spPr>
          <a:xfrm rot="16200000">
            <a:off x="5816777" y="5256890"/>
            <a:ext cx="690091" cy="797295"/>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dirty="0">
              <a:solidFill>
                <a:prstClr val="white"/>
              </a:solidFill>
            </a:endParaRPr>
          </a:p>
        </p:txBody>
      </p:sp>
      <p:sp>
        <p:nvSpPr>
          <p:cNvPr id="3" name="円/楕円 2"/>
          <p:cNvSpPr/>
          <p:nvPr/>
        </p:nvSpPr>
        <p:spPr>
          <a:xfrm>
            <a:off x="5810164" y="4860382"/>
            <a:ext cx="703316" cy="69788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8" name="円/楕円 57"/>
          <p:cNvSpPr/>
          <p:nvPr/>
        </p:nvSpPr>
        <p:spPr>
          <a:xfrm flipV="1">
            <a:off x="6038449" y="5136397"/>
            <a:ext cx="45719" cy="66513"/>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9" name="円/楕円 58"/>
          <p:cNvSpPr/>
          <p:nvPr/>
        </p:nvSpPr>
        <p:spPr>
          <a:xfrm flipV="1">
            <a:off x="6239976" y="5136397"/>
            <a:ext cx="45719" cy="66513"/>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0" name="円/楕円 59"/>
          <p:cNvSpPr/>
          <p:nvPr/>
        </p:nvSpPr>
        <p:spPr>
          <a:xfrm flipV="1">
            <a:off x="6110682" y="5257395"/>
            <a:ext cx="129294" cy="225210"/>
          </a:xfrm>
          <a:prstGeom prst="ellipse">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cxnSp>
        <p:nvCxnSpPr>
          <p:cNvPr id="27" name="直線コネクタ 26"/>
          <p:cNvCxnSpPr/>
          <p:nvPr/>
        </p:nvCxnSpPr>
        <p:spPr>
          <a:xfrm>
            <a:off x="5951262" y="4935915"/>
            <a:ext cx="7578" cy="19615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5898624" y="4986506"/>
            <a:ext cx="10686" cy="17604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5997302" y="4899258"/>
            <a:ext cx="7258" cy="1947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6053730" y="4887367"/>
            <a:ext cx="360" cy="16469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5852904" y="5062706"/>
            <a:ext cx="10686" cy="137944"/>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85" name="Picture 3" descr="C:\Users\CS832991\Desktop\素材\SV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0824" y="2243743"/>
            <a:ext cx="1038656" cy="934166"/>
          </a:xfrm>
          <a:prstGeom prst="rect">
            <a:avLst/>
          </a:prstGeom>
          <a:noFill/>
          <a:extLst>
            <a:ext uri="{909E8E84-426E-40DD-AFC4-6F175D3DCCD1}">
              <a14:hiddenFill xmlns:a14="http://schemas.microsoft.com/office/drawing/2010/main">
                <a:solidFill>
                  <a:srgbClr val="FFFFFF"/>
                </a:solidFill>
              </a14:hiddenFill>
            </a:ext>
          </a:extLst>
        </p:spPr>
      </p:pic>
      <p:sp>
        <p:nvSpPr>
          <p:cNvPr id="83" name="禁止 82"/>
          <p:cNvSpPr/>
          <p:nvPr/>
        </p:nvSpPr>
        <p:spPr>
          <a:xfrm>
            <a:off x="6010991" y="2014995"/>
            <a:ext cx="1418322" cy="1457831"/>
          </a:xfrm>
          <a:prstGeom prst="noSmoking">
            <a:avLst>
              <a:gd name="adj" fmla="val 11779"/>
            </a:avLst>
          </a:prstGeom>
          <a:solidFill>
            <a:srgbClr val="FF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68" name="タイトル 1"/>
          <p:cNvSpPr txBox="1">
            <a:spLocks/>
          </p:cNvSpPr>
          <p:nvPr/>
        </p:nvSpPr>
        <p:spPr bwMode="auto">
          <a:xfrm>
            <a:off x="161945" y="116632"/>
            <a:ext cx="873053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en-US" altLang="ja-JP" sz="3600" dirty="0" smtClean="0">
                <a:solidFill>
                  <a:prstClr val="black"/>
                </a:solidFill>
                <a:latin typeface="HGP創英角ｺﾞｼｯｸUB" pitchFamily="50" charset="-128"/>
                <a:ea typeface="HGP創英角ｺﾞｼｯｸUB" pitchFamily="50" charset="-128"/>
              </a:rPr>
              <a:t>6</a:t>
            </a:r>
            <a:r>
              <a:rPr lang="ja-JP" altLang="en-US" sz="3600" dirty="0" err="1" smtClean="0">
                <a:solidFill>
                  <a:prstClr val="black"/>
                </a:solidFill>
                <a:latin typeface="HGP創英角ｺﾞｼｯｸUB" pitchFamily="50" charset="-128"/>
                <a:ea typeface="HGP創英角ｺﾞｼｯｸUB" pitchFamily="50" charset="-128"/>
              </a:rPr>
              <a:t>．</a:t>
            </a:r>
            <a:r>
              <a:rPr lang="ja-JP" altLang="en-US" sz="3600" dirty="0" smtClean="0">
                <a:solidFill>
                  <a:prstClr val="black"/>
                </a:solidFill>
                <a:latin typeface="HGP創英角ｺﾞｼｯｸUB" pitchFamily="50" charset="-128"/>
                <a:ea typeface="HGP創英角ｺﾞｼｯｸUB" pitchFamily="50" charset="-128"/>
              </a:rPr>
              <a:t>個人情報の保護</a:t>
            </a:r>
          </a:p>
        </p:txBody>
      </p:sp>
      <p:sp>
        <p:nvSpPr>
          <p:cNvPr id="86" name="正方形/長方形 85"/>
          <p:cNvSpPr/>
          <p:nvPr/>
        </p:nvSpPr>
        <p:spPr bwMode="gray">
          <a:xfrm>
            <a:off x="388785" y="4421113"/>
            <a:ext cx="4025209" cy="2032223"/>
          </a:xfrm>
          <a:prstGeom prst="rect">
            <a:avLst/>
          </a:prstGeom>
          <a:solidFill>
            <a:srgbClr val="FFFFFF"/>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endParaRPr lang="ja-JP" altLang="en-US" sz="1200" dirty="0" smtClean="0">
              <a:solidFill>
                <a:prstClr val="black"/>
              </a:solidFill>
              <a:latin typeface="Meiryo UI" pitchFamily="50" charset="-128"/>
              <a:ea typeface="Meiryo UI" pitchFamily="50" charset="-128"/>
              <a:cs typeface="Meiryo UI" pitchFamily="50" charset="-128"/>
            </a:endParaRPr>
          </a:p>
        </p:txBody>
      </p:sp>
      <p:sp>
        <p:nvSpPr>
          <p:cNvPr id="87" name="正方形/長方形 86"/>
          <p:cNvSpPr/>
          <p:nvPr/>
        </p:nvSpPr>
        <p:spPr bwMode="gray">
          <a:xfrm>
            <a:off x="388784" y="4149080"/>
            <a:ext cx="4034251" cy="321952"/>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600" dirty="0" smtClean="0">
                <a:solidFill>
                  <a:prstClr val="black"/>
                </a:solidFill>
                <a:latin typeface="Meiryo UI" pitchFamily="50" charset="-128"/>
                <a:ea typeface="Meiryo UI" pitchFamily="50" charset="-128"/>
                <a:cs typeface="Meiryo UI" pitchFamily="50" charset="-128"/>
              </a:rPr>
              <a:t>③カードの券面・</a:t>
            </a:r>
            <a:r>
              <a:rPr lang="en-US" altLang="ja-JP" sz="1600" dirty="0" smtClean="0">
                <a:solidFill>
                  <a:prstClr val="black"/>
                </a:solidFill>
                <a:latin typeface="Meiryo UI" pitchFamily="50" charset="-128"/>
                <a:ea typeface="Meiryo UI" pitchFamily="50" charset="-128"/>
                <a:cs typeface="Meiryo UI" pitchFamily="50" charset="-128"/>
              </a:rPr>
              <a:t>IC</a:t>
            </a:r>
            <a:r>
              <a:rPr lang="ja-JP" altLang="en-US" sz="1600" dirty="0" smtClean="0">
                <a:solidFill>
                  <a:prstClr val="black"/>
                </a:solidFill>
                <a:latin typeface="Meiryo UI" pitchFamily="50" charset="-128"/>
                <a:ea typeface="Meiryo UI" pitchFamily="50" charset="-128"/>
                <a:cs typeface="Meiryo UI" pitchFamily="50" charset="-128"/>
              </a:rPr>
              <a:t>チップに機微情報なし</a:t>
            </a:r>
          </a:p>
        </p:txBody>
      </p:sp>
      <p:sp>
        <p:nvSpPr>
          <p:cNvPr id="88" name="角丸四角形 87"/>
          <p:cNvSpPr/>
          <p:nvPr/>
        </p:nvSpPr>
        <p:spPr bwMode="gray">
          <a:xfrm>
            <a:off x="388784" y="6093296"/>
            <a:ext cx="4039200" cy="381600"/>
          </a:xfrm>
          <a:prstGeom prst="round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auto">
              <a:spcBef>
                <a:spcPts val="0"/>
              </a:spcBef>
              <a:spcAft>
                <a:spcPts val="0"/>
              </a:spcAft>
            </a:pPr>
            <a:r>
              <a:rPr lang="ja-JP" altLang="en-US" sz="1200" dirty="0" smtClean="0">
                <a:solidFill>
                  <a:srgbClr val="FFFFFF"/>
                </a:solidFill>
                <a:latin typeface="Meiryo UI" pitchFamily="50" charset="-128"/>
                <a:ea typeface="Meiryo UI" pitchFamily="50" charset="-128"/>
                <a:cs typeface="Meiryo UI" pitchFamily="50" charset="-128"/>
              </a:rPr>
              <a:t>カードの券面・</a:t>
            </a:r>
            <a:r>
              <a:rPr lang="en-US" altLang="ja-JP" sz="1200" dirty="0" smtClean="0">
                <a:solidFill>
                  <a:srgbClr val="FFFFFF"/>
                </a:solidFill>
                <a:latin typeface="Meiryo UI" pitchFamily="50" charset="-128"/>
                <a:ea typeface="Meiryo UI" pitchFamily="50" charset="-128"/>
                <a:cs typeface="Meiryo UI" pitchFamily="50" charset="-128"/>
              </a:rPr>
              <a:t>IC</a:t>
            </a:r>
            <a:r>
              <a:rPr lang="ja-JP" altLang="en-US" sz="1200" dirty="0" smtClean="0">
                <a:solidFill>
                  <a:srgbClr val="FFFFFF"/>
                </a:solidFill>
                <a:latin typeface="Meiryo UI" pitchFamily="50" charset="-128"/>
                <a:ea typeface="Meiryo UI" pitchFamily="50" charset="-128"/>
                <a:cs typeface="Meiryo UI" pitchFamily="50" charset="-128"/>
              </a:rPr>
              <a:t>チップには、所得・保険情報・医療情報</a:t>
            </a:r>
            <a:endParaRPr lang="en-US" altLang="ja-JP" sz="1200" dirty="0" smtClean="0">
              <a:solidFill>
                <a:srgbClr val="FFFFFF"/>
              </a:solidFill>
              <a:latin typeface="Meiryo UI" pitchFamily="50" charset="-128"/>
              <a:ea typeface="Meiryo UI" pitchFamily="50" charset="-128"/>
              <a:cs typeface="Meiryo UI" pitchFamily="50" charset="-128"/>
            </a:endParaRPr>
          </a:p>
          <a:p>
            <a:pPr algn="ctr" fontAlgn="auto">
              <a:spcBef>
                <a:spcPts val="0"/>
              </a:spcBef>
              <a:spcAft>
                <a:spcPts val="0"/>
              </a:spcAft>
            </a:pPr>
            <a:r>
              <a:rPr lang="ja-JP" altLang="en-US" sz="1200" dirty="0" smtClean="0">
                <a:solidFill>
                  <a:srgbClr val="FFFFFF"/>
                </a:solidFill>
                <a:latin typeface="Meiryo UI" pitchFamily="50" charset="-128"/>
                <a:ea typeface="Meiryo UI" pitchFamily="50" charset="-128"/>
                <a:cs typeface="Meiryo UI" pitchFamily="50" charset="-128"/>
              </a:rPr>
              <a:t>などのセンシティブ（機微性）情報は搭載しない</a:t>
            </a:r>
            <a:endParaRPr lang="ja-JP" altLang="en-US" sz="1200" dirty="0">
              <a:solidFill>
                <a:srgbClr val="FFFFFF"/>
              </a:solidFill>
              <a:latin typeface="Meiryo UI" pitchFamily="50" charset="-128"/>
              <a:ea typeface="Meiryo UI" pitchFamily="50" charset="-128"/>
              <a:cs typeface="Meiryo UI" pitchFamily="50" charset="-128"/>
            </a:endParaRPr>
          </a:p>
        </p:txBody>
      </p:sp>
      <p:grpSp>
        <p:nvGrpSpPr>
          <p:cNvPr id="8" name="グループ化 7"/>
          <p:cNvGrpSpPr/>
          <p:nvPr/>
        </p:nvGrpSpPr>
        <p:grpSpPr>
          <a:xfrm>
            <a:off x="487775" y="4751137"/>
            <a:ext cx="1707961" cy="1095359"/>
            <a:chOff x="3310799" y="4628134"/>
            <a:chExt cx="1707961" cy="1095359"/>
          </a:xfrm>
        </p:grpSpPr>
        <p:pic>
          <p:nvPicPr>
            <p:cNvPr id="7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0799" y="4628134"/>
              <a:ext cx="1707961" cy="1095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テキスト ボックス 75"/>
            <p:cNvSpPr txBox="1"/>
            <p:nvPr/>
          </p:nvSpPr>
          <p:spPr>
            <a:xfrm>
              <a:off x="3595196" y="4708612"/>
              <a:ext cx="432048" cy="92333"/>
            </a:xfrm>
            <a:prstGeom prst="rect">
              <a:avLst/>
            </a:prstGeom>
            <a:solidFill>
              <a:schemeClr val="bg1"/>
            </a:solidFill>
          </p:spPr>
          <p:txBody>
            <a:bodyPr wrap="square" lIns="0" tIns="0" rIns="0" bIns="0" rtlCol="0" anchor="ctr" anchorCtr="0">
              <a:spAutoFit/>
            </a:bodyPr>
            <a:lstStyle/>
            <a:p>
              <a:r>
                <a:rPr lang="ja-JP" altLang="en-US" sz="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神戸　花子</a:t>
              </a:r>
              <a:endParaRPr lang="ja-JP" altLang="en-US" sz="6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テキスト ボックス 76"/>
            <p:cNvSpPr txBox="1"/>
            <p:nvPr/>
          </p:nvSpPr>
          <p:spPr>
            <a:xfrm>
              <a:off x="3579190" y="4847771"/>
              <a:ext cx="1171178" cy="78245"/>
            </a:xfrm>
            <a:prstGeom prst="rect">
              <a:avLst/>
            </a:prstGeom>
            <a:solidFill>
              <a:schemeClr val="bg1"/>
            </a:solidFill>
          </p:spPr>
          <p:txBody>
            <a:bodyPr wrap="square" lIns="0" tIns="0" rIns="0" bIns="0" rtlCol="0" anchor="ctr" anchorCtr="0">
              <a:noAutofit/>
            </a:bodyPr>
            <a:lstStyle/>
            <a:p>
              <a:r>
                <a:rPr lang="ja-JP" altLang="en-US" sz="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兵庫県神戸市東灘区●町</a:t>
              </a:r>
              <a:r>
                <a:rPr lang="en-US" altLang="ja-JP" sz="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1-1-1</a:t>
              </a:r>
              <a:endParaRPr lang="ja-JP" altLang="en-US" sz="6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78" name="グループ化 77"/>
            <p:cNvGrpSpPr/>
            <p:nvPr/>
          </p:nvGrpSpPr>
          <p:grpSpPr>
            <a:xfrm>
              <a:off x="3386788" y="5076749"/>
              <a:ext cx="424432" cy="548640"/>
              <a:chOff x="3434085" y="4366343"/>
              <a:chExt cx="249654" cy="322225"/>
            </a:xfrm>
          </p:grpSpPr>
          <p:sp>
            <p:nvSpPr>
              <p:cNvPr id="81" name="正方形/長方形 80"/>
              <p:cNvSpPr/>
              <p:nvPr/>
            </p:nvSpPr>
            <p:spPr>
              <a:xfrm>
                <a:off x="3434085" y="4366343"/>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4" name="フローチャート : 論理積ゲート 83"/>
              <p:cNvSpPr/>
              <p:nvPr/>
            </p:nvSpPr>
            <p:spPr>
              <a:xfrm rot="16200000">
                <a:off x="3492065" y="4522146"/>
                <a:ext cx="141010" cy="191834"/>
              </a:xfrm>
              <a:prstGeom prst="flowChartDelay">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7" name="スマイル 106"/>
              <p:cNvSpPr/>
              <p:nvPr/>
            </p:nvSpPr>
            <p:spPr>
              <a:xfrm>
                <a:off x="3466653" y="4406967"/>
                <a:ext cx="191834" cy="157075"/>
              </a:xfrm>
              <a:prstGeom prst="smileyFace">
                <a:avLst>
                  <a:gd name="adj" fmla="val 4653"/>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sp>
        <p:nvSpPr>
          <p:cNvPr id="108" name="正方形/長方形 107"/>
          <p:cNvSpPr/>
          <p:nvPr/>
        </p:nvSpPr>
        <p:spPr>
          <a:xfrm>
            <a:off x="2888133" y="4695223"/>
            <a:ext cx="504056" cy="551102"/>
          </a:xfrm>
          <a:prstGeom prst="rect">
            <a:avLst/>
          </a:prstGeom>
          <a:solidFill>
            <a:schemeClr val="accent2">
              <a:lumMod val="20000"/>
              <a:lumOff val="80000"/>
            </a:schemeClr>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所得</a:t>
            </a:r>
            <a:endParaRPr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情報</a:t>
            </a:r>
          </a:p>
        </p:txBody>
      </p:sp>
      <p:sp>
        <p:nvSpPr>
          <p:cNvPr id="109" name="正方形/長方形 108"/>
          <p:cNvSpPr/>
          <p:nvPr/>
        </p:nvSpPr>
        <p:spPr>
          <a:xfrm>
            <a:off x="3579731" y="4710955"/>
            <a:ext cx="504056" cy="551102"/>
          </a:xfrm>
          <a:prstGeom prst="rect">
            <a:avLst/>
          </a:prstGeom>
          <a:solidFill>
            <a:schemeClr val="accent2">
              <a:lumMod val="20000"/>
              <a:lumOff val="80000"/>
            </a:schemeClr>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健保</a:t>
            </a:r>
            <a:endParaRPr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情報</a:t>
            </a:r>
          </a:p>
        </p:txBody>
      </p:sp>
      <p:sp>
        <p:nvSpPr>
          <p:cNvPr id="110" name="正方形/長方形 109"/>
          <p:cNvSpPr/>
          <p:nvPr/>
        </p:nvSpPr>
        <p:spPr>
          <a:xfrm>
            <a:off x="2888133" y="5402644"/>
            <a:ext cx="504056" cy="551102"/>
          </a:xfrm>
          <a:prstGeom prst="rect">
            <a:avLst/>
          </a:prstGeom>
          <a:solidFill>
            <a:schemeClr val="accent2">
              <a:lumMod val="20000"/>
              <a:lumOff val="80000"/>
            </a:schemeClr>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年金</a:t>
            </a:r>
            <a:endParaRPr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情報</a:t>
            </a:r>
          </a:p>
        </p:txBody>
      </p:sp>
      <p:sp>
        <p:nvSpPr>
          <p:cNvPr id="111" name="正方形/長方形 110"/>
          <p:cNvSpPr/>
          <p:nvPr/>
        </p:nvSpPr>
        <p:spPr>
          <a:xfrm>
            <a:off x="3570428" y="5413662"/>
            <a:ext cx="504056" cy="551102"/>
          </a:xfrm>
          <a:prstGeom prst="rect">
            <a:avLst/>
          </a:prstGeom>
          <a:solidFill>
            <a:schemeClr val="accent2">
              <a:lumMod val="20000"/>
              <a:lumOff val="80000"/>
            </a:schemeClr>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疾病</a:t>
            </a:r>
            <a:endParaRPr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履歴</a:t>
            </a:r>
          </a:p>
        </p:txBody>
      </p:sp>
      <p:cxnSp>
        <p:nvCxnSpPr>
          <p:cNvPr id="112" name="直線矢印コネクタ 111"/>
          <p:cNvCxnSpPr>
            <a:stCxn id="16" idx="1"/>
          </p:cNvCxnSpPr>
          <p:nvPr/>
        </p:nvCxnSpPr>
        <p:spPr>
          <a:xfrm flipH="1" flipV="1">
            <a:off x="1927344" y="5274172"/>
            <a:ext cx="720080" cy="503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左中かっこ 15"/>
          <p:cNvSpPr/>
          <p:nvPr/>
        </p:nvSpPr>
        <p:spPr>
          <a:xfrm>
            <a:off x="2647424" y="4695223"/>
            <a:ext cx="194824" cy="1258523"/>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3" name="禁止 112"/>
          <p:cNvSpPr/>
          <p:nvPr/>
        </p:nvSpPr>
        <p:spPr>
          <a:xfrm>
            <a:off x="2842248" y="4665090"/>
            <a:ext cx="1317374" cy="1288269"/>
          </a:xfrm>
          <a:prstGeom prst="noSmoking">
            <a:avLst>
              <a:gd name="adj" fmla="val 13751"/>
            </a:avLst>
          </a:prstGeom>
          <a:solidFill>
            <a:srgbClr val="FF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Tree>
    <p:extLst>
      <p:ext uri="{BB962C8B-B14F-4D97-AF65-F5344CB8AC3E}">
        <p14:creationId xmlns:p14="http://schemas.microsoft.com/office/powerpoint/2010/main" val="2567740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7"/>
          <p:cNvSpPr>
            <a:spLocks noChangeArrowheads="1"/>
          </p:cNvSpPr>
          <p:nvPr/>
        </p:nvSpPr>
        <p:spPr bwMode="gray">
          <a:xfrm>
            <a:off x="323849" y="548680"/>
            <a:ext cx="8569325" cy="576263"/>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3"/>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9pPr>
          </a:lstStyle>
          <a:p>
            <a:pPr algn="ctr" eaLnBrk="1" fontAlgn="ctr" hangingPunct="1">
              <a:lnSpc>
                <a:spcPct val="100000"/>
              </a:lnSpc>
              <a:spcBef>
                <a:spcPct val="0"/>
              </a:spcBef>
              <a:spcAft>
                <a:spcPct val="0"/>
              </a:spcAft>
              <a:buClrTx/>
              <a:buFontTx/>
              <a:buNone/>
            </a:pPr>
            <a:r>
              <a:rPr lang="ja-JP" altLang="en-US" b="1" dirty="0" smtClean="0">
                <a:solidFill>
                  <a:srgbClr val="F79646"/>
                </a:solidFill>
              </a:rPr>
              <a:t>厳格な本人確認、国際規格のセキュリティレベル、罰則・監視</a:t>
            </a:r>
            <a:endParaRPr lang="ja-JP" altLang="en-US" b="1" dirty="0">
              <a:solidFill>
                <a:srgbClr val="F79646"/>
              </a:solidFill>
            </a:endParaRPr>
          </a:p>
        </p:txBody>
      </p:sp>
      <p:sp>
        <p:nvSpPr>
          <p:cNvPr id="5" name="正方形/長方形 4"/>
          <p:cNvSpPr/>
          <p:nvPr/>
        </p:nvSpPr>
        <p:spPr bwMode="gray">
          <a:xfrm>
            <a:off x="336704" y="1617692"/>
            <a:ext cx="4040188" cy="2089662"/>
          </a:xfrm>
          <a:prstGeom prst="rect">
            <a:avLst/>
          </a:prstGeom>
          <a:solidFill>
            <a:srgbClr val="FFFFFF"/>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endParaRPr lang="ja-JP" altLang="en-US" sz="1200" dirty="0">
              <a:solidFill>
                <a:prstClr val="black"/>
              </a:solidFill>
              <a:latin typeface="Meiryo UI" pitchFamily="50" charset="-128"/>
              <a:ea typeface="Meiryo UI" pitchFamily="50" charset="-128"/>
              <a:cs typeface="Meiryo UI" pitchFamily="50" charset="-128"/>
            </a:endParaRPr>
          </a:p>
        </p:txBody>
      </p:sp>
      <p:sp>
        <p:nvSpPr>
          <p:cNvPr id="6" name="正方形/長方形 5"/>
          <p:cNvSpPr/>
          <p:nvPr/>
        </p:nvSpPr>
        <p:spPr bwMode="gray">
          <a:xfrm>
            <a:off x="4807137" y="1576431"/>
            <a:ext cx="4025209" cy="2089662"/>
          </a:xfrm>
          <a:prstGeom prst="rect">
            <a:avLst/>
          </a:prstGeom>
          <a:solidFill>
            <a:srgbClr val="FFFFFF"/>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endParaRPr lang="ja-JP" altLang="en-US" sz="1200" dirty="0">
              <a:solidFill>
                <a:prstClr val="black"/>
              </a:solidFill>
              <a:latin typeface="Meiryo UI" pitchFamily="50" charset="-128"/>
              <a:ea typeface="Meiryo UI" pitchFamily="50" charset="-128"/>
              <a:cs typeface="Meiryo UI" pitchFamily="50" charset="-128"/>
            </a:endParaRPr>
          </a:p>
        </p:txBody>
      </p:sp>
      <p:sp>
        <p:nvSpPr>
          <p:cNvPr id="7" name="正方形/長方形 6"/>
          <p:cNvSpPr/>
          <p:nvPr/>
        </p:nvSpPr>
        <p:spPr bwMode="gray">
          <a:xfrm>
            <a:off x="336704" y="3941377"/>
            <a:ext cx="4040188" cy="2045402"/>
          </a:xfrm>
          <a:prstGeom prst="rect">
            <a:avLst/>
          </a:prstGeom>
          <a:solidFill>
            <a:srgbClr val="FFFFFF"/>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endParaRPr lang="ja-JP" altLang="en-US" sz="1200" dirty="0">
              <a:solidFill>
                <a:prstClr val="black"/>
              </a:solidFill>
              <a:latin typeface="Meiryo UI" pitchFamily="50" charset="-128"/>
              <a:ea typeface="Meiryo UI" pitchFamily="50" charset="-128"/>
              <a:cs typeface="Meiryo UI" pitchFamily="50" charset="-128"/>
            </a:endParaRPr>
          </a:p>
        </p:txBody>
      </p:sp>
      <p:sp>
        <p:nvSpPr>
          <p:cNvPr id="8" name="正方形/長方形 7"/>
          <p:cNvSpPr/>
          <p:nvPr/>
        </p:nvSpPr>
        <p:spPr bwMode="gray">
          <a:xfrm>
            <a:off x="323528" y="1304398"/>
            <a:ext cx="4053364" cy="308362"/>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600" dirty="0" smtClean="0">
                <a:solidFill>
                  <a:prstClr val="black"/>
                </a:solidFill>
                <a:latin typeface="Meiryo UI" pitchFamily="50" charset="-128"/>
                <a:ea typeface="Meiryo UI" pitchFamily="50" charset="-128"/>
                <a:cs typeface="Meiryo UI" pitchFamily="50" charset="-128"/>
              </a:rPr>
              <a:t>⑤マイナンバー</a:t>
            </a:r>
            <a:r>
              <a:rPr lang="ja-JP" altLang="en-US" sz="1600" dirty="0">
                <a:solidFill>
                  <a:prstClr val="black"/>
                </a:solidFill>
                <a:latin typeface="Meiryo UI" pitchFamily="50" charset="-128"/>
                <a:ea typeface="Meiryo UI" pitchFamily="50" charset="-128"/>
                <a:cs typeface="Meiryo UI" pitchFamily="50" charset="-128"/>
              </a:rPr>
              <a:t>利用時に厳格な本人確認を要求</a:t>
            </a:r>
          </a:p>
        </p:txBody>
      </p:sp>
      <p:sp>
        <p:nvSpPr>
          <p:cNvPr id="9" name="正方形/長方形 8"/>
          <p:cNvSpPr/>
          <p:nvPr/>
        </p:nvSpPr>
        <p:spPr bwMode="gray">
          <a:xfrm>
            <a:off x="4807136" y="1304398"/>
            <a:ext cx="4034251" cy="321952"/>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600" dirty="0" smtClean="0">
                <a:solidFill>
                  <a:prstClr val="black"/>
                </a:solidFill>
                <a:latin typeface="Meiryo UI" pitchFamily="50" charset="-128"/>
                <a:ea typeface="Meiryo UI" pitchFamily="50" charset="-128"/>
                <a:cs typeface="Meiryo UI" pitchFamily="50" charset="-128"/>
              </a:rPr>
              <a:t>⑥偽造</a:t>
            </a:r>
            <a:r>
              <a:rPr lang="ja-JP" altLang="en-US" sz="1600" dirty="0">
                <a:solidFill>
                  <a:prstClr val="black"/>
                </a:solidFill>
                <a:latin typeface="Meiryo UI" pitchFamily="50" charset="-128"/>
                <a:ea typeface="Meiryo UI" pitchFamily="50" charset="-128"/>
                <a:cs typeface="Meiryo UI" pitchFamily="50" charset="-128"/>
              </a:rPr>
              <a:t>目的の不正行為に対抗する</a:t>
            </a:r>
            <a:r>
              <a:rPr lang="en-US" altLang="ja-JP" sz="1600" dirty="0">
                <a:solidFill>
                  <a:prstClr val="black"/>
                </a:solidFill>
                <a:latin typeface="Meiryo UI" pitchFamily="50" charset="-128"/>
                <a:ea typeface="Meiryo UI" pitchFamily="50" charset="-128"/>
                <a:cs typeface="Meiryo UI" pitchFamily="50" charset="-128"/>
              </a:rPr>
              <a:t>IC</a:t>
            </a:r>
            <a:r>
              <a:rPr lang="ja-JP" altLang="en-US" sz="1600" dirty="0">
                <a:solidFill>
                  <a:prstClr val="black"/>
                </a:solidFill>
                <a:latin typeface="Meiryo UI" pitchFamily="50" charset="-128"/>
                <a:ea typeface="Meiryo UI" pitchFamily="50" charset="-128"/>
                <a:cs typeface="Meiryo UI" pitchFamily="50" charset="-128"/>
              </a:rPr>
              <a:t>チップ機能</a:t>
            </a:r>
          </a:p>
        </p:txBody>
      </p:sp>
      <p:sp>
        <p:nvSpPr>
          <p:cNvPr id="10" name="正方形/長方形 9"/>
          <p:cNvSpPr/>
          <p:nvPr/>
        </p:nvSpPr>
        <p:spPr bwMode="gray">
          <a:xfrm>
            <a:off x="341120" y="3880687"/>
            <a:ext cx="4035771" cy="288032"/>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600" dirty="0" smtClean="0">
                <a:solidFill>
                  <a:prstClr val="black"/>
                </a:solidFill>
                <a:latin typeface="Meiryo UI" pitchFamily="50" charset="-128"/>
                <a:ea typeface="Meiryo UI" pitchFamily="50" charset="-128"/>
                <a:cs typeface="Meiryo UI" pitchFamily="50" charset="-128"/>
              </a:rPr>
              <a:t>⑦</a:t>
            </a:r>
            <a:r>
              <a:rPr lang="en-US" altLang="ja-JP" sz="1600" dirty="0" smtClean="0">
                <a:solidFill>
                  <a:prstClr val="black"/>
                </a:solidFill>
                <a:latin typeface="Meiryo UI" pitchFamily="50" charset="-128"/>
                <a:ea typeface="Meiryo UI" pitchFamily="50" charset="-128"/>
                <a:cs typeface="Meiryo UI" pitchFamily="50" charset="-128"/>
              </a:rPr>
              <a:t>ISO/IEC15408</a:t>
            </a:r>
            <a:r>
              <a:rPr lang="ja-JP" altLang="en-US" sz="1600" dirty="0">
                <a:solidFill>
                  <a:prstClr val="black"/>
                </a:solidFill>
                <a:latin typeface="Meiryo UI" pitchFamily="50" charset="-128"/>
                <a:ea typeface="Meiryo UI" pitchFamily="50" charset="-128"/>
                <a:cs typeface="Meiryo UI" pitchFamily="50" charset="-128"/>
              </a:rPr>
              <a:t>認証取得</a:t>
            </a:r>
          </a:p>
        </p:txBody>
      </p:sp>
      <p:sp>
        <p:nvSpPr>
          <p:cNvPr id="11" name="角丸四角形 10"/>
          <p:cNvSpPr/>
          <p:nvPr/>
        </p:nvSpPr>
        <p:spPr bwMode="gray">
          <a:xfrm>
            <a:off x="336704" y="3341768"/>
            <a:ext cx="4039200" cy="381600"/>
          </a:xfrm>
          <a:prstGeom prst="round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a:r>
              <a:rPr lang="ja-JP" altLang="en-US" sz="1200" dirty="0">
                <a:solidFill>
                  <a:srgbClr val="FFFFFF"/>
                </a:solidFill>
                <a:latin typeface="Meiryo UI" pitchFamily="50" charset="-128"/>
                <a:ea typeface="Meiryo UI" pitchFamily="50" charset="-128"/>
                <a:cs typeface="Meiryo UI" pitchFamily="50" charset="-128"/>
              </a:rPr>
              <a:t>「番号の正確性」とともに「本人の番号であること（真正性）」</a:t>
            </a:r>
            <a:endParaRPr lang="en-US" altLang="ja-JP" sz="1200" dirty="0">
              <a:solidFill>
                <a:srgbClr val="FFFFFF"/>
              </a:solidFill>
              <a:latin typeface="Meiryo UI" pitchFamily="50" charset="-128"/>
              <a:ea typeface="Meiryo UI" pitchFamily="50" charset="-128"/>
              <a:cs typeface="Meiryo UI" pitchFamily="50" charset="-128"/>
            </a:endParaRPr>
          </a:p>
          <a:p>
            <a:pPr algn="ctr"/>
            <a:r>
              <a:rPr lang="ja-JP" altLang="en-US" sz="1200" dirty="0">
                <a:solidFill>
                  <a:srgbClr val="FFFFFF"/>
                </a:solidFill>
                <a:latin typeface="Meiryo UI" pitchFamily="50" charset="-128"/>
                <a:ea typeface="Meiryo UI" pitchFamily="50" charset="-128"/>
                <a:cs typeface="Meiryo UI" pitchFamily="50" charset="-128"/>
              </a:rPr>
              <a:t>を厳格にチェック、なりすましによる不正・犯罪を防止</a:t>
            </a:r>
          </a:p>
        </p:txBody>
      </p:sp>
      <p:sp>
        <p:nvSpPr>
          <p:cNvPr id="12" name="角丸四角形 11"/>
          <p:cNvSpPr/>
          <p:nvPr/>
        </p:nvSpPr>
        <p:spPr bwMode="gray">
          <a:xfrm>
            <a:off x="4807136" y="3353209"/>
            <a:ext cx="4039200" cy="381600"/>
          </a:xfrm>
          <a:prstGeom prst="round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a:r>
              <a:rPr lang="en-US" altLang="ja-JP" sz="1200" dirty="0">
                <a:solidFill>
                  <a:srgbClr val="FFFFFF"/>
                </a:solidFill>
                <a:latin typeface="Meiryo UI" pitchFamily="50" charset="-128"/>
                <a:ea typeface="Meiryo UI" pitchFamily="50" charset="-128"/>
                <a:cs typeface="Meiryo UI" pitchFamily="50" charset="-128"/>
              </a:rPr>
              <a:t>IC</a:t>
            </a:r>
            <a:r>
              <a:rPr lang="ja-JP" altLang="en-US" sz="1200" dirty="0">
                <a:solidFill>
                  <a:srgbClr val="FFFFFF"/>
                </a:solidFill>
                <a:latin typeface="Meiryo UI" pitchFamily="50" charset="-128"/>
                <a:ea typeface="Meiryo UI" pitchFamily="50" charset="-128"/>
                <a:cs typeface="Meiryo UI" pitchFamily="50" charset="-128"/>
              </a:rPr>
              <a:t>チップの内容を不正に読み取り、勝手に変えることができない</a:t>
            </a:r>
          </a:p>
        </p:txBody>
      </p:sp>
      <p:sp>
        <p:nvSpPr>
          <p:cNvPr id="13" name="角丸四角形 12"/>
          <p:cNvSpPr/>
          <p:nvPr/>
        </p:nvSpPr>
        <p:spPr bwMode="gray">
          <a:xfrm>
            <a:off x="341121" y="5839713"/>
            <a:ext cx="4039200" cy="381600"/>
          </a:xfrm>
          <a:prstGeom prst="round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a:r>
              <a:rPr lang="ja-JP" altLang="en-US" sz="1200" dirty="0">
                <a:solidFill>
                  <a:srgbClr val="FFFFFF"/>
                </a:solidFill>
                <a:latin typeface="Meiryo UI" pitchFamily="50" charset="-128"/>
                <a:ea typeface="Meiryo UI" pitchFamily="50" charset="-128"/>
                <a:cs typeface="Meiryo UI" pitchFamily="50" charset="-128"/>
              </a:rPr>
              <a:t>コンピュータシステムや製品のセキュリティ機能を</a:t>
            </a:r>
            <a:endParaRPr lang="en-US" altLang="ja-JP" sz="1200" dirty="0">
              <a:solidFill>
                <a:srgbClr val="FFFFFF"/>
              </a:solidFill>
              <a:latin typeface="Meiryo UI" pitchFamily="50" charset="-128"/>
              <a:ea typeface="Meiryo UI" pitchFamily="50" charset="-128"/>
              <a:cs typeface="Meiryo UI" pitchFamily="50" charset="-128"/>
            </a:endParaRPr>
          </a:p>
          <a:p>
            <a:pPr algn="ctr"/>
            <a:r>
              <a:rPr lang="ja-JP" altLang="en-US" sz="1200" dirty="0">
                <a:solidFill>
                  <a:srgbClr val="FFFFFF"/>
                </a:solidFill>
                <a:latin typeface="Meiryo UI" pitchFamily="50" charset="-128"/>
                <a:ea typeface="Meiryo UI" pitchFamily="50" charset="-128"/>
                <a:cs typeface="Meiryo UI" pitchFamily="50" charset="-128"/>
              </a:rPr>
              <a:t>評価する国際標準をクリアしたシステム</a:t>
            </a:r>
          </a:p>
        </p:txBody>
      </p:sp>
      <p:sp>
        <p:nvSpPr>
          <p:cNvPr id="14" name="正方形/長方形 13"/>
          <p:cNvSpPr/>
          <p:nvPr/>
        </p:nvSpPr>
        <p:spPr bwMode="gray">
          <a:xfrm>
            <a:off x="4848863" y="3957376"/>
            <a:ext cx="4040188" cy="2045402"/>
          </a:xfrm>
          <a:prstGeom prst="rect">
            <a:avLst/>
          </a:prstGeom>
          <a:solidFill>
            <a:srgbClr val="FFFFFF"/>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endParaRPr lang="ja-JP" altLang="en-US" sz="1200" dirty="0">
              <a:solidFill>
                <a:prstClr val="black"/>
              </a:solidFill>
              <a:latin typeface="Meiryo UI" pitchFamily="50" charset="-128"/>
              <a:ea typeface="Meiryo UI" pitchFamily="50" charset="-128"/>
              <a:cs typeface="Meiryo UI" pitchFamily="50" charset="-128"/>
            </a:endParaRPr>
          </a:p>
        </p:txBody>
      </p:sp>
      <p:sp>
        <p:nvSpPr>
          <p:cNvPr id="15" name="正方形/長方形 14"/>
          <p:cNvSpPr/>
          <p:nvPr/>
        </p:nvSpPr>
        <p:spPr bwMode="gray">
          <a:xfrm>
            <a:off x="4853279" y="3896686"/>
            <a:ext cx="4035771" cy="288032"/>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600" dirty="0" smtClean="0">
                <a:solidFill>
                  <a:prstClr val="black"/>
                </a:solidFill>
                <a:latin typeface="Meiryo UI" pitchFamily="50" charset="-128"/>
                <a:ea typeface="Meiryo UI" pitchFamily="50" charset="-128"/>
                <a:cs typeface="Meiryo UI" pitchFamily="50" charset="-128"/>
              </a:rPr>
              <a:t>⑧個人</a:t>
            </a:r>
            <a:r>
              <a:rPr lang="ja-JP" altLang="en-US" sz="1600" dirty="0">
                <a:solidFill>
                  <a:prstClr val="black"/>
                </a:solidFill>
                <a:latin typeface="Meiryo UI" pitchFamily="50" charset="-128"/>
                <a:ea typeface="Meiryo UI" pitchFamily="50" charset="-128"/>
                <a:cs typeface="Meiryo UI" pitchFamily="50" charset="-128"/>
              </a:rPr>
              <a:t>情報保護法よりも厳しい罰則・監視</a:t>
            </a:r>
          </a:p>
        </p:txBody>
      </p:sp>
      <p:sp>
        <p:nvSpPr>
          <p:cNvPr id="16" name="角丸四角形 15"/>
          <p:cNvSpPr/>
          <p:nvPr/>
        </p:nvSpPr>
        <p:spPr bwMode="gray">
          <a:xfrm>
            <a:off x="4853280" y="5855712"/>
            <a:ext cx="4039200" cy="381600"/>
          </a:xfrm>
          <a:prstGeom prst="round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a:r>
              <a:rPr lang="ja-JP" altLang="en-US" sz="1200" dirty="0">
                <a:solidFill>
                  <a:srgbClr val="FFFFFF"/>
                </a:solidFill>
                <a:latin typeface="Meiryo UI" pitchFamily="50" charset="-128"/>
                <a:ea typeface="Meiryo UI" pitchFamily="50" charset="-128"/>
                <a:cs typeface="Meiryo UI" pitchFamily="50" charset="-128"/>
              </a:rPr>
              <a:t>行政機関・民間事業者・個人を問わず対象</a:t>
            </a:r>
            <a:endParaRPr lang="en-US" altLang="ja-JP" sz="1200" dirty="0">
              <a:solidFill>
                <a:srgbClr val="FFFFFF"/>
              </a:solidFill>
              <a:latin typeface="Meiryo UI" pitchFamily="50" charset="-128"/>
              <a:ea typeface="Meiryo UI" pitchFamily="50" charset="-128"/>
              <a:cs typeface="Meiryo UI" pitchFamily="50" charset="-128"/>
            </a:endParaRPr>
          </a:p>
          <a:p>
            <a:pPr algn="ctr"/>
            <a:r>
              <a:rPr lang="ja-JP" altLang="en-US" sz="1200" dirty="0">
                <a:solidFill>
                  <a:srgbClr val="FFFFFF"/>
                </a:solidFill>
                <a:latin typeface="Meiryo UI" pitchFamily="50" charset="-128"/>
                <a:ea typeface="Meiryo UI" pitchFamily="50" charset="-128"/>
                <a:cs typeface="Meiryo UI" pitchFamily="50" charset="-128"/>
              </a:rPr>
              <a:t>世間の評価、経営上のリスク</a:t>
            </a:r>
          </a:p>
        </p:txBody>
      </p:sp>
      <p:cxnSp>
        <p:nvCxnSpPr>
          <p:cNvPr id="17" name="直線矢印コネクタ 16"/>
          <p:cNvCxnSpPr/>
          <p:nvPr/>
        </p:nvCxnSpPr>
        <p:spPr bwMode="gray">
          <a:xfrm>
            <a:off x="1094647" y="2419040"/>
            <a:ext cx="1317113" cy="0"/>
          </a:xfrm>
          <a:prstGeom prst="straightConnector1">
            <a:avLst/>
          </a:prstGeom>
          <a:gradFill rotWithShape="0">
            <a:gsLst>
              <a:gs pos="0">
                <a:srgbClr val="FFFFFF"/>
              </a:gs>
              <a:gs pos="100000">
                <a:srgbClr val="CACAC7"/>
              </a:gs>
            </a:gsLst>
            <a:lin ang="5400000" scaled="1"/>
          </a:gradFill>
          <a:ln w="2857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8" name="角丸四角形 17"/>
          <p:cNvSpPr/>
          <p:nvPr/>
        </p:nvSpPr>
        <p:spPr bwMode="gray">
          <a:xfrm>
            <a:off x="1315048" y="2332583"/>
            <a:ext cx="535483" cy="160313"/>
          </a:xfrm>
          <a:prstGeom prst="roundRect">
            <a:avLst>
              <a:gd name="adj" fmla="val 50000"/>
            </a:avLst>
          </a:prstGeom>
          <a:solidFill>
            <a:schemeClr val="accent6">
              <a:lumMod val="20000"/>
              <a:lumOff val="80000"/>
            </a:schemeClr>
          </a:solidFill>
          <a:ln w="9525" cap="flat" cmpd="sng" algn="ctr">
            <a:solidFill>
              <a:srgbClr val="87867E"/>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r>
              <a:rPr lang="ja-JP" altLang="en-US" sz="800" b="1" dirty="0">
                <a:solidFill>
                  <a:srgbClr val="002060"/>
                </a:solidFill>
                <a:latin typeface="Meiryo UI" pitchFamily="50" charset="-128"/>
                <a:ea typeface="Meiryo UI" pitchFamily="50" charset="-128"/>
                <a:cs typeface="Meiryo UI" pitchFamily="50" charset="-128"/>
              </a:rPr>
              <a:t>マイナンバー</a:t>
            </a:r>
          </a:p>
        </p:txBody>
      </p:sp>
      <p:grpSp>
        <p:nvGrpSpPr>
          <p:cNvPr id="19" name="グループ化 18"/>
          <p:cNvGrpSpPr/>
          <p:nvPr/>
        </p:nvGrpSpPr>
        <p:grpSpPr>
          <a:xfrm>
            <a:off x="603596" y="1920353"/>
            <a:ext cx="438628" cy="700909"/>
            <a:chOff x="3746774" y="3726482"/>
            <a:chExt cx="438628" cy="527960"/>
          </a:xfrm>
        </p:grpSpPr>
        <p:sp>
          <p:nvSpPr>
            <p:cNvPr id="20" name="フローチャート : 論理積ゲート 19"/>
            <p:cNvSpPr/>
            <p:nvPr/>
          </p:nvSpPr>
          <p:spPr>
            <a:xfrm rot="16200000">
              <a:off x="3839600" y="3908640"/>
              <a:ext cx="263558" cy="428046"/>
            </a:xfrm>
            <a:prstGeom prst="flowChartDelay">
              <a:avLst/>
            </a:prstGeom>
            <a:solidFill>
              <a:schemeClr val="tx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prstClr val="white"/>
                </a:solidFill>
              </a:endParaRPr>
            </a:p>
          </p:txBody>
        </p:sp>
        <p:sp>
          <p:nvSpPr>
            <p:cNvPr id="21" name="スマイル 20"/>
            <p:cNvSpPr/>
            <p:nvPr/>
          </p:nvSpPr>
          <p:spPr bwMode="auto">
            <a:xfrm>
              <a:off x="3746774" y="3726482"/>
              <a:ext cx="438625" cy="335130"/>
            </a:xfrm>
            <a:prstGeom prst="smileyFace">
              <a:avLst>
                <a:gd name="adj" fmla="val 465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grpSp>
      <p:grpSp>
        <p:nvGrpSpPr>
          <p:cNvPr id="27" name="グループ化 26"/>
          <p:cNvGrpSpPr/>
          <p:nvPr/>
        </p:nvGrpSpPr>
        <p:grpSpPr>
          <a:xfrm>
            <a:off x="4862513" y="1681516"/>
            <a:ext cx="919878" cy="600941"/>
            <a:chOff x="3520259" y="2782228"/>
            <a:chExt cx="1045178" cy="670299"/>
          </a:xfrm>
        </p:grpSpPr>
        <p:pic>
          <p:nvPicPr>
            <p:cNvPr id="2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正方形/長方形 28"/>
            <p:cNvSpPr/>
            <p:nvPr/>
          </p:nvSpPr>
          <p:spPr>
            <a:xfrm>
              <a:off x="3573202" y="3061854"/>
              <a:ext cx="249654" cy="32178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30" name="グループ化 29"/>
            <p:cNvGrpSpPr/>
            <p:nvPr/>
          </p:nvGrpSpPr>
          <p:grpSpPr>
            <a:xfrm>
              <a:off x="3602112" y="3108284"/>
              <a:ext cx="191834" cy="281601"/>
              <a:chOff x="683568" y="3356992"/>
              <a:chExt cx="288032" cy="516379"/>
            </a:xfrm>
          </p:grpSpPr>
          <p:sp>
            <p:nvSpPr>
              <p:cNvPr id="31" name="フローチャート : 論理積ゲート 30"/>
              <p:cNvSpPr/>
              <p:nvPr/>
            </p:nvSpPr>
            <p:spPr>
              <a:xfrm rot="16200000">
                <a:off x="698297" y="3600068"/>
                <a:ext cx="258574" cy="288032"/>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2" name="スマイル 31"/>
              <p:cNvSpPr/>
              <p:nvPr/>
            </p:nvSpPr>
            <p:spPr>
              <a:xfrm>
                <a:off x="683568" y="3356992"/>
                <a:ext cx="288032" cy="288032"/>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sp>
        <p:nvSpPr>
          <p:cNvPr id="33" name="テキスト ボックス 32"/>
          <p:cNvSpPr txBox="1"/>
          <p:nvPr/>
        </p:nvSpPr>
        <p:spPr>
          <a:xfrm>
            <a:off x="2425844" y="2387462"/>
            <a:ext cx="997654" cy="230832"/>
          </a:xfrm>
          <a:prstGeom prst="rect">
            <a:avLst/>
          </a:prstGeom>
          <a:noFill/>
        </p:spPr>
        <p:txBody>
          <a:bodyPr wrap="square" rtlCol="0">
            <a:spAutoFit/>
          </a:bodyPr>
          <a:lstStyle/>
          <a:p>
            <a:pPr algn="ctr" fontAlgn="auto">
              <a:spcBef>
                <a:spcPts val="0"/>
              </a:spcBef>
              <a:spcAft>
                <a:spcPts val="0"/>
              </a:spcAft>
            </a:pPr>
            <a:r>
              <a:rPr lang="ja-JP" altLang="en-US" sz="900" dirty="0">
                <a:solidFill>
                  <a:prstClr val="black"/>
                </a:solidFill>
                <a:latin typeface="Calibri"/>
                <a:ea typeface="ＭＳ Ｐゴシック"/>
              </a:rPr>
              <a:t>企業・事業主</a:t>
            </a:r>
          </a:p>
        </p:txBody>
      </p:sp>
      <p:sp>
        <p:nvSpPr>
          <p:cNvPr id="34" name="テキスト ボックス 33"/>
          <p:cNvSpPr txBox="1"/>
          <p:nvPr/>
        </p:nvSpPr>
        <p:spPr>
          <a:xfrm>
            <a:off x="3347864" y="2406080"/>
            <a:ext cx="997654" cy="230832"/>
          </a:xfrm>
          <a:prstGeom prst="rect">
            <a:avLst/>
          </a:prstGeom>
          <a:noFill/>
        </p:spPr>
        <p:txBody>
          <a:bodyPr wrap="square" rtlCol="0">
            <a:spAutoFit/>
          </a:bodyPr>
          <a:lstStyle/>
          <a:p>
            <a:pPr algn="ctr" fontAlgn="auto">
              <a:spcBef>
                <a:spcPts val="0"/>
              </a:spcBef>
              <a:spcAft>
                <a:spcPts val="0"/>
              </a:spcAft>
            </a:pPr>
            <a:r>
              <a:rPr lang="ja-JP" altLang="en-US" sz="900" dirty="0">
                <a:solidFill>
                  <a:prstClr val="black"/>
                </a:solidFill>
                <a:latin typeface="Calibri"/>
                <a:ea typeface="ＭＳ Ｐゴシック"/>
              </a:rPr>
              <a:t>行政機関</a:t>
            </a:r>
          </a:p>
        </p:txBody>
      </p:sp>
      <p:sp>
        <p:nvSpPr>
          <p:cNvPr id="35" name="テキスト ボックス 34"/>
          <p:cNvSpPr txBox="1"/>
          <p:nvPr/>
        </p:nvSpPr>
        <p:spPr>
          <a:xfrm>
            <a:off x="751843" y="2644408"/>
            <a:ext cx="3348002" cy="600164"/>
          </a:xfrm>
          <a:prstGeom prst="rect">
            <a:avLst/>
          </a:prstGeom>
          <a:noFill/>
        </p:spPr>
        <p:txBody>
          <a:bodyPr wrap="square" rtlCol="0">
            <a:spAutoFit/>
          </a:bodyPr>
          <a:lstStyle/>
          <a:p>
            <a:pPr marL="171450" indent="-171450" fontAlgn="auto">
              <a:spcBef>
                <a:spcPts val="0"/>
              </a:spcBef>
              <a:spcAft>
                <a:spcPts val="0"/>
              </a:spcAft>
              <a:buFont typeface="Wingdings" panose="05000000000000000000" pitchFamily="2" charset="2"/>
              <a:buChar char="ü"/>
            </a:pPr>
            <a:r>
              <a:rPr lang="ja-JP" altLang="en-US" sz="1100" dirty="0">
                <a:solidFill>
                  <a:prstClr val="black"/>
                </a:solidFill>
                <a:latin typeface="Calibri"/>
                <a:ea typeface="ＭＳ Ｐゴシック"/>
              </a:rPr>
              <a:t>「番号は正確か？」と「本当に本人の番号か？」を確認　⇒　</a:t>
            </a:r>
            <a:r>
              <a:rPr lang="ja-JP" altLang="en-US" sz="1100" b="1" dirty="0">
                <a:solidFill>
                  <a:srgbClr val="FF0000"/>
                </a:solidFill>
                <a:latin typeface="Calibri"/>
                <a:ea typeface="ＭＳ Ｐゴシック"/>
              </a:rPr>
              <a:t>マイナンバーカードなら１枚でＯＫ</a:t>
            </a:r>
            <a:endParaRPr lang="en-US" altLang="ja-JP" sz="1100" b="1" dirty="0">
              <a:solidFill>
                <a:srgbClr val="FF0000"/>
              </a:solidFill>
              <a:latin typeface="Calibri"/>
              <a:ea typeface="ＭＳ Ｐゴシック"/>
            </a:endParaRPr>
          </a:p>
          <a:p>
            <a:pPr marL="171450" indent="-171450" fontAlgn="auto">
              <a:spcBef>
                <a:spcPts val="0"/>
              </a:spcBef>
              <a:spcAft>
                <a:spcPts val="0"/>
              </a:spcAft>
              <a:buFont typeface="Wingdings" panose="05000000000000000000" pitchFamily="2" charset="2"/>
              <a:buChar char="ü"/>
            </a:pPr>
            <a:r>
              <a:rPr lang="ja-JP" altLang="en-US" sz="1100" dirty="0">
                <a:solidFill>
                  <a:prstClr val="black"/>
                </a:solidFill>
                <a:latin typeface="Calibri"/>
                <a:ea typeface="ＭＳ Ｐゴシック"/>
              </a:rPr>
              <a:t>代理権の有無、代理人の身元も含めて確認</a:t>
            </a:r>
            <a:endParaRPr lang="en-US" altLang="ja-JP" sz="1100" dirty="0">
              <a:solidFill>
                <a:prstClr val="black"/>
              </a:solidFill>
              <a:latin typeface="Calibri"/>
              <a:ea typeface="ＭＳ Ｐゴシック"/>
            </a:endParaRPr>
          </a:p>
        </p:txBody>
      </p:sp>
      <p:pic>
        <p:nvPicPr>
          <p:cNvPr id="2050" name="Picture 2" descr="クリックすると新しいウィンドウで開きます"/>
          <p:cNvPicPr>
            <a:picLocks noChangeAspect="1" noChangeArrowheads="1"/>
          </p:cNvPicPr>
          <p:nvPr/>
        </p:nvPicPr>
        <p:blipFill rotWithShape="1">
          <a:blip r:embed="rId5">
            <a:extLst>
              <a:ext uri="{28A0092B-C50C-407E-A947-70E740481C1C}">
                <a14:useLocalDpi xmlns:a14="http://schemas.microsoft.com/office/drawing/2010/main" val="0"/>
              </a:ext>
            </a:extLst>
          </a:blip>
          <a:srcRect l="10079" t="7489" r="8151" b="15172"/>
          <a:stretch/>
        </p:blipFill>
        <p:spPr bwMode="auto">
          <a:xfrm>
            <a:off x="6153815" y="1992602"/>
            <a:ext cx="624615" cy="579713"/>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直線コネクタ 36"/>
          <p:cNvCxnSpPr/>
          <p:nvPr/>
        </p:nvCxnSpPr>
        <p:spPr>
          <a:xfrm>
            <a:off x="5659595" y="1888641"/>
            <a:ext cx="551200" cy="125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566781" y="2057595"/>
            <a:ext cx="644014" cy="548117"/>
          </a:xfrm>
          <a:prstGeom prst="line">
            <a:avLst/>
          </a:prstGeom>
        </p:spPr>
        <p:style>
          <a:lnRef idx="1">
            <a:schemeClr val="accent1"/>
          </a:lnRef>
          <a:fillRef idx="0">
            <a:schemeClr val="accent1"/>
          </a:fillRef>
          <a:effectRef idx="0">
            <a:schemeClr val="accent1"/>
          </a:effectRef>
          <a:fontRef idx="minor">
            <a:schemeClr val="tx1"/>
          </a:fontRef>
        </p:style>
      </p:cxnSp>
      <p:grpSp>
        <p:nvGrpSpPr>
          <p:cNvPr id="47" name="グループ化 46"/>
          <p:cNvGrpSpPr/>
          <p:nvPr/>
        </p:nvGrpSpPr>
        <p:grpSpPr>
          <a:xfrm rot="970324">
            <a:off x="7781012" y="1737770"/>
            <a:ext cx="1018936" cy="853604"/>
            <a:chOff x="4705398" y="1288523"/>
            <a:chExt cx="3048000" cy="3048001"/>
          </a:xfrm>
        </p:grpSpPr>
        <p:pic>
          <p:nvPicPr>
            <p:cNvPr id="2054" name="Picture 6" descr="クリックすると新しいウィンドウで開きます"/>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5398" y="1288523"/>
              <a:ext cx="3048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44" name="円/楕円 43"/>
            <p:cNvSpPr/>
            <p:nvPr/>
          </p:nvSpPr>
          <p:spPr>
            <a:xfrm>
              <a:off x="5053871" y="2094614"/>
              <a:ext cx="1030297" cy="6143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5" name="円/楕円 44"/>
            <p:cNvSpPr/>
            <p:nvPr/>
          </p:nvSpPr>
          <p:spPr>
            <a:xfrm>
              <a:off x="5398400" y="2095386"/>
              <a:ext cx="343943" cy="6194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6" name="円弧 45"/>
            <p:cNvSpPr/>
            <p:nvPr/>
          </p:nvSpPr>
          <p:spPr>
            <a:xfrm rot="18107906">
              <a:off x="5049082" y="1833033"/>
              <a:ext cx="1069553" cy="1209154"/>
            </a:xfrm>
            <a:prstGeom prst="arc">
              <a:avLst>
                <a:gd name="adj1" fmla="val 15413472"/>
                <a:gd name="adj2" fmla="val 1624261"/>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ja-JP" altLang="en-US">
                <a:solidFill>
                  <a:prstClr val="black"/>
                </a:solidFill>
              </a:endParaRPr>
            </a:p>
          </p:txBody>
        </p:sp>
      </p:grpSp>
      <p:pic>
        <p:nvPicPr>
          <p:cNvPr id="2056" name="Picture 8" descr="クリックすると新しいウィンドウで開きます"/>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78430" y="2691881"/>
            <a:ext cx="1005867" cy="56815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クリックすると新しいウィンドウで開きます"/>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69598" y="2631025"/>
            <a:ext cx="914620" cy="626930"/>
          </a:xfrm>
          <a:prstGeom prst="rect">
            <a:avLst/>
          </a:prstGeom>
          <a:noFill/>
          <a:extLst>
            <a:ext uri="{909E8E84-426E-40DD-AFC4-6F175D3DCCD1}">
              <a14:hiddenFill xmlns:a14="http://schemas.microsoft.com/office/drawing/2010/main">
                <a:solidFill>
                  <a:srgbClr val="FFFFFF"/>
                </a:solidFill>
              </a14:hiddenFill>
            </a:ext>
          </a:extLst>
        </p:spPr>
      </p:pic>
      <p:sp>
        <p:nvSpPr>
          <p:cNvPr id="60" name="テキスト ボックス 59"/>
          <p:cNvSpPr txBox="1"/>
          <p:nvPr/>
        </p:nvSpPr>
        <p:spPr>
          <a:xfrm>
            <a:off x="4860032" y="2564904"/>
            <a:ext cx="1893459" cy="769441"/>
          </a:xfrm>
          <a:prstGeom prst="rect">
            <a:avLst/>
          </a:prstGeom>
          <a:noFill/>
        </p:spPr>
        <p:txBody>
          <a:bodyPr wrap="square" rtlCol="0">
            <a:spAutoFit/>
          </a:bodyPr>
          <a:lstStyle/>
          <a:p>
            <a:pPr marL="171450" indent="-171450" fontAlgn="auto">
              <a:spcBef>
                <a:spcPts val="0"/>
              </a:spcBef>
              <a:spcAft>
                <a:spcPts val="0"/>
              </a:spcAft>
              <a:buFont typeface="Wingdings" panose="05000000000000000000" pitchFamily="2" charset="2"/>
              <a:buChar char="ü"/>
            </a:pPr>
            <a:r>
              <a:rPr lang="ja-JP" altLang="en-US" sz="1100" dirty="0">
                <a:solidFill>
                  <a:prstClr val="black"/>
                </a:solidFill>
                <a:latin typeface="Calibri"/>
                <a:ea typeface="ＭＳ Ｐゴシック"/>
              </a:rPr>
              <a:t>異常な物理力がかかると内容消去、機能停止</a:t>
            </a:r>
            <a:endParaRPr lang="en-US" altLang="ja-JP" sz="1100" dirty="0">
              <a:solidFill>
                <a:prstClr val="black"/>
              </a:solidFill>
              <a:latin typeface="Calibri"/>
              <a:ea typeface="ＭＳ Ｐゴシック"/>
            </a:endParaRPr>
          </a:p>
          <a:p>
            <a:pPr marL="171450" indent="-171450" fontAlgn="auto">
              <a:spcBef>
                <a:spcPts val="0"/>
              </a:spcBef>
              <a:spcAft>
                <a:spcPts val="0"/>
              </a:spcAft>
              <a:buFont typeface="Wingdings" panose="05000000000000000000" pitchFamily="2" charset="2"/>
              <a:buChar char="ü"/>
            </a:pPr>
            <a:r>
              <a:rPr lang="ja-JP" altLang="en-US" sz="1100" dirty="0">
                <a:solidFill>
                  <a:prstClr val="black"/>
                </a:solidFill>
                <a:latin typeface="Calibri"/>
                <a:ea typeface="ＭＳ Ｐゴシック"/>
              </a:rPr>
              <a:t>メモリ・処理パターンのランダム化で解析不可</a:t>
            </a:r>
            <a:endParaRPr lang="en-US" altLang="ja-JP" sz="1100" dirty="0">
              <a:solidFill>
                <a:prstClr val="black"/>
              </a:solidFill>
              <a:latin typeface="Calibri"/>
              <a:ea typeface="ＭＳ Ｐゴシック"/>
            </a:endParaRPr>
          </a:p>
        </p:txBody>
      </p:sp>
      <p:pic>
        <p:nvPicPr>
          <p:cNvPr id="2062" name="Picture 14" descr="クリックすると新しいウィンドウで開きます"/>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3140" t="10479" r="10642" b="21161"/>
          <a:stretch/>
        </p:blipFill>
        <p:spPr bwMode="auto">
          <a:xfrm>
            <a:off x="1333675" y="4282781"/>
            <a:ext cx="1198135" cy="1512917"/>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クリックすると新しいウィンドウで開きます"/>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61129" y="4221088"/>
            <a:ext cx="2031351" cy="1527048"/>
          </a:xfrm>
          <a:prstGeom prst="rect">
            <a:avLst/>
          </a:prstGeom>
          <a:noFill/>
          <a:extLst>
            <a:ext uri="{909E8E84-426E-40DD-AFC4-6F175D3DCCD1}">
              <a14:hiddenFill xmlns:a14="http://schemas.microsoft.com/office/drawing/2010/main">
                <a:solidFill>
                  <a:srgbClr val="FFFFFF"/>
                </a:solidFill>
              </a14:hiddenFill>
            </a:ext>
          </a:extLst>
        </p:spPr>
      </p:pic>
      <p:sp>
        <p:nvSpPr>
          <p:cNvPr id="68" name="角丸四角形 67"/>
          <p:cNvSpPr/>
          <p:nvPr/>
        </p:nvSpPr>
        <p:spPr bwMode="gray">
          <a:xfrm>
            <a:off x="6948264" y="5012078"/>
            <a:ext cx="535483" cy="278727"/>
          </a:xfrm>
          <a:prstGeom prst="roundRect">
            <a:avLst>
              <a:gd name="adj" fmla="val 26680"/>
            </a:avLst>
          </a:prstGeom>
          <a:solidFill>
            <a:schemeClr val="accent6">
              <a:lumMod val="20000"/>
              <a:lumOff val="80000"/>
            </a:schemeClr>
          </a:solidFill>
          <a:ln w="9525" cap="flat" cmpd="sng" algn="ctr">
            <a:solidFill>
              <a:srgbClr val="87867E"/>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r>
              <a:rPr lang="ja-JP" altLang="en-US" sz="900" b="1" dirty="0">
                <a:solidFill>
                  <a:srgbClr val="002060"/>
                </a:solidFill>
                <a:latin typeface="Meiryo UI" pitchFamily="50" charset="-128"/>
                <a:ea typeface="Meiryo UI" pitchFamily="50" charset="-128"/>
                <a:cs typeface="Meiryo UI" pitchFamily="50" charset="-128"/>
              </a:rPr>
              <a:t>個人情報</a:t>
            </a:r>
            <a:endParaRPr lang="en-US" altLang="ja-JP" sz="900" b="1" dirty="0">
              <a:solidFill>
                <a:srgbClr val="002060"/>
              </a:solidFill>
              <a:latin typeface="Meiryo UI" pitchFamily="50" charset="-128"/>
              <a:ea typeface="Meiryo UI" pitchFamily="50" charset="-128"/>
              <a:cs typeface="Meiryo UI" pitchFamily="50" charset="-128"/>
            </a:endParaRPr>
          </a:p>
          <a:p>
            <a:pPr algn="ctr" fontAlgn="ctr"/>
            <a:r>
              <a:rPr lang="ja-JP" altLang="en-US" sz="900" b="1" dirty="0">
                <a:solidFill>
                  <a:srgbClr val="002060"/>
                </a:solidFill>
                <a:latin typeface="Meiryo UI" pitchFamily="50" charset="-128"/>
                <a:ea typeface="Meiryo UI" pitchFamily="50" charset="-128"/>
                <a:cs typeface="Meiryo UI" pitchFamily="50" charset="-128"/>
              </a:rPr>
              <a:t>保護法</a:t>
            </a:r>
          </a:p>
        </p:txBody>
      </p:sp>
      <p:sp>
        <p:nvSpPr>
          <p:cNvPr id="69" name="角丸四角形 68"/>
          <p:cNvSpPr/>
          <p:nvPr/>
        </p:nvSpPr>
        <p:spPr bwMode="gray">
          <a:xfrm>
            <a:off x="8335759" y="5476319"/>
            <a:ext cx="452176" cy="177901"/>
          </a:xfrm>
          <a:prstGeom prst="roundRect">
            <a:avLst>
              <a:gd name="adj" fmla="val 26680"/>
            </a:avLst>
          </a:prstGeom>
          <a:solidFill>
            <a:schemeClr val="accent6">
              <a:lumMod val="20000"/>
              <a:lumOff val="80000"/>
            </a:schemeClr>
          </a:solidFill>
          <a:ln w="9525" cap="flat" cmpd="sng" algn="ctr">
            <a:solidFill>
              <a:srgbClr val="87867E"/>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r>
              <a:rPr lang="ja-JP" altLang="en-US" sz="900" b="1" dirty="0">
                <a:solidFill>
                  <a:srgbClr val="002060"/>
                </a:solidFill>
                <a:latin typeface="Meiryo UI" pitchFamily="50" charset="-128"/>
                <a:ea typeface="Meiryo UI" pitchFamily="50" charset="-128"/>
                <a:cs typeface="Meiryo UI" pitchFamily="50" charset="-128"/>
              </a:rPr>
              <a:t>番号法</a:t>
            </a:r>
          </a:p>
        </p:txBody>
      </p:sp>
      <p:sp>
        <p:nvSpPr>
          <p:cNvPr id="72" name="テキスト ボックス 71"/>
          <p:cNvSpPr txBox="1"/>
          <p:nvPr/>
        </p:nvSpPr>
        <p:spPr>
          <a:xfrm>
            <a:off x="7124806" y="5389571"/>
            <a:ext cx="1482188" cy="430887"/>
          </a:xfrm>
          <a:prstGeom prst="rect">
            <a:avLst/>
          </a:prstGeom>
          <a:noFill/>
        </p:spPr>
        <p:txBody>
          <a:bodyPr wrap="square" rtlCol="0">
            <a:spAutoFit/>
          </a:bodyPr>
          <a:lstStyle/>
          <a:p>
            <a:pPr fontAlgn="auto">
              <a:spcBef>
                <a:spcPts val="0"/>
              </a:spcBef>
              <a:spcAft>
                <a:spcPts val="0"/>
              </a:spcAft>
            </a:pPr>
            <a:r>
              <a:rPr lang="ja-JP" altLang="en-US" sz="1100" dirty="0">
                <a:solidFill>
                  <a:prstClr val="black"/>
                </a:solidFill>
                <a:latin typeface="Calibri"/>
                <a:ea typeface="ＭＳ Ｐゴシック"/>
              </a:rPr>
              <a:t>対象事業者広い</a:t>
            </a:r>
            <a:endParaRPr lang="en-US" altLang="ja-JP" sz="1100" dirty="0">
              <a:solidFill>
                <a:prstClr val="black"/>
              </a:solidFill>
              <a:latin typeface="Calibri"/>
              <a:ea typeface="ＭＳ Ｐゴシック"/>
            </a:endParaRPr>
          </a:p>
          <a:p>
            <a:pPr fontAlgn="auto">
              <a:spcBef>
                <a:spcPts val="0"/>
              </a:spcBef>
              <a:spcAft>
                <a:spcPts val="0"/>
              </a:spcAft>
            </a:pPr>
            <a:r>
              <a:rPr lang="ja-JP" altLang="en-US" sz="1100" dirty="0">
                <a:solidFill>
                  <a:prstClr val="black"/>
                </a:solidFill>
                <a:latin typeface="Calibri"/>
                <a:ea typeface="ＭＳ Ｐゴシック"/>
              </a:rPr>
              <a:t>罰則重い</a:t>
            </a:r>
            <a:endParaRPr lang="en-US" altLang="ja-JP" sz="1100" dirty="0">
              <a:solidFill>
                <a:prstClr val="black"/>
              </a:solidFill>
              <a:latin typeface="Calibri"/>
              <a:ea typeface="ＭＳ Ｐゴシック"/>
            </a:endParaRPr>
          </a:p>
        </p:txBody>
      </p:sp>
      <p:grpSp>
        <p:nvGrpSpPr>
          <p:cNvPr id="73" name="グループ化 72"/>
          <p:cNvGrpSpPr/>
          <p:nvPr/>
        </p:nvGrpSpPr>
        <p:grpSpPr>
          <a:xfrm>
            <a:off x="1210766" y="1693159"/>
            <a:ext cx="919878" cy="600941"/>
            <a:chOff x="3520259" y="2782228"/>
            <a:chExt cx="1045178" cy="670299"/>
          </a:xfrm>
        </p:grpSpPr>
        <p:pic>
          <p:nvPicPr>
            <p:cNvPr id="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正方形/長方形 74"/>
            <p:cNvSpPr/>
            <p:nvPr/>
          </p:nvSpPr>
          <p:spPr>
            <a:xfrm>
              <a:off x="3573202" y="3061854"/>
              <a:ext cx="249654" cy="32178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76" name="グループ化 75"/>
            <p:cNvGrpSpPr/>
            <p:nvPr/>
          </p:nvGrpSpPr>
          <p:grpSpPr>
            <a:xfrm>
              <a:off x="3602112" y="3108284"/>
              <a:ext cx="191834" cy="281601"/>
              <a:chOff x="683568" y="3356992"/>
              <a:chExt cx="288032" cy="516379"/>
            </a:xfrm>
          </p:grpSpPr>
          <p:sp>
            <p:nvSpPr>
              <p:cNvPr id="77" name="フローチャート : 論理積ゲート 76"/>
              <p:cNvSpPr/>
              <p:nvPr/>
            </p:nvSpPr>
            <p:spPr>
              <a:xfrm rot="16200000">
                <a:off x="698297" y="3600068"/>
                <a:ext cx="258574" cy="288032"/>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8" name="スマイル 77"/>
              <p:cNvSpPr/>
              <p:nvPr/>
            </p:nvSpPr>
            <p:spPr>
              <a:xfrm>
                <a:off x="683568" y="3356992"/>
                <a:ext cx="288032" cy="288032"/>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sp>
        <p:nvSpPr>
          <p:cNvPr id="63" name="テキスト ボックス 62"/>
          <p:cNvSpPr txBox="1"/>
          <p:nvPr/>
        </p:nvSpPr>
        <p:spPr>
          <a:xfrm>
            <a:off x="4932040" y="5500334"/>
            <a:ext cx="982896" cy="261610"/>
          </a:xfrm>
          <a:prstGeom prst="rect">
            <a:avLst/>
          </a:prstGeom>
          <a:noFill/>
        </p:spPr>
        <p:txBody>
          <a:bodyPr wrap="square" rtlCol="0">
            <a:spAutoFit/>
          </a:bodyPr>
          <a:lstStyle/>
          <a:p>
            <a:pPr fontAlgn="auto">
              <a:spcBef>
                <a:spcPts val="0"/>
              </a:spcBef>
              <a:spcAft>
                <a:spcPts val="0"/>
              </a:spcAft>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懲役・罰金刑</a:t>
            </a:r>
            <a:endPar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テキスト ボックス 63"/>
          <p:cNvSpPr txBox="1"/>
          <p:nvPr/>
        </p:nvSpPr>
        <p:spPr>
          <a:xfrm>
            <a:off x="5833800" y="5391444"/>
            <a:ext cx="1213285" cy="430887"/>
          </a:xfrm>
          <a:prstGeom prst="rect">
            <a:avLst/>
          </a:prstGeom>
          <a:noFill/>
        </p:spPr>
        <p:txBody>
          <a:bodyPr wrap="square" rtlCol="0">
            <a:spAutoFit/>
          </a:bodyPr>
          <a:lstStyle/>
          <a:p>
            <a:pPr algn="ctr" fontAlgn="auto">
              <a:spcBef>
                <a:spcPts val="0"/>
              </a:spcBef>
              <a:spcAft>
                <a:spcPts val="0"/>
              </a:spcAft>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国の勧告・命令・立入調査</a:t>
            </a:r>
            <a:endPar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5" name="グループ化 64"/>
          <p:cNvGrpSpPr/>
          <p:nvPr/>
        </p:nvGrpSpPr>
        <p:grpSpPr>
          <a:xfrm>
            <a:off x="6000030" y="4497506"/>
            <a:ext cx="965698" cy="899824"/>
            <a:chOff x="-2113227" y="3569046"/>
            <a:chExt cx="1489898" cy="1299188"/>
          </a:xfrm>
        </p:grpSpPr>
        <p:sp>
          <p:nvSpPr>
            <p:cNvPr id="66" name="フローチャート : 論理積ゲート 65"/>
            <p:cNvSpPr/>
            <p:nvPr/>
          </p:nvSpPr>
          <p:spPr>
            <a:xfrm rot="16200000">
              <a:off x="-1911454" y="4082091"/>
              <a:ext cx="768803" cy="803484"/>
            </a:xfrm>
            <a:prstGeom prst="flowChartDelay">
              <a:avLst/>
            </a:prstGeom>
            <a:pattFill prst="dkVert">
              <a:fgClr>
                <a:schemeClr val="tx1">
                  <a:lumMod val="85000"/>
                  <a:lumOff val="1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7" name="円/楕円 66"/>
            <p:cNvSpPr/>
            <p:nvPr/>
          </p:nvSpPr>
          <p:spPr>
            <a:xfrm>
              <a:off x="-1980727" y="3572299"/>
              <a:ext cx="846756" cy="778916"/>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9" name="角丸四角形 78"/>
            <p:cNvSpPr/>
            <p:nvPr/>
          </p:nvSpPr>
          <p:spPr>
            <a:xfrm>
              <a:off x="-2113227" y="4361485"/>
              <a:ext cx="420786" cy="454637"/>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fontAlgn="auto">
                <a:spcBef>
                  <a:spcPts val="0"/>
                </a:spcBef>
                <a:spcAft>
                  <a:spcPts val="0"/>
                </a:spcAft>
              </a:pPr>
              <a:r>
                <a:rPr lang="ja-JP" altLang="en-US" sz="9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ｲｴﾛｰｶｰﾄﾞ</a:t>
              </a:r>
              <a:endParaRPr lang="ja-JP" altLang="en-US" sz="9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円/楕円 79"/>
            <p:cNvSpPr/>
            <p:nvPr/>
          </p:nvSpPr>
          <p:spPr>
            <a:xfrm>
              <a:off x="-1452056" y="3924132"/>
              <a:ext cx="79631" cy="731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81" name="円/楕円 80"/>
            <p:cNvSpPr/>
            <p:nvPr/>
          </p:nvSpPr>
          <p:spPr>
            <a:xfrm>
              <a:off x="-1740088" y="3924132"/>
              <a:ext cx="79631" cy="731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cxnSp>
          <p:nvCxnSpPr>
            <p:cNvPr id="82" name="直線コネクタ 81"/>
            <p:cNvCxnSpPr/>
            <p:nvPr/>
          </p:nvCxnSpPr>
          <p:spPr>
            <a:xfrm>
              <a:off x="-1790282" y="3751456"/>
              <a:ext cx="180019" cy="129393"/>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1506063" y="3751456"/>
              <a:ext cx="187642" cy="129393"/>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84" name="Picture 4" descr="クリックすると新しいウィンドウで開きます"/>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2609178">
              <a:off x="-1538451" y="4110967"/>
              <a:ext cx="623584" cy="332357"/>
            </a:xfrm>
            <a:prstGeom prst="rect">
              <a:avLst/>
            </a:prstGeom>
            <a:noFill/>
            <a:extLst>
              <a:ext uri="{909E8E84-426E-40DD-AFC4-6F175D3DCCD1}">
                <a14:hiddenFill xmlns:a14="http://schemas.microsoft.com/office/drawing/2010/main">
                  <a:solidFill>
                    <a:srgbClr val="FFFFFF"/>
                  </a:solidFill>
                </a14:hiddenFill>
              </a:ext>
            </a:extLst>
          </p:spPr>
        </p:pic>
        <p:sp>
          <p:nvSpPr>
            <p:cNvPr id="85" name="稲妻 84"/>
            <p:cNvSpPr/>
            <p:nvPr/>
          </p:nvSpPr>
          <p:spPr>
            <a:xfrm rot="6441186">
              <a:off x="-1478961" y="3779128"/>
              <a:ext cx="505121" cy="496444"/>
            </a:xfrm>
            <a:prstGeom prst="lightningBolt">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dirty="0">
                <a:solidFill>
                  <a:prstClr val="white"/>
                </a:solidFill>
              </a:endParaRPr>
            </a:p>
          </p:txBody>
        </p:sp>
        <p:sp>
          <p:nvSpPr>
            <p:cNvPr id="86" name="テキスト ボックス 85"/>
            <p:cNvSpPr txBox="1"/>
            <p:nvPr/>
          </p:nvSpPr>
          <p:spPr>
            <a:xfrm>
              <a:off x="-1311632" y="3569046"/>
              <a:ext cx="688303" cy="355500"/>
            </a:xfrm>
            <a:prstGeom prst="rect">
              <a:avLst/>
            </a:prstGeom>
            <a:noFill/>
          </p:spPr>
          <p:txBody>
            <a:bodyPr wrap="square" rtlCol="0">
              <a:spAutoFit/>
            </a:bodyPr>
            <a:lstStyle/>
            <a:p>
              <a:pPr fontAlgn="auto">
                <a:spcBef>
                  <a:spcPts val="0"/>
                </a:spcBef>
                <a:spcAft>
                  <a:spcPts val="0"/>
                </a:spcAft>
              </a:pPr>
              <a:r>
                <a:rPr lang="en-US" altLang="ja-JP" sz="10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P</a:t>
              </a:r>
              <a:r>
                <a:rPr lang="ja-JP" altLang="en-US" sz="10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0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87" name="グループ化 86"/>
          <p:cNvGrpSpPr/>
          <p:nvPr/>
        </p:nvGrpSpPr>
        <p:grpSpPr>
          <a:xfrm>
            <a:off x="4943995" y="4547706"/>
            <a:ext cx="958986" cy="986424"/>
            <a:chOff x="2652117" y="3908903"/>
            <a:chExt cx="1676297" cy="1680337"/>
          </a:xfrm>
        </p:grpSpPr>
        <p:grpSp>
          <p:nvGrpSpPr>
            <p:cNvPr id="88" name="グループ化 87"/>
            <p:cNvGrpSpPr/>
            <p:nvPr/>
          </p:nvGrpSpPr>
          <p:grpSpPr>
            <a:xfrm>
              <a:off x="3041154" y="4292052"/>
              <a:ext cx="647699" cy="1217014"/>
              <a:chOff x="3169350" y="4271098"/>
              <a:chExt cx="269101" cy="620604"/>
            </a:xfrm>
          </p:grpSpPr>
          <p:grpSp>
            <p:nvGrpSpPr>
              <p:cNvPr id="101" name="グループ化 100"/>
              <p:cNvGrpSpPr/>
              <p:nvPr/>
            </p:nvGrpSpPr>
            <p:grpSpPr>
              <a:xfrm>
                <a:off x="3169350" y="4397810"/>
                <a:ext cx="269101" cy="416785"/>
                <a:chOff x="3169350" y="4397810"/>
                <a:chExt cx="269101" cy="416785"/>
              </a:xfrm>
            </p:grpSpPr>
            <p:sp>
              <p:nvSpPr>
                <p:cNvPr id="105" name="角丸四角形 104"/>
                <p:cNvSpPr/>
                <p:nvPr/>
              </p:nvSpPr>
              <p:spPr>
                <a:xfrm>
                  <a:off x="3219353" y="4454660"/>
                  <a:ext cx="173586" cy="29252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06" name="弦 105"/>
                <p:cNvSpPr/>
                <p:nvPr/>
              </p:nvSpPr>
              <p:spPr>
                <a:xfrm rot="5400000">
                  <a:off x="3095508" y="4471652"/>
                  <a:ext cx="416785" cy="269101"/>
                </a:xfrm>
                <a:prstGeom prst="chord">
                  <a:avLst>
                    <a:gd name="adj1" fmla="val 4976464"/>
                    <a:gd name="adj2" fmla="val 1676886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02" name="円/楕円 101"/>
              <p:cNvSpPr/>
              <p:nvPr/>
            </p:nvSpPr>
            <p:spPr>
              <a:xfrm>
                <a:off x="3203848" y="4271098"/>
                <a:ext cx="204596" cy="207900"/>
              </a:xfrm>
              <a:prstGeom prst="ellipse">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03" name="角丸四角形 102"/>
              <p:cNvSpPr/>
              <p:nvPr/>
            </p:nvSpPr>
            <p:spPr>
              <a:xfrm>
                <a:off x="3219289" y="4700642"/>
                <a:ext cx="64238" cy="189518"/>
              </a:xfrm>
              <a:prstGeom prst="roundRect">
                <a:avLst>
                  <a:gd name="adj" fmla="val 3638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04" name="角丸四角形 103"/>
              <p:cNvSpPr/>
              <p:nvPr/>
            </p:nvSpPr>
            <p:spPr>
              <a:xfrm>
                <a:off x="3330125" y="4702184"/>
                <a:ext cx="64238" cy="189518"/>
              </a:xfrm>
              <a:prstGeom prst="roundRect">
                <a:avLst>
                  <a:gd name="adj" fmla="val 3638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89" name="角丸四角形 88"/>
            <p:cNvSpPr/>
            <p:nvPr/>
          </p:nvSpPr>
          <p:spPr>
            <a:xfrm rot="5400000">
              <a:off x="1915571" y="4728686"/>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0" name="角丸四角形 89"/>
            <p:cNvSpPr/>
            <p:nvPr/>
          </p:nvSpPr>
          <p:spPr>
            <a:xfrm rot="5400000">
              <a:off x="2161825" y="4732489"/>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1" name="角丸四角形 90"/>
            <p:cNvSpPr/>
            <p:nvPr/>
          </p:nvSpPr>
          <p:spPr>
            <a:xfrm rot="5400000">
              <a:off x="2417580" y="4728452"/>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2" name="角丸四角形 91"/>
            <p:cNvSpPr/>
            <p:nvPr/>
          </p:nvSpPr>
          <p:spPr>
            <a:xfrm rot="5400000">
              <a:off x="2662993" y="4728451"/>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3" name="角丸四角形 92"/>
            <p:cNvSpPr/>
            <p:nvPr/>
          </p:nvSpPr>
          <p:spPr>
            <a:xfrm rot="5400000">
              <a:off x="2879741" y="4732489"/>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4" name="角丸四角形 93"/>
            <p:cNvSpPr/>
            <p:nvPr/>
          </p:nvSpPr>
          <p:spPr>
            <a:xfrm rot="5400000">
              <a:off x="3096005" y="4732489"/>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5" name="角丸四角形 94"/>
            <p:cNvSpPr/>
            <p:nvPr/>
          </p:nvSpPr>
          <p:spPr>
            <a:xfrm rot="5400000">
              <a:off x="3314681" y="4728450"/>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6" name="角丸四角形 95"/>
            <p:cNvSpPr/>
            <p:nvPr/>
          </p:nvSpPr>
          <p:spPr>
            <a:xfrm rot="2849625">
              <a:off x="3102550" y="4779890"/>
              <a:ext cx="111233" cy="274567"/>
            </a:xfrm>
            <a:prstGeom prst="roundRect">
              <a:avLst>
                <a:gd name="adj" fmla="val 48712"/>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7" name="角丸四角形 96"/>
            <p:cNvSpPr/>
            <p:nvPr/>
          </p:nvSpPr>
          <p:spPr>
            <a:xfrm rot="8187771">
              <a:off x="3523186" y="4783961"/>
              <a:ext cx="111233" cy="274567"/>
            </a:xfrm>
            <a:prstGeom prst="roundRect">
              <a:avLst>
                <a:gd name="adj" fmla="val 48712"/>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8" name="角丸四角形 97"/>
            <p:cNvSpPr/>
            <p:nvPr/>
          </p:nvSpPr>
          <p:spPr>
            <a:xfrm>
              <a:off x="2652117" y="5517232"/>
              <a:ext cx="1676297"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9" name="涙形 98"/>
            <p:cNvSpPr/>
            <p:nvPr/>
          </p:nvSpPr>
          <p:spPr>
            <a:xfrm rot="18318840">
              <a:off x="3428906" y="4536323"/>
              <a:ext cx="45719" cy="45719"/>
            </a:xfrm>
            <a:prstGeom prst="teardrop">
              <a:avLst>
                <a:gd name="adj" fmla="val 1680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00" name="涙形 99"/>
            <p:cNvSpPr/>
            <p:nvPr/>
          </p:nvSpPr>
          <p:spPr>
            <a:xfrm rot="18318840">
              <a:off x="3432591" y="4598409"/>
              <a:ext cx="45719" cy="45719"/>
            </a:xfrm>
            <a:prstGeom prst="teardrop">
              <a:avLst>
                <a:gd name="adj" fmla="val 1680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pic>
        <p:nvPicPr>
          <p:cNvPr id="108" name="Picture 4"/>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0" b="100000" l="0" r="9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500444" y="1790593"/>
            <a:ext cx="698719" cy="648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9"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14" cstate="print"/>
          <a:srcRect/>
          <a:stretch>
            <a:fillRect/>
          </a:stretch>
        </p:blipFill>
        <p:spPr bwMode="auto">
          <a:xfrm>
            <a:off x="2626748" y="1693159"/>
            <a:ext cx="567927" cy="667905"/>
          </a:xfrm>
          <a:prstGeom prst="rect">
            <a:avLst/>
          </a:prstGeom>
          <a:noFill/>
          <a:ln w="9525">
            <a:noFill/>
            <a:miter lim="800000"/>
            <a:headEnd/>
            <a:tailEnd/>
          </a:ln>
        </p:spPr>
      </p:pic>
      <p:grpSp>
        <p:nvGrpSpPr>
          <p:cNvPr id="2" name="グループ化 1"/>
          <p:cNvGrpSpPr/>
          <p:nvPr/>
        </p:nvGrpSpPr>
        <p:grpSpPr>
          <a:xfrm>
            <a:off x="6871054" y="1646786"/>
            <a:ext cx="689901" cy="1075646"/>
            <a:chOff x="7014188" y="2000810"/>
            <a:chExt cx="450205" cy="891398"/>
          </a:xfrm>
        </p:grpSpPr>
        <p:sp>
          <p:nvSpPr>
            <p:cNvPr id="111" name="減算記号 110"/>
            <p:cNvSpPr/>
            <p:nvPr/>
          </p:nvSpPr>
          <p:spPr>
            <a:xfrm rot="3212358">
              <a:off x="6890096" y="2317910"/>
              <a:ext cx="891398" cy="257197"/>
            </a:xfrm>
            <a:prstGeom prst="mathMinus">
              <a:avLst>
                <a:gd name="adj1" fmla="val 37896"/>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12" name="フローチャート : 磁気ディスク 111"/>
            <p:cNvSpPr/>
            <p:nvPr/>
          </p:nvSpPr>
          <p:spPr>
            <a:xfrm rot="14037489">
              <a:off x="7124715" y="2091110"/>
              <a:ext cx="175279" cy="396333"/>
            </a:xfrm>
            <a:prstGeom prst="flowChartMagneticDisk">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54" name="禁止 53"/>
          <p:cNvSpPr/>
          <p:nvPr/>
        </p:nvSpPr>
        <p:spPr>
          <a:xfrm>
            <a:off x="7270136" y="1916110"/>
            <a:ext cx="1117788" cy="1116515"/>
          </a:xfrm>
          <a:prstGeom prst="noSmoking">
            <a:avLst>
              <a:gd name="adj" fmla="val 11779"/>
            </a:avLst>
          </a:prstGeom>
          <a:solidFill>
            <a:srgbClr val="FF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3" name="角丸四角形 2"/>
          <p:cNvSpPr/>
          <p:nvPr/>
        </p:nvSpPr>
        <p:spPr>
          <a:xfrm>
            <a:off x="1983324" y="4706051"/>
            <a:ext cx="1882693" cy="936197"/>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ja-JP" b="1" dirty="0" smtClean="0">
                <a:solidFill>
                  <a:srgbClr val="FF0000"/>
                </a:solidFill>
              </a:rPr>
              <a:t>ISO/ICE15408</a:t>
            </a:r>
          </a:p>
          <a:p>
            <a:pPr algn="ctr" fontAlgn="auto">
              <a:spcBef>
                <a:spcPts val="0"/>
              </a:spcBef>
              <a:spcAft>
                <a:spcPts val="0"/>
              </a:spcAft>
            </a:pPr>
            <a:r>
              <a:rPr lang="en-US" altLang="ja-JP" b="1" dirty="0" smtClean="0">
                <a:solidFill>
                  <a:srgbClr val="FF0000"/>
                </a:solidFill>
              </a:rPr>
              <a:t>World Standard</a:t>
            </a:r>
          </a:p>
          <a:p>
            <a:pPr algn="ctr" fontAlgn="auto">
              <a:spcBef>
                <a:spcPts val="0"/>
              </a:spcBef>
              <a:spcAft>
                <a:spcPts val="0"/>
              </a:spcAft>
            </a:pPr>
            <a:r>
              <a:rPr lang="en-US" altLang="ja-JP" b="1" dirty="0" smtClean="0">
                <a:solidFill>
                  <a:srgbClr val="FF0000"/>
                </a:solidFill>
              </a:rPr>
              <a:t>Certificated !</a:t>
            </a:r>
            <a:endParaRPr lang="ja-JP" altLang="en-US" b="1" dirty="0">
              <a:solidFill>
                <a:srgbClr val="FF0000"/>
              </a:solidFill>
            </a:endParaRPr>
          </a:p>
        </p:txBody>
      </p:sp>
      <p:sp>
        <p:nvSpPr>
          <p:cNvPr id="110" name="スライド番号プレースホルダー 3"/>
          <p:cNvSpPr>
            <a:spLocks noGrp="1"/>
          </p:cNvSpPr>
          <p:nvPr>
            <p:ph type="sldNum" sz="quarter" idx="12"/>
          </p:nvPr>
        </p:nvSpPr>
        <p:spPr>
          <a:xfrm>
            <a:off x="7010400" y="6492875"/>
            <a:ext cx="2133600" cy="365125"/>
          </a:xfrm>
        </p:spPr>
        <p:txBody>
          <a:bodyPr/>
          <a:lstStyle/>
          <a:p>
            <a:pPr>
              <a:defRPr/>
            </a:pPr>
            <a:fld id="{C3C04727-8AF5-4794-A05C-2C4886A14F80}" type="slidenum">
              <a:rPr lang="ja-JP" altLang="en-US" sz="1800" b="1" smtClean="0">
                <a:solidFill>
                  <a:prstClr val="black"/>
                </a:solidFill>
              </a:rPr>
              <a:pPr>
                <a:defRPr/>
              </a:pPr>
              <a:t>11</a:t>
            </a:fld>
            <a:endParaRPr lang="ja-JP" altLang="en-US" sz="1800" b="1" dirty="0">
              <a:solidFill>
                <a:prstClr val="black"/>
              </a:solidFill>
            </a:endParaRPr>
          </a:p>
        </p:txBody>
      </p:sp>
    </p:spTree>
    <p:extLst>
      <p:ext uri="{BB962C8B-B14F-4D97-AF65-F5344CB8AC3E}">
        <p14:creationId xmlns:p14="http://schemas.microsoft.com/office/powerpoint/2010/main" val="2081975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p:cNvSpPr/>
          <p:nvPr/>
        </p:nvSpPr>
        <p:spPr bwMode="gray">
          <a:xfrm>
            <a:off x="179511" y="1753840"/>
            <a:ext cx="3978151" cy="2179216"/>
          </a:xfrm>
          <a:prstGeom prst="rect">
            <a:avLst/>
          </a:prstGeom>
          <a:solidFill>
            <a:srgbClr val="FFFFFF"/>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endParaRPr lang="ja-JP" altLang="en-US" sz="1200" dirty="0">
              <a:solidFill>
                <a:srgbClr val="000000"/>
              </a:solidFill>
              <a:latin typeface="Meiryo UI" pitchFamily="50" charset="-128"/>
              <a:ea typeface="Meiryo UI" pitchFamily="50" charset="-128"/>
              <a:cs typeface="Meiryo UI" pitchFamily="50" charset="-128"/>
            </a:endParaRPr>
          </a:p>
        </p:txBody>
      </p:sp>
      <p:sp>
        <p:nvSpPr>
          <p:cNvPr id="51" name="正方形/長方形 50"/>
          <p:cNvSpPr/>
          <p:nvPr/>
        </p:nvSpPr>
        <p:spPr bwMode="gray">
          <a:xfrm>
            <a:off x="179512" y="1567553"/>
            <a:ext cx="3978150" cy="276225"/>
          </a:xfrm>
          <a:prstGeom prst="rect">
            <a:avLst/>
          </a:prstGeom>
          <a:solidFill>
            <a:srgbClr val="EBD9D9"/>
          </a:solidFill>
          <a:ln w="9525" cap="flat" cmpd="sng" algn="ctr">
            <a:solidFill>
              <a:srgbClr val="CEA2A2"/>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400" dirty="0">
                <a:solidFill>
                  <a:srgbClr val="000000"/>
                </a:solidFill>
                <a:latin typeface="Meiryo UI" pitchFamily="50" charset="-128"/>
                <a:ea typeface="Meiryo UI" pitchFamily="50" charset="-128"/>
                <a:cs typeface="Meiryo UI" pitchFamily="50" charset="-128"/>
              </a:rPr>
              <a:t>マイナンバー制度での個人特定方法</a:t>
            </a:r>
          </a:p>
        </p:txBody>
      </p:sp>
      <p:grpSp>
        <p:nvGrpSpPr>
          <p:cNvPr id="52" name="グループ化 51"/>
          <p:cNvGrpSpPr/>
          <p:nvPr/>
        </p:nvGrpSpPr>
        <p:grpSpPr>
          <a:xfrm>
            <a:off x="256622" y="1976517"/>
            <a:ext cx="288032" cy="516379"/>
            <a:chOff x="683568" y="3356992"/>
            <a:chExt cx="288032" cy="516379"/>
          </a:xfrm>
        </p:grpSpPr>
        <p:sp>
          <p:nvSpPr>
            <p:cNvPr id="53" name="フローチャート : 論理積ゲート 52"/>
            <p:cNvSpPr/>
            <p:nvPr/>
          </p:nvSpPr>
          <p:spPr>
            <a:xfrm rot="16200000">
              <a:off x="698297" y="3600068"/>
              <a:ext cx="258574" cy="288032"/>
            </a:xfrm>
            <a:prstGeom prst="flowChartDela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4" name="スマイル 53"/>
            <p:cNvSpPr/>
            <p:nvPr/>
          </p:nvSpPr>
          <p:spPr>
            <a:xfrm>
              <a:off x="683568" y="3356992"/>
              <a:ext cx="288032" cy="28803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55" name="角丸四角形 54"/>
          <p:cNvSpPr/>
          <p:nvPr/>
        </p:nvSpPr>
        <p:spPr bwMode="gray">
          <a:xfrm>
            <a:off x="295323" y="2107718"/>
            <a:ext cx="1190253" cy="361982"/>
          </a:xfrm>
          <a:prstGeom prst="roundRect">
            <a:avLst>
              <a:gd name="adj" fmla="val 7134"/>
            </a:avLst>
          </a:prstGeom>
          <a:noFill/>
          <a:ln w="25400"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1100" dirty="0">
                <a:solidFill>
                  <a:prstClr val="black"/>
                </a:solidFill>
                <a:latin typeface="Meiryo UI" pitchFamily="50" charset="-128"/>
                <a:ea typeface="Meiryo UI" pitchFamily="50" charset="-128"/>
                <a:cs typeface="Meiryo UI" pitchFamily="50" charset="-128"/>
              </a:rPr>
              <a:t>ﾏｲﾅﾝﾊﾞｰで</a:t>
            </a:r>
            <a:endParaRPr lang="en-US" altLang="ja-JP" sz="1100" dirty="0">
              <a:solidFill>
                <a:prstClr val="black"/>
              </a:solidFill>
              <a:latin typeface="Meiryo UI" pitchFamily="50" charset="-128"/>
              <a:ea typeface="Meiryo UI" pitchFamily="50" charset="-128"/>
              <a:cs typeface="Meiryo UI" pitchFamily="50" charset="-128"/>
            </a:endParaRPr>
          </a:p>
          <a:p>
            <a:pPr algn="ctr" fontAlgn="ctr"/>
            <a:r>
              <a:rPr lang="ja-JP" altLang="en-US" sz="1100" dirty="0">
                <a:solidFill>
                  <a:prstClr val="black"/>
                </a:solidFill>
                <a:latin typeface="Meiryo UI" pitchFamily="50" charset="-128"/>
                <a:ea typeface="Meiryo UI" pitchFamily="50" charset="-128"/>
                <a:cs typeface="Meiryo UI" pitchFamily="50" charset="-128"/>
              </a:rPr>
              <a:t>「私」を特定</a:t>
            </a:r>
          </a:p>
        </p:txBody>
      </p:sp>
      <p:sp>
        <p:nvSpPr>
          <p:cNvPr id="56" name="角丸四角形 55"/>
          <p:cNvSpPr/>
          <p:nvPr/>
        </p:nvSpPr>
        <p:spPr bwMode="gray">
          <a:xfrm>
            <a:off x="219556" y="2577503"/>
            <a:ext cx="969411" cy="346391"/>
          </a:xfrm>
          <a:prstGeom prst="roundRect">
            <a:avLst>
              <a:gd name="adj" fmla="val 17169"/>
            </a:avLst>
          </a:prstGeom>
          <a:solidFill>
            <a:schemeClr val="accent6">
              <a:lumMod val="60000"/>
              <a:lumOff val="40000"/>
            </a:schemeClr>
          </a:solidFill>
          <a:ln w="9525"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900" dirty="0">
                <a:solidFill>
                  <a:srgbClr val="002060"/>
                </a:solidFill>
                <a:latin typeface="Meiryo UI" pitchFamily="50" charset="-128"/>
                <a:ea typeface="Meiryo UI" pitchFamily="50" charset="-128"/>
                <a:cs typeface="Meiryo UI" pitchFamily="50" charset="-128"/>
              </a:rPr>
              <a:t>ﾏｲﾅﾝﾊﾞｰの証明</a:t>
            </a:r>
            <a:endParaRPr lang="en-US" altLang="ja-JP" sz="900" dirty="0">
              <a:solidFill>
                <a:srgbClr val="002060"/>
              </a:solidFill>
              <a:latin typeface="Meiryo UI" pitchFamily="50" charset="-128"/>
              <a:ea typeface="Meiryo UI" pitchFamily="50" charset="-128"/>
              <a:cs typeface="Meiryo UI" pitchFamily="50" charset="-128"/>
            </a:endParaRPr>
          </a:p>
          <a:p>
            <a:pPr algn="ctr" fontAlgn="ctr"/>
            <a:r>
              <a:rPr lang="en-US" altLang="ja-JP" sz="900" dirty="0">
                <a:solidFill>
                  <a:srgbClr val="002060"/>
                </a:solidFill>
                <a:latin typeface="Meiryo UI" pitchFamily="50" charset="-128"/>
                <a:ea typeface="Meiryo UI" pitchFamily="50" charset="-128"/>
                <a:cs typeface="Meiryo UI" pitchFamily="50" charset="-128"/>
              </a:rPr>
              <a:t>=</a:t>
            </a:r>
            <a:r>
              <a:rPr lang="ja-JP" altLang="en-US" sz="900" dirty="0">
                <a:solidFill>
                  <a:srgbClr val="002060"/>
                </a:solidFill>
                <a:latin typeface="Meiryo UI" pitchFamily="50" charset="-128"/>
                <a:ea typeface="Meiryo UI" pitchFamily="50" charset="-128"/>
                <a:cs typeface="Meiryo UI" pitchFamily="50" charset="-128"/>
              </a:rPr>
              <a:t>ﾏｲﾅﾝﾊﾞｰｶｰﾄﾞ</a:t>
            </a:r>
          </a:p>
        </p:txBody>
      </p:sp>
      <p:grpSp>
        <p:nvGrpSpPr>
          <p:cNvPr id="57" name="グループ化 56"/>
          <p:cNvGrpSpPr/>
          <p:nvPr/>
        </p:nvGrpSpPr>
        <p:grpSpPr>
          <a:xfrm>
            <a:off x="219556" y="2937006"/>
            <a:ext cx="1045178" cy="670299"/>
            <a:chOff x="3520259" y="2782228"/>
            <a:chExt cx="1045178" cy="670299"/>
          </a:xfrm>
        </p:grpSpPr>
        <p:pic>
          <p:nvPicPr>
            <p:cNvPr id="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テキスト ボックス 58"/>
            <p:cNvSpPr txBox="1"/>
            <p:nvPr/>
          </p:nvSpPr>
          <p:spPr>
            <a:xfrm>
              <a:off x="3675390" y="2810589"/>
              <a:ext cx="294932" cy="118870"/>
            </a:xfrm>
            <a:prstGeom prst="rect">
              <a:avLst/>
            </a:prstGeom>
            <a:solidFill>
              <a:schemeClr val="bg1"/>
            </a:solidFill>
          </p:spPr>
          <p:txBody>
            <a:bodyPr wrap="square" lIns="36000" tIns="36000" rIns="36000" bIns="36000" rtlCol="0" anchor="ctr" anchorCtr="0">
              <a:spAutoFit/>
            </a:bodyPr>
            <a:lstStyle/>
            <a:p>
              <a:r>
                <a:rPr lang="ja-JP" altLang="en-US" sz="300" b="1" dirty="0">
                  <a:solidFill>
                    <a:prstClr val="black"/>
                  </a:solidFill>
                  <a:latin typeface="Calibri"/>
                  <a:ea typeface="ＭＳ Ｐゴシック"/>
                </a:rPr>
                <a:t>神戸　花子</a:t>
              </a:r>
            </a:p>
          </p:txBody>
        </p:sp>
        <p:sp>
          <p:nvSpPr>
            <p:cNvPr id="60" name="テキスト ボックス 59"/>
            <p:cNvSpPr txBox="1"/>
            <p:nvPr/>
          </p:nvSpPr>
          <p:spPr>
            <a:xfrm>
              <a:off x="3690732" y="2918650"/>
              <a:ext cx="643487" cy="46166"/>
            </a:xfrm>
            <a:prstGeom prst="rect">
              <a:avLst/>
            </a:prstGeom>
            <a:solidFill>
              <a:schemeClr val="bg1"/>
            </a:solidFill>
          </p:spPr>
          <p:txBody>
            <a:bodyPr wrap="square" lIns="0" tIns="0" rIns="0" bIns="0" rtlCol="0" anchor="ctr" anchorCtr="0">
              <a:spAutoFit/>
            </a:bodyPr>
            <a:lstStyle/>
            <a:p>
              <a:r>
                <a:rPr lang="ja-JP" altLang="en-US" sz="300" b="1" dirty="0">
                  <a:solidFill>
                    <a:prstClr val="black"/>
                  </a:solidFill>
                  <a:latin typeface="Calibri"/>
                  <a:ea typeface="ＭＳ Ｐゴシック"/>
                </a:rPr>
                <a:t>兵庫県神戸市東灘区●町</a:t>
              </a:r>
              <a:r>
                <a:rPr lang="en-US" altLang="ja-JP" sz="300" b="1" dirty="0">
                  <a:solidFill>
                    <a:prstClr val="black"/>
                  </a:solidFill>
                  <a:latin typeface="Calibri"/>
                  <a:ea typeface="ＭＳ Ｐゴシック"/>
                </a:rPr>
                <a:t>1-1-1</a:t>
              </a:r>
              <a:endParaRPr lang="ja-JP" altLang="en-US" sz="300" b="1" dirty="0">
                <a:solidFill>
                  <a:prstClr val="black"/>
                </a:solidFill>
                <a:latin typeface="Calibri"/>
                <a:ea typeface="ＭＳ Ｐゴシック"/>
              </a:endParaRPr>
            </a:p>
          </p:txBody>
        </p:sp>
        <p:sp>
          <p:nvSpPr>
            <p:cNvPr id="61" name="正方形/長方形 60"/>
            <p:cNvSpPr/>
            <p:nvPr/>
          </p:nvSpPr>
          <p:spPr>
            <a:xfrm>
              <a:off x="3573202" y="3061854"/>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2" name="グループ化 61"/>
            <p:cNvGrpSpPr/>
            <p:nvPr/>
          </p:nvGrpSpPr>
          <p:grpSpPr>
            <a:xfrm>
              <a:off x="3602112" y="3108284"/>
              <a:ext cx="191834" cy="281601"/>
              <a:chOff x="683568" y="3356992"/>
              <a:chExt cx="288032" cy="516379"/>
            </a:xfrm>
          </p:grpSpPr>
          <p:sp>
            <p:nvSpPr>
              <p:cNvPr id="63" name="フローチャート : 論理積ゲート 62"/>
              <p:cNvSpPr/>
              <p:nvPr/>
            </p:nvSpPr>
            <p:spPr>
              <a:xfrm rot="16200000">
                <a:off x="698297" y="3600068"/>
                <a:ext cx="258574" cy="288032"/>
              </a:xfrm>
              <a:prstGeom prst="flowChartDelay">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 name="スマイル 63"/>
              <p:cNvSpPr/>
              <p:nvPr/>
            </p:nvSpPr>
            <p:spPr>
              <a:xfrm>
                <a:off x="683568" y="3356992"/>
                <a:ext cx="288032" cy="288032"/>
              </a:xfrm>
              <a:prstGeom prst="smileyFace">
                <a:avLst>
                  <a:gd name="adj" fmla="val 4653"/>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sp>
        <p:nvSpPr>
          <p:cNvPr id="65" name="正方形/長方形 61"/>
          <p:cNvSpPr>
            <a:spLocks noChangeArrowheads="1"/>
          </p:cNvSpPr>
          <p:nvPr/>
        </p:nvSpPr>
        <p:spPr bwMode="gray">
          <a:xfrm>
            <a:off x="6876256" y="2197935"/>
            <a:ext cx="1410964" cy="623248"/>
          </a:xfrm>
          <a:prstGeom prst="rect">
            <a:avLst/>
          </a:prstGeom>
          <a:solidFill>
            <a:srgbClr val="5C72B8"/>
          </a:solidFill>
          <a:ln w="9525">
            <a:solidFill>
              <a:srgbClr val="435799"/>
            </a:solidFill>
            <a:miter lim="800000"/>
            <a:headEnd/>
            <a:tailEnd/>
          </a:ln>
        </p:spPr>
        <p:txBody>
          <a:bodyPr wrap="non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4"/>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charset="-128"/>
                <a:cs typeface="Arial" charset="0"/>
              </a:defRPr>
            </a:lvl9pPr>
          </a:lstStyle>
          <a:p>
            <a:pPr algn="ctr" eaLnBrk="1" fontAlgn="ctr" hangingPunct="1">
              <a:lnSpc>
                <a:spcPct val="100000"/>
              </a:lnSpc>
              <a:spcBef>
                <a:spcPct val="0"/>
              </a:spcBef>
              <a:spcAft>
                <a:spcPct val="0"/>
              </a:spcAft>
              <a:buClrTx/>
              <a:buFontTx/>
              <a:buNone/>
            </a:pPr>
            <a:r>
              <a:rPr lang="en-US" altLang="ja-JP" sz="1050" b="1" dirty="0" smtClean="0">
                <a:solidFill>
                  <a:srgbClr val="FFFFFF"/>
                </a:solidFill>
              </a:rPr>
              <a:t>【</a:t>
            </a:r>
            <a:r>
              <a:rPr lang="ja-JP" altLang="en-US" sz="1050" b="1" dirty="0" smtClean="0">
                <a:solidFill>
                  <a:srgbClr val="FFFFFF"/>
                </a:solidFill>
              </a:rPr>
              <a:t>総務大臣が設置</a:t>
            </a:r>
            <a:r>
              <a:rPr lang="en-US" altLang="ja-JP" sz="1050" b="1" dirty="0" smtClean="0">
                <a:solidFill>
                  <a:srgbClr val="FFFFFF"/>
                </a:solidFill>
              </a:rPr>
              <a:t>】</a:t>
            </a:r>
          </a:p>
          <a:p>
            <a:pPr algn="ctr" eaLnBrk="1" fontAlgn="ctr" hangingPunct="1">
              <a:lnSpc>
                <a:spcPct val="100000"/>
              </a:lnSpc>
              <a:spcBef>
                <a:spcPct val="0"/>
              </a:spcBef>
              <a:spcAft>
                <a:spcPct val="0"/>
              </a:spcAft>
              <a:buClrTx/>
              <a:buFontTx/>
              <a:buNone/>
            </a:pPr>
            <a:r>
              <a:rPr lang="ja-JP" altLang="en-US" sz="1200" b="1" dirty="0" smtClean="0">
                <a:solidFill>
                  <a:srgbClr val="FFFFFF"/>
                </a:solidFill>
              </a:rPr>
              <a:t>情報</a:t>
            </a:r>
            <a:r>
              <a:rPr lang="ja-JP" altLang="en-US" sz="1200" b="1" dirty="0">
                <a:solidFill>
                  <a:srgbClr val="FFFFFF"/>
                </a:solidFill>
              </a:rPr>
              <a:t>提供</a:t>
            </a:r>
            <a:endParaRPr lang="en-US" altLang="ja-JP" sz="1200" b="1" dirty="0">
              <a:solidFill>
                <a:srgbClr val="FFFFFF"/>
              </a:solidFill>
            </a:endParaRPr>
          </a:p>
          <a:p>
            <a:pPr algn="ctr" eaLnBrk="1" fontAlgn="ctr" hangingPunct="1">
              <a:lnSpc>
                <a:spcPct val="100000"/>
              </a:lnSpc>
              <a:spcBef>
                <a:spcPct val="0"/>
              </a:spcBef>
              <a:spcAft>
                <a:spcPct val="0"/>
              </a:spcAft>
              <a:buClrTx/>
              <a:buFontTx/>
              <a:buNone/>
            </a:pPr>
            <a:r>
              <a:rPr lang="ja-JP" altLang="en-US" sz="1200" b="1" dirty="0">
                <a:solidFill>
                  <a:srgbClr val="FFFFFF"/>
                </a:solidFill>
              </a:rPr>
              <a:t>ネットワークシステム</a:t>
            </a:r>
          </a:p>
        </p:txBody>
      </p:sp>
      <p:grpSp>
        <p:nvGrpSpPr>
          <p:cNvPr id="66" name="グループ化 62"/>
          <p:cNvGrpSpPr>
            <a:grpSpLocks/>
          </p:cNvGrpSpPr>
          <p:nvPr/>
        </p:nvGrpSpPr>
        <p:grpSpPr bwMode="auto">
          <a:xfrm>
            <a:off x="7016180" y="2812256"/>
            <a:ext cx="1131115" cy="553756"/>
            <a:chOff x="6909008" y="2759804"/>
            <a:chExt cx="1620000" cy="669196"/>
          </a:xfrm>
        </p:grpSpPr>
        <p:sp>
          <p:nvSpPr>
            <p:cNvPr id="67" name="テキスト ボックス 66"/>
            <p:cNvSpPr txBox="1"/>
            <p:nvPr/>
          </p:nvSpPr>
          <p:spPr bwMode="gray">
            <a:xfrm flipH="1">
              <a:off x="6909008" y="3069030"/>
              <a:ext cx="1620000" cy="359970"/>
            </a:xfrm>
            <a:prstGeom prst="ellipse">
              <a:avLst/>
            </a:prstGeom>
            <a:solidFill>
              <a:srgbClr val="E8E8E6"/>
            </a:solidFill>
            <a:ln>
              <a:noFill/>
            </a:ln>
          </p:spPr>
          <p:style>
            <a:lnRef idx="1">
              <a:schemeClr val="dk1"/>
            </a:lnRef>
            <a:fillRef idx="2">
              <a:schemeClr val="dk1"/>
            </a:fillRef>
            <a:effectRef idx="1">
              <a:schemeClr val="dk1"/>
            </a:effectRef>
            <a:fontRef idx="minor">
              <a:schemeClr val="dk1"/>
            </a:fontRef>
          </p:style>
          <p:txBody>
            <a:bodyPr/>
            <a:lstStyle/>
            <a:p>
              <a:pPr>
                <a:defRPr/>
              </a:pPr>
              <a:endPar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8" name="グループ化 64"/>
            <p:cNvGrpSpPr>
              <a:grpSpLocks/>
            </p:cNvGrpSpPr>
            <p:nvPr/>
          </p:nvGrpSpPr>
          <p:grpSpPr bwMode="auto">
            <a:xfrm>
              <a:off x="7323566" y="2759804"/>
              <a:ext cx="837346" cy="576000"/>
              <a:chOff x="7558091" y="3435350"/>
              <a:chExt cx="837346" cy="576000"/>
            </a:xfrm>
          </p:grpSpPr>
          <p:pic>
            <p:nvPicPr>
              <p:cNvPr id="69" name="Picture 4"/>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gray">
              <a:xfrm>
                <a:off x="7558091" y="3435350"/>
                <a:ext cx="415728" cy="5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pic>
            <p:nvPicPr>
              <p:cNvPr id="70" name="Picture 4"/>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gray">
              <a:xfrm>
                <a:off x="7778753" y="3435350"/>
                <a:ext cx="415728" cy="5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pic>
            <p:nvPicPr>
              <p:cNvPr id="71" name="Picture 4"/>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gray">
              <a:xfrm>
                <a:off x="7979709" y="3435350"/>
                <a:ext cx="415728" cy="5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grpSp>
      </p:grpSp>
      <p:grpSp>
        <p:nvGrpSpPr>
          <p:cNvPr id="73" name="グループ化 72"/>
          <p:cNvGrpSpPr/>
          <p:nvPr/>
        </p:nvGrpSpPr>
        <p:grpSpPr>
          <a:xfrm>
            <a:off x="1485577" y="1913318"/>
            <a:ext cx="2588832" cy="488594"/>
            <a:chOff x="1091653" y="1716270"/>
            <a:chExt cx="2588832" cy="488594"/>
          </a:xfrm>
        </p:grpSpPr>
        <p:sp>
          <p:nvSpPr>
            <p:cNvPr id="74" name="正方形/長方形 73"/>
            <p:cNvSpPr/>
            <p:nvPr/>
          </p:nvSpPr>
          <p:spPr bwMode="gray">
            <a:xfrm>
              <a:off x="1091653" y="1716270"/>
              <a:ext cx="2588832" cy="488594"/>
            </a:xfrm>
            <a:prstGeom prst="rect">
              <a:avLst/>
            </a:prstGeom>
            <a:solidFill>
              <a:schemeClr val="accent6">
                <a:lumMod val="40000"/>
                <a:lumOff val="6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0" rIns="91440" bIns="0" numCol="1" rtlCol="0" anchor="t" anchorCtr="0" compatLnSpc="1">
              <a:prstTxWarp prst="textNoShape">
                <a:avLst/>
              </a:prstTxWarp>
            </a:bodyPr>
            <a:lstStyle/>
            <a:p>
              <a:pPr fontAlgn="ct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市役所</a:t>
              </a: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　　基本</a:t>
              </a:r>
              <a:r>
                <a:rPr lang="en-US" altLang="ja-JP" sz="1050" b="1" dirty="0">
                  <a:solidFill>
                    <a:srgbClr val="000000"/>
                  </a:solidFill>
                  <a:latin typeface="Meiryo UI" pitchFamily="50" charset="-128"/>
                  <a:ea typeface="Meiryo UI" pitchFamily="50" charset="-128"/>
                  <a:cs typeface="Meiryo UI" pitchFamily="50" charset="-128"/>
                </a:rPr>
                <a:t>4</a:t>
              </a:r>
              <a:r>
                <a:rPr lang="ja-JP" altLang="en-US" sz="1050" b="1" dirty="0">
                  <a:solidFill>
                    <a:srgbClr val="000000"/>
                  </a:solidFill>
                  <a:latin typeface="Meiryo UI" pitchFamily="50" charset="-128"/>
                  <a:ea typeface="Meiryo UI" pitchFamily="50" charset="-128"/>
                  <a:cs typeface="Meiryo UI" pitchFamily="50" charset="-128"/>
                </a:rPr>
                <a:t>情報</a:t>
              </a:r>
            </a:p>
          </p:txBody>
        </p:sp>
        <p:sp>
          <p:nvSpPr>
            <p:cNvPr id="75" name="角丸四角形 74"/>
            <p:cNvSpPr/>
            <p:nvPr/>
          </p:nvSpPr>
          <p:spPr bwMode="gray">
            <a:xfrm>
              <a:off x="1612035" y="1908313"/>
              <a:ext cx="538959" cy="250482"/>
            </a:xfrm>
            <a:prstGeom prst="roundRect">
              <a:avLst>
                <a:gd name="adj" fmla="val 32457"/>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氏名</a:t>
              </a:r>
            </a:p>
          </p:txBody>
        </p:sp>
        <p:sp>
          <p:nvSpPr>
            <p:cNvPr id="76" name="角丸四角形 75"/>
            <p:cNvSpPr/>
            <p:nvPr/>
          </p:nvSpPr>
          <p:spPr bwMode="gray">
            <a:xfrm>
              <a:off x="2147581" y="1908314"/>
              <a:ext cx="488250" cy="250480"/>
            </a:xfrm>
            <a:prstGeom prst="roundRect">
              <a:avLst>
                <a:gd name="adj" fmla="val 30075"/>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生年</a:t>
              </a:r>
              <a:endParaRPr lang="en-US" altLang="ja-JP" sz="1000" b="1" dirty="0">
                <a:solidFill>
                  <a:srgbClr val="FFFFFF"/>
                </a:solidFill>
                <a:latin typeface="Meiryo UI" pitchFamily="50" charset="-128"/>
                <a:ea typeface="Meiryo UI" pitchFamily="50" charset="-128"/>
                <a:cs typeface="Meiryo UI" pitchFamily="50" charset="-128"/>
              </a:endParaRPr>
            </a:p>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月日</a:t>
              </a:r>
            </a:p>
          </p:txBody>
        </p:sp>
        <p:sp>
          <p:nvSpPr>
            <p:cNvPr id="77" name="角丸四角形 76"/>
            <p:cNvSpPr/>
            <p:nvPr/>
          </p:nvSpPr>
          <p:spPr bwMode="gray">
            <a:xfrm>
              <a:off x="3145450" y="1908313"/>
              <a:ext cx="490446" cy="250482"/>
            </a:xfrm>
            <a:prstGeom prst="roundRect">
              <a:avLst>
                <a:gd name="adj" fmla="val 22282"/>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性別</a:t>
              </a:r>
            </a:p>
          </p:txBody>
        </p:sp>
        <p:sp>
          <p:nvSpPr>
            <p:cNvPr id="78" name="角丸四角形 77"/>
            <p:cNvSpPr/>
            <p:nvPr/>
          </p:nvSpPr>
          <p:spPr bwMode="gray">
            <a:xfrm>
              <a:off x="2646603" y="1908313"/>
              <a:ext cx="494269" cy="250481"/>
            </a:xfrm>
            <a:prstGeom prst="roundRect">
              <a:avLst>
                <a:gd name="adj" fmla="val 26738"/>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住所</a:t>
              </a:r>
            </a:p>
          </p:txBody>
        </p:sp>
      </p:grpSp>
      <p:grpSp>
        <p:nvGrpSpPr>
          <p:cNvPr id="79" name="グループ化 78"/>
          <p:cNvGrpSpPr/>
          <p:nvPr/>
        </p:nvGrpSpPr>
        <p:grpSpPr>
          <a:xfrm>
            <a:off x="1485577" y="2417374"/>
            <a:ext cx="2588831" cy="488594"/>
            <a:chOff x="1091653" y="2220326"/>
            <a:chExt cx="2588831" cy="488594"/>
          </a:xfrm>
        </p:grpSpPr>
        <p:sp>
          <p:nvSpPr>
            <p:cNvPr id="80" name="正方形/長方形 79"/>
            <p:cNvSpPr/>
            <p:nvPr/>
          </p:nvSpPr>
          <p:spPr bwMode="gray">
            <a:xfrm>
              <a:off x="1091653" y="2220326"/>
              <a:ext cx="2588831" cy="488594"/>
            </a:xfrm>
            <a:prstGeom prst="rect">
              <a:avLst/>
            </a:prstGeom>
            <a:solidFill>
              <a:schemeClr val="accent2">
                <a:lumMod val="20000"/>
                <a:lumOff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36000" tIns="0" rIns="36000" bIns="0" numCol="1" rtlCol="0" anchor="t" anchorCtr="0" compatLnSpc="1">
              <a:prstTxWarp prst="textNoShape">
                <a:avLst/>
              </a:prstTxWarp>
            </a:bodyPr>
            <a:lstStyle/>
            <a:p>
              <a:pPr fontAlgn="ct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年金事務所</a:t>
              </a: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基本</a:t>
              </a:r>
              <a:r>
                <a:rPr lang="en-US" altLang="ja-JP" sz="1050" b="1" dirty="0">
                  <a:solidFill>
                    <a:srgbClr val="000000"/>
                  </a:solidFill>
                  <a:latin typeface="Meiryo UI" pitchFamily="50" charset="-128"/>
                  <a:ea typeface="Meiryo UI" pitchFamily="50" charset="-128"/>
                  <a:cs typeface="Meiryo UI" pitchFamily="50" charset="-128"/>
                </a:rPr>
                <a:t>4</a:t>
              </a:r>
              <a:r>
                <a:rPr lang="ja-JP" altLang="en-US" sz="1050" b="1" dirty="0">
                  <a:solidFill>
                    <a:srgbClr val="000000"/>
                  </a:solidFill>
                  <a:latin typeface="Meiryo UI" pitchFamily="50" charset="-128"/>
                  <a:ea typeface="Meiryo UI" pitchFamily="50" charset="-128"/>
                  <a:cs typeface="Meiryo UI" pitchFamily="50" charset="-128"/>
                </a:rPr>
                <a:t>情報</a:t>
              </a:r>
            </a:p>
          </p:txBody>
        </p:sp>
        <p:sp>
          <p:nvSpPr>
            <p:cNvPr id="81" name="角丸四角形 80"/>
            <p:cNvSpPr/>
            <p:nvPr/>
          </p:nvSpPr>
          <p:spPr bwMode="gray">
            <a:xfrm>
              <a:off x="1619672" y="2420888"/>
              <a:ext cx="538959" cy="250482"/>
            </a:xfrm>
            <a:prstGeom prst="roundRect">
              <a:avLst>
                <a:gd name="adj" fmla="val 32457"/>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氏名</a:t>
              </a:r>
            </a:p>
          </p:txBody>
        </p:sp>
        <p:sp>
          <p:nvSpPr>
            <p:cNvPr id="82" name="角丸四角形 81"/>
            <p:cNvSpPr/>
            <p:nvPr/>
          </p:nvSpPr>
          <p:spPr bwMode="gray">
            <a:xfrm>
              <a:off x="2155218" y="2420889"/>
              <a:ext cx="488250" cy="250480"/>
            </a:xfrm>
            <a:prstGeom prst="roundRect">
              <a:avLst>
                <a:gd name="adj" fmla="val 30075"/>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生年</a:t>
              </a:r>
              <a:endParaRPr lang="en-US" altLang="ja-JP" sz="1000" b="1" dirty="0">
                <a:solidFill>
                  <a:srgbClr val="FFFFFF"/>
                </a:solidFill>
                <a:latin typeface="Meiryo UI" pitchFamily="50" charset="-128"/>
                <a:ea typeface="Meiryo UI" pitchFamily="50" charset="-128"/>
                <a:cs typeface="Meiryo UI" pitchFamily="50" charset="-128"/>
              </a:endParaRPr>
            </a:p>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月日</a:t>
              </a:r>
            </a:p>
          </p:txBody>
        </p:sp>
        <p:sp>
          <p:nvSpPr>
            <p:cNvPr id="83" name="角丸四角形 82"/>
            <p:cNvSpPr/>
            <p:nvPr/>
          </p:nvSpPr>
          <p:spPr bwMode="gray">
            <a:xfrm>
              <a:off x="3153087" y="2420888"/>
              <a:ext cx="490446" cy="250482"/>
            </a:xfrm>
            <a:prstGeom prst="roundRect">
              <a:avLst>
                <a:gd name="adj" fmla="val 22282"/>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性別</a:t>
              </a:r>
            </a:p>
          </p:txBody>
        </p:sp>
        <p:sp>
          <p:nvSpPr>
            <p:cNvPr id="84" name="角丸四角形 83"/>
            <p:cNvSpPr/>
            <p:nvPr/>
          </p:nvSpPr>
          <p:spPr bwMode="gray">
            <a:xfrm>
              <a:off x="2654240" y="2420888"/>
              <a:ext cx="494269" cy="250481"/>
            </a:xfrm>
            <a:prstGeom prst="roundRect">
              <a:avLst>
                <a:gd name="adj" fmla="val 26738"/>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住所</a:t>
              </a:r>
            </a:p>
          </p:txBody>
        </p:sp>
      </p:grpSp>
      <p:grpSp>
        <p:nvGrpSpPr>
          <p:cNvPr id="85" name="グループ化 84"/>
          <p:cNvGrpSpPr/>
          <p:nvPr/>
        </p:nvGrpSpPr>
        <p:grpSpPr>
          <a:xfrm>
            <a:off x="1485577" y="2921430"/>
            <a:ext cx="2588832" cy="488594"/>
            <a:chOff x="1091653" y="2724382"/>
            <a:chExt cx="2588832" cy="488594"/>
          </a:xfrm>
        </p:grpSpPr>
        <p:sp>
          <p:nvSpPr>
            <p:cNvPr id="86" name="正方形/長方形 85"/>
            <p:cNvSpPr/>
            <p:nvPr/>
          </p:nvSpPr>
          <p:spPr bwMode="gray">
            <a:xfrm>
              <a:off x="1091653" y="2724382"/>
              <a:ext cx="2588832" cy="488594"/>
            </a:xfrm>
            <a:prstGeom prst="rect">
              <a:avLst/>
            </a:prstGeom>
            <a:solidFill>
              <a:schemeClr val="accent3">
                <a:lumMod val="40000"/>
                <a:lumOff val="6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36000" tIns="0" rIns="36000" bIns="0" numCol="1" rtlCol="0" anchor="t" anchorCtr="0" compatLnSpc="1">
              <a:prstTxWarp prst="textNoShape">
                <a:avLst/>
              </a:prstTxWarp>
            </a:bodyPr>
            <a:lstStyle/>
            <a:p>
              <a:pPr fontAlgn="ct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ハローワーク</a:t>
              </a: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　　基本</a:t>
              </a:r>
              <a:r>
                <a:rPr lang="en-US" altLang="ja-JP" sz="1050" b="1" dirty="0">
                  <a:solidFill>
                    <a:srgbClr val="000000"/>
                  </a:solidFill>
                  <a:latin typeface="Meiryo UI" pitchFamily="50" charset="-128"/>
                  <a:ea typeface="Meiryo UI" pitchFamily="50" charset="-128"/>
                  <a:cs typeface="Meiryo UI" pitchFamily="50" charset="-128"/>
                </a:rPr>
                <a:t>4</a:t>
              </a:r>
              <a:r>
                <a:rPr lang="ja-JP" altLang="en-US" sz="1050" b="1" dirty="0">
                  <a:solidFill>
                    <a:srgbClr val="000000"/>
                  </a:solidFill>
                  <a:latin typeface="Meiryo UI" pitchFamily="50" charset="-128"/>
                  <a:ea typeface="Meiryo UI" pitchFamily="50" charset="-128"/>
                  <a:cs typeface="Meiryo UI" pitchFamily="50" charset="-128"/>
                </a:rPr>
                <a:t>情報</a:t>
              </a:r>
            </a:p>
          </p:txBody>
        </p:sp>
        <p:sp>
          <p:nvSpPr>
            <p:cNvPr id="87" name="角丸四角形 86"/>
            <p:cNvSpPr/>
            <p:nvPr/>
          </p:nvSpPr>
          <p:spPr bwMode="gray">
            <a:xfrm>
              <a:off x="1619672" y="2924944"/>
              <a:ext cx="538959" cy="250482"/>
            </a:xfrm>
            <a:prstGeom prst="roundRect">
              <a:avLst>
                <a:gd name="adj" fmla="val 32457"/>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氏名</a:t>
              </a:r>
            </a:p>
          </p:txBody>
        </p:sp>
        <p:sp>
          <p:nvSpPr>
            <p:cNvPr id="88" name="角丸四角形 87"/>
            <p:cNvSpPr/>
            <p:nvPr/>
          </p:nvSpPr>
          <p:spPr bwMode="gray">
            <a:xfrm>
              <a:off x="2155218" y="2924945"/>
              <a:ext cx="488250" cy="250480"/>
            </a:xfrm>
            <a:prstGeom prst="roundRect">
              <a:avLst>
                <a:gd name="adj" fmla="val 30075"/>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生年</a:t>
              </a:r>
              <a:endParaRPr lang="en-US" altLang="ja-JP" sz="1000" b="1" dirty="0">
                <a:solidFill>
                  <a:srgbClr val="FFFFFF"/>
                </a:solidFill>
                <a:latin typeface="Meiryo UI" pitchFamily="50" charset="-128"/>
                <a:ea typeface="Meiryo UI" pitchFamily="50" charset="-128"/>
                <a:cs typeface="Meiryo UI" pitchFamily="50" charset="-128"/>
              </a:endParaRPr>
            </a:p>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月日</a:t>
              </a:r>
            </a:p>
          </p:txBody>
        </p:sp>
        <p:sp>
          <p:nvSpPr>
            <p:cNvPr id="89" name="角丸四角形 88"/>
            <p:cNvSpPr/>
            <p:nvPr/>
          </p:nvSpPr>
          <p:spPr bwMode="gray">
            <a:xfrm>
              <a:off x="3153087" y="2924944"/>
              <a:ext cx="490446" cy="250482"/>
            </a:xfrm>
            <a:prstGeom prst="roundRect">
              <a:avLst>
                <a:gd name="adj" fmla="val 22282"/>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性別</a:t>
              </a:r>
            </a:p>
          </p:txBody>
        </p:sp>
        <p:sp>
          <p:nvSpPr>
            <p:cNvPr id="90" name="角丸四角形 89"/>
            <p:cNvSpPr/>
            <p:nvPr/>
          </p:nvSpPr>
          <p:spPr bwMode="gray">
            <a:xfrm>
              <a:off x="2654240" y="2924944"/>
              <a:ext cx="494269" cy="250481"/>
            </a:xfrm>
            <a:prstGeom prst="roundRect">
              <a:avLst>
                <a:gd name="adj" fmla="val 26738"/>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住所</a:t>
              </a:r>
            </a:p>
          </p:txBody>
        </p:sp>
      </p:grpSp>
      <p:grpSp>
        <p:nvGrpSpPr>
          <p:cNvPr id="91" name="グループ化 90"/>
          <p:cNvGrpSpPr/>
          <p:nvPr/>
        </p:nvGrpSpPr>
        <p:grpSpPr>
          <a:xfrm>
            <a:off x="1485576" y="3425486"/>
            <a:ext cx="2588831" cy="488594"/>
            <a:chOff x="1091652" y="3228438"/>
            <a:chExt cx="2588831" cy="488594"/>
          </a:xfrm>
        </p:grpSpPr>
        <p:sp>
          <p:nvSpPr>
            <p:cNvPr id="92" name="正方形/長方形 91"/>
            <p:cNvSpPr/>
            <p:nvPr/>
          </p:nvSpPr>
          <p:spPr bwMode="gray">
            <a:xfrm>
              <a:off x="1091652" y="3228438"/>
              <a:ext cx="2588831" cy="488594"/>
            </a:xfrm>
            <a:prstGeom prst="rect">
              <a:avLst/>
            </a:prstGeom>
            <a:solidFill>
              <a:schemeClr val="tx2">
                <a:lumMod val="20000"/>
                <a:lumOff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36000" tIns="0" rIns="36000" bIns="0" numCol="1" rtlCol="0" anchor="t" anchorCtr="0" compatLnSpc="1">
              <a:prstTxWarp prst="textNoShape">
                <a:avLst/>
              </a:prstTxWarp>
            </a:bodyPr>
            <a:lstStyle/>
            <a:p>
              <a:pPr fontAlgn="ct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税務署</a:t>
              </a: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　　基本</a:t>
              </a:r>
              <a:r>
                <a:rPr lang="en-US" altLang="ja-JP" sz="1050" b="1" dirty="0">
                  <a:solidFill>
                    <a:srgbClr val="000000"/>
                  </a:solidFill>
                  <a:latin typeface="Meiryo UI" pitchFamily="50" charset="-128"/>
                  <a:ea typeface="Meiryo UI" pitchFamily="50" charset="-128"/>
                  <a:cs typeface="Meiryo UI" pitchFamily="50" charset="-128"/>
                </a:rPr>
                <a:t>4</a:t>
              </a:r>
              <a:r>
                <a:rPr lang="ja-JP" altLang="en-US" sz="1050" b="1" dirty="0">
                  <a:solidFill>
                    <a:srgbClr val="000000"/>
                  </a:solidFill>
                  <a:latin typeface="Meiryo UI" pitchFamily="50" charset="-128"/>
                  <a:ea typeface="Meiryo UI" pitchFamily="50" charset="-128"/>
                  <a:cs typeface="Meiryo UI" pitchFamily="50" charset="-128"/>
                </a:rPr>
                <a:t>情報</a:t>
              </a:r>
            </a:p>
          </p:txBody>
        </p:sp>
        <p:sp>
          <p:nvSpPr>
            <p:cNvPr id="93" name="角丸四角形 92"/>
            <p:cNvSpPr/>
            <p:nvPr/>
          </p:nvSpPr>
          <p:spPr bwMode="gray">
            <a:xfrm>
              <a:off x="1619672" y="3429000"/>
              <a:ext cx="538959" cy="250482"/>
            </a:xfrm>
            <a:prstGeom prst="roundRect">
              <a:avLst>
                <a:gd name="adj" fmla="val 32457"/>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氏名</a:t>
              </a:r>
            </a:p>
          </p:txBody>
        </p:sp>
        <p:sp>
          <p:nvSpPr>
            <p:cNvPr id="94" name="角丸四角形 93"/>
            <p:cNvSpPr/>
            <p:nvPr/>
          </p:nvSpPr>
          <p:spPr bwMode="gray">
            <a:xfrm>
              <a:off x="2155218" y="3429001"/>
              <a:ext cx="488250" cy="250480"/>
            </a:xfrm>
            <a:prstGeom prst="roundRect">
              <a:avLst>
                <a:gd name="adj" fmla="val 30075"/>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生年</a:t>
              </a:r>
              <a:endParaRPr lang="en-US" altLang="ja-JP" sz="1000" b="1" dirty="0">
                <a:solidFill>
                  <a:srgbClr val="FFFFFF"/>
                </a:solidFill>
                <a:latin typeface="Meiryo UI" pitchFamily="50" charset="-128"/>
                <a:ea typeface="Meiryo UI" pitchFamily="50" charset="-128"/>
                <a:cs typeface="Meiryo UI" pitchFamily="50" charset="-128"/>
              </a:endParaRPr>
            </a:p>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月日</a:t>
              </a:r>
            </a:p>
          </p:txBody>
        </p:sp>
        <p:sp>
          <p:nvSpPr>
            <p:cNvPr id="95" name="角丸四角形 94"/>
            <p:cNvSpPr/>
            <p:nvPr/>
          </p:nvSpPr>
          <p:spPr bwMode="gray">
            <a:xfrm>
              <a:off x="3153087" y="3429000"/>
              <a:ext cx="490446" cy="250482"/>
            </a:xfrm>
            <a:prstGeom prst="roundRect">
              <a:avLst>
                <a:gd name="adj" fmla="val 22282"/>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性別</a:t>
              </a:r>
            </a:p>
          </p:txBody>
        </p:sp>
        <p:sp>
          <p:nvSpPr>
            <p:cNvPr id="96" name="角丸四角形 95"/>
            <p:cNvSpPr/>
            <p:nvPr/>
          </p:nvSpPr>
          <p:spPr bwMode="gray">
            <a:xfrm>
              <a:off x="2654240" y="3429000"/>
              <a:ext cx="494269" cy="250481"/>
            </a:xfrm>
            <a:prstGeom prst="roundRect">
              <a:avLst>
                <a:gd name="adj" fmla="val 26738"/>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住所</a:t>
              </a:r>
            </a:p>
          </p:txBody>
        </p:sp>
      </p:grpSp>
      <p:sp>
        <p:nvSpPr>
          <p:cNvPr id="97" name="角丸四角形 96"/>
          <p:cNvSpPr/>
          <p:nvPr/>
        </p:nvSpPr>
        <p:spPr bwMode="gray">
          <a:xfrm>
            <a:off x="1513126" y="2081240"/>
            <a:ext cx="458773" cy="290630"/>
          </a:xfrm>
          <a:prstGeom prst="roundRect">
            <a:avLst>
              <a:gd name="adj" fmla="val 17169"/>
            </a:avLst>
          </a:prstGeom>
          <a:solidFill>
            <a:schemeClr val="accent5">
              <a:lumMod val="20000"/>
              <a:lumOff val="80000"/>
            </a:schemeClr>
          </a:solidFill>
          <a:ln w="9525"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900" b="1" dirty="0">
                <a:solidFill>
                  <a:srgbClr val="002060"/>
                </a:solidFill>
                <a:latin typeface="Meiryo UI" pitchFamily="50" charset="-128"/>
                <a:ea typeface="Meiryo UI" pitchFamily="50" charset="-128"/>
                <a:cs typeface="Meiryo UI" pitchFamily="50" charset="-128"/>
              </a:rPr>
              <a:t>ﾏｲ</a:t>
            </a:r>
            <a:endParaRPr lang="en-US" altLang="ja-JP" sz="900" b="1" dirty="0">
              <a:solidFill>
                <a:srgbClr val="002060"/>
              </a:solidFill>
              <a:latin typeface="Meiryo UI" pitchFamily="50" charset="-128"/>
              <a:ea typeface="Meiryo UI" pitchFamily="50" charset="-128"/>
              <a:cs typeface="Meiryo UI" pitchFamily="50" charset="-128"/>
            </a:endParaRPr>
          </a:p>
          <a:p>
            <a:pPr algn="ctr" fontAlgn="ctr"/>
            <a:r>
              <a:rPr lang="ja-JP" altLang="en-US" sz="900" b="1" dirty="0">
                <a:solidFill>
                  <a:srgbClr val="002060"/>
                </a:solidFill>
                <a:latin typeface="Meiryo UI" pitchFamily="50" charset="-128"/>
                <a:ea typeface="Meiryo UI" pitchFamily="50" charset="-128"/>
                <a:cs typeface="Meiryo UI" pitchFamily="50" charset="-128"/>
              </a:rPr>
              <a:t>ﾅﾝﾊﾞｰ</a:t>
            </a:r>
          </a:p>
        </p:txBody>
      </p:sp>
      <p:sp>
        <p:nvSpPr>
          <p:cNvPr id="98" name="角丸四角形 97"/>
          <p:cNvSpPr/>
          <p:nvPr/>
        </p:nvSpPr>
        <p:spPr bwMode="gray">
          <a:xfrm>
            <a:off x="1537769" y="2592898"/>
            <a:ext cx="458773" cy="290630"/>
          </a:xfrm>
          <a:prstGeom prst="roundRect">
            <a:avLst>
              <a:gd name="adj" fmla="val 17169"/>
            </a:avLst>
          </a:prstGeom>
          <a:solidFill>
            <a:schemeClr val="accent5">
              <a:lumMod val="20000"/>
              <a:lumOff val="80000"/>
            </a:schemeClr>
          </a:solidFill>
          <a:ln w="9525"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900" b="1" dirty="0">
                <a:solidFill>
                  <a:srgbClr val="002060"/>
                </a:solidFill>
                <a:latin typeface="Meiryo UI" pitchFamily="50" charset="-128"/>
                <a:ea typeface="Meiryo UI" pitchFamily="50" charset="-128"/>
                <a:cs typeface="Meiryo UI" pitchFamily="50" charset="-128"/>
              </a:rPr>
              <a:t>ﾏｲ</a:t>
            </a:r>
            <a:endParaRPr lang="en-US" altLang="ja-JP" sz="900" b="1" dirty="0">
              <a:solidFill>
                <a:srgbClr val="002060"/>
              </a:solidFill>
              <a:latin typeface="Meiryo UI" pitchFamily="50" charset="-128"/>
              <a:ea typeface="Meiryo UI" pitchFamily="50" charset="-128"/>
              <a:cs typeface="Meiryo UI" pitchFamily="50" charset="-128"/>
            </a:endParaRPr>
          </a:p>
          <a:p>
            <a:pPr algn="ctr" fontAlgn="ctr"/>
            <a:r>
              <a:rPr lang="ja-JP" altLang="en-US" sz="900" b="1" dirty="0">
                <a:solidFill>
                  <a:srgbClr val="002060"/>
                </a:solidFill>
                <a:latin typeface="Meiryo UI" pitchFamily="50" charset="-128"/>
                <a:ea typeface="Meiryo UI" pitchFamily="50" charset="-128"/>
                <a:cs typeface="Meiryo UI" pitchFamily="50" charset="-128"/>
              </a:rPr>
              <a:t>ﾅﾝﾊﾞｰ</a:t>
            </a:r>
          </a:p>
        </p:txBody>
      </p:sp>
      <p:sp>
        <p:nvSpPr>
          <p:cNvPr id="99" name="角丸四角形 98"/>
          <p:cNvSpPr/>
          <p:nvPr/>
        </p:nvSpPr>
        <p:spPr bwMode="gray">
          <a:xfrm>
            <a:off x="1548989" y="3091345"/>
            <a:ext cx="458773" cy="290630"/>
          </a:xfrm>
          <a:prstGeom prst="roundRect">
            <a:avLst>
              <a:gd name="adj" fmla="val 17169"/>
            </a:avLst>
          </a:prstGeom>
          <a:solidFill>
            <a:schemeClr val="accent5">
              <a:lumMod val="20000"/>
              <a:lumOff val="80000"/>
            </a:schemeClr>
          </a:solidFill>
          <a:ln w="9525"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900" b="1" dirty="0">
                <a:solidFill>
                  <a:srgbClr val="002060"/>
                </a:solidFill>
                <a:latin typeface="Meiryo UI" pitchFamily="50" charset="-128"/>
                <a:ea typeface="Meiryo UI" pitchFamily="50" charset="-128"/>
                <a:cs typeface="Meiryo UI" pitchFamily="50" charset="-128"/>
              </a:rPr>
              <a:t>ﾏｲ</a:t>
            </a:r>
            <a:endParaRPr lang="en-US" altLang="ja-JP" sz="900" b="1" dirty="0">
              <a:solidFill>
                <a:srgbClr val="002060"/>
              </a:solidFill>
              <a:latin typeface="Meiryo UI" pitchFamily="50" charset="-128"/>
              <a:ea typeface="Meiryo UI" pitchFamily="50" charset="-128"/>
              <a:cs typeface="Meiryo UI" pitchFamily="50" charset="-128"/>
            </a:endParaRPr>
          </a:p>
          <a:p>
            <a:pPr algn="ctr" fontAlgn="ctr"/>
            <a:r>
              <a:rPr lang="ja-JP" altLang="en-US" sz="900" b="1" dirty="0">
                <a:solidFill>
                  <a:srgbClr val="002060"/>
                </a:solidFill>
                <a:latin typeface="Meiryo UI" pitchFamily="50" charset="-128"/>
                <a:ea typeface="Meiryo UI" pitchFamily="50" charset="-128"/>
                <a:cs typeface="Meiryo UI" pitchFamily="50" charset="-128"/>
              </a:rPr>
              <a:t>ﾅﾝﾊﾞｰ</a:t>
            </a:r>
          </a:p>
        </p:txBody>
      </p:sp>
      <p:sp>
        <p:nvSpPr>
          <p:cNvPr id="100" name="角丸四角形 99"/>
          <p:cNvSpPr/>
          <p:nvPr/>
        </p:nvSpPr>
        <p:spPr bwMode="gray">
          <a:xfrm>
            <a:off x="1525280" y="3608045"/>
            <a:ext cx="458773" cy="290630"/>
          </a:xfrm>
          <a:prstGeom prst="roundRect">
            <a:avLst>
              <a:gd name="adj" fmla="val 17169"/>
            </a:avLst>
          </a:prstGeom>
          <a:solidFill>
            <a:schemeClr val="accent5">
              <a:lumMod val="20000"/>
              <a:lumOff val="80000"/>
            </a:schemeClr>
          </a:solidFill>
          <a:ln w="9525"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900" b="1" dirty="0">
                <a:solidFill>
                  <a:srgbClr val="002060"/>
                </a:solidFill>
                <a:latin typeface="Meiryo UI" pitchFamily="50" charset="-128"/>
                <a:ea typeface="Meiryo UI" pitchFamily="50" charset="-128"/>
                <a:cs typeface="Meiryo UI" pitchFamily="50" charset="-128"/>
              </a:rPr>
              <a:t>ﾏｲ</a:t>
            </a:r>
            <a:endParaRPr lang="en-US" altLang="ja-JP" sz="900" b="1" dirty="0">
              <a:solidFill>
                <a:srgbClr val="002060"/>
              </a:solidFill>
              <a:latin typeface="Meiryo UI" pitchFamily="50" charset="-128"/>
              <a:ea typeface="Meiryo UI" pitchFamily="50" charset="-128"/>
              <a:cs typeface="Meiryo UI" pitchFamily="50" charset="-128"/>
            </a:endParaRPr>
          </a:p>
          <a:p>
            <a:pPr algn="ctr" fontAlgn="ctr"/>
            <a:r>
              <a:rPr lang="ja-JP" altLang="en-US" sz="900" b="1" dirty="0">
                <a:solidFill>
                  <a:srgbClr val="002060"/>
                </a:solidFill>
                <a:latin typeface="Meiryo UI" pitchFamily="50" charset="-128"/>
                <a:ea typeface="Meiryo UI" pitchFamily="50" charset="-128"/>
                <a:cs typeface="Meiryo UI" pitchFamily="50" charset="-128"/>
              </a:rPr>
              <a:t>ﾅﾝﾊﾞｰ</a:t>
            </a:r>
          </a:p>
        </p:txBody>
      </p:sp>
      <p:cxnSp>
        <p:nvCxnSpPr>
          <p:cNvPr id="102" name="直線コネクタ 101"/>
          <p:cNvCxnSpPr>
            <a:stCxn id="74" idx="3"/>
            <a:endCxn id="67" idx="7"/>
          </p:cNvCxnSpPr>
          <p:nvPr/>
        </p:nvCxnSpPr>
        <p:spPr>
          <a:xfrm>
            <a:off x="4074409" y="2157615"/>
            <a:ext cx="3107419" cy="954146"/>
          </a:xfrm>
          <a:prstGeom prst="line">
            <a:avLst/>
          </a:prstGeom>
          <a:ln w="6350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a:stCxn id="80" idx="3"/>
            <a:endCxn id="67" idx="7"/>
          </p:cNvCxnSpPr>
          <p:nvPr/>
        </p:nvCxnSpPr>
        <p:spPr>
          <a:xfrm>
            <a:off x="4074408" y="2661671"/>
            <a:ext cx="3107420" cy="450090"/>
          </a:xfrm>
          <a:prstGeom prst="line">
            <a:avLst/>
          </a:prstGeom>
          <a:ln w="6350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a:stCxn id="86" idx="3"/>
            <a:endCxn id="67" idx="7"/>
          </p:cNvCxnSpPr>
          <p:nvPr/>
        </p:nvCxnSpPr>
        <p:spPr>
          <a:xfrm flipV="1">
            <a:off x="4074409" y="3111761"/>
            <a:ext cx="3107419" cy="53966"/>
          </a:xfrm>
          <a:prstGeom prst="line">
            <a:avLst/>
          </a:prstGeom>
          <a:ln w="6350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a:stCxn id="92" idx="3"/>
            <a:endCxn id="67" idx="7"/>
          </p:cNvCxnSpPr>
          <p:nvPr/>
        </p:nvCxnSpPr>
        <p:spPr>
          <a:xfrm flipV="1">
            <a:off x="4074407" y="3111761"/>
            <a:ext cx="3107421" cy="558022"/>
          </a:xfrm>
          <a:prstGeom prst="line">
            <a:avLst/>
          </a:prstGeom>
          <a:ln w="63500" cap="rnd">
            <a:solidFill>
              <a:srgbClr val="00B050"/>
            </a:solidFill>
          </a:ln>
        </p:spPr>
        <p:style>
          <a:lnRef idx="1">
            <a:schemeClr val="accent1"/>
          </a:lnRef>
          <a:fillRef idx="0">
            <a:schemeClr val="accent1"/>
          </a:fillRef>
          <a:effectRef idx="0">
            <a:schemeClr val="accent1"/>
          </a:effectRef>
          <a:fontRef idx="minor">
            <a:schemeClr val="tx1"/>
          </a:fontRef>
        </p:style>
      </p:cxnSp>
      <p:sp>
        <p:nvSpPr>
          <p:cNvPr id="113" name="角丸四角形吹き出し 112"/>
          <p:cNvSpPr/>
          <p:nvPr/>
        </p:nvSpPr>
        <p:spPr>
          <a:xfrm>
            <a:off x="5044992" y="1446662"/>
            <a:ext cx="3600400" cy="723623"/>
          </a:xfrm>
          <a:prstGeom prst="wedgeRoundRectCallout">
            <a:avLst>
              <a:gd name="adj1" fmla="val -36027"/>
              <a:gd name="adj2" fmla="val 8317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spcBef>
                <a:spcPts val="0"/>
              </a:spcBef>
              <a:spcAft>
                <a:spcPts val="0"/>
              </a:spcAft>
              <a:buFont typeface="Wingdings" panose="05000000000000000000" pitchFamily="2" charset="2"/>
              <a:buChar char="Ø"/>
            </a:pPr>
            <a:r>
              <a:rPr lang="ja-JP" altLang="en-US" sz="13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法定された業務・目的・情報のみを連携</a:t>
            </a:r>
            <a:endParaRPr lang="en-US" altLang="ja-JP" sz="13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285750" indent="-285750" fontAlgn="auto">
              <a:spcBef>
                <a:spcPts val="0"/>
              </a:spcBef>
              <a:spcAft>
                <a:spcPts val="0"/>
              </a:spcAft>
              <a:buFont typeface="Wingdings" panose="05000000000000000000" pitchFamily="2" charset="2"/>
              <a:buChar char="Ø"/>
            </a:pPr>
            <a:r>
              <a:rPr lang="ja-JP" altLang="en-US" sz="13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本人の承諾なしにオンラインで情報連携</a:t>
            </a:r>
            <a:endParaRPr lang="en-US" altLang="ja-JP" sz="13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285750" indent="-285750" fontAlgn="auto">
              <a:spcBef>
                <a:spcPts val="0"/>
              </a:spcBef>
              <a:spcAft>
                <a:spcPts val="0"/>
              </a:spcAft>
              <a:buFont typeface="Wingdings" panose="05000000000000000000" pitchFamily="2" charset="2"/>
              <a:buChar char="Ø"/>
            </a:pPr>
            <a:r>
              <a:rPr lang="ja-JP" altLang="en-US" sz="13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個人情報保護の厳格な手続き</a:t>
            </a:r>
          </a:p>
        </p:txBody>
      </p:sp>
      <p:grpSp>
        <p:nvGrpSpPr>
          <p:cNvPr id="127" name="グループ化 126"/>
          <p:cNvGrpSpPr/>
          <p:nvPr/>
        </p:nvGrpSpPr>
        <p:grpSpPr>
          <a:xfrm>
            <a:off x="3222127" y="4104482"/>
            <a:ext cx="557785" cy="975412"/>
            <a:chOff x="669619" y="3437439"/>
            <a:chExt cx="941775" cy="1408495"/>
          </a:xfrm>
        </p:grpSpPr>
        <p:grpSp>
          <p:nvGrpSpPr>
            <p:cNvPr id="115" name="グループ化 114"/>
            <p:cNvGrpSpPr/>
            <p:nvPr/>
          </p:nvGrpSpPr>
          <p:grpSpPr>
            <a:xfrm>
              <a:off x="669619" y="3437439"/>
              <a:ext cx="941775" cy="1408495"/>
              <a:chOff x="2826001" y="4526616"/>
              <a:chExt cx="521863" cy="795672"/>
            </a:xfrm>
          </p:grpSpPr>
          <p:sp>
            <p:nvSpPr>
              <p:cNvPr id="116" name="フローチャート : 論理積ゲート 115"/>
              <p:cNvSpPr/>
              <p:nvPr/>
            </p:nvSpPr>
            <p:spPr>
              <a:xfrm rot="16200000">
                <a:off x="2879912" y="4854335"/>
                <a:ext cx="414042" cy="521863"/>
              </a:xfrm>
              <a:prstGeom prst="flowChartDelay">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1" name="円/楕円 120"/>
              <p:cNvSpPr/>
              <p:nvPr/>
            </p:nvSpPr>
            <p:spPr>
              <a:xfrm>
                <a:off x="2826001" y="4526616"/>
                <a:ext cx="521863" cy="463523"/>
              </a:xfrm>
              <a:prstGeom prst="ellips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24" name="フリーフォーム 123"/>
            <p:cNvSpPr/>
            <p:nvPr/>
          </p:nvSpPr>
          <p:spPr>
            <a:xfrm rot="19386589">
              <a:off x="1166151" y="3996075"/>
              <a:ext cx="307238" cy="73152"/>
            </a:xfrm>
            <a:custGeom>
              <a:avLst/>
              <a:gdLst>
                <a:gd name="connsiteX0" fmla="*/ 0 w 307238"/>
                <a:gd name="connsiteY0" fmla="*/ 109747 h 117062"/>
                <a:gd name="connsiteX1" fmla="*/ 131673 w 307238"/>
                <a:gd name="connsiteY1" fmla="*/ 19 h 117062"/>
                <a:gd name="connsiteX2" fmla="*/ 307238 w 307238"/>
                <a:gd name="connsiteY2" fmla="*/ 117062 h 117062"/>
                <a:gd name="connsiteX3" fmla="*/ 307238 w 307238"/>
                <a:gd name="connsiteY3" fmla="*/ 117062 h 117062"/>
              </a:gdLst>
              <a:ahLst/>
              <a:cxnLst>
                <a:cxn ang="0">
                  <a:pos x="connsiteX0" y="connsiteY0"/>
                </a:cxn>
                <a:cxn ang="0">
                  <a:pos x="connsiteX1" y="connsiteY1"/>
                </a:cxn>
                <a:cxn ang="0">
                  <a:pos x="connsiteX2" y="connsiteY2"/>
                </a:cxn>
                <a:cxn ang="0">
                  <a:pos x="connsiteX3" y="connsiteY3"/>
                </a:cxn>
              </a:cxnLst>
              <a:rect l="l" t="t" r="r" b="b"/>
              <a:pathLst>
                <a:path w="307238" h="117062">
                  <a:moveTo>
                    <a:pt x="0" y="109747"/>
                  </a:moveTo>
                  <a:cubicBezTo>
                    <a:pt x="40233" y="54273"/>
                    <a:pt x="80467" y="-1200"/>
                    <a:pt x="131673" y="19"/>
                  </a:cubicBezTo>
                  <a:cubicBezTo>
                    <a:pt x="182879" y="1238"/>
                    <a:pt x="307238" y="117062"/>
                    <a:pt x="307238" y="117062"/>
                  </a:cubicBezTo>
                  <a:lnTo>
                    <a:pt x="307238" y="117062"/>
                  </a:ln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25" name="弦 124"/>
            <p:cNvSpPr/>
            <p:nvPr/>
          </p:nvSpPr>
          <p:spPr>
            <a:xfrm rot="8051639" flipH="1" flipV="1">
              <a:off x="989726" y="3745219"/>
              <a:ext cx="154390" cy="190336"/>
            </a:xfrm>
            <a:prstGeom prst="chord">
              <a:avLst>
                <a:gd name="adj1" fmla="val 2700000"/>
                <a:gd name="adj2" fmla="val 13629069"/>
              </a:avLst>
            </a:prstGeom>
            <a:solidFill>
              <a:schemeClr val="bg1">
                <a:lumMod val="6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26" name="弦 125"/>
            <p:cNvSpPr/>
            <p:nvPr/>
          </p:nvSpPr>
          <p:spPr>
            <a:xfrm rot="18833896">
              <a:off x="1235146" y="3649517"/>
              <a:ext cx="148179" cy="162378"/>
            </a:xfrm>
            <a:prstGeom prst="chord">
              <a:avLst>
                <a:gd name="adj1" fmla="val 2700000"/>
                <a:gd name="adj2" fmla="val 13629069"/>
              </a:avLst>
            </a:prstGeom>
            <a:solidFill>
              <a:schemeClr val="bg1">
                <a:lumMod val="6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28" name="角丸四角形吹き出し 127"/>
          <p:cNvSpPr/>
          <p:nvPr/>
        </p:nvSpPr>
        <p:spPr>
          <a:xfrm>
            <a:off x="50473" y="4316235"/>
            <a:ext cx="3034920" cy="945797"/>
          </a:xfrm>
          <a:prstGeom prst="wedgeRoundRectCallout">
            <a:avLst>
              <a:gd name="adj1" fmla="val 61092"/>
              <a:gd name="adj2" fmla="val -2536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lstStyle/>
          <a:p>
            <a:pPr marL="285750" indent="-285750" fontAlgn="auto">
              <a:spcBef>
                <a:spcPts val="0"/>
              </a:spcBef>
              <a:spcAft>
                <a:spcPts val="0"/>
              </a:spcAft>
              <a:buFont typeface="Wingdings" panose="05000000000000000000" pitchFamily="2" charset="2"/>
              <a:buChar char="Ø"/>
            </a:pPr>
            <a:r>
              <a:rPr lang="ja-JP" altLang="en-US" sz="1300" b="1" dirty="0">
                <a:solidFill>
                  <a:prstClr val="black"/>
                </a:solidFill>
              </a:rPr>
              <a:t>本当に正しく運用している？</a:t>
            </a:r>
            <a:endParaRPr lang="en-US" altLang="ja-JP" sz="1300" b="1" dirty="0">
              <a:solidFill>
                <a:prstClr val="black"/>
              </a:solidFill>
            </a:endParaRPr>
          </a:p>
          <a:p>
            <a:pPr marL="285750" indent="-285750" fontAlgn="auto">
              <a:spcBef>
                <a:spcPts val="0"/>
              </a:spcBef>
              <a:spcAft>
                <a:spcPts val="0"/>
              </a:spcAft>
              <a:buFont typeface="Wingdings" panose="05000000000000000000" pitchFamily="2" charset="2"/>
              <a:buChar char="Ø"/>
            </a:pPr>
            <a:r>
              <a:rPr lang="ja-JP" altLang="en-US" sz="1300" b="1" dirty="0">
                <a:solidFill>
                  <a:prstClr val="black"/>
                </a:solidFill>
              </a:rPr>
              <a:t>私の正しい情報が提供されている？</a:t>
            </a:r>
            <a:endParaRPr lang="en-US" altLang="ja-JP" sz="1300" b="1" dirty="0">
              <a:solidFill>
                <a:prstClr val="black"/>
              </a:solidFill>
            </a:endParaRPr>
          </a:p>
          <a:p>
            <a:pPr marL="285750" indent="-285750" fontAlgn="auto">
              <a:spcBef>
                <a:spcPts val="0"/>
              </a:spcBef>
              <a:spcAft>
                <a:spcPts val="0"/>
              </a:spcAft>
              <a:buFont typeface="Wingdings" panose="05000000000000000000" pitchFamily="2" charset="2"/>
              <a:buChar char="Ø"/>
            </a:pPr>
            <a:r>
              <a:rPr lang="ja-JP" altLang="en-US" sz="1300" b="1" dirty="0">
                <a:solidFill>
                  <a:prstClr val="black"/>
                </a:solidFill>
              </a:rPr>
              <a:t>どの業務で、いつ、誰が、私のどの情報を、誰に提供した</a:t>
            </a:r>
            <a:r>
              <a:rPr lang="ja-JP" altLang="en-US" sz="1300" b="1" dirty="0" smtClean="0">
                <a:solidFill>
                  <a:prstClr val="black"/>
                </a:solidFill>
              </a:rPr>
              <a:t>の？</a:t>
            </a:r>
            <a:endParaRPr lang="ja-JP" altLang="en-US" sz="1300" b="1" dirty="0">
              <a:solidFill>
                <a:prstClr val="black"/>
              </a:solidFill>
            </a:endParaRPr>
          </a:p>
        </p:txBody>
      </p:sp>
      <p:sp>
        <p:nvSpPr>
          <p:cNvPr id="129" name="円/楕円 128"/>
          <p:cNvSpPr/>
          <p:nvPr/>
        </p:nvSpPr>
        <p:spPr>
          <a:xfrm>
            <a:off x="4728017" y="2415654"/>
            <a:ext cx="1800200" cy="1041276"/>
          </a:xfrm>
          <a:prstGeom prst="ellipse">
            <a:avLst/>
          </a:prstGeom>
          <a:noFill/>
          <a:ln cap="rnd">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30" name="雲 129"/>
          <p:cNvSpPr/>
          <p:nvPr/>
        </p:nvSpPr>
        <p:spPr>
          <a:xfrm>
            <a:off x="5940152" y="3566966"/>
            <a:ext cx="3168352" cy="2022274"/>
          </a:xfrm>
          <a:prstGeom prst="cloud">
            <a:avLst/>
          </a:prstGeom>
          <a:noFill/>
          <a:ln w="76200" cmpd="dbl">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cxnSp>
        <p:nvCxnSpPr>
          <p:cNvPr id="132" name="直線矢印コネクタ 131"/>
          <p:cNvCxnSpPr/>
          <p:nvPr/>
        </p:nvCxnSpPr>
        <p:spPr bwMode="auto">
          <a:xfrm>
            <a:off x="4369761" y="4650563"/>
            <a:ext cx="1786416" cy="257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3" name="テキスト ボックス 11"/>
          <p:cNvSpPr txBox="1">
            <a:spLocks noChangeArrowheads="1"/>
          </p:cNvSpPr>
          <p:nvPr/>
        </p:nvSpPr>
        <p:spPr bwMode="auto">
          <a:xfrm flipH="1">
            <a:off x="4627802" y="4665285"/>
            <a:ext cx="8160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200" b="1" dirty="0" smtClean="0">
                <a:solidFill>
                  <a:srgbClr val="002060"/>
                </a:solidFill>
                <a:latin typeface="HG丸ｺﾞｼｯｸM-PRO" panose="020F0600000000000000" pitchFamily="50" charset="-128"/>
                <a:ea typeface="HG丸ｺﾞｼｯｸM-PRO" panose="020F0600000000000000" pitchFamily="50" charset="-128"/>
              </a:rPr>
              <a:t>アクセス</a:t>
            </a:r>
            <a:endParaRPr lang="en-US" altLang="ja-JP" sz="1200" b="1" dirty="0">
              <a:solidFill>
                <a:srgbClr val="002060"/>
              </a:solidFill>
              <a:latin typeface="HG丸ｺﾞｼｯｸM-PRO" panose="020F0600000000000000" pitchFamily="50" charset="-128"/>
              <a:ea typeface="HG丸ｺﾞｼｯｸM-PRO" panose="020F0600000000000000" pitchFamily="50" charset="-128"/>
            </a:endParaRPr>
          </a:p>
        </p:txBody>
      </p:sp>
      <p:sp>
        <p:nvSpPr>
          <p:cNvPr id="134" name="角丸四角形 133"/>
          <p:cNvSpPr/>
          <p:nvPr/>
        </p:nvSpPr>
        <p:spPr>
          <a:xfrm>
            <a:off x="6155061" y="4081936"/>
            <a:ext cx="2665412" cy="1363288"/>
          </a:xfrm>
          <a:prstGeom prst="roundRect">
            <a:avLst>
              <a:gd name="adj" fmla="val 1107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1"/>
          <a:lstStyle/>
          <a:p>
            <a:pPr algn="ctr" fontAlgn="auto">
              <a:spcBef>
                <a:spcPts val="0"/>
              </a:spcBef>
              <a:spcAft>
                <a:spcPts val="0"/>
              </a:spcAft>
              <a:defRPr/>
            </a:pPr>
            <a:r>
              <a:rPr lang="ja-JP" altLang="en-US" sz="1400" dirty="0">
                <a:solidFill>
                  <a:prstClr val="white"/>
                </a:solidFill>
                <a:latin typeface="HG創英角ｺﾞｼｯｸUB" panose="020B0909000000000000" pitchFamily="49" charset="-128"/>
                <a:ea typeface="HG創英角ｺﾞｼｯｸUB" panose="020B0909000000000000" pitchFamily="49" charset="-128"/>
              </a:rPr>
              <a:t>マイポータル</a:t>
            </a:r>
          </a:p>
        </p:txBody>
      </p:sp>
      <p:sp>
        <p:nvSpPr>
          <p:cNvPr id="135" name="角丸四角形 134"/>
          <p:cNvSpPr/>
          <p:nvPr/>
        </p:nvSpPr>
        <p:spPr>
          <a:xfrm>
            <a:off x="6228086" y="4429597"/>
            <a:ext cx="1187450" cy="461963"/>
          </a:xfrm>
          <a:prstGeom prst="roundRect">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b="1" dirty="0">
                <a:solidFill>
                  <a:prstClr val="white"/>
                </a:solidFill>
              </a:rPr>
              <a:t>自己情報</a:t>
            </a:r>
            <a:endParaRPr lang="en-US" altLang="ja-JP" sz="1200" b="1" dirty="0">
              <a:solidFill>
                <a:prstClr val="white"/>
              </a:solidFill>
            </a:endParaRPr>
          </a:p>
          <a:p>
            <a:pPr algn="ctr" fontAlgn="auto">
              <a:spcBef>
                <a:spcPts val="0"/>
              </a:spcBef>
              <a:spcAft>
                <a:spcPts val="0"/>
              </a:spcAft>
              <a:defRPr/>
            </a:pPr>
            <a:r>
              <a:rPr lang="ja-JP" altLang="en-US" sz="1200" b="1" dirty="0">
                <a:solidFill>
                  <a:prstClr val="white"/>
                </a:solidFill>
              </a:rPr>
              <a:t>表示機能</a:t>
            </a:r>
          </a:p>
        </p:txBody>
      </p:sp>
      <p:sp>
        <p:nvSpPr>
          <p:cNvPr id="136" name="角丸四角形 135"/>
          <p:cNvSpPr/>
          <p:nvPr/>
        </p:nvSpPr>
        <p:spPr>
          <a:xfrm>
            <a:off x="6228086" y="4934422"/>
            <a:ext cx="1187450" cy="461963"/>
          </a:xfrm>
          <a:prstGeom prst="roundRect">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b="1" dirty="0">
                <a:solidFill>
                  <a:srgbClr val="FFFF00"/>
                </a:solidFill>
              </a:rPr>
              <a:t>情報提供等</a:t>
            </a:r>
            <a:endParaRPr lang="en-US" altLang="ja-JP" sz="1200" b="1" dirty="0">
              <a:solidFill>
                <a:srgbClr val="FFFF00"/>
              </a:solidFill>
            </a:endParaRPr>
          </a:p>
          <a:p>
            <a:pPr algn="ctr" fontAlgn="auto">
              <a:spcBef>
                <a:spcPts val="0"/>
              </a:spcBef>
              <a:spcAft>
                <a:spcPts val="0"/>
              </a:spcAft>
              <a:defRPr/>
            </a:pPr>
            <a:r>
              <a:rPr lang="ja-JP" altLang="en-US" sz="1200" b="1" dirty="0">
                <a:solidFill>
                  <a:srgbClr val="FFFF00"/>
                </a:solidFill>
              </a:rPr>
              <a:t>記録開示機能</a:t>
            </a:r>
          </a:p>
        </p:txBody>
      </p:sp>
      <p:sp>
        <p:nvSpPr>
          <p:cNvPr id="137" name="角丸四角形 136"/>
          <p:cNvSpPr/>
          <p:nvPr/>
        </p:nvSpPr>
        <p:spPr>
          <a:xfrm>
            <a:off x="7523486" y="4429597"/>
            <a:ext cx="1189037" cy="461963"/>
          </a:xfrm>
          <a:prstGeom prst="roundRect">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b="1" dirty="0">
                <a:solidFill>
                  <a:prstClr val="white"/>
                </a:solidFill>
              </a:rPr>
              <a:t>プッシュ型</a:t>
            </a:r>
            <a:endParaRPr lang="en-US" altLang="ja-JP" sz="1200" b="1" dirty="0">
              <a:solidFill>
                <a:prstClr val="white"/>
              </a:solidFill>
            </a:endParaRPr>
          </a:p>
          <a:p>
            <a:pPr algn="ctr" fontAlgn="auto">
              <a:spcBef>
                <a:spcPts val="0"/>
              </a:spcBef>
              <a:spcAft>
                <a:spcPts val="0"/>
              </a:spcAft>
              <a:defRPr/>
            </a:pPr>
            <a:r>
              <a:rPr lang="ja-JP" altLang="en-US" sz="1200" b="1" dirty="0">
                <a:solidFill>
                  <a:prstClr val="white"/>
                </a:solidFill>
              </a:rPr>
              <a:t>サービス</a:t>
            </a:r>
          </a:p>
        </p:txBody>
      </p:sp>
      <p:sp>
        <p:nvSpPr>
          <p:cNvPr id="138" name="角丸四角形 137"/>
          <p:cNvSpPr/>
          <p:nvPr/>
        </p:nvSpPr>
        <p:spPr>
          <a:xfrm>
            <a:off x="7523486" y="4934422"/>
            <a:ext cx="1189037" cy="461963"/>
          </a:xfrm>
          <a:prstGeom prst="roundRect">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200" b="1" dirty="0">
                <a:solidFill>
                  <a:prstClr val="white"/>
                </a:solidFill>
              </a:rPr>
              <a:t>ワンストップ</a:t>
            </a:r>
            <a:endParaRPr lang="en-US" altLang="ja-JP" sz="1200" b="1" dirty="0">
              <a:solidFill>
                <a:prstClr val="white"/>
              </a:solidFill>
            </a:endParaRPr>
          </a:p>
          <a:p>
            <a:pPr algn="ctr" fontAlgn="auto">
              <a:spcBef>
                <a:spcPts val="0"/>
              </a:spcBef>
              <a:spcAft>
                <a:spcPts val="0"/>
              </a:spcAft>
              <a:defRPr/>
            </a:pPr>
            <a:r>
              <a:rPr lang="ja-JP" altLang="en-US" sz="1200" b="1" dirty="0">
                <a:solidFill>
                  <a:prstClr val="white"/>
                </a:solidFill>
              </a:rPr>
              <a:t>サービス</a:t>
            </a:r>
          </a:p>
        </p:txBody>
      </p:sp>
      <p:sp>
        <p:nvSpPr>
          <p:cNvPr id="139" name="下矢印 138"/>
          <p:cNvSpPr/>
          <p:nvPr/>
        </p:nvSpPr>
        <p:spPr>
          <a:xfrm>
            <a:off x="6156177" y="3409764"/>
            <a:ext cx="2592288" cy="379276"/>
          </a:xfrm>
          <a:prstGeom prst="downArrow">
            <a:avLst>
              <a:gd name="adj1" fmla="val 83282"/>
              <a:gd name="adj2" fmla="val 32237"/>
            </a:avLst>
          </a:prstGeom>
          <a:gradFill flip="none" rotWithShape="1">
            <a:gsLst>
              <a:gs pos="0">
                <a:schemeClr val="accent6">
                  <a:lumMod val="60000"/>
                  <a:lumOff val="40000"/>
                </a:schemeClr>
              </a:gs>
              <a:gs pos="50000">
                <a:schemeClr val="accent6">
                  <a:lumMod val="40000"/>
                  <a:lumOff val="60000"/>
                </a:schemeClr>
              </a:gs>
              <a:gs pos="100000">
                <a:schemeClr val="accent6">
                  <a:lumMod val="20000"/>
                  <a:lumOff val="80000"/>
                </a:schemeClr>
              </a:gs>
            </a:gsLst>
            <a:lin ang="5400000" scaled="1"/>
            <a:tileRect/>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ja-JP" altLang="en-US" sz="1600" dirty="0">
                <a:solidFill>
                  <a:srgbClr val="FF0000"/>
                </a:solidFill>
                <a:latin typeface="HGP創英角ｺﾞｼｯｸUB" panose="020B0900000000000000" pitchFamily="50" charset="-128"/>
                <a:ea typeface="HGP創英角ｺﾞｼｯｸUB" panose="020B0900000000000000" pitchFamily="50" charset="-128"/>
              </a:rPr>
              <a:t>連携の履歴を開示</a:t>
            </a:r>
          </a:p>
        </p:txBody>
      </p:sp>
      <p:pic>
        <p:nvPicPr>
          <p:cNvPr id="2050" name="Picture 2" descr="クリックすると新しいウィンドウで開きます"/>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7960" y="4356719"/>
            <a:ext cx="774040" cy="496197"/>
          </a:xfrm>
          <a:prstGeom prst="rect">
            <a:avLst/>
          </a:prstGeom>
          <a:noFill/>
          <a:extLst>
            <a:ext uri="{909E8E84-426E-40DD-AFC4-6F175D3DCCD1}">
              <a14:hiddenFill xmlns:a14="http://schemas.microsoft.com/office/drawing/2010/main">
                <a:solidFill>
                  <a:srgbClr val="FFFFFF"/>
                </a:solidFill>
              </a14:hiddenFill>
            </a:ext>
          </a:extLst>
        </p:spPr>
      </p:pic>
      <p:grpSp>
        <p:nvGrpSpPr>
          <p:cNvPr id="142" name="グループ化 141"/>
          <p:cNvGrpSpPr/>
          <p:nvPr/>
        </p:nvGrpSpPr>
        <p:grpSpPr>
          <a:xfrm>
            <a:off x="4438979" y="4226203"/>
            <a:ext cx="493061" cy="346943"/>
            <a:chOff x="3520259" y="2782228"/>
            <a:chExt cx="1045178" cy="670299"/>
          </a:xfrm>
        </p:grpSpPr>
        <p:pic>
          <p:nvPicPr>
            <p:cNvPr id="14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6" name="正方形/長方形 145"/>
            <p:cNvSpPr/>
            <p:nvPr/>
          </p:nvSpPr>
          <p:spPr>
            <a:xfrm>
              <a:off x="3573202" y="3061854"/>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47" name="グループ化 146"/>
            <p:cNvGrpSpPr/>
            <p:nvPr/>
          </p:nvGrpSpPr>
          <p:grpSpPr>
            <a:xfrm>
              <a:off x="3602112" y="3108284"/>
              <a:ext cx="191834" cy="281601"/>
              <a:chOff x="683568" y="3356992"/>
              <a:chExt cx="288032" cy="516379"/>
            </a:xfrm>
          </p:grpSpPr>
          <p:sp>
            <p:nvSpPr>
              <p:cNvPr id="148" name="フローチャート : 論理積ゲート 147"/>
              <p:cNvSpPr/>
              <p:nvPr/>
            </p:nvSpPr>
            <p:spPr>
              <a:xfrm rot="16200000">
                <a:off x="698297" y="3600068"/>
                <a:ext cx="258574" cy="288032"/>
              </a:xfrm>
              <a:prstGeom prst="flowChartDelay">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9" name="スマイル 148"/>
              <p:cNvSpPr/>
              <p:nvPr/>
            </p:nvSpPr>
            <p:spPr>
              <a:xfrm>
                <a:off x="683568" y="3356992"/>
                <a:ext cx="288032" cy="288032"/>
              </a:xfrm>
              <a:prstGeom prst="smileyFace">
                <a:avLst>
                  <a:gd name="adj" fmla="val 4653"/>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sp>
        <p:nvSpPr>
          <p:cNvPr id="150" name="正方形/長方形 149"/>
          <p:cNvSpPr/>
          <p:nvPr/>
        </p:nvSpPr>
        <p:spPr>
          <a:xfrm>
            <a:off x="323528" y="5661248"/>
            <a:ext cx="8411039" cy="108012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spcBef>
                <a:spcPts val="0"/>
              </a:spcBef>
              <a:spcAft>
                <a:spcPts val="0"/>
              </a:spcAft>
              <a:buFont typeface="Wingdings" panose="05000000000000000000" pitchFamily="2" charset="2"/>
              <a:buChar char="Ø"/>
            </a:pPr>
            <a:r>
              <a:rPr lang="ja-JP" altLang="en-US" sz="2000" dirty="0">
                <a:solidFill>
                  <a:prstClr val="black"/>
                </a:solidFill>
                <a:latin typeface="HGP創英角ｺﾞｼｯｸUB" panose="020B0900000000000000" pitchFamily="50" charset="-128"/>
                <a:ea typeface="HGP創英角ｺﾞｼｯｸUB" panose="020B0900000000000000" pitchFamily="50" charset="-128"/>
              </a:rPr>
              <a:t>個人情報の保護</a:t>
            </a:r>
            <a:endParaRPr lang="en-US" altLang="ja-JP" sz="2000" dirty="0">
              <a:solidFill>
                <a:prstClr val="black"/>
              </a:solidFill>
              <a:latin typeface="HGP創英角ｺﾞｼｯｸUB" panose="020B0900000000000000" pitchFamily="50" charset="-128"/>
              <a:ea typeface="HGP創英角ｺﾞｼｯｸUB" panose="020B0900000000000000" pitchFamily="50" charset="-128"/>
            </a:endParaRPr>
          </a:p>
          <a:p>
            <a:pPr marL="285750" indent="-285750" fontAlgn="auto">
              <a:spcBef>
                <a:spcPts val="0"/>
              </a:spcBef>
              <a:spcAft>
                <a:spcPts val="0"/>
              </a:spcAft>
              <a:buFont typeface="Wingdings" panose="05000000000000000000" pitchFamily="2" charset="2"/>
              <a:buChar char="Ø"/>
            </a:pPr>
            <a:r>
              <a:rPr lang="ja-JP" altLang="en-US" sz="2000" dirty="0">
                <a:solidFill>
                  <a:prstClr val="black"/>
                </a:solidFill>
                <a:latin typeface="HGP創英角ｺﾞｼｯｸUB" panose="020B0900000000000000" pitchFamily="50" charset="-128"/>
                <a:ea typeface="HGP創英角ｺﾞｼｯｸUB" panose="020B0900000000000000" pitchFamily="50" charset="-128"/>
              </a:rPr>
              <a:t>制度の適正な運用</a:t>
            </a:r>
          </a:p>
        </p:txBody>
      </p:sp>
      <p:sp>
        <p:nvSpPr>
          <p:cNvPr id="151" name="テキスト ボックス 11"/>
          <p:cNvSpPr txBox="1">
            <a:spLocks noChangeArrowheads="1"/>
          </p:cNvSpPr>
          <p:nvPr/>
        </p:nvSpPr>
        <p:spPr bwMode="auto">
          <a:xfrm flipH="1">
            <a:off x="4866747" y="4140103"/>
            <a:ext cx="1145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200" b="1" dirty="0" smtClean="0">
                <a:solidFill>
                  <a:srgbClr val="002060"/>
                </a:solidFill>
                <a:latin typeface="HG丸ｺﾞｼｯｸM-PRO" panose="020F0600000000000000" pitchFamily="50" charset="-128"/>
                <a:ea typeface="HG丸ｺﾞｼｯｸM-PRO" panose="020F0600000000000000" pitchFamily="50" charset="-128"/>
              </a:rPr>
              <a:t>マイナンバーカード必須</a:t>
            </a:r>
            <a:endParaRPr lang="en-US" altLang="ja-JP" sz="1200" b="1" dirty="0">
              <a:solidFill>
                <a:srgbClr val="002060"/>
              </a:solidFill>
              <a:latin typeface="HG丸ｺﾞｼｯｸM-PRO" panose="020F0600000000000000" pitchFamily="50" charset="-128"/>
              <a:ea typeface="HG丸ｺﾞｼｯｸM-PRO" panose="020F0600000000000000" pitchFamily="50" charset="-128"/>
            </a:endParaRPr>
          </a:p>
        </p:txBody>
      </p:sp>
      <p:sp>
        <p:nvSpPr>
          <p:cNvPr id="152" name="正方形/長方形 151"/>
          <p:cNvSpPr/>
          <p:nvPr/>
        </p:nvSpPr>
        <p:spPr>
          <a:xfrm>
            <a:off x="3454075" y="5661248"/>
            <a:ext cx="5316508" cy="1080120"/>
          </a:xfrm>
          <a:prstGeom prst="rect">
            <a:avLst/>
          </a:prstGeom>
          <a:no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ja-JP" altLang="en-US" sz="2000" dirty="0">
                <a:solidFill>
                  <a:srgbClr val="FF0000"/>
                </a:solidFill>
                <a:latin typeface="HGP創英角ｺﾞｼｯｸUB" panose="020B0900000000000000" pitchFamily="50" charset="-128"/>
                <a:ea typeface="HGP創英角ｺﾞｼｯｸUB" panose="020B0900000000000000" pitchFamily="50" charset="-128"/>
              </a:rPr>
              <a:t>住民によるチェック</a:t>
            </a:r>
            <a:r>
              <a:rPr lang="ja-JP" altLang="en-US" sz="2000" dirty="0">
                <a:solidFill>
                  <a:prstClr val="black"/>
                </a:solidFill>
                <a:latin typeface="HGP創英角ｺﾞｼｯｸUB" panose="020B0900000000000000" pitchFamily="50" charset="-128"/>
                <a:ea typeface="HGP創英角ｺﾞｼｯｸUB" panose="020B0900000000000000" pitchFamily="50" charset="-128"/>
              </a:rPr>
              <a:t>が不可欠</a:t>
            </a:r>
            <a:endParaRPr lang="en-US" altLang="ja-JP" sz="2000" dirty="0">
              <a:solidFill>
                <a:prstClr val="black"/>
              </a:solidFill>
              <a:latin typeface="HGP創英角ｺﾞｼｯｸUB" panose="020B0900000000000000" pitchFamily="50" charset="-128"/>
              <a:ea typeface="HGP創英角ｺﾞｼｯｸUB" panose="020B0900000000000000" pitchFamily="50" charset="-128"/>
            </a:endParaRPr>
          </a:p>
          <a:p>
            <a:pPr fontAlgn="auto">
              <a:spcBef>
                <a:spcPts val="0"/>
              </a:spcBef>
              <a:spcAft>
                <a:spcPts val="0"/>
              </a:spcAft>
            </a:pPr>
            <a:r>
              <a:rPr lang="ja-JP" altLang="en-US" sz="2000" dirty="0">
                <a:solidFill>
                  <a:prstClr val="black"/>
                </a:solidFill>
                <a:latin typeface="HGP創英角ｺﾞｼｯｸUB" panose="020B0900000000000000" pitchFamily="50" charset="-128"/>
                <a:ea typeface="HGP創英角ｺﾞｼｯｸUB" panose="020B0900000000000000" pitchFamily="50" charset="-128"/>
              </a:rPr>
              <a:t>チェックのためには</a:t>
            </a:r>
            <a:r>
              <a:rPr lang="ja-JP" altLang="en-US" sz="2000" u="sng" dirty="0">
                <a:solidFill>
                  <a:srgbClr val="FF0000"/>
                </a:solidFill>
                <a:latin typeface="HGP創英角ｺﾞｼｯｸUB" panose="020B0900000000000000" pitchFamily="50" charset="-128"/>
                <a:ea typeface="HGP創英角ｺﾞｼｯｸUB" panose="020B0900000000000000" pitchFamily="50" charset="-128"/>
              </a:rPr>
              <a:t>マイナンバーカードが必須</a:t>
            </a:r>
            <a:endParaRPr lang="en-US" altLang="ja-JP" sz="2000" u="sng" dirty="0">
              <a:solidFill>
                <a:srgbClr val="FF0000"/>
              </a:solidFill>
              <a:latin typeface="HGP創英角ｺﾞｼｯｸUB" panose="020B0900000000000000" pitchFamily="50" charset="-128"/>
              <a:ea typeface="HGP創英角ｺﾞｼｯｸUB" panose="020B0900000000000000" pitchFamily="50" charset="-128"/>
            </a:endParaRPr>
          </a:p>
        </p:txBody>
      </p:sp>
      <p:sp>
        <p:nvSpPr>
          <p:cNvPr id="141" name="右中かっこ 140"/>
          <p:cNvSpPr/>
          <p:nvPr/>
        </p:nvSpPr>
        <p:spPr>
          <a:xfrm>
            <a:off x="2801739" y="5787847"/>
            <a:ext cx="195592" cy="67508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ja-JP" altLang="en-US">
              <a:solidFill>
                <a:prstClr val="black"/>
              </a:solidFill>
            </a:endParaRPr>
          </a:p>
        </p:txBody>
      </p:sp>
      <p:sp>
        <p:nvSpPr>
          <p:cNvPr id="153" name="右矢印 152"/>
          <p:cNvSpPr/>
          <p:nvPr/>
        </p:nvSpPr>
        <p:spPr>
          <a:xfrm>
            <a:off x="3070283" y="5850262"/>
            <a:ext cx="272938" cy="675082"/>
          </a:xfrm>
          <a:prstGeom prst="rightArrow">
            <a:avLst>
              <a:gd name="adj1" fmla="val 76006"/>
              <a:gd name="adj2" fmla="val 60023"/>
            </a:avLst>
          </a:prstGeom>
          <a:gradFill>
            <a:gsLst>
              <a:gs pos="0">
                <a:schemeClr val="accent5">
                  <a:lumMod val="20000"/>
                  <a:lumOff val="80000"/>
                </a:schemeClr>
              </a:gs>
              <a:gs pos="50000">
                <a:schemeClr val="accent5">
                  <a:lumMod val="40000"/>
                  <a:lumOff val="60000"/>
                </a:schemeClr>
              </a:gs>
              <a:gs pos="100000">
                <a:schemeClr val="accent5">
                  <a:lumMod val="60000"/>
                  <a:lumOff val="40000"/>
                </a:schemeClr>
              </a:gs>
            </a:gsLst>
            <a:lin ang="0" scaled="1"/>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03" name="タイトル 1"/>
          <p:cNvSpPr txBox="1">
            <a:spLocks/>
          </p:cNvSpPr>
          <p:nvPr/>
        </p:nvSpPr>
        <p:spPr bwMode="auto">
          <a:xfrm>
            <a:off x="161945" y="116632"/>
            <a:ext cx="873053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en-US" altLang="ja-JP" sz="3600" dirty="0">
                <a:solidFill>
                  <a:prstClr val="black"/>
                </a:solidFill>
                <a:latin typeface="HGP創英角ｺﾞｼｯｸUB" pitchFamily="50" charset="-128"/>
                <a:ea typeface="HGP創英角ｺﾞｼｯｸUB" pitchFamily="50" charset="-128"/>
              </a:rPr>
              <a:t>7</a:t>
            </a:r>
            <a:r>
              <a:rPr lang="ja-JP" altLang="en-US" sz="3600" dirty="0" err="1" smtClean="0">
                <a:solidFill>
                  <a:prstClr val="black"/>
                </a:solidFill>
                <a:latin typeface="HGP創英角ｺﾞｼｯｸUB" pitchFamily="50" charset="-128"/>
                <a:ea typeface="HGP創英角ｺﾞｼｯｸUB" pitchFamily="50" charset="-128"/>
              </a:rPr>
              <a:t>．</a:t>
            </a:r>
            <a:r>
              <a:rPr lang="ja-JP" altLang="en-US" sz="3600" dirty="0" smtClean="0">
                <a:solidFill>
                  <a:prstClr val="black"/>
                </a:solidFill>
                <a:latin typeface="HGP創英角ｺﾞｼｯｸUB" pitchFamily="50" charset="-128"/>
                <a:ea typeface="HGP創英角ｺﾞｼｯｸUB" pitchFamily="50" charset="-128"/>
              </a:rPr>
              <a:t>自分の個人情報のチェック・保護</a:t>
            </a:r>
          </a:p>
        </p:txBody>
      </p:sp>
      <p:sp>
        <p:nvSpPr>
          <p:cNvPr id="101" name="テキスト ボックス 11"/>
          <p:cNvSpPr txBox="1">
            <a:spLocks noChangeArrowheads="1"/>
          </p:cNvSpPr>
          <p:nvPr/>
        </p:nvSpPr>
        <p:spPr bwMode="auto">
          <a:xfrm flipH="1">
            <a:off x="6643608" y="3796705"/>
            <a:ext cx="17448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インターネット</a:t>
            </a:r>
            <a:endParaRPr lang="en-US" altLang="ja-JP" sz="14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5" name="タイトル 1"/>
          <p:cNvSpPr txBox="1">
            <a:spLocks/>
          </p:cNvSpPr>
          <p:nvPr/>
        </p:nvSpPr>
        <p:spPr bwMode="auto">
          <a:xfrm>
            <a:off x="189796" y="836712"/>
            <a:ext cx="8498366" cy="504056"/>
          </a:xfrm>
          <a:prstGeom prst="rect">
            <a:avLst/>
          </a:prstGeom>
          <a:solidFill>
            <a:schemeClr val="accent6">
              <a:lumMod val="40000"/>
              <a:lumOff val="60000"/>
            </a:schemeClr>
          </a:solidFill>
          <a:ln>
            <a:solidFill>
              <a:srgbClr val="002060"/>
            </a:solidFill>
          </a:ln>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ja-JP" altLang="en-US" sz="1800" b="1" dirty="0" smtClean="0">
                <a:solidFill>
                  <a:srgbClr val="0070C0"/>
                </a:solidFill>
                <a:latin typeface="ＭＳ Ｐゴシック"/>
              </a:rPr>
              <a:t>情報連携の履歴を確認するためには「マイナンバーカード」が必要です。</a:t>
            </a:r>
          </a:p>
        </p:txBody>
      </p:sp>
      <p:sp>
        <p:nvSpPr>
          <p:cNvPr id="106" name="スライド番号プレースホルダー 3"/>
          <p:cNvSpPr>
            <a:spLocks noGrp="1"/>
          </p:cNvSpPr>
          <p:nvPr>
            <p:ph type="sldNum" sz="quarter" idx="12"/>
          </p:nvPr>
        </p:nvSpPr>
        <p:spPr>
          <a:xfrm>
            <a:off x="7010400" y="6492875"/>
            <a:ext cx="2133600" cy="365125"/>
          </a:xfrm>
        </p:spPr>
        <p:txBody>
          <a:bodyPr/>
          <a:lstStyle/>
          <a:p>
            <a:pPr>
              <a:defRPr/>
            </a:pPr>
            <a:fld id="{C3C04727-8AF5-4794-A05C-2C4886A14F80}" type="slidenum">
              <a:rPr lang="ja-JP" altLang="en-US" sz="1800" b="1" smtClean="0">
                <a:solidFill>
                  <a:prstClr val="black"/>
                </a:solidFill>
              </a:rPr>
              <a:pPr>
                <a:defRPr/>
              </a:pPr>
              <a:t>12</a:t>
            </a:fld>
            <a:endParaRPr lang="ja-JP" altLang="en-US" sz="1800" b="1" dirty="0">
              <a:solidFill>
                <a:prstClr val="black"/>
              </a:solidFill>
            </a:endParaRPr>
          </a:p>
        </p:txBody>
      </p:sp>
    </p:spTree>
    <p:extLst>
      <p:ext uri="{BB962C8B-B14F-4D97-AF65-F5344CB8AC3E}">
        <p14:creationId xmlns:p14="http://schemas.microsoft.com/office/powerpoint/2010/main" val="3703544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auto">
          <a:xfrm>
            <a:off x="280116" y="725619"/>
            <a:ext cx="8640960" cy="432048"/>
          </a:xfrm>
          <a:prstGeom prst="rect">
            <a:avLst/>
          </a:prstGeom>
          <a:solidFill>
            <a:schemeClr val="bg1"/>
          </a:solidFill>
          <a:ln w="25400">
            <a:solidFill>
              <a:srgbClr val="FF0000"/>
            </a:solidFill>
          </a:ln>
          <a:ex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ja-JP" altLang="en-US" sz="1800" b="1" dirty="0" smtClean="0">
                <a:latin typeface="ＭＳ Ｐゴシック"/>
              </a:rPr>
              <a:t>生活の多くの場面でマイナンバーが登場　⇒　</a:t>
            </a:r>
            <a:r>
              <a:rPr lang="ja-JP" altLang="en-US" sz="18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正確性・真正性の証明</a:t>
            </a:r>
            <a:r>
              <a:rPr lang="ja-JP" altLang="en-US" sz="1800" b="1" dirty="0" smtClean="0">
                <a:latin typeface="ＭＳ Ｐゴシック"/>
              </a:rPr>
              <a:t>が求められる</a:t>
            </a:r>
          </a:p>
        </p:txBody>
      </p:sp>
      <p:grpSp>
        <p:nvGrpSpPr>
          <p:cNvPr id="46" name="グループ化 45"/>
          <p:cNvGrpSpPr/>
          <p:nvPr/>
        </p:nvGrpSpPr>
        <p:grpSpPr>
          <a:xfrm>
            <a:off x="179512" y="1412776"/>
            <a:ext cx="2005778" cy="2020641"/>
            <a:chOff x="694014" y="1680908"/>
            <a:chExt cx="2005778" cy="2020641"/>
          </a:xfrm>
        </p:grpSpPr>
        <p:sp>
          <p:nvSpPr>
            <p:cNvPr id="43" name="角丸四角形 42"/>
            <p:cNvSpPr/>
            <p:nvPr/>
          </p:nvSpPr>
          <p:spPr>
            <a:xfrm>
              <a:off x="694014" y="1680908"/>
              <a:ext cx="2005778" cy="2020641"/>
            </a:xfrm>
            <a:prstGeom prst="roundRect">
              <a:avLst>
                <a:gd name="adj" fmla="val 11939"/>
              </a:avLst>
            </a:prstGeom>
            <a:solidFill>
              <a:schemeClr val="accent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1" name="グループ化 40"/>
            <p:cNvGrpSpPr/>
            <p:nvPr/>
          </p:nvGrpSpPr>
          <p:grpSpPr>
            <a:xfrm>
              <a:off x="988187" y="2013570"/>
              <a:ext cx="1495581" cy="1415430"/>
              <a:chOff x="844171" y="1653530"/>
              <a:chExt cx="1143743" cy="1084212"/>
            </a:xfrm>
          </p:grpSpPr>
          <p:grpSp>
            <p:nvGrpSpPr>
              <p:cNvPr id="2" name="グループ化 1"/>
              <p:cNvGrpSpPr/>
              <p:nvPr/>
            </p:nvGrpSpPr>
            <p:grpSpPr>
              <a:xfrm>
                <a:off x="844171" y="1653530"/>
                <a:ext cx="1143743" cy="995186"/>
                <a:chOff x="835969" y="2361806"/>
                <a:chExt cx="584448" cy="499538"/>
              </a:xfrm>
            </p:grpSpPr>
            <p:sp>
              <p:nvSpPr>
                <p:cNvPr id="5" name="フローチャート : 論理積ゲート 4"/>
                <p:cNvSpPr/>
                <p:nvPr/>
              </p:nvSpPr>
              <p:spPr>
                <a:xfrm rot="16200000">
                  <a:off x="850698" y="2588041"/>
                  <a:ext cx="258574" cy="288032"/>
                </a:xfrm>
                <a:prstGeom prst="flowChartDelay">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6" name="スマイル 5"/>
                <p:cNvSpPr/>
                <p:nvPr/>
              </p:nvSpPr>
              <p:spPr>
                <a:xfrm>
                  <a:off x="835969" y="2361806"/>
                  <a:ext cx="288032" cy="28803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7" name="フローチャート : 論理積ゲート 6"/>
                <p:cNvSpPr/>
                <p:nvPr/>
              </p:nvSpPr>
              <p:spPr>
                <a:xfrm rot="16200000">
                  <a:off x="1147114" y="2588041"/>
                  <a:ext cx="258574" cy="288032"/>
                </a:xfrm>
                <a:prstGeom prst="flowChartDelay">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8" name="スマイル 7"/>
                <p:cNvSpPr/>
                <p:nvPr/>
              </p:nvSpPr>
              <p:spPr>
                <a:xfrm>
                  <a:off x="1132385" y="2361806"/>
                  <a:ext cx="288032" cy="28803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grpSp>
            <p:nvGrpSpPr>
              <p:cNvPr id="40" name="グループ化 39"/>
              <p:cNvGrpSpPr/>
              <p:nvPr/>
            </p:nvGrpSpPr>
            <p:grpSpPr>
              <a:xfrm rot="2275463">
                <a:off x="1475933" y="2194846"/>
                <a:ext cx="385889" cy="542896"/>
                <a:chOff x="2966484" y="2232836"/>
                <a:chExt cx="776176" cy="1052147"/>
              </a:xfrm>
            </p:grpSpPr>
            <p:grpSp>
              <p:nvGrpSpPr>
                <p:cNvPr id="11" name="グループ化 10"/>
                <p:cNvGrpSpPr/>
                <p:nvPr/>
              </p:nvGrpSpPr>
              <p:grpSpPr>
                <a:xfrm>
                  <a:off x="2966484" y="2232836"/>
                  <a:ext cx="776176" cy="1052147"/>
                  <a:chOff x="2966484" y="2232836"/>
                  <a:chExt cx="776176" cy="1052147"/>
                </a:xfrm>
                <a:solidFill>
                  <a:schemeClr val="bg1"/>
                </a:solidFill>
              </p:grpSpPr>
              <p:sp>
                <p:nvSpPr>
                  <p:cNvPr id="10" name="二等辺三角形 9"/>
                  <p:cNvSpPr/>
                  <p:nvPr/>
                </p:nvSpPr>
                <p:spPr>
                  <a:xfrm rot="10800000">
                    <a:off x="2998379" y="2729057"/>
                    <a:ext cx="712383" cy="555926"/>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 name="円/楕円 8"/>
                  <p:cNvSpPr/>
                  <p:nvPr/>
                </p:nvSpPr>
                <p:spPr>
                  <a:xfrm>
                    <a:off x="2966484" y="2232836"/>
                    <a:ext cx="776176" cy="6921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13" name="円/楕円 12"/>
                <p:cNvSpPr/>
                <p:nvPr/>
              </p:nvSpPr>
              <p:spPr>
                <a:xfrm>
                  <a:off x="3072809" y="2392326"/>
                  <a:ext cx="574158" cy="53261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8" name="グループ化 17"/>
                <p:cNvGrpSpPr/>
                <p:nvPr/>
              </p:nvGrpSpPr>
              <p:grpSpPr>
                <a:xfrm rot="2753456">
                  <a:off x="3269763" y="2707952"/>
                  <a:ext cx="158689" cy="157773"/>
                  <a:chOff x="4716016" y="2648716"/>
                  <a:chExt cx="230057" cy="204220"/>
                </a:xfrm>
              </p:grpSpPr>
              <p:sp>
                <p:nvSpPr>
                  <p:cNvPr id="16" name="円/楕円 15"/>
                  <p:cNvSpPr/>
                  <p:nvPr/>
                </p:nvSpPr>
                <p:spPr>
                  <a:xfrm>
                    <a:off x="4716016" y="2701636"/>
                    <a:ext cx="230057" cy="1513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 name="円/楕円 16"/>
                  <p:cNvSpPr/>
                  <p:nvPr/>
                </p:nvSpPr>
                <p:spPr>
                  <a:xfrm>
                    <a:off x="4761114" y="2648716"/>
                    <a:ext cx="144016" cy="11945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27" name="グループ化 26"/>
                <p:cNvGrpSpPr/>
                <p:nvPr/>
              </p:nvGrpSpPr>
              <p:grpSpPr>
                <a:xfrm>
                  <a:off x="3214881" y="2511496"/>
                  <a:ext cx="80557" cy="82751"/>
                  <a:chOff x="4183070" y="2354239"/>
                  <a:chExt cx="105382" cy="115882"/>
                </a:xfrm>
              </p:grpSpPr>
              <p:cxnSp>
                <p:nvCxnSpPr>
                  <p:cNvPr id="20" name="直線コネクタ 19"/>
                  <p:cNvCxnSpPr/>
                  <p:nvPr/>
                </p:nvCxnSpPr>
                <p:spPr>
                  <a:xfrm>
                    <a:off x="4211960" y="2354239"/>
                    <a:ext cx="72008" cy="6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4183070" y="2416333"/>
                    <a:ext cx="103172" cy="1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4199620" y="2423163"/>
                    <a:ext cx="88832" cy="4695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flipH="1" flipV="1">
                  <a:off x="3438309" y="2544599"/>
                  <a:ext cx="75001" cy="74258"/>
                  <a:chOff x="4183070" y="2354239"/>
                  <a:chExt cx="105382" cy="115882"/>
                </a:xfrm>
              </p:grpSpPr>
              <p:cxnSp>
                <p:nvCxnSpPr>
                  <p:cNvPr id="29" name="直線コネクタ 28"/>
                  <p:cNvCxnSpPr/>
                  <p:nvPr/>
                </p:nvCxnSpPr>
                <p:spPr>
                  <a:xfrm>
                    <a:off x="4211960" y="2354239"/>
                    <a:ext cx="72008" cy="6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4183070" y="2416333"/>
                    <a:ext cx="103172" cy="1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4199620" y="2423163"/>
                    <a:ext cx="88832" cy="4695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3514372" y="2421829"/>
                  <a:ext cx="145732" cy="146895"/>
                  <a:chOff x="3536933" y="2390775"/>
                  <a:chExt cx="145732" cy="146895"/>
                </a:xfrm>
              </p:grpSpPr>
              <p:sp>
                <p:nvSpPr>
                  <p:cNvPr id="32" name="涙形 31"/>
                  <p:cNvSpPr/>
                  <p:nvPr/>
                </p:nvSpPr>
                <p:spPr>
                  <a:xfrm flipH="1" flipV="1">
                    <a:off x="3536933" y="2490787"/>
                    <a:ext cx="45719" cy="46883"/>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3" name="涙形 32"/>
                  <p:cNvSpPr/>
                  <p:nvPr/>
                </p:nvSpPr>
                <p:spPr>
                  <a:xfrm flipH="1" flipV="1">
                    <a:off x="3587238" y="2437526"/>
                    <a:ext cx="45719" cy="46883"/>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4" name="涙形 33"/>
                  <p:cNvSpPr/>
                  <p:nvPr/>
                </p:nvSpPr>
                <p:spPr>
                  <a:xfrm flipH="1" flipV="1">
                    <a:off x="3636946" y="2390775"/>
                    <a:ext cx="45719" cy="46883"/>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36" name="グループ化 35"/>
                <p:cNvGrpSpPr/>
                <p:nvPr/>
              </p:nvGrpSpPr>
              <p:grpSpPr>
                <a:xfrm rot="6063488" flipH="1" flipV="1">
                  <a:off x="3072506" y="2376346"/>
                  <a:ext cx="144016" cy="163045"/>
                  <a:chOff x="3536933" y="2390775"/>
                  <a:chExt cx="145732" cy="146895"/>
                </a:xfrm>
              </p:grpSpPr>
              <p:sp>
                <p:nvSpPr>
                  <p:cNvPr id="37" name="涙形 36"/>
                  <p:cNvSpPr/>
                  <p:nvPr/>
                </p:nvSpPr>
                <p:spPr>
                  <a:xfrm flipH="1" flipV="1">
                    <a:off x="3536933" y="2490787"/>
                    <a:ext cx="45719" cy="46883"/>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8" name="涙形 37"/>
                  <p:cNvSpPr/>
                  <p:nvPr/>
                </p:nvSpPr>
                <p:spPr>
                  <a:xfrm flipH="1" flipV="1">
                    <a:off x="3587238" y="2437526"/>
                    <a:ext cx="45719" cy="46883"/>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9" name="涙形 38"/>
                  <p:cNvSpPr/>
                  <p:nvPr/>
                </p:nvSpPr>
                <p:spPr>
                  <a:xfrm flipH="1" flipV="1">
                    <a:off x="3636946" y="2390775"/>
                    <a:ext cx="45719" cy="46883"/>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grpSp>
        <p:sp>
          <p:nvSpPr>
            <p:cNvPr id="44" name="テキスト ボックス 43"/>
            <p:cNvSpPr txBox="1"/>
            <p:nvPr/>
          </p:nvSpPr>
          <p:spPr>
            <a:xfrm>
              <a:off x="755576" y="1720380"/>
              <a:ext cx="1944216" cy="338554"/>
            </a:xfrm>
            <a:prstGeom prst="rect">
              <a:avLst/>
            </a:prstGeom>
            <a:noFill/>
          </p:spPr>
          <p:txBody>
            <a:bodyPr wrap="square" rtlCol="0">
              <a:spAutoFit/>
            </a:bodyPr>
            <a:lstStyle/>
            <a:p>
              <a:pPr algn="ctr"/>
              <a:r>
                <a:rPr lang="ja-JP" altLang="en-US" sz="1600" dirty="0">
                  <a:solidFill>
                    <a:srgbClr val="FF0000"/>
                  </a:solidFill>
                  <a:latin typeface="HGP創英角ｺﾞｼｯｸUB" panose="020B0900000000000000" pitchFamily="50" charset="-128"/>
                  <a:ea typeface="HGP創英角ｺﾞｼｯｸUB" panose="020B0900000000000000" pitchFamily="50" charset="-128"/>
                </a:rPr>
                <a:t>結婚・出産</a:t>
              </a:r>
            </a:p>
          </p:txBody>
        </p:sp>
        <p:sp>
          <p:nvSpPr>
            <p:cNvPr id="45" name="テキスト ボックス 44"/>
            <p:cNvSpPr txBox="1"/>
            <p:nvPr/>
          </p:nvSpPr>
          <p:spPr>
            <a:xfrm>
              <a:off x="694014" y="3317919"/>
              <a:ext cx="2005777" cy="307777"/>
            </a:xfrm>
            <a:prstGeom prst="rect">
              <a:avLst/>
            </a:prstGeom>
            <a:noFill/>
          </p:spPr>
          <p:txBody>
            <a:bodyPr wrap="square" rtlCol="0">
              <a:spAutoFit/>
            </a:bodyPr>
            <a:lstStyle/>
            <a:p>
              <a:pPr algn="ctr"/>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職場に扶養家族の申請</a:t>
              </a:r>
            </a:p>
          </p:txBody>
        </p:sp>
      </p:grpSp>
      <p:grpSp>
        <p:nvGrpSpPr>
          <p:cNvPr id="60" name="グループ化 59"/>
          <p:cNvGrpSpPr/>
          <p:nvPr/>
        </p:nvGrpSpPr>
        <p:grpSpPr>
          <a:xfrm>
            <a:off x="2413962" y="1412776"/>
            <a:ext cx="2005778" cy="2020641"/>
            <a:chOff x="3203848" y="1412776"/>
            <a:chExt cx="2005778" cy="2020641"/>
          </a:xfrm>
        </p:grpSpPr>
        <p:sp>
          <p:nvSpPr>
            <p:cNvPr id="47" name="角丸四角形 46"/>
            <p:cNvSpPr/>
            <p:nvPr/>
          </p:nvSpPr>
          <p:spPr>
            <a:xfrm>
              <a:off x="3203848" y="1412776"/>
              <a:ext cx="2005778" cy="2020641"/>
            </a:xfrm>
            <a:prstGeom prst="roundRect">
              <a:avLst>
                <a:gd name="adj" fmla="val 11939"/>
              </a:avLst>
            </a:prstGeom>
            <a:solidFill>
              <a:schemeClr val="accent3">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0" name="グループ化 49"/>
            <p:cNvGrpSpPr/>
            <p:nvPr/>
          </p:nvGrpSpPr>
          <p:grpSpPr>
            <a:xfrm>
              <a:off x="3745918" y="1772814"/>
              <a:ext cx="475541" cy="639194"/>
              <a:chOff x="3909541" y="1520015"/>
              <a:chExt cx="737064" cy="1071781"/>
            </a:xfrm>
          </p:grpSpPr>
          <p:sp>
            <p:nvSpPr>
              <p:cNvPr id="48" name="フローチャート : 論理積ゲート 47"/>
              <p:cNvSpPr/>
              <p:nvPr/>
            </p:nvSpPr>
            <p:spPr>
              <a:xfrm rot="16200000">
                <a:off x="4055533" y="2000725"/>
                <a:ext cx="445081" cy="737062"/>
              </a:xfrm>
              <a:prstGeom prst="flowChartDelay">
                <a:avLst/>
              </a:prstGeom>
              <a:pattFill prst="ltVert">
                <a:fgClr>
                  <a:schemeClr val="tx2">
                    <a:lumMod val="40000"/>
                    <a:lumOff val="6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49" name="スマイル 48"/>
              <p:cNvSpPr/>
              <p:nvPr/>
            </p:nvSpPr>
            <p:spPr>
              <a:xfrm>
                <a:off x="3909541" y="1520015"/>
                <a:ext cx="737062" cy="74912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sp>
          <p:nvSpPr>
            <p:cNvPr id="51" name="正方形/長方形 50"/>
            <p:cNvSpPr/>
            <p:nvPr/>
          </p:nvSpPr>
          <p:spPr>
            <a:xfrm>
              <a:off x="3573383" y="2405392"/>
              <a:ext cx="1296144" cy="889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2" name="正方形/長方形 51"/>
            <p:cNvSpPr/>
            <p:nvPr/>
          </p:nvSpPr>
          <p:spPr>
            <a:xfrm>
              <a:off x="3711493" y="2489278"/>
              <a:ext cx="1071736" cy="3776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4352950" y="2109730"/>
              <a:ext cx="430280" cy="282981"/>
              <a:chOff x="4356813" y="2086385"/>
              <a:chExt cx="417758" cy="311747"/>
            </a:xfrm>
            <a:solidFill>
              <a:schemeClr val="bg1"/>
            </a:solidFill>
          </p:grpSpPr>
          <p:sp>
            <p:nvSpPr>
              <p:cNvPr id="53" name="正方形/長方形 52"/>
              <p:cNvSpPr/>
              <p:nvPr/>
            </p:nvSpPr>
            <p:spPr>
              <a:xfrm>
                <a:off x="4356813" y="2231072"/>
                <a:ext cx="417758" cy="1670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4" name="正方形/長方形 53"/>
              <p:cNvSpPr/>
              <p:nvPr/>
            </p:nvSpPr>
            <p:spPr>
              <a:xfrm>
                <a:off x="4437460" y="2086385"/>
                <a:ext cx="59978" cy="1838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55" name="正方形/長方形 54"/>
            <p:cNvSpPr/>
            <p:nvPr/>
          </p:nvSpPr>
          <p:spPr>
            <a:xfrm>
              <a:off x="4365472" y="2036451"/>
              <a:ext cx="288031" cy="104035"/>
            </a:xfrm>
            <a:prstGeom prst="rect">
              <a:avLst/>
            </a:prstGeom>
            <a:ln w="317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00" dirty="0">
                  <a:solidFill>
                    <a:prstClr val="white"/>
                  </a:solidFill>
                </a:rPr>
                <a:t>\1､230.-</a:t>
              </a:r>
              <a:endParaRPr lang="ja-JP" altLang="en-US" sz="400" dirty="0">
                <a:solidFill>
                  <a:prstClr val="white"/>
                </a:solidFill>
              </a:endParaRPr>
            </a:p>
          </p:txBody>
        </p:sp>
        <p:sp>
          <p:nvSpPr>
            <p:cNvPr id="57" name="テキスト ボックス 56"/>
            <p:cNvSpPr txBox="1"/>
            <p:nvPr/>
          </p:nvSpPr>
          <p:spPr>
            <a:xfrm>
              <a:off x="3265410" y="1484784"/>
              <a:ext cx="1944216" cy="338554"/>
            </a:xfrm>
            <a:prstGeom prst="rect">
              <a:avLst/>
            </a:prstGeom>
            <a:noFill/>
          </p:spPr>
          <p:txBody>
            <a:bodyPr wrap="square" rtlCol="0">
              <a:spAutoFit/>
            </a:bodyPr>
            <a:lstStyle/>
            <a:p>
              <a:pPr algn="ctr"/>
              <a:r>
                <a:rPr lang="ja-JP" altLang="en-US" sz="1600" dirty="0">
                  <a:solidFill>
                    <a:srgbClr val="FF0000"/>
                  </a:solidFill>
                  <a:latin typeface="HGP創英角ｺﾞｼｯｸUB" panose="020B0900000000000000" pitchFamily="50" charset="-128"/>
                  <a:ea typeface="HGP創英角ｺﾞｼｯｸUB" panose="020B0900000000000000" pitchFamily="50" charset="-128"/>
                </a:rPr>
                <a:t>就職・アルバイト</a:t>
              </a:r>
            </a:p>
          </p:txBody>
        </p:sp>
        <p:sp>
          <p:nvSpPr>
            <p:cNvPr id="58" name="テキスト ボックス 57"/>
            <p:cNvSpPr txBox="1"/>
            <p:nvPr/>
          </p:nvSpPr>
          <p:spPr>
            <a:xfrm>
              <a:off x="3203848" y="2852936"/>
              <a:ext cx="2005777" cy="523220"/>
            </a:xfrm>
            <a:prstGeom prst="rect">
              <a:avLst/>
            </a:prstGeom>
            <a:noFill/>
          </p:spPr>
          <p:txBody>
            <a:bodyPr wrap="square" rtlCol="0">
              <a:spAutoFit/>
            </a:bodyPr>
            <a:lstStyle/>
            <a:p>
              <a:pPr algn="ctr"/>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雇用契約の締結</a:t>
              </a:r>
              <a:endParaRPr lang="en-US" altLang="ja-JP" sz="1400" dirty="0">
                <a:solidFill>
                  <a:srgbClr val="0070C0"/>
                </a:solidFill>
                <a:latin typeface="HGP創英角ｺﾞｼｯｸUB" panose="020B0900000000000000" pitchFamily="50" charset="-128"/>
                <a:ea typeface="HGP創英角ｺﾞｼｯｸUB" panose="020B0900000000000000" pitchFamily="50" charset="-128"/>
              </a:endParaRPr>
            </a:p>
            <a:p>
              <a:pPr algn="ctr"/>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（源泉徴収・社会保険）</a:t>
              </a:r>
            </a:p>
          </p:txBody>
        </p:sp>
      </p:grpSp>
      <p:sp>
        <p:nvSpPr>
          <p:cNvPr id="59" name="角丸四角形 58"/>
          <p:cNvSpPr/>
          <p:nvPr/>
        </p:nvSpPr>
        <p:spPr>
          <a:xfrm>
            <a:off x="4686825" y="1408772"/>
            <a:ext cx="1973407" cy="2020641"/>
          </a:xfrm>
          <a:prstGeom prst="roundRect">
            <a:avLst>
              <a:gd name="adj" fmla="val 11939"/>
            </a:avLst>
          </a:prstGeom>
          <a:solidFill>
            <a:schemeClr val="accent4">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1" name="角丸四角形 60"/>
          <p:cNvSpPr/>
          <p:nvPr/>
        </p:nvSpPr>
        <p:spPr>
          <a:xfrm>
            <a:off x="6919073" y="1405927"/>
            <a:ext cx="1973407" cy="2020641"/>
          </a:xfrm>
          <a:prstGeom prst="roundRect">
            <a:avLst>
              <a:gd name="adj" fmla="val 11939"/>
            </a:avLst>
          </a:prstGeom>
          <a:solidFill>
            <a:schemeClr val="accent5">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pic>
        <p:nvPicPr>
          <p:cNvPr id="1026" name="Picture 2" descr="クリックすると新しいウィンドウで開きます"/>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1781175"/>
            <a:ext cx="803367" cy="611200"/>
          </a:xfrm>
          <a:prstGeom prst="rect">
            <a:avLst/>
          </a:prstGeom>
          <a:noFill/>
          <a:extLst>
            <a:ext uri="{909E8E84-426E-40DD-AFC4-6F175D3DCCD1}">
              <a14:hiddenFill xmlns:a14="http://schemas.microsoft.com/office/drawing/2010/main">
                <a:solidFill>
                  <a:srgbClr val="FFFFFF"/>
                </a:solidFill>
              </a14:hiddenFill>
            </a:ext>
          </a:extLst>
        </p:spPr>
      </p:pic>
      <p:sp>
        <p:nvSpPr>
          <p:cNvPr id="62" name="円/楕円 61"/>
          <p:cNvSpPr/>
          <p:nvPr/>
        </p:nvSpPr>
        <p:spPr>
          <a:xfrm>
            <a:off x="4966777" y="2009774"/>
            <a:ext cx="176723" cy="1877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prstClr val="black"/>
                </a:solidFill>
                <a:latin typeface="HGP創英角ｺﾞｼｯｸUB" panose="020B0900000000000000" pitchFamily="50" charset="-128"/>
                <a:ea typeface="HGP創英角ｺﾞｼｯｸUB" panose="020B0900000000000000" pitchFamily="50" charset="-128"/>
              </a:rPr>
              <a:t>文</a:t>
            </a:r>
          </a:p>
        </p:txBody>
      </p:sp>
      <p:grpSp>
        <p:nvGrpSpPr>
          <p:cNvPr id="76" name="グループ化 75"/>
          <p:cNvGrpSpPr/>
          <p:nvPr/>
        </p:nvGrpSpPr>
        <p:grpSpPr>
          <a:xfrm>
            <a:off x="4966777" y="2247849"/>
            <a:ext cx="442150" cy="763703"/>
            <a:chOff x="4612987" y="3570572"/>
            <a:chExt cx="442150" cy="763703"/>
          </a:xfrm>
        </p:grpSpPr>
        <p:grpSp>
          <p:nvGrpSpPr>
            <p:cNvPr id="67" name="グループ化 66"/>
            <p:cNvGrpSpPr/>
            <p:nvPr/>
          </p:nvGrpSpPr>
          <p:grpSpPr>
            <a:xfrm>
              <a:off x="4686606" y="3661770"/>
              <a:ext cx="368531" cy="672505"/>
              <a:chOff x="4686606" y="3661770"/>
              <a:chExt cx="368531" cy="672505"/>
            </a:xfrm>
          </p:grpSpPr>
          <p:grpSp>
            <p:nvGrpSpPr>
              <p:cNvPr id="63" name="グループ化 62"/>
              <p:cNvGrpSpPr/>
              <p:nvPr/>
            </p:nvGrpSpPr>
            <p:grpSpPr>
              <a:xfrm>
                <a:off x="4686606" y="3661770"/>
                <a:ext cx="368531" cy="672505"/>
                <a:chOff x="4686606" y="3035068"/>
                <a:chExt cx="737063" cy="1299207"/>
              </a:xfrm>
            </p:grpSpPr>
            <p:sp>
              <p:nvSpPr>
                <p:cNvPr id="64" name="フローチャート : 論理積ゲート 63"/>
                <p:cNvSpPr/>
                <p:nvPr/>
              </p:nvSpPr>
              <p:spPr>
                <a:xfrm rot="16200000">
                  <a:off x="4718886" y="3629491"/>
                  <a:ext cx="672504" cy="737063"/>
                </a:xfrm>
                <a:prstGeom prst="flowChartDela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65" name="スマイル 64"/>
                <p:cNvSpPr/>
                <p:nvPr/>
              </p:nvSpPr>
              <p:spPr>
                <a:xfrm>
                  <a:off x="4686606" y="3035068"/>
                  <a:ext cx="737063" cy="749119"/>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sp>
            <p:nvSpPr>
              <p:cNvPr id="66" name="円/楕円 65"/>
              <p:cNvSpPr/>
              <p:nvPr/>
            </p:nvSpPr>
            <p:spPr>
              <a:xfrm rot="18900000">
                <a:off x="4839549" y="4076762"/>
                <a:ext cx="45719" cy="457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8" name="円/楕円 67"/>
              <p:cNvSpPr/>
              <p:nvPr/>
            </p:nvSpPr>
            <p:spPr>
              <a:xfrm rot="18900000">
                <a:off x="4839549" y="4164506"/>
                <a:ext cx="45719" cy="457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9" name="円/楕円 68"/>
              <p:cNvSpPr/>
              <p:nvPr/>
            </p:nvSpPr>
            <p:spPr>
              <a:xfrm rot="18900000">
                <a:off x="4839548" y="4256907"/>
                <a:ext cx="45719" cy="457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71" name="フローチャート : 記憶データ 70"/>
            <p:cNvSpPr/>
            <p:nvPr/>
          </p:nvSpPr>
          <p:spPr>
            <a:xfrm rot="4552340">
              <a:off x="4776026" y="3560148"/>
              <a:ext cx="101464" cy="204273"/>
            </a:xfrm>
            <a:prstGeom prst="flowChartOnlineStora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3" name="直線コネクタ 72"/>
            <p:cNvCxnSpPr/>
            <p:nvPr/>
          </p:nvCxnSpPr>
          <p:spPr>
            <a:xfrm flipV="1">
              <a:off x="4636674" y="3570572"/>
              <a:ext cx="360040" cy="89268"/>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4636674" y="3659840"/>
              <a:ext cx="0" cy="12920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円/楕円 76"/>
            <p:cNvSpPr/>
            <p:nvPr/>
          </p:nvSpPr>
          <p:spPr>
            <a:xfrm rot="18900000">
              <a:off x="4612987" y="3764627"/>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pic>
        <p:nvPicPr>
          <p:cNvPr id="1030" name="Picture 6" descr="クリックすると新しいウィンドウで開きます"/>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539" y="2050947"/>
            <a:ext cx="995045" cy="940694"/>
          </a:xfrm>
          <a:prstGeom prst="rect">
            <a:avLst/>
          </a:prstGeom>
          <a:noFill/>
          <a:extLst>
            <a:ext uri="{909E8E84-426E-40DD-AFC4-6F175D3DCCD1}">
              <a14:hiddenFill xmlns:a14="http://schemas.microsoft.com/office/drawing/2010/main">
                <a:solidFill>
                  <a:srgbClr val="FFFFFF"/>
                </a:solidFill>
              </a14:hiddenFill>
            </a:ext>
          </a:extLst>
        </p:spPr>
      </p:pic>
      <p:sp>
        <p:nvSpPr>
          <p:cNvPr id="81" name="テキスト ボックス 80"/>
          <p:cNvSpPr txBox="1"/>
          <p:nvPr/>
        </p:nvSpPr>
        <p:spPr>
          <a:xfrm>
            <a:off x="4701420" y="1491593"/>
            <a:ext cx="1944216" cy="338554"/>
          </a:xfrm>
          <a:prstGeom prst="rect">
            <a:avLst/>
          </a:prstGeom>
          <a:noFill/>
        </p:spPr>
        <p:txBody>
          <a:bodyPr wrap="square" rtlCol="0">
            <a:spAutoFit/>
          </a:bodyPr>
          <a:lstStyle/>
          <a:p>
            <a:pPr algn="ctr"/>
            <a:r>
              <a:rPr lang="ja-JP" altLang="en-US" sz="1600" dirty="0">
                <a:solidFill>
                  <a:srgbClr val="FF0000"/>
                </a:solidFill>
                <a:latin typeface="HGP創英角ｺﾞｼｯｸUB" panose="020B0900000000000000" pitchFamily="50" charset="-128"/>
                <a:ea typeface="HGP創英角ｺﾞｼｯｸUB" panose="020B0900000000000000" pitchFamily="50" charset="-128"/>
              </a:rPr>
              <a:t>学　生</a:t>
            </a:r>
          </a:p>
        </p:txBody>
      </p:sp>
      <p:sp>
        <p:nvSpPr>
          <p:cNvPr id="82" name="テキスト ボックス 81"/>
          <p:cNvSpPr txBox="1"/>
          <p:nvPr/>
        </p:nvSpPr>
        <p:spPr>
          <a:xfrm>
            <a:off x="4665351" y="3049787"/>
            <a:ext cx="2005777" cy="307777"/>
          </a:xfrm>
          <a:prstGeom prst="rect">
            <a:avLst/>
          </a:prstGeom>
          <a:noFill/>
        </p:spPr>
        <p:txBody>
          <a:bodyPr wrap="square" rtlCol="0">
            <a:spAutoFit/>
          </a:bodyPr>
          <a:lstStyle/>
          <a:p>
            <a:pPr algn="ctr"/>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年金の学生特例申請</a:t>
            </a:r>
          </a:p>
        </p:txBody>
      </p:sp>
      <p:sp>
        <p:nvSpPr>
          <p:cNvPr id="96" name="テキスト ボックス 95"/>
          <p:cNvSpPr txBox="1"/>
          <p:nvPr/>
        </p:nvSpPr>
        <p:spPr>
          <a:xfrm>
            <a:off x="6948264" y="1473188"/>
            <a:ext cx="1944216" cy="338554"/>
          </a:xfrm>
          <a:prstGeom prst="rect">
            <a:avLst/>
          </a:prstGeom>
          <a:noFill/>
        </p:spPr>
        <p:txBody>
          <a:bodyPr wrap="square" rtlCol="0">
            <a:spAutoFit/>
          </a:bodyPr>
          <a:lstStyle/>
          <a:p>
            <a:pPr algn="ctr"/>
            <a:r>
              <a:rPr lang="ja-JP" altLang="en-US" sz="1600" dirty="0">
                <a:solidFill>
                  <a:srgbClr val="FF0000"/>
                </a:solidFill>
                <a:latin typeface="HGP創英角ｺﾞｼｯｸUB" panose="020B0900000000000000" pitchFamily="50" charset="-128"/>
                <a:ea typeface="HGP創英角ｺﾞｼｯｸUB" panose="020B0900000000000000" pitchFamily="50" charset="-128"/>
              </a:rPr>
              <a:t>勤労者</a:t>
            </a:r>
          </a:p>
        </p:txBody>
      </p:sp>
      <p:sp>
        <p:nvSpPr>
          <p:cNvPr id="97" name="テキスト ボックス 96"/>
          <p:cNvSpPr txBox="1"/>
          <p:nvPr/>
        </p:nvSpPr>
        <p:spPr>
          <a:xfrm>
            <a:off x="6895881" y="3054205"/>
            <a:ext cx="2005777" cy="307777"/>
          </a:xfrm>
          <a:prstGeom prst="rect">
            <a:avLst/>
          </a:prstGeom>
          <a:noFill/>
        </p:spPr>
        <p:txBody>
          <a:bodyPr wrap="square" rtlCol="0">
            <a:spAutoFit/>
          </a:bodyPr>
          <a:lstStyle/>
          <a:p>
            <a:pPr algn="ctr"/>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労災保険の請求申請</a:t>
            </a:r>
          </a:p>
        </p:txBody>
      </p:sp>
      <p:grpSp>
        <p:nvGrpSpPr>
          <p:cNvPr id="98" name="グループ化 97"/>
          <p:cNvGrpSpPr/>
          <p:nvPr/>
        </p:nvGrpSpPr>
        <p:grpSpPr>
          <a:xfrm>
            <a:off x="179512" y="3928639"/>
            <a:ext cx="2005778" cy="2020641"/>
            <a:chOff x="694014" y="1680908"/>
            <a:chExt cx="2005778" cy="2020641"/>
          </a:xfrm>
        </p:grpSpPr>
        <p:sp>
          <p:nvSpPr>
            <p:cNvPr id="99" name="角丸四角形 98"/>
            <p:cNvSpPr/>
            <p:nvPr/>
          </p:nvSpPr>
          <p:spPr>
            <a:xfrm>
              <a:off x="694014" y="1680908"/>
              <a:ext cx="2005778" cy="2020641"/>
            </a:xfrm>
            <a:prstGeom prst="roundRect">
              <a:avLst>
                <a:gd name="adj" fmla="val 11939"/>
              </a:avLst>
            </a:prstGeom>
            <a:solidFill>
              <a:schemeClr val="accent2">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1" name="テキスト ボックス 100"/>
            <p:cNvSpPr txBox="1"/>
            <p:nvPr/>
          </p:nvSpPr>
          <p:spPr>
            <a:xfrm>
              <a:off x="755576" y="1720380"/>
              <a:ext cx="1944216" cy="338554"/>
            </a:xfrm>
            <a:prstGeom prst="rect">
              <a:avLst/>
            </a:prstGeom>
            <a:noFill/>
          </p:spPr>
          <p:txBody>
            <a:bodyPr wrap="square" rtlCol="0">
              <a:spAutoFit/>
            </a:bodyPr>
            <a:lstStyle/>
            <a:p>
              <a:pPr algn="ctr"/>
              <a:r>
                <a:rPr lang="ja-JP" altLang="en-US" sz="1600" dirty="0">
                  <a:solidFill>
                    <a:srgbClr val="FF0000"/>
                  </a:solidFill>
                  <a:latin typeface="HGP創英角ｺﾞｼｯｸUB" panose="020B0900000000000000" pitchFamily="50" charset="-128"/>
                  <a:ea typeface="HGP創英角ｺﾞｼｯｸUB" panose="020B0900000000000000" pitchFamily="50" charset="-128"/>
                </a:rPr>
                <a:t>講　師</a:t>
              </a:r>
            </a:p>
          </p:txBody>
        </p:sp>
        <p:sp>
          <p:nvSpPr>
            <p:cNvPr id="102" name="テキスト ボックス 101"/>
            <p:cNvSpPr txBox="1"/>
            <p:nvPr/>
          </p:nvSpPr>
          <p:spPr>
            <a:xfrm>
              <a:off x="694014" y="3109990"/>
              <a:ext cx="2005777" cy="523220"/>
            </a:xfrm>
            <a:prstGeom prst="rect">
              <a:avLst/>
            </a:prstGeom>
            <a:noFill/>
          </p:spPr>
          <p:txBody>
            <a:bodyPr wrap="square" rtlCol="0">
              <a:spAutoFit/>
            </a:bodyPr>
            <a:lstStyle/>
            <a:p>
              <a:pPr algn="ctr"/>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謝礼受取</a:t>
              </a:r>
              <a:endParaRPr lang="en-US" altLang="ja-JP" sz="1400" dirty="0">
                <a:solidFill>
                  <a:srgbClr val="0070C0"/>
                </a:solidFill>
                <a:latin typeface="HGP創英角ｺﾞｼｯｸUB" panose="020B0900000000000000" pitchFamily="50" charset="-128"/>
                <a:ea typeface="HGP創英角ｺﾞｼｯｸUB" panose="020B0900000000000000" pitchFamily="50" charset="-128"/>
              </a:endParaRPr>
            </a:p>
            <a:p>
              <a:pPr algn="ctr"/>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（源泉徴収・確定申告）</a:t>
              </a:r>
            </a:p>
          </p:txBody>
        </p:sp>
      </p:grpSp>
      <p:sp>
        <p:nvSpPr>
          <p:cNvPr id="1037" name="正方形/長方形 1036"/>
          <p:cNvSpPr/>
          <p:nvPr/>
        </p:nvSpPr>
        <p:spPr>
          <a:xfrm>
            <a:off x="941061" y="4465989"/>
            <a:ext cx="885839" cy="480503"/>
          </a:xfrm>
          <a:prstGeom prst="rect">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900" dirty="0">
                <a:solidFill>
                  <a:prstClr val="black"/>
                </a:solidFill>
                <a:latin typeface="HG丸ｺﾞｼｯｸM-PRO" panose="020F0600000000000000" pitchFamily="50" charset="-128"/>
                <a:ea typeface="HG丸ｺﾞｼｯｸM-PRO" panose="020F0600000000000000" pitchFamily="50" charset="-128"/>
              </a:rPr>
              <a:t>～ ･･･ ～ ･･･</a:t>
            </a:r>
          </a:p>
        </p:txBody>
      </p:sp>
      <p:grpSp>
        <p:nvGrpSpPr>
          <p:cNvPr id="1034" name="グループ化 1033"/>
          <p:cNvGrpSpPr/>
          <p:nvPr/>
        </p:nvGrpSpPr>
        <p:grpSpPr>
          <a:xfrm>
            <a:off x="395536" y="4458456"/>
            <a:ext cx="593060" cy="795672"/>
            <a:chOff x="2826001" y="4526616"/>
            <a:chExt cx="593060" cy="795672"/>
          </a:xfrm>
        </p:grpSpPr>
        <p:sp>
          <p:nvSpPr>
            <p:cNvPr id="132" name="フローチャート : 論理積ゲート 131"/>
            <p:cNvSpPr/>
            <p:nvPr/>
          </p:nvSpPr>
          <p:spPr>
            <a:xfrm rot="16200000">
              <a:off x="2879912" y="4854335"/>
              <a:ext cx="414042" cy="521863"/>
            </a:xfrm>
            <a:prstGeom prst="flowChartDelay">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nvGrpSpPr>
            <p:cNvPr id="1024" name="グループ化 1023"/>
            <p:cNvGrpSpPr/>
            <p:nvPr/>
          </p:nvGrpSpPr>
          <p:grpSpPr>
            <a:xfrm>
              <a:off x="2826001" y="4526616"/>
              <a:ext cx="521863" cy="463523"/>
              <a:chOff x="2826001" y="4526616"/>
              <a:chExt cx="521863" cy="463523"/>
            </a:xfrm>
          </p:grpSpPr>
          <p:grpSp>
            <p:nvGrpSpPr>
              <p:cNvPr id="95" name="グループ化 94"/>
              <p:cNvGrpSpPr/>
              <p:nvPr/>
            </p:nvGrpSpPr>
            <p:grpSpPr>
              <a:xfrm>
                <a:off x="2826001" y="4526616"/>
                <a:ext cx="521863" cy="463523"/>
                <a:chOff x="3573581" y="4528668"/>
                <a:chExt cx="521863" cy="463523"/>
              </a:xfrm>
            </p:grpSpPr>
            <p:sp>
              <p:nvSpPr>
                <p:cNvPr id="94" name="円/楕円 93"/>
                <p:cNvSpPr/>
                <p:nvPr/>
              </p:nvSpPr>
              <p:spPr>
                <a:xfrm>
                  <a:off x="3573581" y="4528668"/>
                  <a:ext cx="521863" cy="463523"/>
                </a:xfrm>
                <a:prstGeom prst="ellips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3" name="円/楕円 92"/>
                <p:cNvSpPr/>
                <p:nvPr/>
              </p:nvSpPr>
              <p:spPr>
                <a:xfrm>
                  <a:off x="3774761" y="4864431"/>
                  <a:ext cx="129027" cy="74554"/>
                </a:xfrm>
                <a:prstGeom prst="ellipse">
                  <a:avLst/>
                </a:prstGeom>
                <a:solidFill>
                  <a:schemeClr val="accent2">
                    <a:lumMod val="40000"/>
                    <a:lumOff val="6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7" name="円/楕円 136"/>
                <p:cNvSpPr/>
                <p:nvPr/>
              </p:nvSpPr>
              <p:spPr>
                <a:xfrm>
                  <a:off x="3727986" y="4688441"/>
                  <a:ext cx="45719" cy="45719"/>
                </a:xfrm>
                <a:prstGeom prst="ellipse">
                  <a:avLst/>
                </a:prstGeom>
                <a:solidFill>
                  <a:schemeClr val="bg1">
                    <a:lumMod val="75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140" name="円/楕円 139"/>
              <p:cNvSpPr/>
              <p:nvPr/>
            </p:nvSpPr>
            <p:spPr>
              <a:xfrm>
                <a:off x="3148083" y="4684572"/>
                <a:ext cx="45719" cy="45719"/>
              </a:xfrm>
              <a:prstGeom prst="ellipse">
                <a:avLst/>
              </a:prstGeom>
              <a:solidFill>
                <a:schemeClr val="bg1">
                  <a:lumMod val="75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cxnSp>
          <p:nvCxnSpPr>
            <p:cNvPr id="1027" name="直線コネクタ 1026"/>
            <p:cNvCxnSpPr/>
            <p:nvPr/>
          </p:nvCxnSpPr>
          <p:spPr>
            <a:xfrm flipV="1">
              <a:off x="3236181" y="4882101"/>
              <a:ext cx="182880" cy="190832"/>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6" name="グループ化 1035"/>
          <p:cNvGrpSpPr/>
          <p:nvPr/>
        </p:nvGrpSpPr>
        <p:grpSpPr>
          <a:xfrm>
            <a:off x="1132500" y="4842953"/>
            <a:ext cx="721306" cy="428937"/>
            <a:chOff x="3159097" y="4552813"/>
            <a:chExt cx="721306" cy="428937"/>
          </a:xfrm>
        </p:grpSpPr>
        <p:grpSp>
          <p:nvGrpSpPr>
            <p:cNvPr id="1035" name="グループ化 1034"/>
            <p:cNvGrpSpPr/>
            <p:nvPr/>
          </p:nvGrpSpPr>
          <p:grpSpPr>
            <a:xfrm>
              <a:off x="3159097" y="4556594"/>
              <a:ext cx="172499" cy="256606"/>
              <a:chOff x="3159097" y="4556594"/>
              <a:chExt cx="237771" cy="256606"/>
            </a:xfrm>
            <a:solidFill>
              <a:schemeClr val="tx1"/>
            </a:solidFill>
          </p:grpSpPr>
          <p:sp>
            <p:nvSpPr>
              <p:cNvPr id="148" name="フローチャート : 論理積ゲート 147"/>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49" name="スマイル 148"/>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grpSp>
          <p:nvGrpSpPr>
            <p:cNvPr id="151" name="グループ化 150"/>
            <p:cNvGrpSpPr/>
            <p:nvPr/>
          </p:nvGrpSpPr>
          <p:grpSpPr>
            <a:xfrm>
              <a:off x="3377148" y="4552813"/>
              <a:ext cx="172499" cy="256606"/>
              <a:chOff x="3159097" y="4556594"/>
              <a:chExt cx="237771" cy="256606"/>
            </a:xfrm>
            <a:solidFill>
              <a:schemeClr val="tx1"/>
            </a:solidFill>
          </p:grpSpPr>
          <p:sp>
            <p:nvSpPr>
              <p:cNvPr id="152" name="フローチャート : 論理積ゲート 151"/>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53" name="スマイル 152"/>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grpSp>
          <p:nvGrpSpPr>
            <p:cNvPr id="154" name="グループ化 153"/>
            <p:cNvGrpSpPr/>
            <p:nvPr/>
          </p:nvGrpSpPr>
          <p:grpSpPr>
            <a:xfrm>
              <a:off x="3590766" y="4556594"/>
              <a:ext cx="172499" cy="256606"/>
              <a:chOff x="3159097" y="4556594"/>
              <a:chExt cx="237771" cy="256606"/>
            </a:xfrm>
            <a:solidFill>
              <a:schemeClr val="tx1"/>
            </a:solidFill>
          </p:grpSpPr>
          <p:sp>
            <p:nvSpPr>
              <p:cNvPr id="155" name="フローチャート : 論理積ゲート 154"/>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56" name="スマイル 155"/>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grpSp>
          <p:nvGrpSpPr>
            <p:cNvPr id="157" name="グループ化 156"/>
            <p:cNvGrpSpPr/>
            <p:nvPr/>
          </p:nvGrpSpPr>
          <p:grpSpPr>
            <a:xfrm>
              <a:off x="3247373" y="4725144"/>
              <a:ext cx="172499" cy="256606"/>
              <a:chOff x="3159097" y="4556594"/>
              <a:chExt cx="237771" cy="256606"/>
            </a:xfrm>
            <a:solidFill>
              <a:schemeClr val="tx1"/>
            </a:solidFill>
          </p:grpSpPr>
          <p:sp>
            <p:nvSpPr>
              <p:cNvPr id="158" name="フローチャート : 論理積ゲート 157"/>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59" name="スマイル 158"/>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grpSp>
          <p:nvGrpSpPr>
            <p:cNvPr id="160" name="グループ化 159"/>
            <p:cNvGrpSpPr/>
            <p:nvPr/>
          </p:nvGrpSpPr>
          <p:grpSpPr>
            <a:xfrm>
              <a:off x="3463397" y="4725144"/>
              <a:ext cx="172499" cy="256606"/>
              <a:chOff x="3159097" y="4556594"/>
              <a:chExt cx="237771" cy="256606"/>
            </a:xfrm>
            <a:solidFill>
              <a:schemeClr val="tx1"/>
            </a:solidFill>
          </p:grpSpPr>
          <p:sp>
            <p:nvSpPr>
              <p:cNvPr id="161" name="フローチャート : 論理積ゲート 160"/>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62" name="スマイル 161"/>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grpSp>
          <p:nvGrpSpPr>
            <p:cNvPr id="163" name="グループ化 162"/>
            <p:cNvGrpSpPr/>
            <p:nvPr/>
          </p:nvGrpSpPr>
          <p:grpSpPr>
            <a:xfrm>
              <a:off x="3707904" y="4725144"/>
              <a:ext cx="172499" cy="256606"/>
              <a:chOff x="3159097" y="4556594"/>
              <a:chExt cx="237771" cy="256606"/>
            </a:xfrm>
            <a:solidFill>
              <a:schemeClr val="tx1"/>
            </a:solidFill>
          </p:grpSpPr>
          <p:sp>
            <p:nvSpPr>
              <p:cNvPr id="164" name="フローチャート : 論理積ゲート 163"/>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65" name="スマイル 164"/>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grpSp>
      <p:sp>
        <p:nvSpPr>
          <p:cNvPr id="168" name="角丸四角形 167"/>
          <p:cNvSpPr/>
          <p:nvPr/>
        </p:nvSpPr>
        <p:spPr>
          <a:xfrm>
            <a:off x="2413961" y="3928639"/>
            <a:ext cx="2005778" cy="2020641"/>
          </a:xfrm>
          <a:prstGeom prst="roundRect">
            <a:avLst>
              <a:gd name="adj" fmla="val 11939"/>
            </a:avLst>
          </a:prstGeom>
          <a:solidFill>
            <a:schemeClr val="accent3">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9" name="テキスト ボックス 168"/>
          <p:cNvSpPr txBox="1"/>
          <p:nvPr/>
        </p:nvSpPr>
        <p:spPr>
          <a:xfrm>
            <a:off x="2459461" y="3982997"/>
            <a:ext cx="1944216" cy="338554"/>
          </a:xfrm>
          <a:prstGeom prst="rect">
            <a:avLst/>
          </a:prstGeom>
          <a:noFill/>
        </p:spPr>
        <p:txBody>
          <a:bodyPr wrap="square" rtlCol="0">
            <a:spAutoFit/>
          </a:bodyPr>
          <a:lstStyle/>
          <a:p>
            <a:pPr algn="ctr"/>
            <a:r>
              <a:rPr lang="ja-JP" altLang="en-US" sz="1600" dirty="0">
                <a:solidFill>
                  <a:srgbClr val="FF0000"/>
                </a:solidFill>
                <a:latin typeface="HGP創英角ｺﾞｼｯｸUB" panose="020B0900000000000000" pitchFamily="50" charset="-128"/>
                <a:ea typeface="HGP創英角ｺﾞｼｯｸUB" panose="020B0900000000000000" pitchFamily="50" charset="-128"/>
              </a:rPr>
              <a:t>保険金・配当</a:t>
            </a:r>
          </a:p>
        </p:txBody>
      </p:sp>
      <p:grpSp>
        <p:nvGrpSpPr>
          <p:cNvPr id="1038" name="グループ化 1037"/>
          <p:cNvGrpSpPr/>
          <p:nvPr/>
        </p:nvGrpSpPr>
        <p:grpSpPr>
          <a:xfrm>
            <a:off x="2475524" y="4706241"/>
            <a:ext cx="402958" cy="695534"/>
            <a:chOff x="2553075" y="3866102"/>
            <a:chExt cx="737063" cy="1299207"/>
          </a:xfrm>
        </p:grpSpPr>
        <p:sp>
          <p:nvSpPr>
            <p:cNvPr id="170" name="フローチャート : 論理積ゲート 169"/>
            <p:cNvSpPr/>
            <p:nvPr/>
          </p:nvSpPr>
          <p:spPr>
            <a:xfrm rot="16200000">
              <a:off x="2585355" y="4460525"/>
              <a:ext cx="672504" cy="737063"/>
            </a:xfrm>
            <a:prstGeom prst="flowChartDelay">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71" name="スマイル 170"/>
            <p:cNvSpPr/>
            <p:nvPr/>
          </p:nvSpPr>
          <p:spPr>
            <a:xfrm>
              <a:off x="2553075" y="3866102"/>
              <a:ext cx="737063" cy="749119"/>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sp>
        <p:nvSpPr>
          <p:cNvPr id="1039" name="テキスト ボックス 1038"/>
          <p:cNvSpPr txBox="1"/>
          <p:nvPr/>
        </p:nvSpPr>
        <p:spPr>
          <a:xfrm>
            <a:off x="3139509" y="5183834"/>
            <a:ext cx="1224136" cy="230832"/>
          </a:xfrm>
          <a:prstGeom prst="rect">
            <a:avLst/>
          </a:prstGeom>
          <a:noFill/>
        </p:spPr>
        <p:txBody>
          <a:bodyPr wrap="square" rtlCol="0">
            <a:spAutoFit/>
          </a:bodyPr>
          <a:lstStyle/>
          <a:p>
            <a:r>
              <a:rPr lang="ja-JP" altLang="en-US" sz="900" b="1" dirty="0">
                <a:solidFill>
                  <a:prstClr val="black"/>
                </a:solidFill>
              </a:rPr>
              <a:t>●</a:t>
            </a:r>
            <a:r>
              <a:rPr lang="en-US" altLang="ja-JP" sz="900" b="1" dirty="0">
                <a:solidFill>
                  <a:prstClr val="black"/>
                </a:solidFill>
              </a:rPr>
              <a:t>×</a:t>
            </a:r>
            <a:r>
              <a:rPr lang="ja-JP" altLang="en-US" sz="900" b="1" dirty="0">
                <a:solidFill>
                  <a:prstClr val="black"/>
                </a:solidFill>
              </a:rPr>
              <a:t>生保・△△証券</a:t>
            </a:r>
          </a:p>
        </p:txBody>
      </p:sp>
      <p:sp>
        <p:nvSpPr>
          <p:cNvPr id="1040" name="フリーフォーム 1039"/>
          <p:cNvSpPr/>
          <p:nvPr/>
        </p:nvSpPr>
        <p:spPr>
          <a:xfrm>
            <a:off x="2922105" y="4794220"/>
            <a:ext cx="405516" cy="200477"/>
          </a:xfrm>
          <a:custGeom>
            <a:avLst/>
            <a:gdLst>
              <a:gd name="connsiteX0" fmla="*/ 405516 w 405516"/>
              <a:gd name="connsiteY0" fmla="*/ 17597 h 200477"/>
              <a:gd name="connsiteX1" fmla="*/ 143123 w 405516"/>
              <a:gd name="connsiteY1" fmla="*/ 17597 h 200477"/>
              <a:gd name="connsiteX2" fmla="*/ 0 w 405516"/>
              <a:gd name="connsiteY2" fmla="*/ 200477 h 200477"/>
              <a:gd name="connsiteX3" fmla="*/ 0 w 405516"/>
              <a:gd name="connsiteY3" fmla="*/ 200477 h 200477"/>
            </a:gdLst>
            <a:ahLst/>
            <a:cxnLst>
              <a:cxn ang="0">
                <a:pos x="connsiteX0" y="connsiteY0"/>
              </a:cxn>
              <a:cxn ang="0">
                <a:pos x="connsiteX1" y="connsiteY1"/>
              </a:cxn>
              <a:cxn ang="0">
                <a:pos x="connsiteX2" y="connsiteY2"/>
              </a:cxn>
              <a:cxn ang="0">
                <a:pos x="connsiteX3" y="connsiteY3"/>
              </a:cxn>
            </a:cxnLst>
            <a:rect l="l" t="t" r="r" b="b"/>
            <a:pathLst>
              <a:path w="405516" h="200477">
                <a:moveTo>
                  <a:pt x="405516" y="17597"/>
                </a:moveTo>
                <a:cubicBezTo>
                  <a:pt x="308112" y="2357"/>
                  <a:pt x="210709" y="-12883"/>
                  <a:pt x="143123" y="17597"/>
                </a:cubicBezTo>
                <a:cubicBezTo>
                  <a:pt x="75537" y="48077"/>
                  <a:pt x="0" y="200477"/>
                  <a:pt x="0" y="200477"/>
                </a:cubicBezTo>
                <a:lnTo>
                  <a:pt x="0" y="200477"/>
                </a:lnTo>
              </a:path>
            </a:pathLst>
          </a:custGeom>
          <a:noFill/>
          <a:ln w="38100" cap="rnd">
            <a:solidFill>
              <a:srgbClr val="FF0000"/>
            </a:solidFill>
            <a:tailEnd type="arrow"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6" name="正方形/長方形 175"/>
          <p:cNvSpPr/>
          <p:nvPr/>
        </p:nvSpPr>
        <p:spPr>
          <a:xfrm>
            <a:off x="2829752" y="4461690"/>
            <a:ext cx="295111" cy="186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rgbClr val="002060"/>
                </a:solidFill>
              </a:rPr>
              <a:t>￥</a:t>
            </a:r>
          </a:p>
        </p:txBody>
      </p:sp>
      <p:sp>
        <p:nvSpPr>
          <p:cNvPr id="177" name="円/楕円 176"/>
          <p:cNvSpPr/>
          <p:nvPr/>
        </p:nvSpPr>
        <p:spPr>
          <a:xfrm>
            <a:off x="3042988" y="4525334"/>
            <a:ext cx="216024" cy="2313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rgbClr val="002060"/>
                </a:solidFill>
              </a:rPr>
              <a:t>￥</a:t>
            </a:r>
          </a:p>
        </p:txBody>
      </p:sp>
      <p:sp>
        <p:nvSpPr>
          <p:cNvPr id="178" name="テキスト ボックス 177"/>
          <p:cNvSpPr txBox="1"/>
          <p:nvPr/>
        </p:nvSpPr>
        <p:spPr>
          <a:xfrm>
            <a:off x="2413963" y="5412852"/>
            <a:ext cx="2005777" cy="523220"/>
          </a:xfrm>
          <a:prstGeom prst="rect">
            <a:avLst/>
          </a:prstGeom>
          <a:noFill/>
        </p:spPr>
        <p:txBody>
          <a:bodyPr wrap="square" rtlCol="0">
            <a:spAutoFit/>
          </a:bodyPr>
          <a:lstStyle/>
          <a:p>
            <a:pPr algn="ctr"/>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保険・証券会社に</a:t>
            </a:r>
            <a:endParaRPr lang="en-US" altLang="ja-JP" sz="1400" dirty="0">
              <a:solidFill>
                <a:srgbClr val="0070C0"/>
              </a:solidFill>
              <a:latin typeface="HGP創英角ｺﾞｼｯｸUB" panose="020B0900000000000000" pitchFamily="50" charset="-128"/>
              <a:ea typeface="HGP創英角ｺﾞｼｯｸUB" panose="020B0900000000000000" pitchFamily="50" charset="-128"/>
            </a:endParaRPr>
          </a:p>
          <a:p>
            <a:pPr algn="ctr"/>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申告（支払調書）</a:t>
            </a:r>
          </a:p>
        </p:txBody>
      </p:sp>
      <p:sp>
        <p:nvSpPr>
          <p:cNvPr id="1041" name="テキスト ボックス 1040"/>
          <p:cNvSpPr txBox="1"/>
          <p:nvPr/>
        </p:nvSpPr>
        <p:spPr>
          <a:xfrm>
            <a:off x="5580112" y="4225121"/>
            <a:ext cx="3384376" cy="1200329"/>
          </a:xfrm>
          <a:prstGeom prst="rect">
            <a:avLst/>
          </a:prstGeom>
          <a:noFill/>
        </p:spPr>
        <p:txBody>
          <a:bodyPr wrap="square" rtlCol="0">
            <a:spAutoFit/>
          </a:bodyPr>
          <a:lstStyle/>
          <a:p>
            <a:r>
              <a:rPr lang="ja-JP" altLang="en-US" b="1" dirty="0">
                <a:solidFill>
                  <a:prstClr val="black"/>
                </a:solidFill>
              </a:rPr>
              <a:t>将来的には、パスポートの申請、自動車登録証、普通預金口座の開設（既存口座の管理）など、活用場面が拡大する方向</a:t>
            </a:r>
          </a:p>
        </p:txBody>
      </p:sp>
      <p:sp>
        <p:nvSpPr>
          <p:cNvPr id="1042" name="右矢印 1041"/>
          <p:cNvSpPr/>
          <p:nvPr/>
        </p:nvSpPr>
        <p:spPr>
          <a:xfrm>
            <a:off x="4806945" y="4151170"/>
            <a:ext cx="605154" cy="1438070"/>
          </a:xfrm>
          <a:prstGeom prst="rightArrow">
            <a:avLst>
              <a:gd name="adj1" fmla="val 76325"/>
              <a:gd name="adj2" fmla="val 67597"/>
            </a:avLst>
          </a:prstGeom>
          <a:gradFill flip="none" rotWithShape="1">
            <a:gsLst>
              <a:gs pos="0">
                <a:schemeClr val="accent6">
                  <a:lumMod val="60000"/>
                  <a:lumOff val="40000"/>
                </a:schemeClr>
              </a:gs>
              <a:gs pos="50000">
                <a:schemeClr val="accent6">
                  <a:lumMod val="40000"/>
                  <a:lumOff val="60000"/>
                </a:schemeClr>
              </a:gs>
              <a:gs pos="100000">
                <a:schemeClr val="accent6">
                  <a:lumMod val="20000"/>
                  <a:lumOff val="80000"/>
                </a:schemeClr>
              </a:gs>
            </a:gsLst>
            <a:lin ang="0" scaled="1"/>
            <a:tileRect/>
          </a:gradFill>
          <a:ln cap="rnd">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0" name="正方形/長方形 129"/>
          <p:cNvSpPr/>
          <p:nvPr/>
        </p:nvSpPr>
        <p:spPr>
          <a:xfrm>
            <a:off x="12863" y="116632"/>
            <a:ext cx="9144000" cy="476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600" dirty="0">
                <a:solidFill>
                  <a:schemeClr val="tx1"/>
                </a:solidFill>
                <a:latin typeface="HGS創英角ｺﾞｼｯｸUB" panose="020B0900000000000000" pitchFamily="50" charset="-128"/>
                <a:ea typeface="HGS創英角ｺﾞｼｯｸUB" panose="020B0900000000000000" pitchFamily="50" charset="-128"/>
                <a:cs typeface="Meiryo UI" panose="020B0604030504040204" pitchFamily="50" charset="-128"/>
              </a:rPr>
              <a:t>8</a:t>
            </a:r>
            <a:r>
              <a:rPr lang="en-US" altLang="ja-JP" sz="3600" dirty="0" smtClean="0">
                <a:solidFill>
                  <a:schemeClr val="tx1"/>
                </a:solidFill>
                <a:latin typeface="HGS創英角ｺﾞｼｯｸUB" panose="020B0900000000000000" pitchFamily="50" charset="-128"/>
                <a:ea typeface="HGS創英角ｺﾞｼｯｸUB" panose="020B0900000000000000" pitchFamily="50" charset="-128"/>
                <a:cs typeface="Meiryo UI" panose="020B0604030504040204" pitchFamily="50" charset="-128"/>
              </a:rPr>
              <a:t>.</a:t>
            </a:r>
            <a:r>
              <a:rPr lang="ja-JP" altLang="en-US" sz="3600" dirty="0" smtClean="0">
                <a:solidFill>
                  <a:schemeClr val="tx1"/>
                </a:solidFill>
                <a:latin typeface="HGS創英角ｺﾞｼｯｸUB" panose="020B0900000000000000" pitchFamily="50" charset="-128"/>
                <a:ea typeface="HGS創英角ｺﾞｼｯｸUB" panose="020B0900000000000000" pitchFamily="50" charset="-128"/>
                <a:cs typeface="Meiryo UI" panose="020B0604030504040204" pitchFamily="50" charset="-128"/>
              </a:rPr>
              <a:t>円滑な導入のためのお願い</a:t>
            </a:r>
            <a:endParaRPr lang="ja-JP" altLang="en-US" sz="3600" dirty="0">
              <a:solidFill>
                <a:schemeClr val="tx1"/>
              </a:solidFill>
              <a:latin typeface="HGS創英角ｺﾞｼｯｸUB" panose="020B0900000000000000" pitchFamily="50" charset="-128"/>
              <a:ea typeface="HGS創英角ｺﾞｼｯｸUB" panose="020B0900000000000000" pitchFamily="50" charset="-128"/>
              <a:cs typeface="Meiryo UI" panose="020B0604030504040204" pitchFamily="50" charset="-128"/>
            </a:endParaRPr>
          </a:p>
        </p:txBody>
      </p:sp>
      <p:pic>
        <p:nvPicPr>
          <p:cNvPr id="131"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4" cstate="print"/>
          <a:srcRect/>
          <a:stretch>
            <a:fillRect/>
          </a:stretch>
        </p:blipFill>
        <p:spPr bwMode="auto">
          <a:xfrm>
            <a:off x="3342358" y="4297277"/>
            <a:ext cx="869602" cy="887305"/>
          </a:xfrm>
          <a:prstGeom prst="rect">
            <a:avLst/>
          </a:prstGeom>
          <a:noFill/>
          <a:ln w="9525">
            <a:noFill/>
            <a:miter lim="800000"/>
            <a:headEnd/>
            <a:tailEnd/>
          </a:ln>
        </p:spPr>
      </p:pic>
      <p:sp>
        <p:nvSpPr>
          <p:cNvPr id="12" name="スライド番号プレースホルダー 11"/>
          <p:cNvSpPr>
            <a:spLocks noGrp="1"/>
          </p:cNvSpPr>
          <p:nvPr>
            <p:ph type="sldNum" sz="quarter" idx="12"/>
          </p:nvPr>
        </p:nvSpPr>
        <p:spPr>
          <a:xfrm>
            <a:off x="6974380" y="6461184"/>
            <a:ext cx="2133600" cy="365125"/>
          </a:xfrm>
        </p:spPr>
        <p:txBody>
          <a:bodyPr/>
          <a:lstStyle/>
          <a:p>
            <a:fld id="{C898CD5D-67EA-4A50-B9DE-2403DC59F5A1}" type="slidenum">
              <a:rPr kumimoji="1" lang="ja-JP" altLang="en-US" sz="1800" b="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13</a:t>
            </a:fld>
            <a:endParaRPr kumimoji="1" lang="ja-JP" altLang="en-US"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4" name="グループ化 23"/>
          <p:cNvGrpSpPr/>
          <p:nvPr/>
        </p:nvGrpSpPr>
        <p:grpSpPr>
          <a:xfrm>
            <a:off x="7299405" y="1982283"/>
            <a:ext cx="1512168" cy="1016988"/>
            <a:chOff x="-2772816" y="2086041"/>
            <a:chExt cx="2520280" cy="1558983"/>
          </a:xfrm>
        </p:grpSpPr>
        <p:sp>
          <p:nvSpPr>
            <p:cNvPr id="22" name="円/楕円 21"/>
            <p:cNvSpPr/>
            <p:nvPr/>
          </p:nvSpPr>
          <p:spPr>
            <a:xfrm>
              <a:off x="-2772816" y="2906557"/>
              <a:ext cx="2520280" cy="73846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p:cNvGrpSpPr/>
            <p:nvPr/>
          </p:nvGrpSpPr>
          <p:grpSpPr>
            <a:xfrm>
              <a:off x="-2400086" y="2086041"/>
              <a:ext cx="1774820" cy="1173708"/>
              <a:chOff x="-2393761" y="1973843"/>
              <a:chExt cx="1774820" cy="1173708"/>
            </a:xfrm>
          </p:grpSpPr>
          <p:sp>
            <p:nvSpPr>
              <p:cNvPr id="4" name="フリーフォーム 3"/>
              <p:cNvSpPr/>
              <p:nvPr/>
            </p:nvSpPr>
            <p:spPr>
              <a:xfrm>
                <a:off x="-2393761" y="1973843"/>
                <a:ext cx="1774820" cy="1173708"/>
              </a:xfrm>
              <a:custGeom>
                <a:avLst/>
                <a:gdLst>
                  <a:gd name="connsiteX0" fmla="*/ 0 w 1787857"/>
                  <a:gd name="connsiteY0" fmla="*/ 204717 h 1173708"/>
                  <a:gd name="connsiteX1" fmla="*/ 13648 w 1787857"/>
                  <a:gd name="connsiteY1" fmla="*/ 1173708 h 1173708"/>
                  <a:gd name="connsiteX2" fmla="*/ 1787857 w 1787857"/>
                  <a:gd name="connsiteY2" fmla="*/ 1173708 h 1173708"/>
                  <a:gd name="connsiteX3" fmla="*/ 1787857 w 1787857"/>
                  <a:gd name="connsiteY3" fmla="*/ 232012 h 1173708"/>
                  <a:gd name="connsiteX4" fmla="*/ 1214651 w 1787857"/>
                  <a:gd name="connsiteY4" fmla="*/ 232012 h 1173708"/>
                  <a:gd name="connsiteX5" fmla="*/ 1214651 w 1787857"/>
                  <a:gd name="connsiteY5" fmla="*/ 13648 h 1173708"/>
                  <a:gd name="connsiteX6" fmla="*/ 791570 w 1787857"/>
                  <a:gd name="connsiteY6" fmla="*/ 0 h 1173708"/>
                  <a:gd name="connsiteX7" fmla="*/ 791570 w 1787857"/>
                  <a:gd name="connsiteY7" fmla="*/ 204717 h 1173708"/>
                  <a:gd name="connsiteX8" fmla="*/ 0 w 1787857"/>
                  <a:gd name="connsiteY8" fmla="*/ 204717 h 1173708"/>
                  <a:gd name="connsiteX0" fmla="*/ 0 w 1787857"/>
                  <a:gd name="connsiteY0" fmla="*/ 259308 h 1173708"/>
                  <a:gd name="connsiteX1" fmla="*/ 13648 w 1787857"/>
                  <a:gd name="connsiteY1" fmla="*/ 1173708 h 1173708"/>
                  <a:gd name="connsiteX2" fmla="*/ 1787857 w 1787857"/>
                  <a:gd name="connsiteY2" fmla="*/ 1173708 h 1173708"/>
                  <a:gd name="connsiteX3" fmla="*/ 1787857 w 1787857"/>
                  <a:gd name="connsiteY3" fmla="*/ 232012 h 1173708"/>
                  <a:gd name="connsiteX4" fmla="*/ 1214651 w 1787857"/>
                  <a:gd name="connsiteY4" fmla="*/ 232012 h 1173708"/>
                  <a:gd name="connsiteX5" fmla="*/ 1214651 w 1787857"/>
                  <a:gd name="connsiteY5" fmla="*/ 13648 h 1173708"/>
                  <a:gd name="connsiteX6" fmla="*/ 791570 w 1787857"/>
                  <a:gd name="connsiteY6" fmla="*/ 0 h 1173708"/>
                  <a:gd name="connsiteX7" fmla="*/ 791570 w 1787857"/>
                  <a:gd name="connsiteY7" fmla="*/ 204717 h 1173708"/>
                  <a:gd name="connsiteX8" fmla="*/ 0 w 1787857"/>
                  <a:gd name="connsiteY8" fmla="*/ 259308 h 1173708"/>
                  <a:gd name="connsiteX0" fmla="*/ 0 w 1787857"/>
                  <a:gd name="connsiteY0" fmla="*/ 259308 h 1173708"/>
                  <a:gd name="connsiteX1" fmla="*/ 13648 w 1787857"/>
                  <a:gd name="connsiteY1" fmla="*/ 1173708 h 1173708"/>
                  <a:gd name="connsiteX2" fmla="*/ 1787857 w 1787857"/>
                  <a:gd name="connsiteY2" fmla="*/ 1173708 h 1173708"/>
                  <a:gd name="connsiteX3" fmla="*/ 1787857 w 1787857"/>
                  <a:gd name="connsiteY3" fmla="*/ 232012 h 1173708"/>
                  <a:gd name="connsiteX4" fmla="*/ 1214651 w 1787857"/>
                  <a:gd name="connsiteY4" fmla="*/ 232012 h 1173708"/>
                  <a:gd name="connsiteX5" fmla="*/ 1214651 w 1787857"/>
                  <a:gd name="connsiteY5" fmla="*/ 13648 h 1173708"/>
                  <a:gd name="connsiteX6" fmla="*/ 791570 w 1787857"/>
                  <a:gd name="connsiteY6" fmla="*/ 0 h 1173708"/>
                  <a:gd name="connsiteX7" fmla="*/ 777923 w 1787857"/>
                  <a:gd name="connsiteY7" fmla="*/ 300251 h 1173708"/>
                  <a:gd name="connsiteX8" fmla="*/ 0 w 1787857"/>
                  <a:gd name="connsiteY8" fmla="*/ 259308 h 1173708"/>
                  <a:gd name="connsiteX0" fmla="*/ 0 w 1787857"/>
                  <a:gd name="connsiteY0" fmla="*/ 259308 h 1173708"/>
                  <a:gd name="connsiteX1" fmla="*/ 13648 w 1787857"/>
                  <a:gd name="connsiteY1" fmla="*/ 1173708 h 1173708"/>
                  <a:gd name="connsiteX2" fmla="*/ 1787857 w 1787857"/>
                  <a:gd name="connsiteY2" fmla="*/ 1173708 h 1173708"/>
                  <a:gd name="connsiteX3" fmla="*/ 1787857 w 1787857"/>
                  <a:gd name="connsiteY3" fmla="*/ 232012 h 1173708"/>
                  <a:gd name="connsiteX4" fmla="*/ 1214651 w 1787857"/>
                  <a:gd name="connsiteY4" fmla="*/ 232012 h 1173708"/>
                  <a:gd name="connsiteX5" fmla="*/ 1214651 w 1787857"/>
                  <a:gd name="connsiteY5" fmla="*/ 13648 h 1173708"/>
                  <a:gd name="connsiteX6" fmla="*/ 791570 w 1787857"/>
                  <a:gd name="connsiteY6" fmla="*/ 0 h 1173708"/>
                  <a:gd name="connsiteX7" fmla="*/ 750628 w 1787857"/>
                  <a:gd name="connsiteY7" fmla="*/ 272955 h 1173708"/>
                  <a:gd name="connsiteX8" fmla="*/ 0 w 1787857"/>
                  <a:gd name="connsiteY8" fmla="*/ 259308 h 1173708"/>
                  <a:gd name="connsiteX0" fmla="*/ 0 w 1787857"/>
                  <a:gd name="connsiteY0" fmla="*/ 259308 h 1173708"/>
                  <a:gd name="connsiteX1" fmla="*/ 13648 w 1787857"/>
                  <a:gd name="connsiteY1" fmla="*/ 1173708 h 1173708"/>
                  <a:gd name="connsiteX2" fmla="*/ 1787857 w 1787857"/>
                  <a:gd name="connsiteY2" fmla="*/ 1173708 h 1173708"/>
                  <a:gd name="connsiteX3" fmla="*/ 1787857 w 1787857"/>
                  <a:gd name="connsiteY3" fmla="*/ 232012 h 1173708"/>
                  <a:gd name="connsiteX4" fmla="*/ 1214651 w 1787857"/>
                  <a:gd name="connsiteY4" fmla="*/ 232012 h 1173708"/>
                  <a:gd name="connsiteX5" fmla="*/ 1214651 w 1787857"/>
                  <a:gd name="connsiteY5" fmla="*/ 13648 h 1173708"/>
                  <a:gd name="connsiteX6" fmla="*/ 791570 w 1787857"/>
                  <a:gd name="connsiteY6" fmla="*/ 0 h 1173708"/>
                  <a:gd name="connsiteX7" fmla="*/ 805219 w 1787857"/>
                  <a:gd name="connsiteY7" fmla="*/ 272955 h 1173708"/>
                  <a:gd name="connsiteX8" fmla="*/ 0 w 1787857"/>
                  <a:gd name="connsiteY8" fmla="*/ 259308 h 1173708"/>
                  <a:gd name="connsiteX0" fmla="*/ 0 w 1787857"/>
                  <a:gd name="connsiteY0" fmla="*/ 259308 h 1173708"/>
                  <a:gd name="connsiteX1" fmla="*/ 13648 w 1787857"/>
                  <a:gd name="connsiteY1" fmla="*/ 1173708 h 1173708"/>
                  <a:gd name="connsiteX2" fmla="*/ 1787857 w 1787857"/>
                  <a:gd name="connsiteY2" fmla="*/ 1173708 h 1173708"/>
                  <a:gd name="connsiteX3" fmla="*/ 1787857 w 1787857"/>
                  <a:gd name="connsiteY3" fmla="*/ 232012 h 1173708"/>
                  <a:gd name="connsiteX4" fmla="*/ 1214651 w 1787857"/>
                  <a:gd name="connsiteY4" fmla="*/ 232012 h 1173708"/>
                  <a:gd name="connsiteX5" fmla="*/ 1214651 w 1787857"/>
                  <a:gd name="connsiteY5" fmla="*/ 13648 h 1173708"/>
                  <a:gd name="connsiteX6" fmla="*/ 791570 w 1787857"/>
                  <a:gd name="connsiteY6" fmla="*/ 0 h 1173708"/>
                  <a:gd name="connsiteX7" fmla="*/ 798869 w 1787857"/>
                  <a:gd name="connsiteY7" fmla="*/ 247555 h 1173708"/>
                  <a:gd name="connsiteX8" fmla="*/ 0 w 1787857"/>
                  <a:gd name="connsiteY8" fmla="*/ 259308 h 1173708"/>
                  <a:gd name="connsiteX0" fmla="*/ 5402 w 1774209"/>
                  <a:gd name="connsiteY0" fmla="*/ 240258 h 1173708"/>
                  <a:gd name="connsiteX1" fmla="*/ 0 w 1774209"/>
                  <a:gd name="connsiteY1" fmla="*/ 1173708 h 1173708"/>
                  <a:gd name="connsiteX2" fmla="*/ 1774209 w 1774209"/>
                  <a:gd name="connsiteY2" fmla="*/ 1173708 h 1173708"/>
                  <a:gd name="connsiteX3" fmla="*/ 1774209 w 1774209"/>
                  <a:gd name="connsiteY3" fmla="*/ 232012 h 1173708"/>
                  <a:gd name="connsiteX4" fmla="*/ 1201003 w 1774209"/>
                  <a:gd name="connsiteY4" fmla="*/ 232012 h 1173708"/>
                  <a:gd name="connsiteX5" fmla="*/ 1201003 w 1774209"/>
                  <a:gd name="connsiteY5" fmla="*/ 13648 h 1173708"/>
                  <a:gd name="connsiteX6" fmla="*/ 777922 w 1774209"/>
                  <a:gd name="connsiteY6" fmla="*/ 0 h 1173708"/>
                  <a:gd name="connsiteX7" fmla="*/ 785221 w 1774209"/>
                  <a:gd name="connsiteY7" fmla="*/ 247555 h 1173708"/>
                  <a:gd name="connsiteX8" fmla="*/ 5402 w 1774209"/>
                  <a:gd name="connsiteY8" fmla="*/ 240258 h 1173708"/>
                  <a:gd name="connsiteX0" fmla="*/ 18102 w 1774209"/>
                  <a:gd name="connsiteY0" fmla="*/ 240258 h 1173708"/>
                  <a:gd name="connsiteX1" fmla="*/ 0 w 1774209"/>
                  <a:gd name="connsiteY1" fmla="*/ 1173708 h 1173708"/>
                  <a:gd name="connsiteX2" fmla="*/ 1774209 w 1774209"/>
                  <a:gd name="connsiteY2" fmla="*/ 1173708 h 1173708"/>
                  <a:gd name="connsiteX3" fmla="*/ 1774209 w 1774209"/>
                  <a:gd name="connsiteY3" fmla="*/ 232012 h 1173708"/>
                  <a:gd name="connsiteX4" fmla="*/ 1201003 w 1774209"/>
                  <a:gd name="connsiteY4" fmla="*/ 232012 h 1173708"/>
                  <a:gd name="connsiteX5" fmla="*/ 1201003 w 1774209"/>
                  <a:gd name="connsiteY5" fmla="*/ 13648 h 1173708"/>
                  <a:gd name="connsiteX6" fmla="*/ 777922 w 1774209"/>
                  <a:gd name="connsiteY6" fmla="*/ 0 h 1173708"/>
                  <a:gd name="connsiteX7" fmla="*/ 785221 w 1774209"/>
                  <a:gd name="connsiteY7" fmla="*/ 247555 h 1173708"/>
                  <a:gd name="connsiteX8" fmla="*/ 18102 w 1774209"/>
                  <a:gd name="connsiteY8" fmla="*/ 240258 h 1173708"/>
                  <a:gd name="connsiteX0" fmla="*/ 18102 w 1774209"/>
                  <a:gd name="connsiteY0" fmla="*/ 240258 h 1173708"/>
                  <a:gd name="connsiteX1" fmla="*/ 0 w 1774209"/>
                  <a:gd name="connsiteY1" fmla="*/ 1173708 h 1173708"/>
                  <a:gd name="connsiteX2" fmla="*/ 1774209 w 1774209"/>
                  <a:gd name="connsiteY2" fmla="*/ 1173708 h 1173708"/>
                  <a:gd name="connsiteX3" fmla="*/ 1774209 w 1774209"/>
                  <a:gd name="connsiteY3" fmla="*/ 232012 h 1173708"/>
                  <a:gd name="connsiteX4" fmla="*/ 1201003 w 1774209"/>
                  <a:gd name="connsiteY4" fmla="*/ 232012 h 1173708"/>
                  <a:gd name="connsiteX5" fmla="*/ 1201003 w 1774209"/>
                  <a:gd name="connsiteY5" fmla="*/ 13648 h 1173708"/>
                  <a:gd name="connsiteX6" fmla="*/ 638222 w 1774209"/>
                  <a:gd name="connsiteY6" fmla="*/ 0 h 1173708"/>
                  <a:gd name="connsiteX7" fmla="*/ 785221 w 1774209"/>
                  <a:gd name="connsiteY7" fmla="*/ 247555 h 1173708"/>
                  <a:gd name="connsiteX8" fmla="*/ 18102 w 1774209"/>
                  <a:gd name="connsiteY8" fmla="*/ 240258 h 1173708"/>
                  <a:gd name="connsiteX0" fmla="*/ 18102 w 1774209"/>
                  <a:gd name="connsiteY0" fmla="*/ 240258 h 1173708"/>
                  <a:gd name="connsiteX1" fmla="*/ 0 w 1774209"/>
                  <a:gd name="connsiteY1" fmla="*/ 1173708 h 1173708"/>
                  <a:gd name="connsiteX2" fmla="*/ 1774209 w 1774209"/>
                  <a:gd name="connsiteY2" fmla="*/ 1173708 h 1173708"/>
                  <a:gd name="connsiteX3" fmla="*/ 1774209 w 1774209"/>
                  <a:gd name="connsiteY3" fmla="*/ 232012 h 1173708"/>
                  <a:gd name="connsiteX4" fmla="*/ 1201003 w 1774209"/>
                  <a:gd name="connsiteY4" fmla="*/ 232012 h 1173708"/>
                  <a:gd name="connsiteX5" fmla="*/ 1201003 w 1774209"/>
                  <a:gd name="connsiteY5" fmla="*/ 13648 h 1173708"/>
                  <a:gd name="connsiteX6" fmla="*/ 638222 w 1774209"/>
                  <a:gd name="connsiteY6" fmla="*/ 0 h 1173708"/>
                  <a:gd name="connsiteX7" fmla="*/ 651871 w 1774209"/>
                  <a:gd name="connsiteY7" fmla="*/ 247555 h 1173708"/>
                  <a:gd name="connsiteX8" fmla="*/ 18102 w 1774209"/>
                  <a:gd name="connsiteY8" fmla="*/ 240258 h 1173708"/>
                  <a:gd name="connsiteX0" fmla="*/ 18102 w 1774209"/>
                  <a:gd name="connsiteY0" fmla="*/ 240258 h 1173708"/>
                  <a:gd name="connsiteX1" fmla="*/ 0 w 1774209"/>
                  <a:gd name="connsiteY1" fmla="*/ 1173708 h 1173708"/>
                  <a:gd name="connsiteX2" fmla="*/ 1774209 w 1774209"/>
                  <a:gd name="connsiteY2" fmla="*/ 1173708 h 1173708"/>
                  <a:gd name="connsiteX3" fmla="*/ 1774209 w 1774209"/>
                  <a:gd name="connsiteY3" fmla="*/ 232012 h 1173708"/>
                  <a:gd name="connsiteX4" fmla="*/ 1201003 w 1774209"/>
                  <a:gd name="connsiteY4" fmla="*/ 232012 h 1173708"/>
                  <a:gd name="connsiteX5" fmla="*/ 1201003 w 1774209"/>
                  <a:gd name="connsiteY5" fmla="*/ 13648 h 1173708"/>
                  <a:gd name="connsiteX6" fmla="*/ 638222 w 1774209"/>
                  <a:gd name="connsiteY6" fmla="*/ 0 h 1173708"/>
                  <a:gd name="connsiteX7" fmla="*/ 639171 w 1774209"/>
                  <a:gd name="connsiteY7" fmla="*/ 253905 h 1173708"/>
                  <a:gd name="connsiteX8" fmla="*/ 18102 w 1774209"/>
                  <a:gd name="connsiteY8" fmla="*/ 240258 h 1173708"/>
                  <a:gd name="connsiteX0" fmla="*/ 5402 w 1774209"/>
                  <a:gd name="connsiteY0" fmla="*/ 259308 h 1173708"/>
                  <a:gd name="connsiteX1" fmla="*/ 0 w 1774209"/>
                  <a:gd name="connsiteY1" fmla="*/ 1173708 h 1173708"/>
                  <a:gd name="connsiteX2" fmla="*/ 1774209 w 1774209"/>
                  <a:gd name="connsiteY2" fmla="*/ 1173708 h 1173708"/>
                  <a:gd name="connsiteX3" fmla="*/ 1774209 w 1774209"/>
                  <a:gd name="connsiteY3" fmla="*/ 232012 h 1173708"/>
                  <a:gd name="connsiteX4" fmla="*/ 1201003 w 1774209"/>
                  <a:gd name="connsiteY4" fmla="*/ 232012 h 1173708"/>
                  <a:gd name="connsiteX5" fmla="*/ 1201003 w 1774209"/>
                  <a:gd name="connsiteY5" fmla="*/ 13648 h 1173708"/>
                  <a:gd name="connsiteX6" fmla="*/ 638222 w 1774209"/>
                  <a:gd name="connsiteY6" fmla="*/ 0 h 1173708"/>
                  <a:gd name="connsiteX7" fmla="*/ 639171 w 1774209"/>
                  <a:gd name="connsiteY7" fmla="*/ 253905 h 1173708"/>
                  <a:gd name="connsiteX8" fmla="*/ 5402 w 1774209"/>
                  <a:gd name="connsiteY8" fmla="*/ 259308 h 1173708"/>
                  <a:gd name="connsiteX0" fmla="*/ 5402 w 1774209"/>
                  <a:gd name="connsiteY0" fmla="*/ 259308 h 1173708"/>
                  <a:gd name="connsiteX1" fmla="*/ 0 w 1774209"/>
                  <a:gd name="connsiteY1" fmla="*/ 1173708 h 1173708"/>
                  <a:gd name="connsiteX2" fmla="*/ 1774209 w 1774209"/>
                  <a:gd name="connsiteY2" fmla="*/ 1173708 h 1173708"/>
                  <a:gd name="connsiteX3" fmla="*/ 1774209 w 1774209"/>
                  <a:gd name="connsiteY3" fmla="*/ 232012 h 1173708"/>
                  <a:gd name="connsiteX4" fmla="*/ 1201003 w 1774209"/>
                  <a:gd name="connsiteY4" fmla="*/ 232012 h 1173708"/>
                  <a:gd name="connsiteX5" fmla="*/ 1201003 w 1774209"/>
                  <a:gd name="connsiteY5" fmla="*/ 948 h 1173708"/>
                  <a:gd name="connsiteX6" fmla="*/ 638222 w 1774209"/>
                  <a:gd name="connsiteY6" fmla="*/ 0 h 1173708"/>
                  <a:gd name="connsiteX7" fmla="*/ 639171 w 1774209"/>
                  <a:gd name="connsiteY7" fmla="*/ 253905 h 1173708"/>
                  <a:gd name="connsiteX8" fmla="*/ 5402 w 1774209"/>
                  <a:gd name="connsiteY8" fmla="*/ 259308 h 1173708"/>
                  <a:gd name="connsiteX0" fmla="*/ 5402 w 1774209"/>
                  <a:gd name="connsiteY0" fmla="*/ 259308 h 1173708"/>
                  <a:gd name="connsiteX1" fmla="*/ 0 w 1774209"/>
                  <a:gd name="connsiteY1" fmla="*/ 1173708 h 1173708"/>
                  <a:gd name="connsiteX2" fmla="*/ 1774209 w 1774209"/>
                  <a:gd name="connsiteY2" fmla="*/ 1173708 h 1173708"/>
                  <a:gd name="connsiteX3" fmla="*/ 1774209 w 1774209"/>
                  <a:gd name="connsiteY3" fmla="*/ 232012 h 1173708"/>
                  <a:gd name="connsiteX4" fmla="*/ 1207353 w 1774209"/>
                  <a:gd name="connsiteY4" fmla="*/ 270112 h 1173708"/>
                  <a:gd name="connsiteX5" fmla="*/ 1201003 w 1774209"/>
                  <a:gd name="connsiteY5" fmla="*/ 948 h 1173708"/>
                  <a:gd name="connsiteX6" fmla="*/ 638222 w 1774209"/>
                  <a:gd name="connsiteY6" fmla="*/ 0 h 1173708"/>
                  <a:gd name="connsiteX7" fmla="*/ 639171 w 1774209"/>
                  <a:gd name="connsiteY7" fmla="*/ 253905 h 1173708"/>
                  <a:gd name="connsiteX8" fmla="*/ 5402 w 1774209"/>
                  <a:gd name="connsiteY8" fmla="*/ 259308 h 1173708"/>
                  <a:gd name="connsiteX0" fmla="*/ 5402 w 1774209"/>
                  <a:gd name="connsiteY0" fmla="*/ 259308 h 1173708"/>
                  <a:gd name="connsiteX1" fmla="*/ 0 w 1774209"/>
                  <a:gd name="connsiteY1" fmla="*/ 1173708 h 1173708"/>
                  <a:gd name="connsiteX2" fmla="*/ 1774209 w 1774209"/>
                  <a:gd name="connsiteY2" fmla="*/ 1173708 h 1173708"/>
                  <a:gd name="connsiteX3" fmla="*/ 1761509 w 1774209"/>
                  <a:gd name="connsiteY3" fmla="*/ 276462 h 1173708"/>
                  <a:gd name="connsiteX4" fmla="*/ 1207353 w 1774209"/>
                  <a:gd name="connsiteY4" fmla="*/ 270112 h 1173708"/>
                  <a:gd name="connsiteX5" fmla="*/ 1201003 w 1774209"/>
                  <a:gd name="connsiteY5" fmla="*/ 948 h 1173708"/>
                  <a:gd name="connsiteX6" fmla="*/ 638222 w 1774209"/>
                  <a:gd name="connsiteY6" fmla="*/ 0 h 1173708"/>
                  <a:gd name="connsiteX7" fmla="*/ 639171 w 1774209"/>
                  <a:gd name="connsiteY7" fmla="*/ 253905 h 1173708"/>
                  <a:gd name="connsiteX8" fmla="*/ 5402 w 1774209"/>
                  <a:gd name="connsiteY8" fmla="*/ 259308 h 1173708"/>
                  <a:gd name="connsiteX0" fmla="*/ 5402 w 1774209"/>
                  <a:gd name="connsiteY0" fmla="*/ 259308 h 1173708"/>
                  <a:gd name="connsiteX1" fmla="*/ 0 w 1774209"/>
                  <a:gd name="connsiteY1" fmla="*/ 1173708 h 1173708"/>
                  <a:gd name="connsiteX2" fmla="*/ 1774209 w 1774209"/>
                  <a:gd name="connsiteY2" fmla="*/ 1173708 h 1173708"/>
                  <a:gd name="connsiteX3" fmla="*/ 1774209 w 1774209"/>
                  <a:gd name="connsiteY3" fmla="*/ 257412 h 1173708"/>
                  <a:gd name="connsiteX4" fmla="*/ 1207353 w 1774209"/>
                  <a:gd name="connsiteY4" fmla="*/ 270112 h 1173708"/>
                  <a:gd name="connsiteX5" fmla="*/ 1201003 w 1774209"/>
                  <a:gd name="connsiteY5" fmla="*/ 948 h 1173708"/>
                  <a:gd name="connsiteX6" fmla="*/ 638222 w 1774209"/>
                  <a:gd name="connsiteY6" fmla="*/ 0 h 1173708"/>
                  <a:gd name="connsiteX7" fmla="*/ 639171 w 1774209"/>
                  <a:gd name="connsiteY7" fmla="*/ 253905 h 1173708"/>
                  <a:gd name="connsiteX8" fmla="*/ 5402 w 1774209"/>
                  <a:gd name="connsiteY8" fmla="*/ 259308 h 1173708"/>
                  <a:gd name="connsiteX0" fmla="*/ 5402 w 1774209"/>
                  <a:gd name="connsiteY0" fmla="*/ 259308 h 1173708"/>
                  <a:gd name="connsiteX1" fmla="*/ 0 w 1774209"/>
                  <a:gd name="connsiteY1" fmla="*/ 1173708 h 1173708"/>
                  <a:gd name="connsiteX2" fmla="*/ 1774209 w 1774209"/>
                  <a:gd name="connsiteY2" fmla="*/ 1173708 h 1173708"/>
                  <a:gd name="connsiteX3" fmla="*/ 1767859 w 1774209"/>
                  <a:gd name="connsiteY3" fmla="*/ 270112 h 1173708"/>
                  <a:gd name="connsiteX4" fmla="*/ 1207353 w 1774209"/>
                  <a:gd name="connsiteY4" fmla="*/ 270112 h 1173708"/>
                  <a:gd name="connsiteX5" fmla="*/ 1201003 w 1774209"/>
                  <a:gd name="connsiteY5" fmla="*/ 948 h 1173708"/>
                  <a:gd name="connsiteX6" fmla="*/ 638222 w 1774209"/>
                  <a:gd name="connsiteY6" fmla="*/ 0 h 1173708"/>
                  <a:gd name="connsiteX7" fmla="*/ 639171 w 1774209"/>
                  <a:gd name="connsiteY7" fmla="*/ 253905 h 1173708"/>
                  <a:gd name="connsiteX8" fmla="*/ 5402 w 1774209"/>
                  <a:gd name="connsiteY8" fmla="*/ 259308 h 1173708"/>
                  <a:gd name="connsiteX0" fmla="*/ 5402 w 1787092"/>
                  <a:gd name="connsiteY0" fmla="*/ 259308 h 1173708"/>
                  <a:gd name="connsiteX1" fmla="*/ 0 w 1787092"/>
                  <a:gd name="connsiteY1" fmla="*/ 1173708 h 1173708"/>
                  <a:gd name="connsiteX2" fmla="*/ 1774209 w 1787092"/>
                  <a:gd name="connsiteY2" fmla="*/ 1173708 h 1173708"/>
                  <a:gd name="connsiteX3" fmla="*/ 1786909 w 1787092"/>
                  <a:gd name="connsiteY3" fmla="*/ 270112 h 1173708"/>
                  <a:gd name="connsiteX4" fmla="*/ 1207353 w 1787092"/>
                  <a:gd name="connsiteY4" fmla="*/ 270112 h 1173708"/>
                  <a:gd name="connsiteX5" fmla="*/ 1201003 w 1787092"/>
                  <a:gd name="connsiteY5" fmla="*/ 948 h 1173708"/>
                  <a:gd name="connsiteX6" fmla="*/ 638222 w 1787092"/>
                  <a:gd name="connsiteY6" fmla="*/ 0 h 1173708"/>
                  <a:gd name="connsiteX7" fmla="*/ 639171 w 1787092"/>
                  <a:gd name="connsiteY7" fmla="*/ 253905 h 1173708"/>
                  <a:gd name="connsiteX8" fmla="*/ 5402 w 1787092"/>
                  <a:gd name="connsiteY8" fmla="*/ 259308 h 1173708"/>
                  <a:gd name="connsiteX0" fmla="*/ 5402 w 1774209"/>
                  <a:gd name="connsiteY0" fmla="*/ 259308 h 1173708"/>
                  <a:gd name="connsiteX1" fmla="*/ 0 w 1774209"/>
                  <a:gd name="connsiteY1" fmla="*/ 1173708 h 1173708"/>
                  <a:gd name="connsiteX2" fmla="*/ 1774209 w 1774209"/>
                  <a:gd name="connsiteY2" fmla="*/ 1173708 h 1173708"/>
                  <a:gd name="connsiteX3" fmla="*/ 1767859 w 1774209"/>
                  <a:gd name="connsiteY3" fmla="*/ 263762 h 1173708"/>
                  <a:gd name="connsiteX4" fmla="*/ 1207353 w 1774209"/>
                  <a:gd name="connsiteY4" fmla="*/ 270112 h 1173708"/>
                  <a:gd name="connsiteX5" fmla="*/ 1201003 w 1774209"/>
                  <a:gd name="connsiteY5" fmla="*/ 948 h 1173708"/>
                  <a:gd name="connsiteX6" fmla="*/ 638222 w 1774209"/>
                  <a:gd name="connsiteY6" fmla="*/ 0 h 1173708"/>
                  <a:gd name="connsiteX7" fmla="*/ 639171 w 1774209"/>
                  <a:gd name="connsiteY7" fmla="*/ 253905 h 1173708"/>
                  <a:gd name="connsiteX8" fmla="*/ 5402 w 1774209"/>
                  <a:gd name="connsiteY8" fmla="*/ 259308 h 1173708"/>
                  <a:gd name="connsiteX0" fmla="*/ 5402 w 1780840"/>
                  <a:gd name="connsiteY0" fmla="*/ 259308 h 1173708"/>
                  <a:gd name="connsiteX1" fmla="*/ 0 w 1780840"/>
                  <a:gd name="connsiteY1" fmla="*/ 1173708 h 1173708"/>
                  <a:gd name="connsiteX2" fmla="*/ 1774209 w 1780840"/>
                  <a:gd name="connsiteY2" fmla="*/ 1173708 h 1173708"/>
                  <a:gd name="connsiteX3" fmla="*/ 1780559 w 1780840"/>
                  <a:gd name="connsiteY3" fmla="*/ 263762 h 1173708"/>
                  <a:gd name="connsiteX4" fmla="*/ 1207353 w 1780840"/>
                  <a:gd name="connsiteY4" fmla="*/ 270112 h 1173708"/>
                  <a:gd name="connsiteX5" fmla="*/ 1201003 w 1780840"/>
                  <a:gd name="connsiteY5" fmla="*/ 948 h 1173708"/>
                  <a:gd name="connsiteX6" fmla="*/ 638222 w 1780840"/>
                  <a:gd name="connsiteY6" fmla="*/ 0 h 1173708"/>
                  <a:gd name="connsiteX7" fmla="*/ 639171 w 1780840"/>
                  <a:gd name="connsiteY7" fmla="*/ 253905 h 1173708"/>
                  <a:gd name="connsiteX8" fmla="*/ 5402 w 1780840"/>
                  <a:gd name="connsiteY8" fmla="*/ 259308 h 1173708"/>
                  <a:gd name="connsiteX0" fmla="*/ 5402 w 1774820"/>
                  <a:gd name="connsiteY0" fmla="*/ 259308 h 1173708"/>
                  <a:gd name="connsiteX1" fmla="*/ 0 w 1774820"/>
                  <a:gd name="connsiteY1" fmla="*/ 1173708 h 1173708"/>
                  <a:gd name="connsiteX2" fmla="*/ 1774209 w 1774820"/>
                  <a:gd name="connsiteY2" fmla="*/ 1173708 h 1173708"/>
                  <a:gd name="connsiteX3" fmla="*/ 1774209 w 1774820"/>
                  <a:gd name="connsiteY3" fmla="*/ 270112 h 1173708"/>
                  <a:gd name="connsiteX4" fmla="*/ 1207353 w 1774820"/>
                  <a:gd name="connsiteY4" fmla="*/ 270112 h 1173708"/>
                  <a:gd name="connsiteX5" fmla="*/ 1201003 w 1774820"/>
                  <a:gd name="connsiteY5" fmla="*/ 948 h 1173708"/>
                  <a:gd name="connsiteX6" fmla="*/ 638222 w 1774820"/>
                  <a:gd name="connsiteY6" fmla="*/ 0 h 1173708"/>
                  <a:gd name="connsiteX7" fmla="*/ 639171 w 1774820"/>
                  <a:gd name="connsiteY7" fmla="*/ 253905 h 1173708"/>
                  <a:gd name="connsiteX8" fmla="*/ 5402 w 1774820"/>
                  <a:gd name="connsiteY8" fmla="*/ 259308 h 1173708"/>
                  <a:gd name="connsiteX0" fmla="*/ 5402 w 1774820"/>
                  <a:gd name="connsiteY0" fmla="*/ 259308 h 1173708"/>
                  <a:gd name="connsiteX1" fmla="*/ 0 w 1774820"/>
                  <a:gd name="connsiteY1" fmla="*/ 1173708 h 1173708"/>
                  <a:gd name="connsiteX2" fmla="*/ 1774209 w 1774820"/>
                  <a:gd name="connsiteY2" fmla="*/ 1173708 h 1173708"/>
                  <a:gd name="connsiteX3" fmla="*/ 1774209 w 1774820"/>
                  <a:gd name="connsiteY3" fmla="*/ 270112 h 1173708"/>
                  <a:gd name="connsiteX4" fmla="*/ 1207353 w 1774820"/>
                  <a:gd name="connsiteY4" fmla="*/ 270112 h 1173708"/>
                  <a:gd name="connsiteX5" fmla="*/ 1201003 w 1774820"/>
                  <a:gd name="connsiteY5" fmla="*/ 948 h 1173708"/>
                  <a:gd name="connsiteX6" fmla="*/ 638222 w 1774820"/>
                  <a:gd name="connsiteY6" fmla="*/ 0 h 1173708"/>
                  <a:gd name="connsiteX7" fmla="*/ 639171 w 1774820"/>
                  <a:gd name="connsiteY7" fmla="*/ 285655 h 1173708"/>
                  <a:gd name="connsiteX8" fmla="*/ 5402 w 1774820"/>
                  <a:gd name="connsiteY8" fmla="*/ 259308 h 1173708"/>
                  <a:gd name="connsiteX0" fmla="*/ 5402 w 1774820"/>
                  <a:gd name="connsiteY0" fmla="*/ 291058 h 1173708"/>
                  <a:gd name="connsiteX1" fmla="*/ 0 w 1774820"/>
                  <a:gd name="connsiteY1" fmla="*/ 1173708 h 1173708"/>
                  <a:gd name="connsiteX2" fmla="*/ 1774209 w 1774820"/>
                  <a:gd name="connsiteY2" fmla="*/ 1173708 h 1173708"/>
                  <a:gd name="connsiteX3" fmla="*/ 1774209 w 1774820"/>
                  <a:gd name="connsiteY3" fmla="*/ 270112 h 1173708"/>
                  <a:gd name="connsiteX4" fmla="*/ 1207353 w 1774820"/>
                  <a:gd name="connsiteY4" fmla="*/ 270112 h 1173708"/>
                  <a:gd name="connsiteX5" fmla="*/ 1201003 w 1774820"/>
                  <a:gd name="connsiteY5" fmla="*/ 948 h 1173708"/>
                  <a:gd name="connsiteX6" fmla="*/ 638222 w 1774820"/>
                  <a:gd name="connsiteY6" fmla="*/ 0 h 1173708"/>
                  <a:gd name="connsiteX7" fmla="*/ 639171 w 1774820"/>
                  <a:gd name="connsiteY7" fmla="*/ 285655 h 1173708"/>
                  <a:gd name="connsiteX8" fmla="*/ 5402 w 1774820"/>
                  <a:gd name="connsiteY8" fmla="*/ 291058 h 1173708"/>
                  <a:gd name="connsiteX0" fmla="*/ 11752 w 1774820"/>
                  <a:gd name="connsiteY0" fmla="*/ 278358 h 1173708"/>
                  <a:gd name="connsiteX1" fmla="*/ 0 w 1774820"/>
                  <a:gd name="connsiteY1" fmla="*/ 1173708 h 1173708"/>
                  <a:gd name="connsiteX2" fmla="*/ 1774209 w 1774820"/>
                  <a:gd name="connsiteY2" fmla="*/ 1173708 h 1173708"/>
                  <a:gd name="connsiteX3" fmla="*/ 1774209 w 1774820"/>
                  <a:gd name="connsiteY3" fmla="*/ 270112 h 1173708"/>
                  <a:gd name="connsiteX4" fmla="*/ 1207353 w 1774820"/>
                  <a:gd name="connsiteY4" fmla="*/ 270112 h 1173708"/>
                  <a:gd name="connsiteX5" fmla="*/ 1201003 w 1774820"/>
                  <a:gd name="connsiteY5" fmla="*/ 948 h 1173708"/>
                  <a:gd name="connsiteX6" fmla="*/ 638222 w 1774820"/>
                  <a:gd name="connsiteY6" fmla="*/ 0 h 1173708"/>
                  <a:gd name="connsiteX7" fmla="*/ 639171 w 1774820"/>
                  <a:gd name="connsiteY7" fmla="*/ 285655 h 1173708"/>
                  <a:gd name="connsiteX8" fmla="*/ 11752 w 1774820"/>
                  <a:gd name="connsiteY8" fmla="*/ 278358 h 1173708"/>
                  <a:gd name="connsiteX0" fmla="*/ 430 w 1776198"/>
                  <a:gd name="connsiteY0" fmla="*/ 284708 h 1173708"/>
                  <a:gd name="connsiteX1" fmla="*/ 1378 w 1776198"/>
                  <a:gd name="connsiteY1" fmla="*/ 1173708 h 1173708"/>
                  <a:gd name="connsiteX2" fmla="*/ 1775587 w 1776198"/>
                  <a:gd name="connsiteY2" fmla="*/ 1173708 h 1173708"/>
                  <a:gd name="connsiteX3" fmla="*/ 1775587 w 1776198"/>
                  <a:gd name="connsiteY3" fmla="*/ 270112 h 1173708"/>
                  <a:gd name="connsiteX4" fmla="*/ 1208731 w 1776198"/>
                  <a:gd name="connsiteY4" fmla="*/ 270112 h 1173708"/>
                  <a:gd name="connsiteX5" fmla="*/ 1202381 w 1776198"/>
                  <a:gd name="connsiteY5" fmla="*/ 948 h 1173708"/>
                  <a:gd name="connsiteX6" fmla="*/ 639600 w 1776198"/>
                  <a:gd name="connsiteY6" fmla="*/ 0 h 1173708"/>
                  <a:gd name="connsiteX7" fmla="*/ 640549 w 1776198"/>
                  <a:gd name="connsiteY7" fmla="*/ 285655 h 1173708"/>
                  <a:gd name="connsiteX8" fmla="*/ 430 w 1776198"/>
                  <a:gd name="connsiteY8" fmla="*/ 284708 h 1173708"/>
                  <a:gd name="connsiteX0" fmla="*/ 18102 w 1774820"/>
                  <a:gd name="connsiteY0" fmla="*/ 291058 h 1173708"/>
                  <a:gd name="connsiteX1" fmla="*/ 0 w 1774820"/>
                  <a:gd name="connsiteY1" fmla="*/ 1173708 h 1173708"/>
                  <a:gd name="connsiteX2" fmla="*/ 1774209 w 1774820"/>
                  <a:gd name="connsiteY2" fmla="*/ 1173708 h 1173708"/>
                  <a:gd name="connsiteX3" fmla="*/ 1774209 w 1774820"/>
                  <a:gd name="connsiteY3" fmla="*/ 270112 h 1173708"/>
                  <a:gd name="connsiteX4" fmla="*/ 1207353 w 1774820"/>
                  <a:gd name="connsiteY4" fmla="*/ 270112 h 1173708"/>
                  <a:gd name="connsiteX5" fmla="*/ 1201003 w 1774820"/>
                  <a:gd name="connsiteY5" fmla="*/ 948 h 1173708"/>
                  <a:gd name="connsiteX6" fmla="*/ 638222 w 1774820"/>
                  <a:gd name="connsiteY6" fmla="*/ 0 h 1173708"/>
                  <a:gd name="connsiteX7" fmla="*/ 639171 w 1774820"/>
                  <a:gd name="connsiteY7" fmla="*/ 285655 h 1173708"/>
                  <a:gd name="connsiteX8" fmla="*/ 18102 w 1774820"/>
                  <a:gd name="connsiteY8" fmla="*/ 291058 h 1173708"/>
                  <a:gd name="connsiteX0" fmla="*/ 430 w 1776198"/>
                  <a:gd name="connsiteY0" fmla="*/ 284708 h 1173708"/>
                  <a:gd name="connsiteX1" fmla="*/ 1378 w 1776198"/>
                  <a:gd name="connsiteY1" fmla="*/ 1173708 h 1173708"/>
                  <a:gd name="connsiteX2" fmla="*/ 1775587 w 1776198"/>
                  <a:gd name="connsiteY2" fmla="*/ 1173708 h 1173708"/>
                  <a:gd name="connsiteX3" fmla="*/ 1775587 w 1776198"/>
                  <a:gd name="connsiteY3" fmla="*/ 270112 h 1173708"/>
                  <a:gd name="connsiteX4" fmla="*/ 1208731 w 1776198"/>
                  <a:gd name="connsiteY4" fmla="*/ 270112 h 1173708"/>
                  <a:gd name="connsiteX5" fmla="*/ 1202381 w 1776198"/>
                  <a:gd name="connsiteY5" fmla="*/ 948 h 1173708"/>
                  <a:gd name="connsiteX6" fmla="*/ 639600 w 1776198"/>
                  <a:gd name="connsiteY6" fmla="*/ 0 h 1173708"/>
                  <a:gd name="connsiteX7" fmla="*/ 640549 w 1776198"/>
                  <a:gd name="connsiteY7" fmla="*/ 285655 h 1173708"/>
                  <a:gd name="connsiteX8" fmla="*/ 430 w 1776198"/>
                  <a:gd name="connsiteY8" fmla="*/ 284708 h 1173708"/>
                  <a:gd name="connsiteX0" fmla="*/ 201 w 1782319"/>
                  <a:gd name="connsiteY0" fmla="*/ 310108 h 1173708"/>
                  <a:gd name="connsiteX1" fmla="*/ 7499 w 1782319"/>
                  <a:gd name="connsiteY1" fmla="*/ 1173708 h 1173708"/>
                  <a:gd name="connsiteX2" fmla="*/ 1781708 w 1782319"/>
                  <a:gd name="connsiteY2" fmla="*/ 1173708 h 1173708"/>
                  <a:gd name="connsiteX3" fmla="*/ 1781708 w 1782319"/>
                  <a:gd name="connsiteY3" fmla="*/ 270112 h 1173708"/>
                  <a:gd name="connsiteX4" fmla="*/ 1214852 w 1782319"/>
                  <a:gd name="connsiteY4" fmla="*/ 270112 h 1173708"/>
                  <a:gd name="connsiteX5" fmla="*/ 1208502 w 1782319"/>
                  <a:gd name="connsiteY5" fmla="*/ 948 h 1173708"/>
                  <a:gd name="connsiteX6" fmla="*/ 645721 w 1782319"/>
                  <a:gd name="connsiteY6" fmla="*/ 0 h 1173708"/>
                  <a:gd name="connsiteX7" fmla="*/ 646670 w 1782319"/>
                  <a:gd name="connsiteY7" fmla="*/ 285655 h 1173708"/>
                  <a:gd name="connsiteX8" fmla="*/ 201 w 1782319"/>
                  <a:gd name="connsiteY8" fmla="*/ 310108 h 1173708"/>
                  <a:gd name="connsiteX0" fmla="*/ 201 w 1782319"/>
                  <a:gd name="connsiteY0" fmla="*/ 284708 h 1173708"/>
                  <a:gd name="connsiteX1" fmla="*/ 7499 w 1782319"/>
                  <a:gd name="connsiteY1" fmla="*/ 1173708 h 1173708"/>
                  <a:gd name="connsiteX2" fmla="*/ 1781708 w 1782319"/>
                  <a:gd name="connsiteY2" fmla="*/ 1173708 h 1173708"/>
                  <a:gd name="connsiteX3" fmla="*/ 1781708 w 1782319"/>
                  <a:gd name="connsiteY3" fmla="*/ 270112 h 1173708"/>
                  <a:gd name="connsiteX4" fmla="*/ 1214852 w 1782319"/>
                  <a:gd name="connsiteY4" fmla="*/ 270112 h 1173708"/>
                  <a:gd name="connsiteX5" fmla="*/ 1208502 w 1782319"/>
                  <a:gd name="connsiteY5" fmla="*/ 948 h 1173708"/>
                  <a:gd name="connsiteX6" fmla="*/ 645721 w 1782319"/>
                  <a:gd name="connsiteY6" fmla="*/ 0 h 1173708"/>
                  <a:gd name="connsiteX7" fmla="*/ 646670 w 1782319"/>
                  <a:gd name="connsiteY7" fmla="*/ 285655 h 1173708"/>
                  <a:gd name="connsiteX8" fmla="*/ 201 w 1782319"/>
                  <a:gd name="connsiteY8" fmla="*/ 284708 h 1173708"/>
                  <a:gd name="connsiteX0" fmla="*/ 431 w 1776199"/>
                  <a:gd name="connsiteY0" fmla="*/ 297408 h 1173708"/>
                  <a:gd name="connsiteX1" fmla="*/ 1379 w 1776199"/>
                  <a:gd name="connsiteY1" fmla="*/ 1173708 h 1173708"/>
                  <a:gd name="connsiteX2" fmla="*/ 1775588 w 1776199"/>
                  <a:gd name="connsiteY2" fmla="*/ 1173708 h 1173708"/>
                  <a:gd name="connsiteX3" fmla="*/ 1775588 w 1776199"/>
                  <a:gd name="connsiteY3" fmla="*/ 270112 h 1173708"/>
                  <a:gd name="connsiteX4" fmla="*/ 1208732 w 1776199"/>
                  <a:gd name="connsiteY4" fmla="*/ 270112 h 1173708"/>
                  <a:gd name="connsiteX5" fmla="*/ 1202382 w 1776199"/>
                  <a:gd name="connsiteY5" fmla="*/ 948 h 1173708"/>
                  <a:gd name="connsiteX6" fmla="*/ 639601 w 1776199"/>
                  <a:gd name="connsiteY6" fmla="*/ 0 h 1173708"/>
                  <a:gd name="connsiteX7" fmla="*/ 640550 w 1776199"/>
                  <a:gd name="connsiteY7" fmla="*/ 285655 h 1173708"/>
                  <a:gd name="connsiteX8" fmla="*/ 431 w 1776199"/>
                  <a:gd name="connsiteY8" fmla="*/ 297408 h 1173708"/>
                  <a:gd name="connsiteX0" fmla="*/ 98 w 1794916"/>
                  <a:gd name="connsiteY0" fmla="*/ 284708 h 1173708"/>
                  <a:gd name="connsiteX1" fmla="*/ 20096 w 1794916"/>
                  <a:gd name="connsiteY1" fmla="*/ 1173708 h 1173708"/>
                  <a:gd name="connsiteX2" fmla="*/ 1794305 w 1794916"/>
                  <a:gd name="connsiteY2" fmla="*/ 1173708 h 1173708"/>
                  <a:gd name="connsiteX3" fmla="*/ 1794305 w 1794916"/>
                  <a:gd name="connsiteY3" fmla="*/ 270112 h 1173708"/>
                  <a:gd name="connsiteX4" fmla="*/ 1227449 w 1794916"/>
                  <a:gd name="connsiteY4" fmla="*/ 270112 h 1173708"/>
                  <a:gd name="connsiteX5" fmla="*/ 1221099 w 1794916"/>
                  <a:gd name="connsiteY5" fmla="*/ 948 h 1173708"/>
                  <a:gd name="connsiteX6" fmla="*/ 658318 w 1794916"/>
                  <a:gd name="connsiteY6" fmla="*/ 0 h 1173708"/>
                  <a:gd name="connsiteX7" fmla="*/ 659267 w 1794916"/>
                  <a:gd name="connsiteY7" fmla="*/ 285655 h 1173708"/>
                  <a:gd name="connsiteX8" fmla="*/ 98 w 1794916"/>
                  <a:gd name="connsiteY8" fmla="*/ 284708 h 1173708"/>
                  <a:gd name="connsiteX0" fmla="*/ 11752 w 1774820"/>
                  <a:gd name="connsiteY0" fmla="*/ 272008 h 1173708"/>
                  <a:gd name="connsiteX1" fmla="*/ 0 w 1774820"/>
                  <a:gd name="connsiteY1" fmla="*/ 1173708 h 1173708"/>
                  <a:gd name="connsiteX2" fmla="*/ 1774209 w 1774820"/>
                  <a:gd name="connsiteY2" fmla="*/ 1173708 h 1173708"/>
                  <a:gd name="connsiteX3" fmla="*/ 1774209 w 1774820"/>
                  <a:gd name="connsiteY3" fmla="*/ 270112 h 1173708"/>
                  <a:gd name="connsiteX4" fmla="*/ 1207353 w 1774820"/>
                  <a:gd name="connsiteY4" fmla="*/ 270112 h 1173708"/>
                  <a:gd name="connsiteX5" fmla="*/ 1201003 w 1774820"/>
                  <a:gd name="connsiteY5" fmla="*/ 948 h 1173708"/>
                  <a:gd name="connsiteX6" fmla="*/ 638222 w 1774820"/>
                  <a:gd name="connsiteY6" fmla="*/ 0 h 1173708"/>
                  <a:gd name="connsiteX7" fmla="*/ 639171 w 1774820"/>
                  <a:gd name="connsiteY7" fmla="*/ 285655 h 1173708"/>
                  <a:gd name="connsiteX8" fmla="*/ 11752 w 1774820"/>
                  <a:gd name="connsiteY8" fmla="*/ 272008 h 1173708"/>
                  <a:gd name="connsiteX0" fmla="*/ 201 w 1782319"/>
                  <a:gd name="connsiteY0" fmla="*/ 272008 h 1173708"/>
                  <a:gd name="connsiteX1" fmla="*/ 7499 w 1782319"/>
                  <a:gd name="connsiteY1" fmla="*/ 1173708 h 1173708"/>
                  <a:gd name="connsiteX2" fmla="*/ 1781708 w 1782319"/>
                  <a:gd name="connsiteY2" fmla="*/ 1173708 h 1173708"/>
                  <a:gd name="connsiteX3" fmla="*/ 1781708 w 1782319"/>
                  <a:gd name="connsiteY3" fmla="*/ 270112 h 1173708"/>
                  <a:gd name="connsiteX4" fmla="*/ 1214852 w 1782319"/>
                  <a:gd name="connsiteY4" fmla="*/ 270112 h 1173708"/>
                  <a:gd name="connsiteX5" fmla="*/ 1208502 w 1782319"/>
                  <a:gd name="connsiteY5" fmla="*/ 948 h 1173708"/>
                  <a:gd name="connsiteX6" fmla="*/ 645721 w 1782319"/>
                  <a:gd name="connsiteY6" fmla="*/ 0 h 1173708"/>
                  <a:gd name="connsiteX7" fmla="*/ 646670 w 1782319"/>
                  <a:gd name="connsiteY7" fmla="*/ 285655 h 1173708"/>
                  <a:gd name="connsiteX8" fmla="*/ 201 w 1782319"/>
                  <a:gd name="connsiteY8" fmla="*/ 272008 h 1173708"/>
                  <a:gd name="connsiteX0" fmla="*/ 132 w 1788600"/>
                  <a:gd name="connsiteY0" fmla="*/ 291058 h 1173708"/>
                  <a:gd name="connsiteX1" fmla="*/ 13780 w 1788600"/>
                  <a:gd name="connsiteY1" fmla="*/ 1173708 h 1173708"/>
                  <a:gd name="connsiteX2" fmla="*/ 1787989 w 1788600"/>
                  <a:gd name="connsiteY2" fmla="*/ 1173708 h 1173708"/>
                  <a:gd name="connsiteX3" fmla="*/ 1787989 w 1788600"/>
                  <a:gd name="connsiteY3" fmla="*/ 270112 h 1173708"/>
                  <a:gd name="connsiteX4" fmla="*/ 1221133 w 1788600"/>
                  <a:gd name="connsiteY4" fmla="*/ 270112 h 1173708"/>
                  <a:gd name="connsiteX5" fmla="*/ 1214783 w 1788600"/>
                  <a:gd name="connsiteY5" fmla="*/ 948 h 1173708"/>
                  <a:gd name="connsiteX6" fmla="*/ 652002 w 1788600"/>
                  <a:gd name="connsiteY6" fmla="*/ 0 h 1173708"/>
                  <a:gd name="connsiteX7" fmla="*/ 652951 w 1788600"/>
                  <a:gd name="connsiteY7" fmla="*/ 285655 h 1173708"/>
                  <a:gd name="connsiteX8" fmla="*/ 132 w 1788600"/>
                  <a:gd name="connsiteY8" fmla="*/ 291058 h 1173708"/>
                  <a:gd name="connsiteX0" fmla="*/ 5402 w 1774820"/>
                  <a:gd name="connsiteY0" fmla="*/ 297408 h 1173708"/>
                  <a:gd name="connsiteX1" fmla="*/ 0 w 1774820"/>
                  <a:gd name="connsiteY1" fmla="*/ 1173708 h 1173708"/>
                  <a:gd name="connsiteX2" fmla="*/ 1774209 w 1774820"/>
                  <a:gd name="connsiteY2" fmla="*/ 1173708 h 1173708"/>
                  <a:gd name="connsiteX3" fmla="*/ 1774209 w 1774820"/>
                  <a:gd name="connsiteY3" fmla="*/ 270112 h 1173708"/>
                  <a:gd name="connsiteX4" fmla="*/ 1207353 w 1774820"/>
                  <a:gd name="connsiteY4" fmla="*/ 270112 h 1173708"/>
                  <a:gd name="connsiteX5" fmla="*/ 1201003 w 1774820"/>
                  <a:gd name="connsiteY5" fmla="*/ 948 h 1173708"/>
                  <a:gd name="connsiteX6" fmla="*/ 638222 w 1774820"/>
                  <a:gd name="connsiteY6" fmla="*/ 0 h 1173708"/>
                  <a:gd name="connsiteX7" fmla="*/ 639171 w 1774820"/>
                  <a:gd name="connsiteY7" fmla="*/ 285655 h 1173708"/>
                  <a:gd name="connsiteX8" fmla="*/ 5402 w 1774820"/>
                  <a:gd name="connsiteY8" fmla="*/ 297408 h 1173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4820" h="1173708">
                    <a:moveTo>
                      <a:pt x="5402" y="297408"/>
                    </a:moveTo>
                    <a:cubicBezTo>
                      <a:pt x="3601" y="608558"/>
                      <a:pt x="1801" y="862558"/>
                      <a:pt x="0" y="1173708"/>
                    </a:cubicBezTo>
                    <a:lnTo>
                      <a:pt x="1774209" y="1173708"/>
                    </a:lnTo>
                    <a:cubicBezTo>
                      <a:pt x="1772092" y="872509"/>
                      <a:pt x="1776326" y="571311"/>
                      <a:pt x="1774209" y="270112"/>
                    </a:cubicBezTo>
                    <a:lnTo>
                      <a:pt x="1207353" y="270112"/>
                    </a:lnTo>
                    <a:lnTo>
                      <a:pt x="1201003" y="948"/>
                    </a:lnTo>
                    <a:lnTo>
                      <a:pt x="638222" y="0"/>
                    </a:lnTo>
                    <a:cubicBezTo>
                      <a:pt x="638538" y="84635"/>
                      <a:pt x="638855" y="201020"/>
                      <a:pt x="639171" y="285655"/>
                    </a:cubicBezTo>
                    <a:lnTo>
                      <a:pt x="5402" y="297408"/>
                    </a:lnTo>
                    <a:close/>
                  </a:path>
                </a:pathLst>
              </a:cu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268760" y="2401717"/>
                <a:ext cx="1512168" cy="11957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p:cNvSpPr/>
              <p:nvPr/>
            </p:nvSpPr>
            <p:spPr>
              <a:xfrm>
                <a:off x="-2268760" y="2589343"/>
                <a:ext cx="1512168" cy="11957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p:cNvSpPr/>
              <p:nvPr/>
            </p:nvSpPr>
            <p:spPr>
              <a:xfrm>
                <a:off x="-2268760" y="2805367"/>
                <a:ext cx="1512168" cy="11957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p:cNvSpPr/>
              <p:nvPr/>
            </p:nvSpPr>
            <p:spPr>
              <a:xfrm>
                <a:off x="-1798649" y="3021391"/>
                <a:ext cx="610009" cy="11957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p:cNvSpPr/>
              <p:nvPr/>
            </p:nvSpPr>
            <p:spPr>
              <a:xfrm>
                <a:off x="-2268760" y="2967505"/>
                <a:ext cx="152604" cy="11957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p:cNvSpPr/>
              <p:nvPr/>
            </p:nvSpPr>
            <p:spPr>
              <a:xfrm>
                <a:off x="-2040058" y="2968063"/>
                <a:ext cx="152604" cy="11957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正方形/長方形 138"/>
              <p:cNvSpPr/>
              <p:nvPr/>
            </p:nvSpPr>
            <p:spPr>
              <a:xfrm>
                <a:off x="-1137898" y="2970780"/>
                <a:ext cx="152604" cy="11957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正方形/長方形 140"/>
              <p:cNvSpPr/>
              <p:nvPr/>
            </p:nvSpPr>
            <p:spPr>
              <a:xfrm>
                <a:off x="-909196" y="2971338"/>
                <a:ext cx="152604" cy="11957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十字形 14"/>
              <p:cNvSpPr/>
              <p:nvPr/>
            </p:nvSpPr>
            <p:spPr>
              <a:xfrm>
                <a:off x="-1601657" y="2037632"/>
                <a:ext cx="216023" cy="205707"/>
              </a:xfrm>
              <a:prstGeom prst="plus">
                <a:avLst>
                  <a:gd name="adj" fmla="val 3201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1" name="グループ化 90"/>
          <p:cNvGrpSpPr/>
          <p:nvPr/>
        </p:nvGrpSpPr>
        <p:grpSpPr>
          <a:xfrm>
            <a:off x="7092280" y="1939635"/>
            <a:ext cx="643327" cy="966922"/>
            <a:chOff x="4346309" y="4053270"/>
            <a:chExt cx="737063" cy="1299207"/>
          </a:xfrm>
        </p:grpSpPr>
        <p:sp>
          <p:nvSpPr>
            <p:cNvPr id="83" name="フローチャート : 論理積ゲート 82"/>
            <p:cNvSpPr/>
            <p:nvPr/>
          </p:nvSpPr>
          <p:spPr>
            <a:xfrm rot="16200000">
              <a:off x="4378589" y="4647693"/>
              <a:ext cx="672504" cy="737063"/>
            </a:xfrm>
            <a:prstGeom prst="flowChartDelay">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84" name="スマイル 83"/>
            <p:cNvSpPr/>
            <p:nvPr/>
          </p:nvSpPr>
          <p:spPr>
            <a:xfrm>
              <a:off x="4346309" y="4053270"/>
              <a:ext cx="737063" cy="749119"/>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78" name="涙形 77"/>
            <p:cNvSpPr/>
            <p:nvPr/>
          </p:nvSpPr>
          <p:spPr>
            <a:xfrm>
              <a:off x="4473041" y="4385555"/>
              <a:ext cx="53902" cy="84547"/>
            </a:xfrm>
            <a:prstGeom prst="teardrop">
              <a:avLst>
                <a:gd name="adj" fmla="val 15406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9" name="十字形 78"/>
            <p:cNvSpPr/>
            <p:nvPr/>
          </p:nvSpPr>
          <p:spPr>
            <a:xfrm rot="1263727">
              <a:off x="4496082" y="4114411"/>
              <a:ext cx="146267" cy="149454"/>
            </a:xfrm>
            <a:prstGeom prst="plus">
              <a:avLst>
                <a:gd name="adj" fmla="val 32905"/>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0" name="直角三角形 79"/>
            <p:cNvSpPr/>
            <p:nvPr/>
          </p:nvSpPr>
          <p:spPr>
            <a:xfrm>
              <a:off x="4346309" y="5016224"/>
              <a:ext cx="297699" cy="336253"/>
            </a:xfrm>
            <a:prstGeom prst="rtTriangl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86" name="直線コネクタ 85"/>
            <p:cNvCxnSpPr>
              <a:stCxn id="80" idx="1"/>
              <a:endCxn id="80" idx="3"/>
            </p:cNvCxnSpPr>
            <p:nvPr/>
          </p:nvCxnSpPr>
          <p:spPr>
            <a:xfrm>
              <a:off x="4346309" y="5184351"/>
              <a:ext cx="148850" cy="168126"/>
            </a:xfrm>
            <a:prstGeom prst="line">
              <a:avLst/>
            </a:prstGeom>
          </p:spPr>
          <p:style>
            <a:lnRef idx="1">
              <a:schemeClr val="accent1"/>
            </a:lnRef>
            <a:fillRef idx="0">
              <a:schemeClr val="accent1"/>
            </a:fillRef>
            <a:effectRef idx="0">
              <a:schemeClr val="accent1"/>
            </a:effectRef>
            <a:fontRef idx="minor">
              <a:schemeClr val="tx1"/>
            </a:fontRef>
          </p:style>
        </p:cxnSp>
        <p:grpSp>
          <p:nvGrpSpPr>
            <p:cNvPr id="90" name="グループ化 89"/>
            <p:cNvGrpSpPr/>
            <p:nvPr/>
          </p:nvGrpSpPr>
          <p:grpSpPr>
            <a:xfrm>
              <a:off x="4821258" y="5016224"/>
              <a:ext cx="237276" cy="329273"/>
              <a:chOff x="3275856" y="4365104"/>
              <a:chExt cx="287208" cy="437285"/>
            </a:xfrm>
          </p:grpSpPr>
          <p:sp>
            <p:nvSpPr>
              <p:cNvPr id="87" name="二等辺三角形 86"/>
              <p:cNvSpPr/>
              <p:nvPr/>
            </p:nvSpPr>
            <p:spPr>
              <a:xfrm rot="10800000">
                <a:off x="3275856" y="4365104"/>
                <a:ext cx="287208" cy="216024"/>
              </a:xfrm>
              <a:prstGeom prst="triangl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89" name="直線コネクタ 88"/>
              <p:cNvCxnSpPr>
                <a:stCxn id="87" idx="0"/>
              </p:cNvCxnSpPr>
              <p:nvPr/>
            </p:nvCxnSpPr>
            <p:spPr>
              <a:xfrm flipH="1">
                <a:off x="3419459" y="4581128"/>
                <a:ext cx="1" cy="22126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56922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角丸四角形 61"/>
          <p:cNvSpPr/>
          <p:nvPr/>
        </p:nvSpPr>
        <p:spPr>
          <a:xfrm>
            <a:off x="4876687" y="3068960"/>
            <a:ext cx="3695318" cy="2527531"/>
          </a:xfrm>
          <a:prstGeom prst="roundRect">
            <a:avLst>
              <a:gd name="adj" fmla="val 12975"/>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45" name="角丸四角形 44"/>
          <p:cNvSpPr/>
          <p:nvPr/>
        </p:nvSpPr>
        <p:spPr>
          <a:xfrm>
            <a:off x="620157" y="3135168"/>
            <a:ext cx="3695318" cy="2461323"/>
          </a:xfrm>
          <a:prstGeom prst="roundRect">
            <a:avLst>
              <a:gd name="adj" fmla="val 12975"/>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5" name="タイトル 1"/>
          <p:cNvSpPr txBox="1">
            <a:spLocks/>
          </p:cNvSpPr>
          <p:nvPr/>
        </p:nvSpPr>
        <p:spPr bwMode="auto">
          <a:xfrm>
            <a:off x="251519" y="188640"/>
            <a:ext cx="8223667"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en-US" altLang="ja-JP" sz="3600" dirty="0" smtClean="0">
                <a:solidFill>
                  <a:prstClr val="black"/>
                </a:solidFill>
                <a:latin typeface="HGS創英角ｺﾞｼｯｸUB" panose="020B0900000000000000" pitchFamily="50" charset="-128"/>
                <a:ea typeface="HGS創英角ｺﾞｼｯｸUB" panose="020B0900000000000000" pitchFamily="50" charset="-128"/>
                <a:cs typeface="Meiryo UI" panose="020B0604030504040204" pitchFamily="50" charset="-128"/>
              </a:rPr>
              <a:t>9.</a:t>
            </a:r>
            <a:r>
              <a:rPr lang="ja-JP" altLang="en-US" sz="3600" dirty="0" smtClean="0">
                <a:solidFill>
                  <a:prstClr val="black"/>
                </a:solidFill>
                <a:latin typeface="HGS創英角ｺﾞｼｯｸUB" panose="020B0900000000000000" pitchFamily="50" charset="-128"/>
                <a:ea typeface="HGS創英角ｺﾞｼｯｸUB" panose="020B0900000000000000" pitchFamily="50" charset="-128"/>
                <a:cs typeface="Meiryo UI" panose="020B0604030504040204" pitchFamily="50" charset="-128"/>
              </a:rPr>
              <a:t>番号の通知について皆様にお願い</a:t>
            </a:r>
            <a:endParaRPr lang="ja-JP" altLang="en-US" sz="3600" dirty="0">
              <a:solidFill>
                <a:prstClr val="black"/>
              </a:solidFill>
              <a:latin typeface="HGS創英角ｺﾞｼｯｸUB" panose="020B0900000000000000" pitchFamily="50" charset="-128"/>
              <a:ea typeface="HGS創英角ｺﾞｼｯｸUB" panose="020B0900000000000000" pitchFamily="50" charset="-128"/>
              <a:cs typeface="Meiryo UI" panose="020B0604030504040204" pitchFamily="50" charset="-128"/>
            </a:endParaRPr>
          </a:p>
        </p:txBody>
      </p:sp>
      <p:pic>
        <p:nvPicPr>
          <p:cNvPr id="7" name="Picture 4" descr="クリックすると新しいウィンドウで開きます"/>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086070"/>
            <a:ext cx="452819" cy="45281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722041" y="1844824"/>
            <a:ext cx="7952181" cy="369332"/>
          </a:xfrm>
          <a:prstGeom prst="rect">
            <a:avLst/>
          </a:prstGeom>
          <a:noFill/>
        </p:spPr>
        <p:txBody>
          <a:bodyPr wrap="square" rtlCol="0">
            <a:spAutoFit/>
          </a:bodyPr>
          <a:lstStyle/>
          <a:p>
            <a:pPr marL="285750" indent="-285750" fontAlgn="base">
              <a:spcBef>
                <a:spcPct val="0"/>
              </a:spcBef>
              <a:spcAft>
                <a:spcPct val="0"/>
              </a:spcAft>
              <a:buFont typeface="Wingdings" panose="05000000000000000000" pitchFamily="2" charset="2"/>
              <a:buChar char="Ø"/>
            </a:pPr>
            <a:r>
              <a:rPr lang="ja-JP" altLang="en-US"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コールセンターは９月１日から、相談窓口は</a:t>
            </a:r>
            <a:r>
              <a:rPr lang="en-US" altLang="ja-JP"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10</a:t>
            </a:r>
            <a:r>
              <a:rPr lang="ja-JP" altLang="en-US"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月１日から</a:t>
            </a:r>
            <a:endParaRPr lang="ja-JP" altLang="en-US"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755576" y="2627620"/>
            <a:ext cx="7952181" cy="369332"/>
          </a:xfrm>
          <a:prstGeom prst="rect">
            <a:avLst/>
          </a:prstGeom>
          <a:noFill/>
        </p:spPr>
        <p:txBody>
          <a:bodyPr wrap="square" rtlCol="0">
            <a:spAutoFit/>
          </a:bodyPr>
          <a:lstStyle/>
          <a:p>
            <a:pPr marL="285750" indent="-285750" fontAlgn="base">
              <a:spcBef>
                <a:spcPct val="0"/>
              </a:spcBef>
              <a:spcAft>
                <a:spcPct val="0"/>
              </a:spcAft>
              <a:buFont typeface="Wingdings" panose="05000000000000000000" pitchFamily="2" charset="2"/>
              <a:buChar char="Ø"/>
            </a:pPr>
            <a:r>
              <a:rPr lang="ja-JP" altLang="en-US"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「代行手続きをするので手数料を」は、怪しいですよ！</a:t>
            </a:r>
          </a:p>
        </p:txBody>
      </p:sp>
      <p:sp>
        <p:nvSpPr>
          <p:cNvPr id="64" name="テキスト ボックス 63"/>
          <p:cNvSpPr txBox="1"/>
          <p:nvPr/>
        </p:nvSpPr>
        <p:spPr>
          <a:xfrm>
            <a:off x="750969" y="2215502"/>
            <a:ext cx="7952181" cy="369332"/>
          </a:xfrm>
          <a:prstGeom prst="rect">
            <a:avLst/>
          </a:prstGeom>
          <a:noFill/>
        </p:spPr>
        <p:txBody>
          <a:bodyPr wrap="square" rtlCol="0">
            <a:spAutoFit/>
          </a:bodyPr>
          <a:lstStyle/>
          <a:p>
            <a:pPr marL="285750" indent="-285750" fontAlgn="base">
              <a:spcBef>
                <a:spcPct val="0"/>
              </a:spcBef>
              <a:spcAft>
                <a:spcPct val="0"/>
              </a:spcAft>
              <a:buFont typeface="Wingdings" panose="05000000000000000000" pitchFamily="2" charset="2"/>
              <a:buChar char="Ø"/>
            </a:pPr>
            <a:r>
              <a:rPr lang="ja-JP" altLang="en-US"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区相談窓口で、マイナンバーカードの申請もお手伝いします。封筒をご持参下さい。</a:t>
            </a:r>
            <a:endParaRPr lang="ja-JP" altLang="en-US"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7" name="正方形/長方形 126"/>
          <p:cNvSpPr/>
          <p:nvPr/>
        </p:nvSpPr>
        <p:spPr>
          <a:xfrm>
            <a:off x="5618987" y="4653136"/>
            <a:ext cx="751042" cy="39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b="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28" name="円/楕円 127"/>
          <p:cNvSpPr/>
          <p:nvPr/>
        </p:nvSpPr>
        <p:spPr>
          <a:xfrm>
            <a:off x="6170956" y="4869160"/>
            <a:ext cx="579630" cy="5250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24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67" name="Rectangle 13"/>
          <p:cNvSpPr>
            <a:spLocks noChangeArrowheads="1"/>
          </p:cNvSpPr>
          <p:nvPr/>
        </p:nvSpPr>
        <p:spPr bwMode="gray">
          <a:xfrm>
            <a:off x="868500" y="1052736"/>
            <a:ext cx="7952181" cy="576263"/>
          </a:xfrm>
          <a:prstGeom prst="rect">
            <a:avLst/>
          </a:prstGeom>
          <a:noFill/>
          <a:ln w="9525" algn="ctr">
            <a:noFill/>
            <a:round/>
            <a:headEnd/>
            <a:tailEnd/>
          </a:ln>
        </p:spPr>
        <p:txBody>
          <a:bodyPr wrap="squar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4"/>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charset="-128"/>
                <a:cs typeface="Arial" charset="0"/>
              </a:defRPr>
            </a:lvl9pPr>
          </a:lstStyle>
          <a:p>
            <a:pPr eaLnBrk="1" fontAlgn="ctr" hangingPunct="1">
              <a:lnSpc>
                <a:spcPct val="90000"/>
              </a:lnSpc>
              <a:spcBef>
                <a:spcPct val="0"/>
              </a:spcBef>
              <a:spcAft>
                <a:spcPct val="0"/>
              </a:spcAft>
              <a:buClrTx/>
              <a:buFontTx/>
              <a:buNone/>
            </a:pPr>
            <a:r>
              <a:rPr lang="ja-JP" altLang="en-US" sz="3200" b="1" dirty="0" smtClean="0">
                <a:solidFill>
                  <a:srgbClr val="0070C0"/>
                </a:solidFill>
              </a:rPr>
              <a:t>マイナンバーカードのお問い合わせは、</a:t>
            </a:r>
            <a:r>
              <a:rPr lang="ja-JP" altLang="en-US" sz="3200" b="1" dirty="0" smtClean="0">
                <a:solidFill>
                  <a:srgbClr val="FF0000"/>
                </a:solidFill>
              </a:rPr>
              <a:t>区役所問い合わせ窓口</a:t>
            </a:r>
            <a:r>
              <a:rPr lang="ja-JP" altLang="en-US" sz="3200" b="1" dirty="0" smtClean="0">
                <a:solidFill>
                  <a:srgbClr val="0070C0"/>
                </a:solidFill>
              </a:rPr>
              <a:t>か、</a:t>
            </a:r>
            <a:r>
              <a:rPr lang="ja-JP" altLang="en-US" sz="3200" b="1" dirty="0" smtClean="0">
                <a:solidFill>
                  <a:srgbClr val="FF0000"/>
                </a:solidFill>
              </a:rPr>
              <a:t>コールセンター</a:t>
            </a:r>
            <a:r>
              <a:rPr lang="ja-JP" altLang="en-US" sz="3200" b="1" dirty="0" smtClean="0">
                <a:solidFill>
                  <a:srgbClr val="0070C0"/>
                </a:solidFill>
              </a:rPr>
              <a:t>にご連絡を。</a:t>
            </a:r>
            <a:endParaRPr lang="ja-JP" altLang="en-US" sz="3200" b="1" dirty="0">
              <a:solidFill>
                <a:srgbClr val="0070C0"/>
              </a:solidFill>
            </a:endParaRPr>
          </a:p>
        </p:txBody>
      </p:sp>
      <p:grpSp>
        <p:nvGrpSpPr>
          <p:cNvPr id="68" name="グループ化 67"/>
          <p:cNvGrpSpPr/>
          <p:nvPr/>
        </p:nvGrpSpPr>
        <p:grpSpPr>
          <a:xfrm>
            <a:off x="1475656" y="3506142"/>
            <a:ext cx="648072" cy="822221"/>
            <a:chOff x="6425438" y="4959135"/>
            <a:chExt cx="609603" cy="761958"/>
          </a:xfrm>
        </p:grpSpPr>
        <p:sp>
          <p:nvSpPr>
            <p:cNvPr id="69" name="フローチャート : 論理積ゲート 68"/>
            <p:cNvSpPr/>
            <p:nvPr/>
          </p:nvSpPr>
          <p:spPr>
            <a:xfrm rot="16200000">
              <a:off x="6539467" y="5225518"/>
              <a:ext cx="381546" cy="609603"/>
            </a:xfrm>
            <a:prstGeom prst="flowChartDelay">
              <a:avLst/>
            </a:prstGeom>
            <a:solidFill>
              <a:schemeClr val="bg2">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70" name="スマイル 69"/>
            <p:cNvSpPr/>
            <p:nvPr/>
          </p:nvSpPr>
          <p:spPr>
            <a:xfrm>
              <a:off x="6425438" y="4959135"/>
              <a:ext cx="609603" cy="425013"/>
            </a:xfrm>
            <a:prstGeom prst="smileyFace">
              <a:avLst>
                <a:gd name="adj" fmla="val 4653"/>
              </a:avLst>
            </a:prstGeom>
            <a:solidFill>
              <a:schemeClr val="accent6">
                <a:lumMod val="20000"/>
                <a:lumOff val="8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grpSp>
        <p:nvGrpSpPr>
          <p:cNvPr id="86" name="グループ化 85"/>
          <p:cNvGrpSpPr/>
          <p:nvPr/>
        </p:nvGrpSpPr>
        <p:grpSpPr>
          <a:xfrm>
            <a:off x="868500" y="4328363"/>
            <a:ext cx="3199444" cy="1121527"/>
            <a:chOff x="6132072" y="4675254"/>
            <a:chExt cx="707161" cy="298421"/>
          </a:xfrm>
        </p:grpSpPr>
        <p:sp>
          <p:nvSpPr>
            <p:cNvPr id="87" name="直方体 86"/>
            <p:cNvSpPr/>
            <p:nvPr/>
          </p:nvSpPr>
          <p:spPr bwMode="auto">
            <a:xfrm>
              <a:off x="6161882" y="4685602"/>
              <a:ext cx="677350" cy="288073"/>
            </a:xfrm>
            <a:prstGeom prst="cube">
              <a:avLst>
                <a:gd name="adj" fmla="val 365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ja-JP" altLang="en-US">
                <a:solidFill>
                  <a:prstClr val="white"/>
                </a:solidFill>
              </a:endParaRPr>
            </a:p>
          </p:txBody>
        </p:sp>
        <p:sp>
          <p:nvSpPr>
            <p:cNvPr id="125" name="直方体 124"/>
            <p:cNvSpPr/>
            <p:nvPr/>
          </p:nvSpPr>
          <p:spPr bwMode="auto">
            <a:xfrm>
              <a:off x="6132072" y="4675254"/>
              <a:ext cx="707161" cy="149211"/>
            </a:xfrm>
            <a:prstGeom prst="cube">
              <a:avLst>
                <a:gd name="adj" fmla="val 746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ja-JP" altLang="en-US">
                <a:solidFill>
                  <a:prstClr val="white"/>
                </a:solidFill>
              </a:endParaRPr>
            </a:p>
          </p:txBody>
        </p:sp>
      </p:grpSp>
      <p:grpSp>
        <p:nvGrpSpPr>
          <p:cNvPr id="126" name="グループ化 125"/>
          <p:cNvGrpSpPr/>
          <p:nvPr/>
        </p:nvGrpSpPr>
        <p:grpSpPr>
          <a:xfrm>
            <a:off x="2902963" y="3508893"/>
            <a:ext cx="648072" cy="822221"/>
            <a:chOff x="6425438" y="4959135"/>
            <a:chExt cx="609603" cy="761958"/>
          </a:xfrm>
        </p:grpSpPr>
        <p:sp>
          <p:nvSpPr>
            <p:cNvPr id="129" name="フローチャート : 論理積ゲート 128"/>
            <p:cNvSpPr/>
            <p:nvPr/>
          </p:nvSpPr>
          <p:spPr>
            <a:xfrm rot="16200000">
              <a:off x="6539467" y="5225518"/>
              <a:ext cx="381546" cy="609603"/>
            </a:xfrm>
            <a:prstGeom prst="flowChartDelay">
              <a:avLst/>
            </a:prstGeom>
            <a:solidFill>
              <a:schemeClr val="bg2">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30" name="スマイル 129"/>
            <p:cNvSpPr/>
            <p:nvPr/>
          </p:nvSpPr>
          <p:spPr>
            <a:xfrm>
              <a:off x="6425438" y="4959135"/>
              <a:ext cx="609603" cy="425013"/>
            </a:xfrm>
            <a:prstGeom prst="smileyFace">
              <a:avLst>
                <a:gd name="adj" fmla="val 4653"/>
              </a:avLst>
            </a:prstGeom>
            <a:solidFill>
              <a:schemeClr val="accent6">
                <a:lumMod val="20000"/>
                <a:lumOff val="8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sp>
        <p:nvSpPr>
          <p:cNvPr id="131" name="テキスト ボックス 130"/>
          <p:cNvSpPr txBox="1"/>
          <p:nvPr/>
        </p:nvSpPr>
        <p:spPr>
          <a:xfrm>
            <a:off x="2709133" y="4354679"/>
            <a:ext cx="1035732" cy="369332"/>
          </a:xfrm>
          <a:prstGeom prst="rect">
            <a:avLst/>
          </a:prstGeom>
          <a:noFill/>
        </p:spPr>
        <p:txBody>
          <a:bodyPr wrap="square" rtlCol="0">
            <a:spAutoFit/>
          </a:bodyPr>
          <a:lstStyle/>
          <a:p>
            <a:pPr algn="ctr" fontAlgn="base">
              <a:spcBef>
                <a:spcPct val="0"/>
              </a:spcBef>
              <a:spcAft>
                <a:spcPct val="0"/>
              </a:spcAft>
            </a:pPr>
            <a:r>
              <a:rPr lang="ja-JP" altLang="en-US"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ご相談</a:t>
            </a:r>
            <a:endParaRPr lang="ja-JP" altLang="en-US"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2" name="テキスト ボックス 131"/>
          <p:cNvSpPr txBox="1"/>
          <p:nvPr/>
        </p:nvSpPr>
        <p:spPr>
          <a:xfrm>
            <a:off x="2661945" y="4947106"/>
            <a:ext cx="1035732" cy="369332"/>
          </a:xfrm>
          <a:prstGeom prst="rect">
            <a:avLst/>
          </a:prstGeom>
          <a:noFill/>
        </p:spPr>
        <p:txBody>
          <a:bodyPr wrap="square" rtlCol="0">
            <a:spAutoFit/>
          </a:bodyPr>
          <a:lstStyle/>
          <a:p>
            <a:pPr algn="ctr" fontAlgn="base">
              <a:spcBef>
                <a:spcPct val="0"/>
              </a:spcBef>
              <a:spcAft>
                <a:spcPct val="0"/>
              </a:spcAft>
            </a:pPr>
            <a:r>
              <a:rPr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10/1</a:t>
            </a:r>
            <a:r>
              <a:rPr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3" name="テキスト ボックス 132"/>
          <p:cNvSpPr txBox="1"/>
          <p:nvPr/>
        </p:nvSpPr>
        <p:spPr>
          <a:xfrm>
            <a:off x="1017405" y="4949421"/>
            <a:ext cx="1035732" cy="369332"/>
          </a:xfrm>
          <a:prstGeom prst="rect">
            <a:avLst/>
          </a:prstGeom>
          <a:noFill/>
        </p:spPr>
        <p:txBody>
          <a:bodyPr wrap="square" rtlCol="0">
            <a:spAutoFit/>
          </a:bodyPr>
          <a:lstStyle/>
          <a:p>
            <a:pPr algn="ctr" fontAlgn="base">
              <a:spcBef>
                <a:spcPct val="0"/>
              </a:spcBef>
              <a:spcAft>
                <a:spcPct val="0"/>
              </a:spcAft>
            </a:pPr>
            <a:r>
              <a:rPr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9/1</a:t>
            </a:r>
            <a:r>
              <a:rPr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34" name="グループ化 133"/>
          <p:cNvGrpSpPr/>
          <p:nvPr/>
        </p:nvGrpSpPr>
        <p:grpSpPr>
          <a:xfrm>
            <a:off x="6948668" y="3738207"/>
            <a:ext cx="1543731" cy="1753200"/>
            <a:chOff x="4608272" y="6164236"/>
            <a:chExt cx="426460" cy="566684"/>
          </a:xfrm>
        </p:grpSpPr>
        <p:sp>
          <p:nvSpPr>
            <p:cNvPr id="135" name="フローチャート : 論理積ゲート 134"/>
            <p:cNvSpPr/>
            <p:nvPr/>
          </p:nvSpPr>
          <p:spPr>
            <a:xfrm rot="16200000">
              <a:off x="4705807" y="6457617"/>
              <a:ext cx="258574" cy="288032"/>
            </a:xfrm>
            <a:prstGeom prst="flowChartDela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nvGrpSpPr>
            <p:cNvPr id="136" name="グループ化 135"/>
            <p:cNvGrpSpPr/>
            <p:nvPr/>
          </p:nvGrpSpPr>
          <p:grpSpPr>
            <a:xfrm>
              <a:off x="4608272" y="6164236"/>
              <a:ext cx="426460" cy="361197"/>
              <a:chOff x="2743200" y="4033458"/>
              <a:chExt cx="2569296" cy="2249536"/>
            </a:xfrm>
          </p:grpSpPr>
          <p:sp>
            <p:nvSpPr>
              <p:cNvPr id="137" name="フリーフォーム 136"/>
              <p:cNvSpPr/>
              <p:nvPr/>
            </p:nvSpPr>
            <p:spPr>
              <a:xfrm>
                <a:off x="2743200" y="4033458"/>
                <a:ext cx="2569296" cy="2249536"/>
              </a:xfrm>
              <a:custGeom>
                <a:avLst/>
                <a:gdLst>
                  <a:gd name="connsiteX0" fmla="*/ 364638 w 2569296"/>
                  <a:gd name="connsiteY0" fmla="*/ 1234159 h 2249536"/>
                  <a:gd name="connsiteX1" fmla="*/ 218783 w 2569296"/>
                  <a:gd name="connsiteY1" fmla="*/ 544152 h 2249536"/>
                  <a:gd name="connsiteX2" fmla="*/ 252442 w 2569296"/>
                  <a:gd name="connsiteY2" fmla="*/ 0 h 2249536"/>
                  <a:gd name="connsiteX3" fmla="*/ 454395 w 2569296"/>
                  <a:gd name="connsiteY3" fmla="*/ 84147 h 2249536"/>
                  <a:gd name="connsiteX4" fmla="*/ 1065865 w 2569296"/>
                  <a:gd name="connsiteY4" fmla="*/ 667568 h 2249536"/>
                  <a:gd name="connsiteX5" fmla="*/ 1273428 w 2569296"/>
                  <a:gd name="connsiteY5" fmla="*/ 661958 h 2249536"/>
                  <a:gd name="connsiteX6" fmla="*/ 1509040 w 2569296"/>
                  <a:gd name="connsiteY6" fmla="*/ 684397 h 2249536"/>
                  <a:gd name="connsiteX7" fmla="*/ 2008314 w 2569296"/>
                  <a:gd name="connsiteY7" fmla="*/ 207563 h 2249536"/>
                  <a:gd name="connsiteX8" fmla="*/ 2159779 w 2569296"/>
                  <a:gd name="connsiteY8" fmla="*/ 61708 h 2249536"/>
                  <a:gd name="connsiteX9" fmla="*/ 2339293 w 2569296"/>
                  <a:gd name="connsiteY9" fmla="*/ 0 h 2249536"/>
                  <a:gd name="connsiteX10" fmla="*/ 2350513 w 2569296"/>
                  <a:gd name="connsiteY10" fmla="*/ 560981 h 2249536"/>
                  <a:gd name="connsiteX11" fmla="*/ 2232707 w 2569296"/>
                  <a:gd name="connsiteY11" fmla="*/ 1222940 h 2249536"/>
                  <a:gd name="connsiteX12" fmla="*/ 2277585 w 2569296"/>
                  <a:gd name="connsiteY12" fmla="*/ 1318306 h 2249536"/>
                  <a:gd name="connsiteX13" fmla="*/ 2356123 w 2569296"/>
                  <a:gd name="connsiteY13" fmla="*/ 1514650 h 2249536"/>
                  <a:gd name="connsiteX14" fmla="*/ 2569296 w 2569296"/>
                  <a:gd name="connsiteY14" fmla="*/ 1722213 h 2249536"/>
                  <a:gd name="connsiteX15" fmla="*/ 2479539 w 2569296"/>
                  <a:gd name="connsiteY15" fmla="*/ 1772702 h 2249536"/>
                  <a:gd name="connsiteX16" fmla="*/ 2271975 w 2569296"/>
                  <a:gd name="connsiteY16" fmla="*/ 1935386 h 2249536"/>
                  <a:gd name="connsiteX17" fmla="*/ 2126120 w 2569296"/>
                  <a:gd name="connsiteY17" fmla="*/ 2041973 h 2249536"/>
                  <a:gd name="connsiteX18" fmla="*/ 1912947 w 2569296"/>
                  <a:gd name="connsiteY18" fmla="*/ 2142949 h 2249536"/>
                  <a:gd name="connsiteX19" fmla="*/ 1666115 w 2569296"/>
                  <a:gd name="connsiteY19" fmla="*/ 2204657 h 2249536"/>
                  <a:gd name="connsiteX20" fmla="*/ 1357575 w 2569296"/>
                  <a:gd name="connsiteY20" fmla="*/ 2249536 h 2249536"/>
                  <a:gd name="connsiteX21" fmla="*/ 1082694 w 2569296"/>
                  <a:gd name="connsiteY21" fmla="*/ 2243926 h 2249536"/>
                  <a:gd name="connsiteX22" fmla="*/ 830253 w 2569296"/>
                  <a:gd name="connsiteY22" fmla="*/ 2187828 h 2249536"/>
                  <a:gd name="connsiteX23" fmla="*/ 645129 w 2569296"/>
                  <a:gd name="connsiteY23" fmla="*/ 2142949 h 2249536"/>
                  <a:gd name="connsiteX24" fmla="*/ 426346 w 2569296"/>
                  <a:gd name="connsiteY24" fmla="*/ 2008314 h 2249536"/>
                  <a:gd name="connsiteX25" fmla="*/ 162685 w 2569296"/>
                  <a:gd name="connsiteY25" fmla="*/ 1828800 h 2249536"/>
                  <a:gd name="connsiteX26" fmla="*/ 0 w 2569296"/>
                  <a:gd name="connsiteY26" fmla="*/ 1699774 h 2249536"/>
                  <a:gd name="connsiteX27" fmla="*/ 190734 w 2569296"/>
                  <a:gd name="connsiteY27" fmla="*/ 1537089 h 2249536"/>
                  <a:gd name="connsiteX28" fmla="*/ 319760 w 2569296"/>
                  <a:gd name="connsiteY28" fmla="*/ 1284648 h 2249536"/>
                  <a:gd name="connsiteX29" fmla="*/ 364638 w 2569296"/>
                  <a:gd name="connsiteY29" fmla="*/ 1234159 h 224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569296" h="2249536">
                    <a:moveTo>
                      <a:pt x="364638" y="1234159"/>
                    </a:moveTo>
                    <a:lnTo>
                      <a:pt x="218783" y="544152"/>
                    </a:lnTo>
                    <a:lnTo>
                      <a:pt x="252442" y="0"/>
                    </a:lnTo>
                    <a:lnTo>
                      <a:pt x="454395" y="84147"/>
                    </a:lnTo>
                    <a:lnTo>
                      <a:pt x="1065865" y="667568"/>
                    </a:lnTo>
                    <a:lnTo>
                      <a:pt x="1273428" y="661958"/>
                    </a:lnTo>
                    <a:lnTo>
                      <a:pt x="1509040" y="684397"/>
                    </a:lnTo>
                    <a:lnTo>
                      <a:pt x="2008314" y="207563"/>
                    </a:lnTo>
                    <a:lnTo>
                      <a:pt x="2159779" y="61708"/>
                    </a:lnTo>
                    <a:lnTo>
                      <a:pt x="2339293" y="0"/>
                    </a:lnTo>
                    <a:lnTo>
                      <a:pt x="2350513" y="560981"/>
                    </a:lnTo>
                    <a:lnTo>
                      <a:pt x="2232707" y="1222940"/>
                    </a:lnTo>
                    <a:lnTo>
                      <a:pt x="2277585" y="1318306"/>
                    </a:lnTo>
                    <a:lnTo>
                      <a:pt x="2356123" y="1514650"/>
                    </a:lnTo>
                    <a:lnTo>
                      <a:pt x="2569296" y="1722213"/>
                    </a:lnTo>
                    <a:lnTo>
                      <a:pt x="2479539" y="1772702"/>
                    </a:lnTo>
                    <a:lnTo>
                      <a:pt x="2271975" y="1935386"/>
                    </a:lnTo>
                    <a:lnTo>
                      <a:pt x="2126120" y="2041973"/>
                    </a:lnTo>
                    <a:lnTo>
                      <a:pt x="1912947" y="2142949"/>
                    </a:lnTo>
                    <a:lnTo>
                      <a:pt x="1666115" y="2204657"/>
                    </a:lnTo>
                    <a:lnTo>
                      <a:pt x="1357575" y="2249536"/>
                    </a:lnTo>
                    <a:lnTo>
                      <a:pt x="1082694" y="2243926"/>
                    </a:lnTo>
                    <a:lnTo>
                      <a:pt x="830253" y="2187828"/>
                    </a:lnTo>
                    <a:lnTo>
                      <a:pt x="645129" y="2142949"/>
                    </a:lnTo>
                    <a:lnTo>
                      <a:pt x="426346" y="2008314"/>
                    </a:lnTo>
                    <a:lnTo>
                      <a:pt x="162685" y="1828800"/>
                    </a:lnTo>
                    <a:lnTo>
                      <a:pt x="0" y="1699774"/>
                    </a:lnTo>
                    <a:lnTo>
                      <a:pt x="190734" y="1537089"/>
                    </a:lnTo>
                    <a:lnTo>
                      <a:pt x="319760" y="1284648"/>
                    </a:lnTo>
                    <a:lnTo>
                      <a:pt x="364638" y="1234159"/>
                    </a:lnTo>
                    <a:close/>
                  </a:path>
                </a:pathLst>
              </a:custGeom>
              <a:gradFill flip="none" rotWithShape="1">
                <a:gsLst>
                  <a:gs pos="0">
                    <a:schemeClr val="bg2">
                      <a:lumMod val="50000"/>
                    </a:schemeClr>
                  </a:gs>
                  <a:gs pos="44000">
                    <a:schemeClr val="bg2">
                      <a:lumMod val="75000"/>
                    </a:schemeClr>
                  </a:gs>
                  <a:gs pos="100000">
                    <a:schemeClr val="bg1"/>
                  </a:gs>
                </a:gsLst>
                <a:lin ang="54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38" name="フリーフォーム 137"/>
              <p:cNvSpPr/>
              <p:nvPr/>
            </p:nvSpPr>
            <p:spPr>
              <a:xfrm>
                <a:off x="3102228" y="4454194"/>
                <a:ext cx="325370" cy="807813"/>
              </a:xfrm>
              <a:custGeom>
                <a:avLst/>
                <a:gdLst>
                  <a:gd name="connsiteX0" fmla="*/ 5610 w 325370"/>
                  <a:gd name="connsiteY0" fmla="*/ 807813 h 807813"/>
                  <a:gd name="connsiteX1" fmla="*/ 325370 w 325370"/>
                  <a:gd name="connsiteY1" fmla="*/ 370248 h 807813"/>
                  <a:gd name="connsiteX2" fmla="*/ 314150 w 325370"/>
                  <a:gd name="connsiteY2" fmla="*/ 218783 h 807813"/>
                  <a:gd name="connsiteX3" fmla="*/ 95367 w 325370"/>
                  <a:gd name="connsiteY3" fmla="*/ 16829 h 807813"/>
                  <a:gd name="connsiteX4" fmla="*/ 67318 w 325370"/>
                  <a:gd name="connsiteY4" fmla="*/ 0 h 807813"/>
                  <a:gd name="connsiteX5" fmla="*/ 33659 w 325370"/>
                  <a:gd name="connsiteY5" fmla="*/ 5610 h 807813"/>
                  <a:gd name="connsiteX6" fmla="*/ 11220 w 325370"/>
                  <a:gd name="connsiteY6" fmla="*/ 39269 h 807813"/>
                  <a:gd name="connsiteX7" fmla="*/ 5610 w 325370"/>
                  <a:gd name="connsiteY7" fmla="*/ 78537 h 807813"/>
                  <a:gd name="connsiteX8" fmla="*/ 0 w 325370"/>
                  <a:gd name="connsiteY8" fmla="*/ 157075 h 807813"/>
                  <a:gd name="connsiteX9" fmla="*/ 5610 w 325370"/>
                  <a:gd name="connsiteY9" fmla="*/ 173904 h 807813"/>
                  <a:gd name="connsiteX10" fmla="*/ 106587 w 325370"/>
                  <a:gd name="connsiteY10" fmla="*/ 673178 h 807813"/>
                  <a:gd name="connsiteX11" fmla="*/ 117806 w 325370"/>
                  <a:gd name="connsiteY11" fmla="*/ 673178 h 80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370" h="807813">
                    <a:moveTo>
                      <a:pt x="5610" y="807813"/>
                    </a:moveTo>
                    <a:lnTo>
                      <a:pt x="325370" y="370248"/>
                    </a:lnTo>
                    <a:lnTo>
                      <a:pt x="314150" y="218783"/>
                    </a:lnTo>
                    <a:lnTo>
                      <a:pt x="95367" y="16829"/>
                    </a:lnTo>
                    <a:lnTo>
                      <a:pt x="67318" y="0"/>
                    </a:lnTo>
                    <a:lnTo>
                      <a:pt x="33659" y="5610"/>
                    </a:lnTo>
                    <a:lnTo>
                      <a:pt x="11220" y="39269"/>
                    </a:lnTo>
                    <a:lnTo>
                      <a:pt x="5610" y="78537"/>
                    </a:lnTo>
                    <a:lnTo>
                      <a:pt x="0" y="157075"/>
                    </a:lnTo>
                    <a:lnTo>
                      <a:pt x="5610" y="173904"/>
                    </a:lnTo>
                    <a:lnTo>
                      <a:pt x="106587" y="673178"/>
                    </a:lnTo>
                    <a:lnTo>
                      <a:pt x="117806" y="673178"/>
                    </a:lnTo>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39" name="フリーフォーム 138"/>
              <p:cNvSpPr/>
              <p:nvPr/>
            </p:nvSpPr>
            <p:spPr>
              <a:xfrm flipH="1">
                <a:off x="4654050" y="4467796"/>
                <a:ext cx="323685" cy="813423"/>
              </a:xfrm>
              <a:custGeom>
                <a:avLst/>
                <a:gdLst>
                  <a:gd name="connsiteX0" fmla="*/ 5610 w 325370"/>
                  <a:gd name="connsiteY0" fmla="*/ 807813 h 807813"/>
                  <a:gd name="connsiteX1" fmla="*/ 325370 w 325370"/>
                  <a:gd name="connsiteY1" fmla="*/ 370248 h 807813"/>
                  <a:gd name="connsiteX2" fmla="*/ 314150 w 325370"/>
                  <a:gd name="connsiteY2" fmla="*/ 218783 h 807813"/>
                  <a:gd name="connsiteX3" fmla="*/ 95367 w 325370"/>
                  <a:gd name="connsiteY3" fmla="*/ 16829 h 807813"/>
                  <a:gd name="connsiteX4" fmla="*/ 67318 w 325370"/>
                  <a:gd name="connsiteY4" fmla="*/ 0 h 807813"/>
                  <a:gd name="connsiteX5" fmla="*/ 33659 w 325370"/>
                  <a:gd name="connsiteY5" fmla="*/ 5610 h 807813"/>
                  <a:gd name="connsiteX6" fmla="*/ 11220 w 325370"/>
                  <a:gd name="connsiteY6" fmla="*/ 39269 h 807813"/>
                  <a:gd name="connsiteX7" fmla="*/ 5610 w 325370"/>
                  <a:gd name="connsiteY7" fmla="*/ 78537 h 807813"/>
                  <a:gd name="connsiteX8" fmla="*/ 0 w 325370"/>
                  <a:gd name="connsiteY8" fmla="*/ 157075 h 807813"/>
                  <a:gd name="connsiteX9" fmla="*/ 5610 w 325370"/>
                  <a:gd name="connsiteY9" fmla="*/ 173904 h 807813"/>
                  <a:gd name="connsiteX10" fmla="*/ 106587 w 325370"/>
                  <a:gd name="connsiteY10" fmla="*/ 673178 h 807813"/>
                  <a:gd name="connsiteX11" fmla="*/ 117806 w 325370"/>
                  <a:gd name="connsiteY11" fmla="*/ 673178 h 807813"/>
                  <a:gd name="connsiteX0" fmla="*/ 0 w 378853"/>
                  <a:gd name="connsiteY0" fmla="*/ 813423 h 813423"/>
                  <a:gd name="connsiteX1" fmla="*/ 378853 w 378853"/>
                  <a:gd name="connsiteY1" fmla="*/ 370248 h 813423"/>
                  <a:gd name="connsiteX2" fmla="*/ 367633 w 378853"/>
                  <a:gd name="connsiteY2" fmla="*/ 218783 h 813423"/>
                  <a:gd name="connsiteX3" fmla="*/ 148850 w 378853"/>
                  <a:gd name="connsiteY3" fmla="*/ 16829 h 813423"/>
                  <a:gd name="connsiteX4" fmla="*/ 120801 w 378853"/>
                  <a:gd name="connsiteY4" fmla="*/ 0 h 813423"/>
                  <a:gd name="connsiteX5" fmla="*/ 87142 w 378853"/>
                  <a:gd name="connsiteY5" fmla="*/ 5610 h 813423"/>
                  <a:gd name="connsiteX6" fmla="*/ 64703 w 378853"/>
                  <a:gd name="connsiteY6" fmla="*/ 39269 h 813423"/>
                  <a:gd name="connsiteX7" fmla="*/ 59093 w 378853"/>
                  <a:gd name="connsiteY7" fmla="*/ 78537 h 813423"/>
                  <a:gd name="connsiteX8" fmla="*/ 53483 w 378853"/>
                  <a:gd name="connsiteY8" fmla="*/ 157075 h 813423"/>
                  <a:gd name="connsiteX9" fmla="*/ 59093 w 378853"/>
                  <a:gd name="connsiteY9" fmla="*/ 173904 h 813423"/>
                  <a:gd name="connsiteX10" fmla="*/ 160070 w 378853"/>
                  <a:gd name="connsiteY10" fmla="*/ 673178 h 813423"/>
                  <a:gd name="connsiteX11" fmla="*/ 171289 w 378853"/>
                  <a:gd name="connsiteY11" fmla="*/ 673178 h 813423"/>
                  <a:gd name="connsiteX0" fmla="*/ 0 w 378853"/>
                  <a:gd name="connsiteY0" fmla="*/ 813423 h 813423"/>
                  <a:gd name="connsiteX1" fmla="*/ 378853 w 378853"/>
                  <a:gd name="connsiteY1" fmla="*/ 370248 h 813423"/>
                  <a:gd name="connsiteX2" fmla="*/ 367633 w 378853"/>
                  <a:gd name="connsiteY2" fmla="*/ 218783 h 813423"/>
                  <a:gd name="connsiteX3" fmla="*/ 148850 w 378853"/>
                  <a:gd name="connsiteY3" fmla="*/ 16829 h 813423"/>
                  <a:gd name="connsiteX4" fmla="*/ 120801 w 378853"/>
                  <a:gd name="connsiteY4" fmla="*/ 0 h 813423"/>
                  <a:gd name="connsiteX5" fmla="*/ 87142 w 378853"/>
                  <a:gd name="connsiteY5" fmla="*/ 5610 h 813423"/>
                  <a:gd name="connsiteX6" fmla="*/ 64703 w 378853"/>
                  <a:gd name="connsiteY6" fmla="*/ 39269 h 813423"/>
                  <a:gd name="connsiteX7" fmla="*/ 59093 w 378853"/>
                  <a:gd name="connsiteY7" fmla="*/ 78537 h 813423"/>
                  <a:gd name="connsiteX8" fmla="*/ 53483 w 378853"/>
                  <a:gd name="connsiteY8" fmla="*/ 157075 h 813423"/>
                  <a:gd name="connsiteX9" fmla="*/ 59093 w 378853"/>
                  <a:gd name="connsiteY9" fmla="*/ 173904 h 813423"/>
                  <a:gd name="connsiteX10" fmla="*/ 160070 w 378853"/>
                  <a:gd name="connsiteY10" fmla="*/ 673178 h 813423"/>
                  <a:gd name="connsiteX11" fmla="*/ 158157 w 378853"/>
                  <a:gd name="connsiteY11" fmla="*/ 645129 h 813423"/>
                  <a:gd name="connsiteX0" fmla="*/ 0 w 378853"/>
                  <a:gd name="connsiteY0" fmla="*/ 813423 h 813423"/>
                  <a:gd name="connsiteX1" fmla="*/ 378853 w 378853"/>
                  <a:gd name="connsiteY1" fmla="*/ 370248 h 813423"/>
                  <a:gd name="connsiteX2" fmla="*/ 367633 w 378853"/>
                  <a:gd name="connsiteY2" fmla="*/ 218783 h 813423"/>
                  <a:gd name="connsiteX3" fmla="*/ 148850 w 378853"/>
                  <a:gd name="connsiteY3" fmla="*/ 16829 h 813423"/>
                  <a:gd name="connsiteX4" fmla="*/ 120801 w 378853"/>
                  <a:gd name="connsiteY4" fmla="*/ 0 h 813423"/>
                  <a:gd name="connsiteX5" fmla="*/ 87142 w 378853"/>
                  <a:gd name="connsiteY5" fmla="*/ 5610 h 813423"/>
                  <a:gd name="connsiteX6" fmla="*/ 64703 w 378853"/>
                  <a:gd name="connsiteY6" fmla="*/ 39269 h 813423"/>
                  <a:gd name="connsiteX7" fmla="*/ 59093 w 378853"/>
                  <a:gd name="connsiteY7" fmla="*/ 78537 h 813423"/>
                  <a:gd name="connsiteX8" fmla="*/ 53483 w 378853"/>
                  <a:gd name="connsiteY8" fmla="*/ 157075 h 813423"/>
                  <a:gd name="connsiteX9" fmla="*/ 59093 w 378853"/>
                  <a:gd name="connsiteY9" fmla="*/ 173904 h 813423"/>
                  <a:gd name="connsiteX10" fmla="*/ 158157 w 378853"/>
                  <a:gd name="connsiteY10" fmla="*/ 645129 h 813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853" h="813423">
                    <a:moveTo>
                      <a:pt x="0" y="813423"/>
                    </a:moveTo>
                    <a:lnTo>
                      <a:pt x="378853" y="370248"/>
                    </a:lnTo>
                    <a:lnTo>
                      <a:pt x="367633" y="218783"/>
                    </a:lnTo>
                    <a:lnTo>
                      <a:pt x="148850" y="16829"/>
                    </a:lnTo>
                    <a:lnTo>
                      <a:pt x="120801" y="0"/>
                    </a:lnTo>
                    <a:lnTo>
                      <a:pt x="87142" y="5610"/>
                    </a:lnTo>
                    <a:lnTo>
                      <a:pt x="64703" y="39269"/>
                    </a:lnTo>
                    <a:lnTo>
                      <a:pt x="59093" y="78537"/>
                    </a:lnTo>
                    <a:lnTo>
                      <a:pt x="53483" y="157075"/>
                    </a:lnTo>
                    <a:lnTo>
                      <a:pt x="59093" y="173904"/>
                    </a:lnTo>
                    <a:lnTo>
                      <a:pt x="158157" y="645129"/>
                    </a:lnTo>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40" name="月 139"/>
              <p:cNvSpPr/>
              <p:nvPr/>
            </p:nvSpPr>
            <p:spPr>
              <a:xfrm rot="17235258">
                <a:off x="3401634" y="5297823"/>
                <a:ext cx="262683" cy="479802"/>
              </a:xfrm>
              <a:prstGeom prst="moon">
                <a:avLst>
                  <a:gd name="adj" fmla="val 75185"/>
                </a:avLst>
              </a:prstGeom>
              <a:solidFill>
                <a:schemeClr val="bg2">
                  <a:lumMod val="2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41" name="月 140"/>
              <p:cNvSpPr/>
              <p:nvPr/>
            </p:nvSpPr>
            <p:spPr>
              <a:xfrm rot="15355594">
                <a:off x="4309252" y="5304479"/>
                <a:ext cx="262683" cy="479802"/>
              </a:xfrm>
              <a:prstGeom prst="moon">
                <a:avLst>
                  <a:gd name="adj" fmla="val 75185"/>
                </a:avLst>
              </a:prstGeom>
              <a:solidFill>
                <a:schemeClr val="bg2">
                  <a:lumMod val="2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42" name="円弧 141"/>
              <p:cNvSpPr/>
              <p:nvPr/>
            </p:nvSpPr>
            <p:spPr>
              <a:xfrm rot="5400000">
                <a:off x="3316840" y="5268453"/>
                <a:ext cx="444407" cy="534413"/>
              </a:xfrm>
              <a:prstGeom prst="arc">
                <a:avLst>
                  <a:gd name="adj1" fmla="val 15604045"/>
                  <a:gd name="adj2" fmla="val 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ja-JP" altLang="en-US">
                  <a:solidFill>
                    <a:prstClr val="black"/>
                  </a:solidFill>
                </a:endParaRPr>
              </a:p>
            </p:txBody>
          </p:sp>
          <p:sp>
            <p:nvSpPr>
              <p:cNvPr id="143" name="円弧 142"/>
              <p:cNvSpPr/>
              <p:nvPr/>
            </p:nvSpPr>
            <p:spPr>
              <a:xfrm rot="10642985">
                <a:off x="4174210" y="5261998"/>
                <a:ext cx="511376" cy="460154"/>
              </a:xfrm>
              <a:prstGeom prst="arc">
                <a:avLst>
                  <a:gd name="adj1" fmla="val 14830182"/>
                  <a:gd name="adj2" fmla="val 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ja-JP" altLang="en-US">
                  <a:solidFill>
                    <a:prstClr val="black"/>
                  </a:solidFill>
                </a:endParaRPr>
              </a:p>
            </p:txBody>
          </p:sp>
          <p:sp>
            <p:nvSpPr>
              <p:cNvPr id="144" name="フローチャート : 準備 143"/>
              <p:cNvSpPr/>
              <p:nvPr/>
            </p:nvSpPr>
            <p:spPr>
              <a:xfrm>
                <a:off x="3887924" y="5777978"/>
                <a:ext cx="288032" cy="140504"/>
              </a:xfrm>
              <a:prstGeom prst="flowChartPreparation">
                <a:avLst/>
              </a:prstGeom>
              <a:solidFill>
                <a:schemeClr val="bg2">
                  <a:lumMod val="2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nvGrpSpPr>
              <p:cNvPr id="145" name="グループ化 144"/>
              <p:cNvGrpSpPr/>
              <p:nvPr/>
            </p:nvGrpSpPr>
            <p:grpSpPr>
              <a:xfrm>
                <a:off x="3953663" y="5861050"/>
                <a:ext cx="657250" cy="351515"/>
                <a:chOff x="3953663" y="5861050"/>
                <a:chExt cx="657250" cy="351515"/>
              </a:xfrm>
            </p:grpSpPr>
            <p:sp>
              <p:nvSpPr>
                <p:cNvPr id="148" name="月 147"/>
                <p:cNvSpPr/>
                <p:nvPr/>
              </p:nvSpPr>
              <p:spPr>
                <a:xfrm rot="14497174">
                  <a:off x="4136634" y="5723330"/>
                  <a:ext cx="291308" cy="657250"/>
                </a:xfrm>
                <a:prstGeom prst="moon">
                  <a:avLst>
                    <a:gd name="adj" fmla="val 5050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cxnSp>
              <p:nvCxnSpPr>
                <p:cNvPr id="149" name="直線コネクタ 148"/>
                <p:cNvCxnSpPr/>
                <p:nvPr/>
              </p:nvCxnSpPr>
              <p:spPr>
                <a:xfrm>
                  <a:off x="4067944" y="6108538"/>
                  <a:ext cx="0" cy="974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4159210" y="6099020"/>
                  <a:ext cx="0" cy="1135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4251325" y="6064250"/>
                  <a:ext cx="2388" cy="144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flipH="1">
                  <a:off x="4350519" y="6003925"/>
                  <a:ext cx="2406" cy="1703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flipH="1">
                  <a:off x="4433069" y="5924550"/>
                  <a:ext cx="2406" cy="1925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a:off x="4486275" y="5861050"/>
                  <a:ext cx="19819" cy="144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6" name="円弧 145"/>
              <p:cNvSpPr/>
              <p:nvPr/>
            </p:nvSpPr>
            <p:spPr>
              <a:xfrm>
                <a:off x="3777641" y="5393759"/>
                <a:ext cx="139924" cy="347924"/>
              </a:xfrm>
              <a:prstGeom prst="arc">
                <a:avLst>
                  <a:gd name="adj1" fmla="val 16203592"/>
                  <a:gd name="adj2" fmla="val 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ja-JP" altLang="en-US">
                  <a:solidFill>
                    <a:prstClr val="black"/>
                  </a:solidFill>
                </a:endParaRPr>
              </a:p>
            </p:txBody>
          </p:sp>
          <p:sp>
            <p:nvSpPr>
              <p:cNvPr id="147" name="円弧 146"/>
              <p:cNvSpPr/>
              <p:nvPr/>
            </p:nvSpPr>
            <p:spPr>
              <a:xfrm flipH="1">
                <a:off x="4060855" y="5398805"/>
                <a:ext cx="181360" cy="347924"/>
              </a:xfrm>
              <a:prstGeom prst="arc">
                <a:avLst>
                  <a:gd name="adj1" fmla="val 16203592"/>
                  <a:gd name="adj2" fmla="val 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ja-JP" altLang="en-US">
                  <a:solidFill>
                    <a:prstClr val="black"/>
                  </a:solidFill>
                </a:endParaRPr>
              </a:p>
            </p:txBody>
          </p:sp>
        </p:grpSp>
      </p:grpSp>
      <p:sp>
        <p:nvSpPr>
          <p:cNvPr id="2" name="角丸四角形吹き出し 1"/>
          <p:cNvSpPr/>
          <p:nvPr/>
        </p:nvSpPr>
        <p:spPr>
          <a:xfrm>
            <a:off x="5020214" y="3207374"/>
            <a:ext cx="2144172" cy="603038"/>
          </a:xfrm>
          <a:prstGeom prst="wedgeRoundRectCallout">
            <a:avLst>
              <a:gd name="adj1" fmla="val 55597"/>
              <a:gd name="adj2" fmla="val 9400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base">
              <a:spcBef>
                <a:spcPct val="0"/>
              </a:spcBef>
              <a:spcAft>
                <a:spcPct val="0"/>
              </a:spcAft>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申請代行します。</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手数料</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が必要です。</a:t>
            </a:r>
            <a:endPar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5" name="角丸四角形吹き出し 154"/>
          <p:cNvSpPr/>
          <p:nvPr/>
        </p:nvSpPr>
        <p:spPr>
          <a:xfrm>
            <a:off x="4922422" y="4014331"/>
            <a:ext cx="2026246" cy="603038"/>
          </a:xfrm>
          <a:prstGeom prst="wedgeRoundRectCallout">
            <a:avLst>
              <a:gd name="adj1" fmla="val 59474"/>
              <a:gd name="adj2" fmla="val 9400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base">
              <a:spcBef>
                <a:spcPct val="0"/>
              </a:spcBef>
              <a:spcAft>
                <a:spcPct val="0"/>
              </a:spcAft>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申請手続きのため</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番号</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を伺います。</a:t>
            </a:r>
            <a:endPar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6" name="乗算記号 155"/>
          <p:cNvSpPr/>
          <p:nvPr/>
        </p:nvSpPr>
        <p:spPr>
          <a:xfrm>
            <a:off x="5995343" y="3244758"/>
            <a:ext cx="2298181" cy="2244989"/>
          </a:xfrm>
          <a:prstGeom prst="mathMultiply">
            <a:avLst>
              <a:gd name="adj1" fmla="val 12374"/>
            </a:avLst>
          </a:pr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50" name="スライド番号プレースホルダー 3"/>
          <p:cNvSpPr txBox="1">
            <a:spLocks/>
          </p:cNvSpPr>
          <p:nvPr/>
        </p:nvSpPr>
        <p:spPr>
          <a:xfrm>
            <a:off x="7010400" y="6492875"/>
            <a:ext cx="2133600" cy="365125"/>
          </a:xfrm>
          <a:prstGeom prst="rect">
            <a:avLst/>
          </a:prstGeom>
        </p:spPr>
        <p:txBody>
          <a:bodyPr vert="horz" lIns="91440" tIns="45720" rIns="91440" bIns="45720" rtlCol="0" anchor="ctr"/>
          <a:lstStyle>
            <a:defPPr>
              <a:defRPr lang="ja-JP"/>
            </a:defPPr>
            <a:lvl1pPr algn="r" rtl="0" fontAlgn="auto">
              <a:spcBef>
                <a:spcPts val="0"/>
              </a:spcBef>
              <a:spcAft>
                <a:spcPts val="0"/>
              </a:spcAft>
              <a:defRPr kumimoji="1" sz="1200" kern="1200">
                <a:solidFill>
                  <a:schemeClr val="tx1">
                    <a:tint val="75000"/>
                  </a:schemeClr>
                </a:solidFill>
                <a:latin typeface="+mn-lt"/>
                <a:ea typeface="+mn-ea"/>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a:lstStyle>
          <a:p>
            <a:pPr>
              <a:defRPr/>
            </a:pPr>
            <a:fld id="{C3C04727-8AF5-4794-A05C-2C4886A14F80}" type="slidenum">
              <a:rPr lang="ja-JP" altLang="en-US" sz="2000" b="1" smtClean="0">
                <a:solidFill>
                  <a:prstClr val="black"/>
                </a:solidFill>
              </a:rPr>
              <a:pPr>
                <a:defRPr/>
              </a:pPr>
              <a:t>14</a:t>
            </a:fld>
            <a:endParaRPr lang="ja-JP" altLang="en-US" sz="2000" b="1" dirty="0">
              <a:solidFill>
                <a:prstClr val="black"/>
              </a:solidFill>
            </a:endParaRPr>
          </a:p>
        </p:txBody>
      </p:sp>
      <p:sp>
        <p:nvSpPr>
          <p:cNvPr id="3" name="角丸四角形 2"/>
          <p:cNvSpPr/>
          <p:nvPr/>
        </p:nvSpPr>
        <p:spPr>
          <a:xfrm>
            <a:off x="251520" y="5733256"/>
            <a:ext cx="8569161" cy="94218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ts val="1000"/>
              </a:lnSpc>
              <a:spcBef>
                <a:spcPct val="0"/>
              </a:spcBef>
              <a:spcAft>
                <a:spcPct val="0"/>
              </a:spcAft>
            </a:pPr>
            <a:r>
              <a:rPr lang="ja-JP" altLang="en-US" sz="1100" b="1"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b="1"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はい！　　　マ　イ　ナン　バー</a:t>
            </a:r>
            <a:endParaRPr lang="en-US" altLang="ja-JP" sz="1400" b="1"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2800" b="1"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市マイナンバーコールセンター：</a:t>
            </a:r>
            <a:r>
              <a:rPr lang="en-US" altLang="ja-JP" sz="2800" b="1"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0120-</a:t>
            </a:r>
            <a:r>
              <a:rPr lang="en-US" altLang="ja-JP" sz="4000" b="1"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81</a:t>
            </a:r>
            <a:r>
              <a:rPr lang="en-US" altLang="ja-JP" sz="2800" b="1"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4000" b="1"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0178</a:t>
            </a:r>
            <a:endParaRPr lang="ja-JP" altLang="en-US" sz="2800" b="1"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1" name="Picture 4" descr="クリックすると新しいウィンドウで開きます"/>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5694" y="4000891"/>
            <a:ext cx="826103" cy="826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00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3"/>
          <p:cNvSpPr>
            <a:spLocks noChangeArrowheads="1"/>
          </p:cNvSpPr>
          <p:nvPr/>
        </p:nvSpPr>
        <p:spPr bwMode="gray">
          <a:xfrm>
            <a:off x="179512" y="764704"/>
            <a:ext cx="8784976" cy="432048"/>
          </a:xfrm>
          <a:prstGeom prst="rect">
            <a:avLst/>
          </a:prstGeom>
          <a:solidFill>
            <a:schemeClr val="bg1"/>
          </a:solidFill>
          <a:ln w="9525" algn="ctr">
            <a:solidFill>
              <a:srgbClr val="FF0000"/>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9pPr>
          </a:lstStyle>
          <a:p>
            <a:pPr algn="ctr" eaLnBrk="1" fontAlgn="ctr" hangingPunct="1">
              <a:lnSpc>
                <a:spcPct val="90000"/>
              </a:lnSpc>
              <a:spcBef>
                <a:spcPct val="0"/>
              </a:spcBef>
              <a:spcAft>
                <a:spcPct val="0"/>
              </a:spcAft>
              <a:buClrTx/>
              <a:buFontTx/>
              <a:buNone/>
            </a:pPr>
            <a:r>
              <a:rPr lang="ja-JP" altLang="en-US" sz="2000" b="1" dirty="0">
                <a:solidFill>
                  <a:srgbClr val="0070C0"/>
                </a:solidFill>
              </a:rPr>
              <a:t>住民</a:t>
            </a:r>
            <a:r>
              <a:rPr lang="ja-JP" altLang="en-US" sz="2000" b="1" dirty="0" smtClean="0">
                <a:solidFill>
                  <a:srgbClr val="0070C0"/>
                </a:solidFill>
              </a:rPr>
              <a:t>一人ひとりを特定するために、重複のない共通番号を付番</a:t>
            </a:r>
            <a:endParaRPr lang="ja-JP" altLang="en-US" sz="2000" b="1" dirty="0">
              <a:solidFill>
                <a:srgbClr val="0070C0"/>
              </a:solidFill>
            </a:endParaRPr>
          </a:p>
        </p:txBody>
      </p:sp>
      <p:sp>
        <p:nvSpPr>
          <p:cNvPr id="43" name="正方形/長方形 42"/>
          <p:cNvSpPr/>
          <p:nvPr/>
        </p:nvSpPr>
        <p:spPr bwMode="gray">
          <a:xfrm>
            <a:off x="179511" y="1412776"/>
            <a:ext cx="3978151" cy="2179216"/>
          </a:xfrm>
          <a:prstGeom prst="rect">
            <a:avLst/>
          </a:prstGeom>
          <a:solidFill>
            <a:srgbClr val="FFFFFF"/>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endParaRPr lang="ja-JP" altLang="en-US" sz="1200" dirty="0">
              <a:solidFill>
                <a:srgbClr val="000000"/>
              </a:solidFill>
              <a:latin typeface="Meiryo UI" pitchFamily="50" charset="-128"/>
              <a:ea typeface="Meiryo UI" pitchFamily="50" charset="-128"/>
              <a:cs typeface="Meiryo UI" pitchFamily="50" charset="-128"/>
            </a:endParaRPr>
          </a:p>
        </p:txBody>
      </p:sp>
      <p:sp>
        <p:nvSpPr>
          <p:cNvPr id="44" name="正方形/長方形 43"/>
          <p:cNvSpPr/>
          <p:nvPr/>
        </p:nvSpPr>
        <p:spPr bwMode="gray">
          <a:xfrm>
            <a:off x="179512" y="1226489"/>
            <a:ext cx="3978150" cy="276225"/>
          </a:xfrm>
          <a:prstGeom prst="rect">
            <a:avLst/>
          </a:prstGeom>
          <a:solidFill>
            <a:srgbClr val="EBD9D9"/>
          </a:solidFill>
          <a:ln w="9525" cap="flat" cmpd="sng" algn="ctr">
            <a:solidFill>
              <a:srgbClr val="CEA2A2"/>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400" dirty="0">
                <a:solidFill>
                  <a:srgbClr val="000000"/>
                </a:solidFill>
                <a:latin typeface="Meiryo UI" pitchFamily="50" charset="-128"/>
                <a:ea typeface="Meiryo UI" pitchFamily="50" charset="-128"/>
                <a:cs typeface="Meiryo UI" pitchFamily="50" charset="-128"/>
              </a:rPr>
              <a:t>マイナンバー制度での個人特定方法</a:t>
            </a:r>
          </a:p>
        </p:txBody>
      </p:sp>
      <p:grpSp>
        <p:nvGrpSpPr>
          <p:cNvPr id="51" name="グループ化 50"/>
          <p:cNvGrpSpPr/>
          <p:nvPr/>
        </p:nvGrpSpPr>
        <p:grpSpPr>
          <a:xfrm>
            <a:off x="256622" y="1627686"/>
            <a:ext cx="288032" cy="516379"/>
            <a:chOff x="683568" y="3356992"/>
            <a:chExt cx="288032" cy="516379"/>
          </a:xfrm>
        </p:grpSpPr>
        <p:sp>
          <p:nvSpPr>
            <p:cNvPr id="52" name="フローチャート : 論理積ゲート 51"/>
            <p:cNvSpPr/>
            <p:nvPr/>
          </p:nvSpPr>
          <p:spPr>
            <a:xfrm rot="16200000">
              <a:off x="698297" y="3600068"/>
              <a:ext cx="258574" cy="288032"/>
            </a:xfrm>
            <a:prstGeom prst="flowChartDela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3" name="スマイル 52"/>
            <p:cNvSpPr/>
            <p:nvPr/>
          </p:nvSpPr>
          <p:spPr>
            <a:xfrm>
              <a:off x="683568" y="3356992"/>
              <a:ext cx="288032" cy="28803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80" name="角丸四角形 79"/>
          <p:cNvSpPr/>
          <p:nvPr/>
        </p:nvSpPr>
        <p:spPr bwMode="gray">
          <a:xfrm>
            <a:off x="295323" y="1766654"/>
            <a:ext cx="1190253" cy="361982"/>
          </a:xfrm>
          <a:prstGeom prst="roundRect">
            <a:avLst>
              <a:gd name="adj" fmla="val 7134"/>
            </a:avLst>
          </a:prstGeom>
          <a:noFill/>
          <a:ln w="25400"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1100" dirty="0">
                <a:solidFill>
                  <a:prstClr val="black"/>
                </a:solidFill>
                <a:latin typeface="Meiryo UI" pitchFamily="50" charset="-128"/>
                <a:ea typeface="Meiryo UI" pitchFamily="50" charset="-128"/>
                <a:cs typeface="Meiryo UI" pitchFamily="50" charset="-128"/>
              </a:rPr>
              <a:t>ﾏｲﾅﾝﾊﾞｰで</a:t>
            </a:r>
            <a:endParaRPr lang="en-US" altLang="ja-JP" sz="1100" dirty="0">
              <a:solidFill>
                <a:prstClr val="black"/>
              </a:solidFill>
              <a:latin typeface="Meiryo UI" pitchFamily="50" charset="-128"/>
              <a:ea typeface="Meiryo UI" pitchFamily="50" charset="-128"/>
              <a:cs typeface="Meiryo UI" pitchFamily="50" charset="-128"/>
            </a:endParaRPr>
          </a:p>
          <a:p>
            <a:pPr algn="ctr" fontAlgn="ctr"/>
            <a:r>
              <a:rPr lang="ja-JP" altLang="en-US" sz="1100" dirty="0">
                <a:solidFill>
                  <a:prstClr val="black"/>
                </a:solidFill>
                <a:latin typeface="Meiryo UI" pitchFamily="50" charset="-128"/>
                <a:ea typeface="Meiryo UI" pitchFamily="50" charset="-128"/>
                <a:cs typeface="Meiryo UI" pitchFamily="50" charset="-128"/>
              </a:rPr>
              <a:t>「私」を特定</a:t>
            </a:r>
          </a:p>
        </p:txBody>
      </p:sp>
      <p:sp>
        <p:nvSpPr>
          <p:cNvPr id="84" name="角丸四角形 83"/>
          <p:cNvSpPr/>
          <p:nvPr/>
        </p:nvSpPr>
        <p:spPr bwMode="gray">
          <a:xfrm>
            <a:off x="219556" y="2236439"/>
            <a:ext cx="969411" cy="346391"/>
          </a:xfrm>
          <a:prstGeom prst="roundRect">
            <a:avLst>
              <a:gd name="adj" fmla="val 17169"/>
            </a:avLst>
          </a:prstGeom>
          <a:solidFill>
            <a:schemeClr val="accent6">
              <a:lumMod val="60000"/>
              <a:lumOff val="40000"/>
            </a:schemeClr>
          </a:solidFill>
          <a:ln w="9525"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900" dirty="0">
                <a:solidFill>
                  <a:srgbClr val="002060"/>
                </a:solidFill>
                <a:latin typeface="Meiryo UI" pitchFamily="50" charset="-128"/>
                <a:ea typeface="Meiryo UI" pitchFamily="50" charset="-128"/>
                <a:cs typeface="Meiryo UI" pitchFamily="50" charset="-128"/>
              </a:rPr>
              <a:t>ﾏｲﾅﾝﾊﾞｰの証明</a:t>
            </a:r>
            <a:endParaRPr lang="en-US" altLang="ja-JP" sz="900" dirty="0">
              <a:solidFill>
                <a:srgbClr val="002060"/>
              </a:solidFill>
              <a:latin typeface="Meiryo UI" pitchFamily="50" charset="-128"/>
              <a:ea typeface="Meiryo UI" pitchFamily="50" charset="-128"/>
              <a:cs typeface="Meiryo UI" pitchFamily="50" charset="-128"/>
            </a:endParaRPr>
          </a:p>
          <a:p>
            <a:pPr algn="ctr" fontAlgn="ctr"/>
            <a:r>
              <a:rPr lang="en-US" altLang="ja-JP" sz="900" dirty="0">
                <a:solidFill>
                  <a:srgbClr val="002060"/>
                </a:solidFill>
                <a:latin typeface="Meiryo UI" pitchFamily="50" charset="-128"/>
                <a:ea typeface="Meiryo UI" pitchFamily="50" charset="-128"/>
                <a:cs typeface="Meiryo UI" pitchFamily="50" charset="-128"/>
              </a:rPr>
              <a:t>=</a:t>
            </a:r>
            <a:r>
              <a:rPr lang="ja-JP" altLang="en-US" sz="900" dirty="0">
                <a:solidFill>
                  <a:srgbClr val="002060"/>
                </a:solidFill>
                <a:latin typeface="Meiryo UI" pitchFamily="50" charset="-128"/>
                <a:ea typeface="Meiryo UI" pitchFamily="50" charset="-128"/>
                <a:cs typeface="Meiryo UI" pitchFamily="50" charset="-128"/>
              </a:rPr>
              <a:t>ﾏｲﾅﾝﾊﾞｰｶｰﾄﾞ</a:t>
            </a:r>
          </a:p>
        </p:txBody>
      </p:sp>
      <p:grpSp>
        <p:nvGrpSpPr>
          <p:cNvPr id="89" name="グループ化 88"/>
          <p:cNvGrpSpPr/>
          <p:nvPr/>
        </p:nvGrpSpPr>
        <p:grpSpPr>
          <a:xfrm>
            <a:off x="219556" y="2595942"/>
            <a:ext cx="1045178" cy="670299"/>
            <a:chOff x="3520259" y="2782228"/>
            <a:chExt cx="1045178" cy="670299"/>
          </a:xfrm>
        </p:grpSpPr>
        <p:pic>
          <p:nvPicPr>
            <p:cNvPr id="8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 name="テキスト ボックス 81"/>
            <p:cNvSpPr txBox="1"/>
            <p:nvPr/>
          </p:nvSpPr>
          <p:spPr>
            <a:xfrm>
              <a:off x="3675390" y="2810589"/>
              <a:ext cx="294932" cy="118870"/>
            </a:xfrm>
            <a:prstGeom prst="rect">
              <a:avLst/>
            </a:prstGeom>
            <a:solidFill>
              <a:schemeClr val="bg1"/>
            </a:solidFill>
          </p:spPr>
          <p:txBody>
            <a:bodyPr wrap="square" lIns="36000" tIns="36000" rIns="36000" bIns="36000" rtlCol="0" anchor="ctr" anchorCtr="0">
              <a:spAutoFit/>
            </a:bodyPr>
            <a:lstStyle/>
            <a:p>
              <a:r>
                <a:rPr lang="ja-JP" altLang="en-US" sz="300" b="1" dirty="0">
                  <a:solidFill>
                    <a:prstClr val="black"/>
                  </a:solidFill>
                  <a:latin typeface="Calibri"/>
                  <a:ea typeface="ＭＳ Ｐゴシック"/>
                </a:rPr>
                <a:t>神戸　花子</a:t>
              </a:r>
            </a:p>
          </p:txBody>
        </p:sp>
        <p:sp>
          <p:nvSpPr>
            <p:cNvPr id="83" name="テキスト ボックス 82"/>
            <p:cNvSpPr txBox="1"/>
            <p:nvPr/>
          </p:nvSpPr>
          <p:spPr>
            <a:xfrm>
              <a:off x="3690732" y="2918650"/>
              <a:ext cx="643487" cy="46166"/>
            </a:xfrm>
            <a:prstGeom prst="rect">
              <a:avLst/>
            </a:prstGeom>
            <a:solidFill>
              <a:schemeClr val="bg1"/>
            </a:solidFill>
          </p:spPr>
          <p:txBody>
            <a:bodyPr wrap="square" lIns="0" tIns="0" rIns="0" bIns="0" rtlCol="0" anchor="ctr" anchorCtr="0">
              <a:spAutoFit/>
            </a:bodyPr>
            <a:lstStyle/>
            <a:p>
              <a:r>
                <a:rPr lang="ja-JP" altLang="en-US" sz="300" b="1" dirty="0">
                  <a:solidFill>
                    <a:prstClr val="black"/>
                  </a:solidFill>
                  <a:latin typeface="Calibri"/>
                  <a:ea typeface="ＭＳ Ｐゴシック"/>
                </a:rPr>
                <a:t>兵庫県神戸市東灘区●町</a:t>
              </a:r>
              <a:r>
                <a:rPr lang="en-US" altLang="ja-JP" sz="300" b="1" dirty="0">
                  <a:solidFill>
                    <a:prstClr val="black"/>
                  </a:solidFill>
                  <a:latin typeface="Calibri"/>
                  <a:ea typeface="ＭＳ Ｐゴシック"/>
                </a:rPr>
                <a:t>1-1-1</a:t>
              </a:r>
              <a:endParaRPr lang="ja-JP" altLang="en-US" sz="300" b="1" dirty="0">
                <a:solidFill>
                  <a:prstClr val="black"/>
                </a:solidFill>
                <a:latin typeface="Calibri"/>
                <a:ea typeface="ＭＳ Ｐゴシック"/>
              </a:endParaRPr>
            </a:p>
          </p:txBody>
        </p:sp>
        <p:sp>
          <p:nvSpPr>
            <p:cNvPr id="88" name="正方形/長方形 87"/>
            <p:cNvSpPr/>
            <p:nvPr/>
          </p:nvSpPr>
          <p:spPr>
            <a:xfrm>
              <a:off x="3573202" y="3061854"/>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85" name="グループ化 84"/>
            <p:cNvGrpSpPr/>
            <p:nvPr/>
          </p:nvGrpSpPr>
          <p:grpSpPr>
            <a:xfrm>
              <a:off x="3602112" y="3108284"/>
              <a:ext cx="191834" cy="281601"/>
              <a:chOff x="683568" y="3356992"/>
              <a:chExt cx="288032" cy="516379"/>
            </a:xfrm>
          </p:grpSpPr>
          <p:sp>
            <p:nvSpPr>
              <p:cNvPr id="86" name="フローチャート : 論理積ゲート 85"/>
              <p:cNvSpPr/>
              <p:nvPr/>
            </p:nvSpPr>
            <p:spPr>
              <a:xfrm rot="16200000">
                <a:off x="698297" y="3600068"/>
                <a:ext cx="258574" cy="288032"/>
              </a:xfrm>
              <a:prstGeom prst="flowChartDelay">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7" name="スマイル 86"/>
              <p:cNvSpPr/>
              <p:nvPr/>
            </p:nvSpPr>
            <p:spPr>
              <a:xfrm>
                <a:off x="683568" y="3356992"/>
                <a:ext cx="288032" cy="288032"/>
              </a:xfrm>
              <a:prstGeom prst="smileyFace">
                <a:avLst>
                  <a:gd name="adj" fmla="val 4653"/>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sp>
        <p:nvSpPr>
          <p:cNvPr id="98" name="正方形/長方形 61"/>
          <p:cNvSpPr>
            <a:spLocks noChangeArrowheads="1"/>
          </p:cNvSpPr>
          <p:nvPr/>
        </p:nvSpPr>
        <p:spPr bwMode="gray">
          <a:xfrm>
            <a:off x="4497387" y="1254168"/>
            <a:ext cx="1410964" cy="623248"/>
          </a:xfrm>
          <a:prstGeom prst="rect">
            <a:avLst/>
          </a:prstGeom>
          <a:solidFill>
            <a:srgbClr val="5C72B8"/>
          </a:solidFill>
          <a:ln w="9525">
            <a:solidFill>
              <a:srgbClr val="435799"/>
            </a:solidFill>
            <a:miter lim="800000"/>
            <a:headEnd/>
            <a:tailEnd/>
          </a:ln>
        </p:spPr>
        <p:txBody>
          <a:bodyPr wrap="non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9pPr>
          </a:lstStyle>
          <a:p>
            <a:pPr algn="ctr" eaLnBrk="1" fontAlgn="ctr" hangingPunct="1">
              <a:lnSpc>
                <a:spcPct val="100000"/>
              </a:lnSpc>
              <a:spcBef>
                <a:spcPct val="0"/>
              </a:spcBef>
              <a:spcAft>
                <a:spcPct val="0"/>
              </a:spcAft>
              <a:buClrTx/>
              <a:buFontTx/>
              <a:buNone/>
            </a:pPr>
            <a:r>
              <a:rPr lang="en-US" altLang="ja-JP" sz="1050" b="1" dirty="0" smtClean="0">
                <a:solidFill>
                  <a:srgbClr val="FFFFFF"/>
                </a:solidFill>
              </a:rPr>
              <a:t>【</a:t>
            </a:r>
            <a:r>
              <a:rPr lang="ja-JP" altLang="en-US" sz="1050" b="1" dirty="0" smtClean="0">
                <a:solidFill>
                  <a:srgbClr val="FFFFFF"/>
                </a:solidFill>
              </a:rPr>
              <a:t>総務大臣が設置</a:t>
            </a:r>
            <a:r>
              <a:rPr lang="en-US" altLang="ja-JP" sz="1050" b="1" dirty="0" smtClean="0">
                <a:solidFill>
                  <a:srgbClr val="FFFFFF"/>
                </a:solidFill>
              </a:rPr>
              <a:t>】</a:t>
            </a:r>
          </a:p>
          <a:p>
            <a:pPr algn="ctr" eaLnBrk="1" fontAlgn="ctr" hangingPunct="1">
              <a:lnSpc>
                <a:spcPct val="100000"/>
              </a:lnSpc>
              <a:spcBef>
                <a:spcPct val="0"/>
              </a:spcBef>
              <a:spcAft>
                <a:spcPct val="0"/>
              </a:spcAft>
              <a:buClrTx/>
              <a:buFontTx/>
              <a:buNone/>
            </a:pPr>
            <a:r>
              <a:rPr lang="ja-JP" altLang="en-US" sz="1200" b="1" dirty="0" smtClean="0">
                <a:solidFill>
                  <a:srgbClr val="FFFFFF"/>
                </a:solidFill>
              </a:rPr>
              <a:t>情報</a:t>
            </a:r>
            <a:r>
              <a:rPr lang="ja-JP" altLang="en-US" sz="1200" b="1" dirty="0">
                <a:solidFill>
                  <a:srgbClr val="FFFFFF"/>
                </a:solidFill>
              </a:rPr>
              <a:t>提供</a:t>
            </a:r>
            <a:endParaRPr lang="en-US" altLang="ja-JP" sz="1200" b="1" dirty="0">
              <a:solidFill>
                <a:srgbClr val="FFFFFF"/>
              </a:solidFill>
            </a:endParaRPr>
          </a:p>
          <a:p>
            <a:pPr algn="ctr" eaLnBrk="1" fontAlgn="ctr" hangingPunct="1">
              <a:lnSpc>
                <a:spcPct val="100000"/>
              </a:lnSpc>
              <a:spcBef>
                <a:spcPct val="0"/>
              </a:spcBef>
              <a:spcAft>
                <a:spcPct val="0"/>
              </a:spcAft>
              <a:buClrTx/>
              <a:buFontTx/>
              <a:buNone/>
            </a:pPr>
            <a:r>
              <a:rPr lang="ja-JP" altLang="en-US" sz="1200" b="1" dirty="0">
                <a:solidFill>
                  <a:srgbClr val="FFFFFF"/>
                </a:solidFill>
              </a:rPr>
              <a:t>ネットワークシステム</a:t>
            </a:r>
          </a:p>
        </p:txBody>
      </p:sp>
      <p:sp>
        <p:nvSpPr>
          <p:cNvPr id="100" name="テキスト ボックス 99"/>
          <p:cNvSpPr txBox="1"/>
          <p:nvPr/>
        </p:nvSpPr>
        <p:spPr bwMode="gray">
          <a:xfrm flipH="1">
            <a:off x="4623147" y="2106680"/>
            <a:ext cx="1131115" cy="297873"/>
          </a:xfrm>
          <a:prstGeom prst="ellipse">
            <a:avLst/>
          </a:prstGeom>
          <a:solidFill>
            <a:srgbClr val="E8E8E6"/>
          </a:solidFill>
          <a:ln>
            <a:noFill/>
          </a:ln>
        </p:spPr>
        <p:style>
          <a:lnRef idx="1">
            <a:schemeClr val="dk1"/>
          </a:lnRef>
          <a:fillRef idx="2">
            <a:schemeClr val="dk1"/>
          </a:fillRef>
          <a:effectRef idx="1">
            <a:schemeClr val="dk1"/>
          </a:effectRef>
          <a:fontRef idx="minor">
            <a:schemeClr val="dk1"/>
          </a:fontRef>
        </p:style>
        <p:txBody>
          <a:bodyPr/>
          <a:lstStyle/>
          <a:p>
            <a:pPr>
              <a:defRPr/>
            </a:pPr>
            <a:endPar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5" name="角丸四角形 120"/>
          <p:cNvSpPr>
            <a:spLocks noChangeArrowheads="1"/>
          </p:cNvSpPr>
          <p:nvPr/>
        </p:nvSpPr>
        <p:spPr bwMode="gray">
          <a:xfrm>
            <a:off x="4494134" y="2413454"/>
            <a:ext cx="1343920" cy="204311"/>
          </a:xfrm>
          <a:prstGeom prst="roundRect">
            <a:avLst>
              <a:gd name="adj" fmla="val 16667"/>
            </a:avLst>
          </a:prstGeom>
          <a:solidFill>
            <a:srgbClr val="E73440"/>
          </a:solidFill>
          <a:ln>
            <a:noFill/>
          </a:ln>
          <a:extLst>
            <a:ext uri="{91240B29-F687-4F45-9708-019B960494DF}">
              <a14:hiddenLine xmlns:a14="http://schemas.microsoft.com/office/drawing/2010/main" w="19050" algn="ctr">
                <a:solidFill>
                  <a:srgbClr val="000000"/>
                </a:solidFill>
                <a:round/>
                <a:headEnd/>
                <a:tailEnd/>
              </a14:hiddenLine>
            </a:ext>
          </a:extLst>
        </p:spPr>
        <p:txBody>
          <a:bodyPr wrap="square" lIns="0" tIns="0" rIns="0" bIns="0" anchor="ct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9pPr>
          </a:lstStyle>
          <a:p>
            <a:pPr algn="ctr" eaLnBrk="1" fontAlgn="ctr" hangingPunct="1">
              <a:lnSpc>
                <a:spcPct val="100000"/>
              </a:lnSpc>
              <a:spcBef>
                <a:spcPct val="0"/>
              </a:spcBef>
              <a:spcAft>
                <a:spcPct val="0"/>
              </a:spcAft>
              <a:buClrTx/>
              <a:buFont typeface="Wingdings" pitchFamily="2" charset="2"/>
              <a:buNone/>
            </a:pPr>
            <a:r>
              <a:rPr lang="ja-JP" altLang="en-US" sz="1200" b="1" dirty="0">
                <a:solidFill>
                  <a:srgbClr val="FFFFFF"/>
                </a:solidFill>
              </a:rPr>
              <a:t>情報連携を実現</a:t>
            </a:r>
            <a:endParaRPr lang="en-US" altLang="ja-JP" sz="1200" b="1" dirty="0">
              <a:solidFill>
                <a:srgbClr val="FFFFFF"/>
              </a:solidFill>
            </a:endParaRPr>
          </a:p>
        </p:txBody>
      </p:sp>
      <p:sp>
        <p:nvSpPr>
          <p:cNvPr id="193" name="スライド番号プレースホルダー 1"/>
          <p:cNvSpPr txBox="1">
            <a:spLocks/>
          </p:cNvSpPr>
          <p:nvPr/>
        </p:nvSpPr>
        <p:spPr>
          <a:xfrm>
            <a:off x="6553200" y="5348238"/>
            <a:ext cx="2133600" cy="365125"/>
          </a:xfrm>
          <a:prstGeom prst="rect">
            <a:avLst/>
          </a:prstGeom>
        </p:spPr>
        <p:txBody>
          <a:bodyPr vert="horz" lIns="91440" tIns="45720" rIns="91440" bIns="45720" rtlCol="0" anchor="ctr"/>
          <a:lstStyle>
            <a:defPPr>
              <a:defRPr lang="ja-JP"/>
            </a:defPPr>
            <a:lvl1pPr algn="r" rtl="0" fontAlgn="auto">
              <a:spcBef>
                <a:spcPts val="0"/>
              </a:spcBef>
              <a:spcAft>
                <a:spcPts val="0"/>
              </a:spcAft>
              <a:defRPr kumimoji="1" sz="1200" kern="1200">
                <a:solidFill>
                  <a:schemeClr val="tx1">
                    <a:tint val="75000"/>
                  </a:schemeClr>
                </a:solidFill>
                <a:latin typeface="+mn-lt"/>
                <a:ea typeface="+mn-ea"/>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a:lstStyle>
          <a:p>
            <a:pPr>
              <a:defRPr/>
            </a:pPr>
            <a:fld id="{C3C04727-8AF5-4794-A05C-2C4886A14F80}" type="slidenum">
              <a:rPr lang="ja-JP" altLang="en-US" smtClean="0">
                <a:solidFill>
                  <a:prstClr val="black">
                    <a:tint val="75000"/>
                  </a:prstClr>
                </a:solidFill>
              </a:rPr>
              <a:pPr>
                <a:defRPr/>
              </a:pPr>
              <a:t>2</a:t>
            </a:fld>
            <a:endParaRPr lang="ja-JP" altLang="en-US">
              <a:solidFill>
                <a:prstClr val="black">
                  <a:tint val="75000"/>
                </a:prstClr>
              </a:solidFill>
            </a:endParaRPr>
          </a:p>
        </p:txBody>
      </p:sp>
      <p:sp>
        <p:nvSpPr>
          <p:cNvPr id="195" name="正方形/長方形 22"/>
          <p:cNvSpPr>
            <a:spLocks noChangeArrowheads="1"/>
          </p:cNvSpPr>
          <p:nvPr/>
        </p:nvSpPr>
        <p:spPr bwMode="gray">
          <a:xfrm>
            <a:off x="3162300" y="3872511"/>
            <a:ext cx="2825750" cy="2910426"/>
          </a:xfrm>
          <a:prstGeom prst="rect">
            <a:avLst/>
          </a:prstGeom>
          <a:solidFill>
            <a:srgbClr val="FFFFFF"/>
          </a:solidFill>
          <a:ln w="9525"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endParaRPr lang="ja-JP" altLang="en-US" sz="2000"/>
          </a:p>
        </p:txBody>
      </p:sp>
      <p:sp>
        <p:nvSpPr>
          <p:cNvPr id="196" name="正方形/長方形 23"/>
          <p:cNvSpPr>
            <a:spLocks noChangeArrowheads="1"/>
          </p:cNvSpPr>
          <p:nvPr/>
        </p:nvSpPr>
        <p:spPr bwMode="gray">
          <a:xfrm>
            <a:off x="3162300" y="3706984"/>
            <a:ext cx="2825750" cy="298080"/>
          </a:xfrm>
          <a:prstGeom prst="rect">
            <a:avLst/>
          </a:prstGeom>
          <a:solidFill>
            <a:schemeClr val="accent2">
              <a:lumMod val="20000"/>
              <a:lumOff val="80000"/>
            </a:schemeClr>
          </a:solidFill>
          <a:ln w="9525" algn="ctr">
            <a:solidFill>
              <a:schemeClr val="accent2"/>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400" b="1" dirty="0"/>
              <a:t>「税」での利用例</a:t>
            </a:r>
          </a:p>
        </p:txBody>
      </p:sp>
      <p:sp>
        <p:nvSpPr>
          <p:cNvPr id="197" name="正方形/長方形 24"/>
          <p:cNvSpPr>
            <a:spLocks noChangeArrowheads="1"/>
          </p:cNvSpPr>
          <p:nvPr/>
        </p:nvSpPr>
        <p:spPr bwMode="gray">
          <a:xfrm>
            <a:off x="6132513" y="3872511"/>
            <a:ext cx="2822575" cy="2910426"/>
          </a:xfrm>
          <a:prstGeom prst="rect">
            <a:avLst/>
          </a:prstGeom>
          <a:solidFill>
            <a:srgbClr val="FFFFFF"/>
          </a:solidFill>
          <a:ln w="9525"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endParaRPr lang="ja-JP" altLang="en-US" sz="2000"/>
          </a:p>
        </p:txBody>
      </p:sp>
      <p:sp>
        <p:nvSpPr>
          <p:cNvPr id="198" name="正方形/長方形 25"/>
          <p:cNvSpPr>
            <a:spLocks noChangeArrowheads="1"/>
          </p:cNvSpPr>
          <p:nvPr/>
        </p:nvSpPr>
        <p:spPr bwMode="gray">
          <a:xfrm>
            <a:off x="6134074" y="3721596"/>
            <a:ext cx="2822575" cy="298080"/>
          </a:xfrm>
          <a:prstGeom prst="rect">
            <a:avLst/>
          </a:prstGeom>
          <a:solidFill>
            <a:schemeClr val="accent2">
              <a:lumMod val="20000"/>
              <a:lumOff val="80000"/>
            </a:schemeClr>
          </a:solidFill>
          <a:ln w="9525" algn="ctr">
            <a:solidFill>
              <a:schemeClr val="accent2"/>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400" b="1" dirty="0"/>
              <a:t>「災害対策」での利用例</a:t>
            </a:r>
            <a:endParaRPr lang="en-US" altLang="ja-JP" sz="1400" b="1" dirty="0"/>
          </a:p>
        </p:txBody>
      </p:sp>
      <p:cxnSp>
        <p:nvCxnSpPr>
          <p:cNvPr id="204" name="カギ線コネクタ 32"/>
          <p:cNvCxnSpPr>
            <a:cxnSpLocks noChangeShapeType="1"/>
          </p:cNvCxnSpPr>
          <p:nvPr/>
        </p:nvCxnSpPr>
        <p:spPr bwMode="auto">
          <a:xfrm rot="16200000" flipH="1">
            <a:off x="6820706" y="5093359"/>
            <a:ext cx="260425" cy="1108173"/>
          </a:xfrm>
          <a:prstGeom prst="bentConnector2">
            <a:avLst/>
          </a:prstGeom>
          <a:noFill/>
          <a:ln w="28575" algn="ctr">
            <a:solidFill>
              <a:srgbClr val="57564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05" name="角丸四角形 33"/>
          <p:cNvSpPr>
            <a:spLocks noChangeArrowheads="1"/>
          </p:cNvSpPr>
          <p:nvPr/>
        </p:nvSpPr>
        <p:spPr bwMode="gray">
          <a:xfrm>
            <a:off x="7505005" y="5793383"/>
            <a:ext cx="950912"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200" b="1" dirty="0">
                <a:solidFill>
                  <a:srgbClr val="FFFFFF"/>
                </a:solidFill>
              </a:rPr>
              <a:t>マイナンバー</a:t>
            </a:r>
          </a:p>
        </p:txBody>
      </p:sp>
      <p:sp>
        <p:nvSpPr>
          <p:cNvPr id="206" name="テキスト ボックス 34"/>
          <p:cNvSpPr>
            <a:spLocks noChangeArrowheads="1"/>
          </p:cNvSpPr>
          <p:nvPr/>
        </p:nvSpPr>
        <p:spPr bwMode="gray">
          <a:xfrm>
            <a:off x="6492875" y="5664547"/>
            <a:ext cx="668338" cy="212725"/>
          </a:xfrm>
          <a:prstGeom prst="roundRect">
            <a:avLst>
              <a:gd name="adj" fmla="val 16667"/>
            </a:avLst>
          </a:prstGeom>
          <a:solidFill>
            <a:srgbClr val="DAD9D6"/>
          </a:solidFill>
          <a:ln w="9525">
            <a:solidFill>
              <a:srgbClr val="B1B1AC"/>
            </a:solidFill>
            <a:round/>
            <a:headEnd/>
            <a:tailEnd/>
          </a:ln>
        </p:spPr>
        <p:txBody>
          <a:bodyPr wrap="none" lIns="36000" tIns="0" rIns="36000" bIns="0"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t>転居</a:t>
            </a:r>
          </a:p>
        </p:txBody>
      </p:sp>
      <p:sp>
        <p:nvSpPr>
          <p:cNvPr id="207" name="角丸四角形 35"/>
          <p:cNvSpPr>
            <a:spLocks noChangeArrowheads="1"/>
          </p:cNvSpPr>
          <p:nvPr/>
        </p:nvSpPr>
        <p:spPr bwMode="gray">
          <a:xfrm>
            <a:off x="3162300" y="6357579"/>
            <a:ext cx="2825750" cy="425358"/>
          </a:xfrm>
          <a:prstGeom prst="roundRect">
            <a:avLst>
              <a:gd name="adj" fmla="val 16667"/>
            </a:avLst>
          </a:prstGeom>
          <a:solidFill>
            <a:srgbClr val="0070C0"/>
          </a:solidFill>
          <a:ln w="9525" algn="ctr">
            <a:solidFill>
              <a:srgbClr val="002060"/>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400" b="1" dirty="0">
                <a:solidFill>
                  <a:srgbClr val="FFFFFF"/>
                </a:solidFill>
              </a:rPr>
              <a:t>正確な所得の把握により、</a:t>
            </a:r>
            <a:r>
              <a:rPr lang="en-US" altLang="ja-JP" sz="1400" b="1" dirty="0">
                <a:solidFill>
                  <a:srgbClr val="FFFFFF"/>
                </a:solidFill>
              </a:rPr>
              <a:t/>
            </a:r>
            <a:br>
              <a:rPr lang="en-US" altLang="ja-JP" sz="1400" b="1" dirty="0">
                <a:solidFill>
                  <a:srgbClr val="FFFFFF"/>
                </a:solidFill>
              </a:rPr>
            </a:br>
            <a:r>
              <a:rPr lang="ja-JP" altLang="en-US" sz="1400" b="1" dirty="0">
                <a:solidFill>
                  <a:srgbClr val="FFFFFF"/>
                </a:solidFill>
              </a:rPr>
              <a:t>適正な税徴収を実現</a:t>
            </a:r>
          </a:p>
        </p:txBody>
      </p:sp>
      <p:sp>
        <p:nvSpPr>
          <p:cNvPr id="208" name="角丸四角形 36"/>
          <p:cNvSpPr>
            <a:spLocks noChangeArrowheads="1"/>
          </p:cNvSpPr>
          <p:nvPr/>
        </p:nvSpPr>
        <p:spPr bwMode="gray">
          <a:xfrm>
            <a:off x="6132513" y="6357578"/>
            <a:ext cx="2822575" cy="425359"/>
          </a:xfrm>
          <a:prstGeom prst="roundRect">
            <a:avLst>
              <a:gd name="adj" fmla="val 16667"/>
            </a:avLst>
          </a:prstGeom>
          <a:solidFill>
            <a:srgbClr val="0070C0"/>
          </a:solidFill>
          <a:ln w="9525" algn="ctr">
            <a:solidFill>
              <a:srgbClr val="002060"/>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400" b="1" dirty="0">
                <a:solidFill>
                  <a:srgbClr val="FFFFFF"/>
                </a:solidFill>
              </a:rPr>
              <a:t>転居後も被災者状況を把握し、</a:t>
            </a:r>
            <a:r>
              <a:rPr lang="en-US" altLang="ja-JP" sz="1400" b="1" dirty="0">
                <a:solidFill>
                  <a:srgbClr val="FFFFFF"/>
                </a:solidFill>
              </a:rPr>
              <a:t/>
            </a:r>
            <a:br>
              <a:rPr lang="en-US" altLang="ja-JP" sz="1400" b="1" dirty="0">
                <a:solidFill>
                  <a:srgbClr val="FFFFFF"/>
                </a:solidFill>
              </a:rPr>
            </a:br>
            <a:r>
              <a:rPr lang="ja-JP" altLang="en-US" sz="1400" b="1" dirty="0">
                <a:solidFill>
                  <a:srgbClr val="FFFFFF"/>
                </a:solidFill>
              </a:rPr>
              <a:t>適切な被災者支援を実施</a:t>
            </a:r>
          </a:p>
        </p:txBody>
      </p:sp>
      <p:sp>
        <p:nvSpPr>
          <p:cNvPr id="211" name="角丸四角形 40"/>
          <p:cNvSpPr>
            <a:spLocks noChangeArrowheads="1"/>
          </p:cNvSpPr>
          <p:nvPr/>
        </p:nvSpPr>
        <p:spPr bwMode="gray">
          <a:xfrm>
            <a:off x="6443663" y="5428900"/>
            <a:ext cx="950912" cy="206375"/>
          </a:xfrm>
          <a:prstGeom prst="roundRect">
            <a:avLst>
              <a:gd name="adj" fmla="val 50000"/>
            </a:avLst>
          </a:prstGeom>
          <a:solidFill>
            <a:srgbClr val="FFFFFF"/>
          </a:solidFill>
          <a:ln w="9525">
            <a:solidFill>
              <a:srgbClr val="87867E"/>
            </a:solidFill>
            <a:prstDash val="dash"/>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200" dirty="0"/>
              <a:t>マイナンバー</a:t>
            </a:r>
          </a:p>
        </p:txBody>
      </p:sp>
      <p:pic>
        <p:nvPicPr>
          <p:cNvPr id="212" name="Picture 18" descr="http://ddl.design.css.fujitsu.com/ddl/ja/contents/02_%E3%82%A4%E3%83%A9%E3%82%B9%E3%83%88/04_%E5%BB%BA%E7%89%A9/8695_002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060" y="4229844"/>
            <a:ext cx="587976" cy="679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テキスト ボックス 58"/>
          <p:cNvSpPr txBox="1">
            <a:spLocks noChangeArrowheads="1"/>
          </p:cNvSpPr>
          <p:nvPr/>
        </p:nvSpPr>
        <p:spPr bwMode="auto">
          <a:xfrm>
            <a:off x="3334597" y="4062382"/>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200" dirty="0"/>
              <a:t>従業員</a:t>
            </a:r>
          </a:p>
        </p:txBody>
      </p:sp>
      <p:sp>
        <p:nvSpPr>
          <p:cNvPr id="214" name="テキスト ボックス 59"/>
          <p:cNvSpPr txBox="1">
            <a:spLocks noChangeArrowheads="1"/>
          </p:cNvSpPr>
          <p:nvPr/>
        </p:nvSpPr>
        <p:spPr bwMode="auto">
          <a:xfrm>
            <a:off x="3185845" y="6104329"/>
            <a:ext cx="9541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200" dirty="0"/>
              <a:t>給与支払者</a:t>
            </a:r>
          </a:p>
        </p:txBody>
      </p:sp>
      <p:cxnSp>
        <p:nvCxnSpPr>
          <p:cNvPr id="215" name="直線矢印コネクタ 60"/>
          <p:cNvCxnSpPr>
            <a:cxnSpLocks noChangeShapeType="1"/>
            <a:stCxn id="212" idx="1"/>
          </p:cNvCxnSpPr>
          <p:nvPr/>
        </p:nvCxnSpPr>
        <p:spPr bwMode="auto">
          <a:xfrm flipH="1">
            <a:off x="3947030" y="4569768"/>
            <a:ext cx="1202030" cy="0"/>
          </a:xfrm>
          <a:prstGeom prst="straightConnector1">
            <a:avLst/>
          </a:prstGeom>
          <a:noFill/>
          <a:ln w="28575" algn="ctr">
            <a:solidFill>
              <a:srgbClr val="57564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216" name="Picture 8" descr="http://ddl.design.css.fujitsu.com/ddl/ja/contents/02_%E3%82%A4%E3%83%A9%E3%82%B9%E3%83%88/99_%E6%97%A7%E3%83%86%E3%82%A4%E3%82%B9%E3%83%88/08_%E9%9D%99%E7%89%A9/8988_0097.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0063" y="4339381"/>
            <a:ext cx="4873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 name="テキスト ボックス 62"/>
          <p:cNvSpPr txBox="1">
            <a:spLocks noChangeArrowheads="1"/>
          </p:cNvSpPr>
          <p:nvPr/>
        </p:nvSpPr>
        <p:spPr bwMode="auto">
          <a:xfrm>
            <a:off x="4264025" y="4099669"/>
            <a:ext cx="4667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100" dirty="0"/>
              <a:t>給与</a:t>
            </a:r>
          </a:p>
        </p:txBody>
      </p:sp>
      <p:pic>
        <p:nvPicPr>
          <p:cNvPr id="218" name="Picture 16" descr="http://ddl.design.css.fujitsu.com/ddl/ja/contents/02_%E3%82%A4%E3%83%A9%E3%82%B9%E3%83%88/04_%E5%BB%BA%E7%89%A9/8695_002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5350" y="5435054"/>
            <a:ext cx="5016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9" name="直線矢印コネクタ 64"/>
          <p:cNvCxnSpPr>
            <a:cxnSpLocks noChangeShapeType="1"/>
            <a:stCxn id="218" idx="0"/>
          </p:cNvCxnSpPr>
          <p:nvPr/>
        </p:nvCxnSpPr>
        <p:spPr bwMode="auto">
          <a:xfrm flipH="1" flipV="1">
            <a:off x="3678611" y="4909592"/>
            <a:ext cx="7564" cy="525462"/>
          </a:xfrm>
          <a:prstGeom prst="straightConnector1">
            <a:avLst/>
          </a:prstGeom>
          <a:noFill/>
          <a:ln w="28575" algn="ctr">
            <a:solidFill>
              <a:srgbClr val="57564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220" name="Picture 8" descr="http://ddl.design.css.fujitsu.com/ddl/ja/contents/02_%E3%82%A4%E3%83%A9%E3%82%B9%E3%83%88/99_%E6%97%A7%E3%83%86%E3%82%A4%E3%82%B9%E3%83%88/08_%E9%9D%99%E7%89%A9/8988_0097.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3288" y="5227688"/>
            <a:ext cx="4873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 name="テキスト ボックス 66"/>
          <p:cNvSpPr txBox="1">
            <a:spLocks noChangeArrowheads="1"/>
          </p:cNvSpPr>
          <p:nvPr/>
        </p:nvSpPr>
        <p:spPr bwMode="auto">
          <a:xfrm>
            <a:off x="3148013" y="4896012"/>
            <a:ext cx="4667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100" dirty="0"/>
              <a:t>給与</a:t>
            </a:r>
          </a:p>
        </p:txBody>
      </p:sp>
      <p:pic>
        <p:nvPicPr>
          <p:cNvPr id="222" name="Picture 4" descr="http://ddl.design.css.fujitsu.com/ddl/ja/contents/02_%E3%82%A4%E3%83%A9%E3%82%B9%E3%83%88/04_%E5%BB%BA%E7%89%A9/8791_0023.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46650" y="5427117"/>
            <a:ext cx="946150"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 name="テキスト ボックス 68"/>
          <p:cNvSpPr txBox="1">
            <a:spLocks noChangeArrowheads="1"/>
          </p:cNvSpPr>
          <p:nvPr/>
        </p:nvSpPr>
        <p:spPr bwMode="auto">
          <a:xfrm>
            <a:off x="4999038" y="6104329"/>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200" dirty="0"/>
              <a:t>税務署</a:t>
            </a:r>
          </a:p>
        </p:txBody>
      </p:sp>
      <p:sp>
        <p:nvSpPr>
          <p:cNvPr id="224" name="テキスト ボックス 69"/>
          <p:cNvSpPr txBox="1">
            <a:spLocks noChangeArrowheads="1"/>
          </p:cNvSpPr>
          <p:nvPr/>
        </p:nvSpPr>
        <p:spPr bwMode="auto">
          <a:xfrm>
            <a:off x="4921976" y="4005064"/>
            <a:ext cx="9541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200" dirty="0"/>
              <a:t>給与支払者</a:t>
            </a:r>
          </a:p>
        </p:txBody>
      </p:sp>
      <p:cxnSp>
        <p:nvCxnSpPr>
          <p:cNvPr id="225" name="直線矢印コネクタ 70"/>
          <p:cNvCxnSpPr>
            <a:cxnSpLocks noChangeShapeType="1"/>
            <a:stCxn id="218" idx="3"/>
            <a:endCxn id="222" idx="1"/>
          </p:cNvCxnSpPr>
          <p:nvPr/>
        </p:nvCxnSpPr>
        <p:spPr bwMode="auto">
          <a:xfrm>
            <a:off x="3937000" y="5774779"/>
            <a:ext cx="1009650" cy="0"/>
          </a:xfrm>
          <a:prstGeom prst="straightConnector1">
            <a:avLst/>
          </a:prstGeom>
          <a:noFill/>
          <a:ln w="28575" algn="ctr">
            <a:solidFill>
              <a:srgbClr val="57564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26" name="直線矢印コネクタ 71"/>
          <p:cNvCxnSpPr>
            <a:cxnSpLocks noChangeShapeType="1"/>
            <a:endCxn id="222" idx="0"/>
          </p:cNvCxnSpPr>
          <p:nvPr/>
        </p:nvCxnSpPr>
        <p:spPr bwMode="auto">
          <a:xfrm flipH="1">
            <a:off x="5419725" y="4392067"/>
            <a:ext cx="1588" cy="1035050"/>
          </a:xfrm>
          <a:prstGeom prst="straightConnector1">
            <a:avLst/>
          </a:prstGeom>
          <a:noFill/>
          <a:ln w="28575" algn="ctr">
            <a:solidFill>
              <a:srgbClr val="57564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27" name="直線矢印コネクタ 72"/>
          <p:cNvCxnSpPr>
            <a:cxnSpLocks noChangeShapeType="1"/>
          </p:cNvCxnSpPr>
          <p:nvPr/>
        </p:nvCxnSpPr>
        <p:spPr bwMode="auto">
          <a:xfrm>
            <a:off x="3930650" y="4713511"/>
            <a:ext cx="1246188" cy="947737"/>
          </a:xfrm>
          <a:prstGeom prst="straightConnector1">
            <a:avLst/>
          </a:prstGeom>
          <a:noFill/>
          <a:ln w="28575" algn="ctr">
            <a:solidFill>
              <a:srgbClr val="57564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29" name="正方形/長方形 74"/>
          <p:cNvSpPr>
            <a:spLocks noChangeArrowheads="1"/>
          </p:cNvSpPr>
          <p:nvPr/>
        </p:nvSpPr>
        <p:spPr bwMode="gray">
          <a:xfrm>
            <a:off x="5251450" y="4504924"/>
            <a:ext cx="339725" cy="381000"/>
          </a:xfrm>
          <a:prstGeom prst="rect">
            <a:avLst/>
          </a:prstGeom>
          <a:solidFill>
            <a:srgbClr val="FFFFFF"/>
          </a:solidFill>
          <a:ln w="9525"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a:t>法定</a:t>
            </a:r>
            <a:endParaRPr lang="en-US" altLang="ja-JP" sz="1100"/>
          </a:p>
          <a:p>
            <a:pPr algn="ctr" eaLnBrk="1" fontAlgn="ctr" hangingPunct="1">
              <a:lnSpc>
                <a:spcPct val="100000"/>
              </a:lnSpc>
              <a:spcBef>
                <a:spcPct val="0"/>
              </a:spcBef>
              <a:spcAft>
                <a:spcPct val="0"/>
              </a:spcAft>
              <a:buClrTx/>
              <a:buFontTx/>
              <a:buNone/>
            </a:pPr>
            <a:r>
              <a:rPr lang="ja-JP" altLang="en-US" sz="1100"/>
              <a:t>調書</a:t>
            </a:r>
          </a:p>
        </p:txBody>
      </p:sp>
      <p:sp>
        <p:nvSpPr>
          <p:cNvPr id="230" name="正方形/長方形 75"/>
          <p:cNvSpPr>
            <a:spLocks noChangeArrowheads="1"/>
          </p:cNvSpPr>
          <p:nvPr/>
        </p:nvSpPr>
        <p:spPr bwMode="gray">
          <a:xfrm>
            <a:off x="4157663" y="5579517"/>
            <a:ext cx="338137" cy="379412"/>
          </a:xfrm>
          <a:prstGeom prst="rect">
            <a:avLst/>
          </a:prstGeom>
          <a:solidFill>
            <a:srgbClr val="FFFFFF"/>
          </a:solidFill>
          <a:ln w="9525"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a:t>法定</a:t>
            </a:r>
            <a:endParaRPr lang="en-US" altLang="ja-JP" sz="1100"/>
          </a:p>
          <a:p>
            <a:pPr algn="ctr" eaLnBrk="1" fontAlgn="ctr" hangingPunct="1">
              <a:lnSpc>
                <a:spcPct val="100000"/>
              </a:lnSpc>
              <a:spcBef>
                <a:spcPct val="0"/>
              </a:spcBef>
              <a:spcAft>
                <a:spcPct val="0"/>
              </a:spcAft>
              <a:buClrTx/>
              <a:buFontTx/>
              <a:buNone/>
            </a:pPr>
            <a:r>
              <a:rPr lang="ja-JP" altLang="en-US" sz="1100"/>
              <a:t>調書</a:t>
            </a:r>
          </a:p>
        </p:txBody>
      </p:sp>
      <p:sp>
        <p:nvSpPr>
          <p:cNvPr id="231" name="正方形/長方形 76"/>
          <p:cNvSpPr>
            <a:spLocks noChangeArrowheads="1"/>
          </p:cNvSpPr>
          <p:nvPr/>
        </p:nvSpPr>
        <p:spPr bwMode="gray">
          <a:xfrm>
            <a:off x="4235450" y="4975448"/>
            <a:ext cx="504825" cy="350838"/>
          </a:xfrm>
          <a:prstGeom prst="rect">
            <a:avLst/>
          </a:prstGeom>
          <a:solidFill>
            <a:srgbClr val="FFFFFF"/>
          </a:solidFill>
          <a:ln w="9525"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a:t>納税</a:t>
            </a:r>
            <a:r>
              <a:rPr lang="en-US" altLang="ja-JP" sz="1100"/>
              <a:t/>
            </a:r>
            <a:br>
              <a:rPr lang="en-US" altLang="ja-JP" sz="1100"/>
            </a:br>
            <a:r>
              <a:rPr lang="ja-JP" altLang="en-US" sz="1100"/>
              <a:t>申告書</a:t>
            </a:r>
          </a:p>
        </p:txBody>
      </p:sp>
      <p:sp>
        <p:nvSpPr>
          <p:cNvPr id="232" name="角丸四角形 77"/>
          <p:cNvSpPr>
            <a:spLocks noChangeArrowheads="1"/>
          </p:cNvSpPr>
          <p:nvPr/>
        </p:nvSpPr>
        <p:spPr bwMode="gray">
          <a:xfrm>
            <a:off x="5040313" y="4975163"/>
            <a:ext cx="762000"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a:solidFill>
                  <a:srgbClr val="FFFFFF"/>
                </a:solidFill>
              </a:rPr>
              <a:t>マイナンバー</a:t>
            </a:r>
          </a:p>
        </p:txBody>
      </p:sp>
      <p:sp>
        <p:nvSpPr>
          <p:cNvPr id="233" name="角丸四角形 78"/>
          <p:cNvSpPr>
            <a:spLocks noChangeArrowheads="1"/>
          </p:cNvSpPr>
          <p:nvPr/>
        </p:nvSpPr>
        <p:spPr bwMode="gray">
          <a:xfrm>
            <a:off x="3946525" y="5958929"/>
            <a:ext cx="762000"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a:solidFill>
                  <a:srgbClr val="FFFFFF"/>
                </a:solidFill>
              </a:rPr>
              <a:t>マイナンバー</a:t>
            </a:r>
          </a:p>
        </p:txBody>
      </p:sp>
      <p:sp>
        <p:nvSpPr>
          <p:cNvPr id="234" name="角丸四角形 79"/>
          <p:cNvSpPr>
            <a:spLocks noChangeArrowheads="1"/>
          </p:cNvSpPr>
          <p:nvPr/>
        </p:nvSpPr>
        <p:spPr bwMode="gray">
          <a:xfrm>
            <a:off x="4114800" y="5329461"/>
            <a:ext cx="762000"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a:solidFill>
                  <a:srgbClr val="FFFFFF"/>
                </a:solidFill>
              </a:rPr>
              <a:t>マイナンバー</a:t>
            </a:r>
          </a:p>
        </p:txBody>
      </p:sp>
      <p:sp>
        <p:nvSpPr>
          <p:cNvPr id="235" name="角丸四角形 80"/>
          <p:cNvSpPr>
            <a:spLocks noChangeArrowheads="1"/>
          </p:cNvSpPr>
          <p:nvPr/>
        </p:nvSpPr>
        <p:spPr bwMode="gray">
          <a:xfrm>
            <a:off x="5040313" y="5817642"/>
            <a:ext cx="762000" cy="338137"/>
          </a:xfrm>
          <a:prstGeom prst="roundRect">
            <a:avLst>
              <a:gd name="adj" fmla="val 16667"/>
            </a:avLst>
          </a:prstGeom>
          <a:solidFill>
            <a:srgbClr val="EBD9D9"/>
          </a:solidFill>
          <a:ln w="9525" algn="ctr">
            <a:solidFill>
              <a:srgbClr val="CEA2A2"/>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a:t>マイナンバー</a:t>
            </a:r>
            <a:endParaRPr lang="en-US" altLang="ja-JP" sz="1100"/>
          </a:p>
          <a:p>
            <a:pPr algn="ctr" eaLnBrk="1" fontAlgn="ctr" hangingPunct="1">
              <a:lnSpc>
                <a:spcPct val="100000"/>
              </a:lnSpc>
              <a:spcBef>
                <a:spcPct val="0"/>
              </a:spcBef>
              <a:spcAft>
                <a:spcPct val="0"/>
              </a:spcAft>
              <a:buClrTx/>
              <a:buFontTx/>
              <a:buNone/>
            </a:pPr>
            <a:r>
              <a:rPr lang="ja-JP" altLang="en-US" sz="1100"/>
              <a:t>で突合</a:t>
            </a:r>
            <a:endParaRPr lang="en-US" altLang="ja-JP" sz="1100"/>
          </a:p>
        </p:txBody>
      </p:sp>
      <p:sp>
        <p:nvSpPr>
          <p:cNvPr id="236" name="角丸四角形 81"/>
          <p:cNvSpPr>
            <a:spLocks noChangeArrowheads="1"/>
          </p:cNvSpPr>
          <p:nvPr/>
        </p:nvSpPr>
        <p:spPr bwMode="gray">
          <a:xfrm>
            <a:off x="7476430" y="6055320"/>
            <a:ext cx="1416050" cy="254000"/>
          </a:xfrm>
          <a:prstGeom prst="roundRect">
            <a:avLst>
              <a:gd name="adj" fmla="val 16667"/>
            </a:avLst>
          </a:prstGeom>
          <a:solidFill>
            <a:srgbClr val="EBD9D9"/>
          </a:solidFill>
          <a:ln w="9525" algn="ctr">
            <a:solidFill>
              <a:srgbClr val="CEA2A2"/>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200" dirty="0"/>
              <a:t>継続して状況把握</a:t>
            </a:r>
            <a:endParaRPr lang="en-US" altLang="ja-JP" sz="1200" dirty="0"/>
          </a:p>
        </p:txBody>
      </p:sp>
      <p:sp>
        <p:nvSpPr>
          <p:cNvPr id="237" name="正方形/長方形 82"/>
          <p:cNvSpPr>
            <a:spLocks noChangeArrowheads="1"/>
          </p:cNvSpPr>
          <p:nvPr/>
        </p:nvSpPr>
        <p:spPr bwMode="gray">
          <a:xfrm>
            <a:off x="201613" y="3784015"/>
            <a:ext cx="2825750" cy="2998921"/>
          </a:xfrm>
          <a:prstGeom prst="rect">
            <a:avLst/>
          </a:prstGeom>
          <a:solidFill>
            <a:srgbClr val="FFFFFF"/>
          </a:solidFill>
          <a:ln w="9525"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endParaRPr lang="ja-JP" altLang="en-US" sz="2000"/>
          </a:p>
        </p:txBody>
      </p:sp>
      <p:sp>
        <p:nvSpPr>
          <p:cNvPr id="238" name="正方形/長方形 83"/>
          <p:cNvSpPr>
            <a:spLocks noChangeArrowheads="1"/>
          </p:cNvSpPr>
          <p:nvPr/>
        </p:nvSpPr>
        <p:spPr bwMode="gray">
          <a:xfrm>
            <a:off x="201613" y="3717032"/>
            <a:ext cx="2825750" cy="298080"/>
          </a:xfrm>
          <a:prstGeom prst="rect">
            <a:avLst/>
          </a:prstGeom>
          <a:solidFill>
            <a:schemeClr val="accent2">
              <a:lumMod val="20000"/>
              <a:lumOff val="80000"/>
            </a:schemeClr>
          </a:solidFill>
          <a:ln w="9525" algn="ctr">
            <a:solidFill>
              <a:schemeClr val="accent2"/>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400" b="1"/>
              <a:t>「社会保障」での利用例</a:t>
            </a:r>
          </a:p>
        </p:txBody>
      </p:sp>
      <p:sp>
        <p:nvSpPr>
          <p:cNvPr id="239" name="角丸四角形 84"/>
          <p:cNvSpPr>
            <a:spLocks noChangeArrowheads="1"/>
          </p:cNvSpPr>
          <p:nvPr/>
        </p:nvSpPr>
        <p:spPr bwMode="gray">
          <a:xfrm>
            <a:off x="201613" y="6357579"/>
            <a:ext cx="2825750" cy="425358"/>
          </a:xfrm>
          <a:prstGeom prst="roundRect">
            <a:avLst>
              <a:gd name="adj" fmla="val 16667"/>
            </a:avLst>
          </a:prstGeom>
          <a:solidFill>
            <a:srgbClr val="0070C0"/>
          </a:solidFill>
          <a:ln w="9525" algn="ctr">
            <a:solidFill>
              <a:srgbClr val="002060"/>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400" b="1" dirty="0" smtClean="0">
                <a:solidFill>
                  <a:srgbClr val="FFFFFF"/>
                </a:solidFill>
              </a:rPr>
              <a:t>住民の申請手続きの簡素化と</a:t>
            </a:r>
            <a:endParaRPr lang="en-US" altLang="ja-JP" sz="1400" b="1" dirty="0" smtClean="0">
              <a:solidFill>
                <a:srgbClr val="FFFFFF"/>
              </a:solidFill>
            </a:endParaRPr>
          </a:p>
          <a:p>
            <a:pPr algn="ctr" eaLnBrk="1" fontAlgn="ctr" hangingPunct="1">
              <a:lnSpc>
                <a:spcPct val="100000"/>
              </a:lnSpc>
              <a:spcBef>
                <a:spcPct val="0"/>
              </a:spcBef>
              <a:spcAft>
                <a:spcPct val="0"/>
              </a:spcAft>
              <a:buClrTx/>
              <a:buFontTx/>
              <a:buNone/>
            </a:pPr>
            <a:r>
              <a:rPr lang="ja-JP" altLang="en-US" sz="1400" b="1" dirty="0" smtClean="0">
                <a:solidFill>
                  <a:srgbClr val="FFFFFF"/>
                </a:solidFill>
              </a:rPr>
              <a:t>迅速・正確・公正な給付の実現</a:t>
            </a:r>
            <a:endParaRPr lang="en-US" altLang="ja-JP" sz="1400" b="1" dirty="0">
              <a:solidFill>
                <a:srgbClr val="FFFFFF"/>
              </a:solidFill>
            </a:endParaRPr>
          </a:p>
        </p:txBody>
      </p:sp>
      <p:cxnSp>
        <p:nvCxnSpPr>
          <p:cNvPr id="243" name="直線矢印コネクタ 87"/>
          <p:cNvCxnSpPr>
            <a:cxnSpLocks noChangeShapeType="1"/>
            <a:endCxn id="168" idx="1"/>
          </p:cNvCxnSpPr>
          <p:nvPr/>
        </p:nvCxnSpPr>
        <p:spPr bwMode="gray">
          <a:xfrm>
            <a:off x="680996" y="4673287"/>
            <a:ext cx="1664260" cy="0"/>
          </a:xfrm>
          <a:prstGeom prst="straightConnector1">
            <a:avLst/>
          </a:prstGeom>
          <a:noFill/>
          <a:ln w="28575" algn="ctr">
            <a:solidFill>
              <a:srgbClr val="A30B1A"/>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nvGrpSpPr>
          <p:cNvPr id="255" name="グループ化 254"/>
          <p:cNvGrpSpPr/>
          <p:nvPr/>
        </p:nvGrpSpPr>
        <p:grpSpPr>
          <a:xfrm>
            <a:off x="323528" y="4101829"/>
            <a:ext cx="288032" cy="516379"/>
            <a:chOff x="683568" y="3356992"/>
            <a:chExt cx="288032" cy="516379"/>
          </a:xfrm>
        </p:grpSpPr>
        <p:sp>
          <p:nvSpPr>
            <p:cNvPr id="256" name="フローチャート : 論理積ゲート 255"/>
            <p:cNvSpPr/>
            <p:nvPr/>
          </p:nvSpPr>
          <p:spPr>
            <a:xfrm rot="16200000">
              <a:off x="698297" y="3600068"/>
              <a:ext cx="258574" cy="288032"/>
            </a:xfrm>
            <a:prstGeom prst="flowChartDela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57" name="スマイル 256"/>
            <p:cNvSpPr/>
            <p:nvPr/>
          </p:nvSpPr>
          <p:spPr>
            <a:xfrm>
              <a:off x="683568" y="3356992"/>
              <a:ext cx="288032" cy="28803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258" name="グループ化 257"/>
          <p:cNvGrpSpPr/>
          <p:nvPr/>
        </p:nvGrpSpPr>
        <p:grpSpPr>
          <a:xfrm>
            <a:off x="3538562" y="4320567"/>
            <a:ext cx="288032" cy="516379"/>
            <a:chOff x="683568" y="3356992"/>
            <a:chExt cx="288032" cy="516379"/>
          </a:xfrm>
        </p:grpSpPr>
        <p:sp>
          <p:nvSpPr>
            <p:cNvPr id="259" name="フローチャート : 論理積ゲート 258"/>
            <p:cNvSpPr/>
            <p:nvPr/>
          </p:nvSpPr>
          <p:spPr>
            <a:xfrm rot="16200000">
              <a:off x="698297" y="3600068"/>
              <a:ext cx="258574" cy="288032"/>
            </a:xfrm>
            <a:prstGeom prst="flowChartDela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60" name="スマイル 259"/>
            <p:cNvSpPr/>
            <p:nvPr/>
          </p:nvSpPr>
          <p:spPr>
            <a:xfrm>
              <a:off x="683568" y="3356992"/>
              <a:ext cx="288032" cy="28803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171" name="テキスト ボックス 69"/>
          <p:cNvSpPr txBox="1">
            <a:spLocks noChangeArrowheads="1"/>
          </p:cNvSpPr>
          <p:nvPr/>
        </p:nvSpPr>
        <p:spPr bwMode="auto">
          <a:xfrm>
            <a:off x="2195736" y="4047675"/>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200" dirty="0" smtClean="0"/>
              <a:t>市役所</a:t>
            </a:r>
            <a:endParaRPr lang="ja-JP" altLang="en-US" sz="1200" dirty="0"/>
          </a:p>
        </p:txBody>
      </p:sp>
      <p:cxnSp>
        <p:nvCxnSpPr>
          <p:cNvPr id="173" name="直線矢印コネクタ 87"/>
          <p:cNvCxnSpPr>
            <a:cxnSpLocks noChangeShapeType="1"/>
          </p:cNvCxnSpPr>
          <p:nvPr/>
        </p:nvCxnSpPr>
        <p:spPr bwMode="gray">
          <a:xfrm>
            <a:off x="806413" y="4618208"/>
            <a:ext cx="763126" cy="681361"/>
          </a:xfrm>
          <a:prstGeom prst="straightConnector1">
            <a:avLst/>
          </a:prstGeom>
          <a:noFill/>
          <a:ln w="28575" algn="ctr">
            <a:solidFill>
              <a:srgbClr val="A30B1A"/>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76" name="テキスト ボックス 69"/>
          <p:cNvSpPr txBox="1">
            <a:spLocks noChangeArrowheads="1"/>
          </p:cNvSpPr>
          <p:nvPr/>
        </p:nvSpPr>
        <p:spPr bwMode="auto">
          <a:xfrm>
            <a:off x="1322548" y="4836663"/>
            <a:ext cx="10227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200" dirty="0" smtClean="0"/>
              <a:t>年金事務所</a:t>
            </a:r>
            <a:endParaRPr lang="ja-JP" altLang="en-US" sz="1200" dirty="0"/>
          </a:p>
        </p:txBody>
      </p:sp>
      <p:cxnSp>
        <p:nvCxnSpPr>
          <p:cNvPr id="178" name="直線矢印コネクタ 87"/>
          <p:cNvCxnSpPr>
            <a:cxnSpLocks noChangeShapeType="1"/>
          </p:cNvCxnSpPr>
          <p:nvPr/>
        </p:nvCxnSpPr>
        <p:spPr bwMode="gray">
          <a:xfrm>
            <a:off x="539552" y="4728124"/>
            <a:ext cx="9747" cy="789108"/>
          </a:xfrm>
          <a:prstGeom prst="straightConnector1">
            <a:avLst/>
          </a:prstGeom>
          <a:noFill/>
          <a:ln w="28575" algn="ctr">
            <a:solidFill>
              <a:srgbClr val="A30B1A"/>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82" name="テキスト ボックス 69"/>
          <p:cNvSpPr txBox="1">
            <a:spLocks noChangeArrowheads="1"/>
          </p:cNvSpPr>
          <p:nvPr/>
        </p:nvSpPr>
        <p:spPr bwMode="auto">
          <a:xfrm>
            <a:off x="395536" y="5517232"/>
            <a:ext cx="10227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200" dirty="0" smtClean="0"/>
              <a:t>健保組合</a:t>
            </a:r>
            <a:endParaRPr lang="ja-JP" altLang="en-US" sz="1200" dirty="0"/>
          </a:p>
        </p:txBody>
      </p:sp>
      <p:sp>
        <p:nvSpPr>
          <p:cNvPr id="245" name="角丸四角形 88"/>
          <p:cNvSpPr>
            <a:spLocks noChangeArrowheads="1"/>
          </p:cNvSpPr>
          <p:nvPr/>
        </p:nvSpPr>
        <p:spPr bwMode="gray">
          <a:xfrm>
            <a:off x="402344" y="4422499"/>
            <a:ext cx="641264" cy="374653"/>
          </a:xfrm>
          <a:prstGeom prst="roundRect">
            <a:avLst>
              <a:gd name="adj" fmla="val 26322"/>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smtClean="0">
                <a:solidFill>
                  <a:srgbClr val="FFFFFF"/>
                </a:solidFill>
              </a:rPr>
              <a:t>マイ</a:t>
            </a:r>
            <a:endParaRPr lang="en-US" altLang="ja-JP" sz="1100" b="1" dirty="0" smtClean="0">
              <a:solidFill>
                <a:srgbClr val="FFFFFF"/>
              </a:solidFill>
            </a:endParaRPr>
          </a:p>
          <a:p>
            <a:pPr algn="ctr" eaLnBrk="1" fontAlgn="ctr" hangingPunct="1">
              <a:lnSpc>
                <a:spcPct val="100000"/>
              </a:lnSpc>
              <a:spcBef>
                <a:spcPct val="0"/>
              </a:spcBef>
              <a:spcAft>
                <a:spcPct val="0"/>
              </a:spcAft>
              <a:buClrTx/>
              <a:buFontTx/>
              <a:buNone/>
            </a:pPr>
            <a:r>
              <a:rPr lang="ja-JP" altLang="en-US" sz="1100" b="1" dirty="0" smtClean="0">
                <a:solidFill>
                  <a:srgbClr val="FFFFFF"/>
                </a:solidFill>
              </a:rPr>
              <a:t>ナンバー</a:t>
            </a:r>
            <a:endParaRPr lang="ja-JP" altLang="en-US" sz="1100" b="1" dirty="0">
              <a:solidFill>
                <a:srgbClr val="FFFFFF"/>
              </a:solidFill>
            </a:endParaRPr>
          </a:p>
        </p:txBody>
      </p:sp>
      <p:grpSp>
        <p:nvGrpSpPr>
          <p:cNvPr id="252" name="グループ化 251"/>
          <p:cNvGrpSpPr/>
          <p:nvPr/>
        </p:nvGrpSpPr>
        <p:grpSpPr>
          <a:xfrm>
            <a:off x="999810" y="4851915"/>
            <a:ext cx="1880264" cy="1407833"/>
            <a:chOff x="999810" y="4851915"/>
            <a:chExt cx="1880264" cy="1407833"/>
          </a:xfrm>
        </p:grpSpPr>
        <p:sp>
          <p:nvSpPr>
            <p:cNvPr id="249" name="円弧 248"/>
            <p:cNvSpPr/>
            <p:nvPr/>
          </p:nvSpPr>
          <p:spPr>
            <a:xfrm rot="9019778">
              <a:off x="999810" y="4851915"/>
              <a:ext cx="1880264" cy="1407833"/>
            </a:xfrm>
            <a:prstGeom prst="arc">
              <a:avLst>
                <a:gd name="adj1" fmla="val 9724679"/>
                <a:gd name="adj2" fmla="val 21045357"/>
              </a:avLst>
            </a:prstGeom>
            <a:ln w="50800">
              <a:solidFill>
                <a:srgbClr val="A7F9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cxnSp>
          <p:nvCxnSpPr>
            <p:cNvPr id="251" name="直線コネクタ 250"/>
            <p:cNvCxnSpPr/>
            <p:nvPr/>
          </p:nvCxnSpPr>
          <p:spPr>
            <a:xfrm>
              <a:off x="1842994" y="5613450"/>
              <a:ext cx="700978" cy="373260"/>
            </a:xfrm>
            <a:prstGeom prst="line">
              <a:avLst/>
            </a:prstGeom>
            <a:ln w="50800">
              <a:solidFill>
                <a:srgbClr val="A7F95D"/>
              </a:solidFill>
            </a:ln>
          </p:spPr>
          <p:style>
            <a:lnRef idx="1">
              <a:schemeClr val="accent1"/>
            </a:lnRef>
            <a:fillRef idx="0">
              <a:schemeClr val="accent1"/>
            </a:fillRef>
            <a:effectRef idx="0">
              <a:schemeClr val="accent1"/>
            </a:effectRef>
            <a:fontRef idx="minor">
              <a:schemeClr val="tx1"/>
            </a:fontRef>
          </p:style>
        </p:cxnSp>
      </p:grpSp>
      <p:pic>
        <p:nvPicPr>
          <p:cNvPr id="168" name="Picture 18" descr="http://ddl.design.css.fujitsu.com/ddl/ja/contents/02_%E3%82%A4%E3%83%A9%E3%82%B9%E3%83%88/04_%E5%BB%BA%E7%89%A9/8695_002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5256" y="4388442"/>
            <a:ext cx="492704" cy="56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 name="Picture 16" descr="http://ddl.design.css.fujitsu.com/ddl/ja/contents/02_%E3%82%A4%E3%83%A9%E3%82%B9%E3%83%88/04_%E5%BB%BA%E7%89%A9/8695_002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9539" y="5157950"/>
            <a:ext cx="414475" cy="56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4" descr="http://ddl.design.css.fujitsu.com/ddl/ja/contents/02_%E3%82%A4%E3%83%A9%E3%82%B9%E3%83%88/04_%E5%BB%BA%E7%89%A9/8791_0023.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3985" y="5750267"/>
            <a:ext cx="832791" cy="61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フローチャート : 複数書類 253"/>
          <p:cNvSpPr/>
          <p:nvPr/>
        </p:nvSpPr>
        <p:spPr>
          <a:xfrm>
            <a:off x="1289298" y="4149080"/>
            <a:ext cx="650644" cy="432034"/>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00" b="1" dirty="0">
                <a:solidFill>
                  <a:prstClr val="black"/>
                </a:solidFill>
              </a:rPr>
              <a:t>添付</a:t>
            </a:r>
            <a:endParaRPr lang="en-US" altLang="ja-JP" sz="1000" b="1" dirty="0">
              <a:solidFill>
                <a:prstClr val="black"/>
              </a:solidFill>
            </a:endParaRPr>
          </a:p>
          <a:p>
            <a:pPr algn="ctr"/>
            <a:r>
              <a:rPr lang="ja-JP" altLang="en-US" sz="1000" b="1" dirty="0">
                <a:solidFill>
                  <a:prstClr val="black"/>
                </a:solidFill>
              </a:rPr>
              <a:t>書類</a:t>
            </a:r>
          </a:p>
        </p:txBody>
      </p:sp>
      <p:sp>
        <p:nvSpPr>
          <p:cNvPr id="202" name="フローチャート : 複数書類 201"/>
          <p:cNvSpPr/>
          <p:nvPr/>
        </p:nvSpPr>
        <p:spPr>
          <a:xfrm>
            <a:off x="611560" y="5031323"/>
            <a:ext cx="650644" cy="432034"/>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00" b="1" dirty="0">
                <a:solidFill>
                  <a:prstClr val="black"/>
                </a:solidFill>
              </a:rPr>
              <a:t>添付</a:t>
            </a:r>
            <a:endParaRPr lang="en-US" altLang="ja-JP" sz="1000" b="1" dirty="0">
              <a:solidFill>
                <a:prstClr val="black"/>
              </a:solidFill>
            </a:endParaRPr>
          </a:p>
          <a:p>
            <a:pPr algn="ctr"/>
            <a:r>
              <a:rPr lang="ja-JP" altLang="en-US" sz="1000" b="1" dirty="0">
                <a:solidFill>
                  <a:prstClr val="black"/>
                </a:solidFill>
              </a:rPr>
              <a:t>書類</a:t>
            </a:r>
          </a:p>
        </p:txBody>
      </p:sp>
      <p:sp>
        <p:nvSpPr>
          <p:cNvPr id="261" name="禁止 260"/>
          <p:cNvSpPr/>
          <p:nvPr/>
        </p:nvSpPr>
        <p:spPr>
          <a:xfrm>
            <a:off x="1299138" y="4143563"/>
            <a:ext cx="544603" cy="465036"/>
          </a:xfrm>
          <a:prstGeom prst="noSmoking">
            <a:avLst>
              <a:gd name="adj" fmla="val 13482"/>
            </a:avLst>
          </a:prstGeom>
          <a:solidFill>
            <a:srgbClr val="FF0000">
              <a:alpha val="45000"/>
            </a:srgbClr>
          </a:solidFill>
          <a:ln>
            <a:solidFill>
              <a:srgbClr val="FF0000">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203" name="禁止 202"/>
          <p:cNvSpPr/>
          <p:nvPr/>
        </p:nvSpPr>
        <p:spPr>
          <a:xfrm>
            <a:off x="616864" y="5013176"/>
            <a:ext cx="544603" cy="465036"/>
          </a:xfrm>
          <a:prstGeom prst="noSmoking">
            <a:avLst>
              <a:gd name="adj" fmla="val 13482"/>
            </a:avLst>
          </a:prstGeom>
          <a:solidFill>
            <a:srgbClr val="FF0000">
              <a:alpha val="45000"/>
            </a:srgbClr>
          </a:solidFill>
          <a:ln>
            <a:solidFill>
              <a:srgbClr val="FF0000">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grpSp>
        <p:nvGrpSpPr>
          <p:cNvPr id="2" name="グループ化 1"/>
          <p:cNvGrpSpPr/>
          <p:nvPr/>
        </p:nvGrpSpPr>
        <p:grpSpPr>
          <a:xfrm>
            <a:off x="5774978" y="1481995"/>
            <a:ext cx="2859234" cy="2083622"/>
            <a:chOff x="3707904" y="1440508"/>
            <a:chExt cx="2859234" cy="2083622"/>
          </a:xfrm>
        </p:grpSpPr>
        <p:grpSp>
          <p:nvGrpSpPr>
            <p:cNvPr id="191" name="グループ化 190"/>
            <p:cNvGrpSpPr/>
            <p:nvPr/>
          </p:nvGrpSpPr>
          <p:grpSpPr>
            <a:xfrm>
              <a:off x="4007602" y="1628095"/>
              <a:ext cx="2559536" cy="1896035"/>
              <a:chOff x="5856903" y="615288"/>
              <a:chExt cx="2963569" cy="3029736"/>
            </a:xfrm>
            <a:solidFill>
              <a:schemeClr val="bg2">
                <a:lumMod val="75000"/>
              </a:schemeClr>
            </a:solidFill>
          </p:grpSpPr>
          <p:sp>
            <p:nvSpPr>
              <p:cNvPr id="194" name="ひし形 193"/>
              <p:cNvSpPr/>
              <p:nvPr/>
            </p:nvSpPr>
            <p:spPr>
              <a:xfrm>
                <a:off x="7800196" y="615288"/>
                <a:ext cx="1020276" cy="639739"/>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09" name="フリーフォーム 208"/>
              <p:cNvSpPr/>
              <p:nvPr/>
            </p:nvSpPr>
            <p:spPr>
              <a:xfrm>
                <a:off x="6516216" y="1401554"/>
                <a:ext cx="2105246" cy="2243470"/>
              </a:xfrm>
              <a:custGeom>
                <a:avLst/>
                <a:gdLst>
                  <a:gd name="connsiteX0" fmla="*/ 1446028 w 2105246"/>
                  <a:gd name="connsiteY0" fmla="*/ 0 h 2243470"/>
                  <a:gd name="connsiteX1" fmla="*/ 2105246 w 2105246"/>
                  <a:gd name="connsiteY1" fmla="*/ 0 h 2243470"/>
                  <a:gd name="connsiteX2" fmla="*/ 2083981 w 2105246"/>
                  <a:gd name="connsiteY2" fmla="*/ 2105247 h 2243470"/>
                  <a:gd name="connsiteX3" fmla="*/ 1903228 w 2105246"/>
                  <a:gd name="connsiteY3" fmla="*/ 2105247 h 2243470"/>
                  <a:gd name="connsiteX4" fmla="*/ 1913860 w 2105246"/>
                  <a:gd name="connsiteY4" fmla="*/ 1850065 h 2243470"/>
                  <a:gd name="connsiteX5" fmla="*/ 1786269 w 2105246"/>
                  <a:gd name="connsiteY5" fmla="*/ 1850065 h 2243470"/>
                  <a:gd name="connsiteX6" fmla="*/ 1765004 w 2105246"/>
                  <a:gd name="connsiteY6" fmla="*/ 2083982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95153 w 2105246"/>
                  <a:gd name="connsiteY18" fmla="*/ 786809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03228 w 2105246"/>
                  <a:gd name="connsiteY3" fmla="*/ 2105247 h 2243470"/>
                  <a:gd name="connsiteX4" fmla="*/ 1913860 w 2105246"/>
                  <a:gd name="connsiteY4" fmla="*/ 1850065 h 2243470"/>
                  <a:gd name="connsiteX5" fmla="*/ 1786269 w 2105246"/>
                  <a:gd name="connsiteY5" fmla="*/ 1850065 h 2243470"/>
                  <a:gd name="connsiteX6" fmla="*/ 1765004 w 2105246"/>
                  <a:gd name="connsiteY6" fmla="*/ 2083982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65004 w 2105246"/>
                  <a:gd name="connsiteY6" fmla="*/ 2083982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84054 w 2105246"/>
                  <a:gd name="connsiteY6" fmla="*/ 2064932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84054 w 2105246"/>
                  <a:gd name="connsiteY6" fmla="*/ 2083982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79291 w 2105246"/>
                  <a:gd name="connsiteY6" fmla="*/ 2069694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79291 w 2105246"/>
                  <a:gd name="connsiteY6" fmla="*/ 2069694 h 2243470"/>
                  <a:gd name="connsiteX7" fmla="*/ 1603301 w 2105246"/>
                  <a:gd name="connsiteY7" fmla="*/ 2068586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79291 w 2105246"/>
                  <a:gd name="connsiteY6" fmla="*/ 2069694 h 2243470"/>
                  <a:gd name="connsiteX7" fmla="*/ 1603301 w 2105246"/>
                  <a:gd name="connsiteY7" fmla="*/ 2068586 h 2243470"/>
                  <a:gd name="connsiteX8" fmla="*/ 1599646 w 2105246"/>
                  <a:gd name="connsiteY8" fmla="*/ 2143015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05246" h="2243470">
                    <a:moveTo>
                      <a:pt x="1446028" y="0"/>
                    </a:moveTo>
                    <a:lnTo>
                      <a:pt x="2105246" y="0"/>
                    </a:lnTo>
                    <a:lnTo>
                      <a:pt x="2083981" y="2105247"/>
                    </a:lnTo>
                    <a:lnTo>
                      <a:pt x="1917515" y="2105247"/>
                    </a:lnTo>
                    <a:cubicBezTo>
                      <a:pt x="1916297" y="2020186"/>
                      <a:pt x="1915078" y="1935126"/>
                      <a:pt x="1913860" y="1850065"/>
                    </a:cubicBezTo>
                    <a:lnTo>
                      <a:pt x="1786269" y="1850065"/>
                    </a:lnTo>
                    <a:cubicBezTo>
                      <a:pt x="1785531" y="1921687"/>
                      <a:pt x="1780029" y="1998072"/>
                      <a:pt x="1779291" y="2069694"/>
                    </a:cubicBezTo>
                    <a:lnTo>
                      <a:pt x="1603301" y="2068586"/>
                    </a:lnTo>
                    <a:lnTo>
                      <a:pt x="1599646" y="2143015"/>
                    </a:lnTo>
                    <a:lnTo>
                      <a:pt x="1095153" y="2137144"/>
                    </a:lnTo>
                    <a:lnTo>
                      <a:pt x="1095153" y="2243470"/>
                    </a:lnTo>
                    <a:lnTo>
                      <a:pt x="659218" y="2243470"/>
                    </a:lnTo>
                    <a:lnTo>
                      <a:pt x="659218" y="1765005"/>
                    </a:lnTo>
                    <a:lnTo>
                      <a:pt x="0" y="1765005"/>
                    </a:lnTo>
                    <a:lnTo>
                      <a:pt x="0" y="1169582"/>
                    </a:lnTo>
                    <a:lnTo>
                      <a:pt x="956930" y="1169582"/>
                    </a:lnTo>
                    <a:lnTo>
                      <a:pt x="946297" y="637954"/>
                    </a:lnTo>
                    <a:lnTo>
                      <a:pt x="1084521" y="637954"/>
                    </a:lnTo>
                    <a:cubicBezTo>
                      <a:pt x="1083303" y="690747"/>
                      <a:pt x="1082084" y="743541"/>
                      <a:pt x="1080866" y="796334"/>
                    </a:cubicBezTo>
                    <a:lnTo>
                      <a:pt x="1446028" y="797442"/>
                    </a:lnTo>
                    <a:lnTo>
                      <a:pt x="1446028"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10" name="正方形/長方形 209"/>
              <p:cNvSpPr/>
              <p:nvPr/>
            </p:nvSpPr>
            <p:spPr>
              <a:xfrm>
                <a:off x="6560666" y="3251987"/>
                <a:ext cx="487299" cy="36130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28" name="フリーフォーム 227"/>
              <p:cNvSpPr/>
              <p:nvPr/>
            </p:nvSpPr>
            <p:spPr>
              <a:xfrm>
                <a:off x="5856903" y="2562316"/>
                <a:ext cx="595423" cy="1052623"/>
              </a:xfrm>
              <a:custGeom>
                <a:avLst/>
                <a:gdLst>
                  <a:gd name="connsiteX0" fmla="*/ 10632 w 595423"/>
                  <a:gd name="connsiteY0" fmla="*/ 0 h 1052623"/>
                  <a:gd name="connsiteX1" fmla="*/ 595423 w 595423"/>
                  <a:gd name="connsiteY1" fmla="*/ 10633 h 1052623"/>
                  <a:gd name="connsiteX2" fmla="*/ 595423 w 595423"/>
                  <a:gd name="connsiteY2" fmla="*/ 1052623 h 1052623"/>
                  <a:gd name="connsiteX3" fmla="*/ 255181 w 595423"/>
                  <a:gd name="connsiteY3" fmla="*/ 1052623 h 1052623"/>
                  <a:gd name="connsiteX4" fmla="*/ 265814 w 595423"/>
                  <a:gd name="connsiteY4" fmla="*/ 308344 h 1052623"/>
                  <a:gd name="connsiteX5" fmla="*/ 0 w 595423"/>
                  <a:gd name="connsiteY5" fmla="*/ 318977 h 1052623"/>
                  <a:gd name="connsiteX6" fmla="*/ 10632 w 595423"/>
                  <a:gd name="connsiteY6" fmla="*/ 0 h 105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23" h="1052623">
                    <a:moveTo>
                      <a:pt x="10632" y="0"/>
                    </a:moveTo>
                    <a:lnTo>
                      <a:pt x="595423" y="10633"/>
                    </a:lnTo>
                    <a:lnTo>
                      <a:pt x="595423" y="1052623"/>
                    </a:lnTo>
                    <a:lnTo>
                      <a:pt x="255181" y="1052623"/>
                    </a:lnTo>
                    <a:lnTo>
                      <a:pt x="265814" y="308344"/>
                    </a:lnTo>
                    <a:lnTo>
                      <a:pt x="0" y="318977"/>
                    </a:lnTo>
                    <a:lnTo>
                      <a:pt x="10632"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40" name="正方形/長方形 239"/>
              <p:cNvSpPr/>
              <p:nvPr/>
            </p:nvSpPr>
            <p:spPr>
              <a:xfrm>
                <a:off x="5856903" y="3382357"/>
                <a:ext cx="144016" cy="26047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nvGrpSpPr>
            <p:cNvPr id="241" name="グループ化 240"/>
            <p:cNvGrpSpPr/>
            <p:nvPr/>
          </p:nvGrpSpPr>
          <p:grpSpPr>
            <a:xfrm>
              <a:off x="3949864" y="2776502"/>
              <a:ext cx="365501" cy="493187"/>
              <a:chOff x="4067944" y="3169743"/>
              <a:chExt cx="660295" cy="957845"/>
            </a:xfrm>
          </p:grpSpPr>
          <p:sp>
            <p:nvSpPr>
              <p:cNvPr id="242" name="直方体 241"/>
              <p:cNvSpPr/>
              <p:nvPr/>
            </p:nvSpPr>
            <p:spPr>
              <a:xfrm>
                <a:off x="4067944" y="3169743"/>
                <a:ext cx="648072" cy="957845"/>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44" name="正方形/長方形 243"/>
              <p:cNvSpPr/>
              <p:nvPr/>
            </p:nvSpPr>
            <p:spPr>
              <a:xfrm>
                <a:off x="4139952" y="3387124"/>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46" name="正方形/長方形 245"/>
              <p:cNvSpPr/>
              <p:nvPr/>
            </p:nvSpPr>
            <p:spPr>
              <a:xfrm>
                <a:off x="4139952" y="3539524"/>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47" name="正方形/長方形 246"/>
              <p:cNvSpPr/>
              <p:nvPr/>
            </p:nvSpPr>
            <p:spPr>
              <a:xfrm>
                <a:off x="4139952" y="3705328"/>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48" name="正方形/長方形 247"/>
              <p:cNvSpPr/>
              <p:nvPr/>
            </p:nvSpPr>
            <p:spPr>
              <a:xfrm>
                <a:off x="4139952" y="3861048"/>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50" name="正方形/長方形 249"/>
              <p:cNvSpPr/>
              <p:nvPr/>
            </p:nvSpPr>
            <p:spPr>
              <a:xfrm>
                <a:off x="4253548" y="4001715"/>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53" name="正方形/長方形 252"/>
              <p:cNvSpPr/>
              <p:nvPr/>
            </p:nvSpPr>
            <p:spPr>
              <a:xfrm>
                <a:off x="4393662" y="3999258"/>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62" name="正方形/長方形 261"/>
              <p:cNvSpPr/>
              <p:nvPr/>
            </p:nvSpPr>
            <p:spPr>
              <a:xfrm>
                <a:off x="4105493" y="4000837"/>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dirty="0">
                  <a:solidFill>
                    <a:prstClr val="white"/>
                  </a:solidFill>
                </a:endParaRPr>
              </a:p>
            </p:txBody>
          </p:sp>
          <p:sp>
            <p:nvSpPr>
              <p:cNvPr id="269" name="平行四辺形 268"/>
              <p:cNvSpPr/>
              <p:nvPr/>
            </p:nvSpPr>
            <p:spPr>
              <a:xfrm rot="19199640" flipH="1" flipV="1">
                <a:off x="4551814" y="3345994"/>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70" name="平行四辺形 269"/>
              <p:cNvSpPr/>
              <p:nvPr/>
            </p:nvSpPr>
            <p:spPr>
              <a:xfrm rot="19199640" flipH="1" flipV="1">
                <a:off x="4546523" y="3502190"/>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71" name="平行四辺形 270"/>
              <p:cNvSpPr/>
              <p:nvPr/>
            </p:nvSpPr>
            <p:spPr>
              <a:xfrm rot="19199640" flipH="1" flipV="1">
                <a:off x="4546523" y="3669435"/>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72" name="平行四辺形 271"/>
              <p:cNvSpPr/>
              <p:nvPr/>
            </p:nvSpPr>
            <p:spPr>
              <a:xfrm rot="19199640" flipH="1" flipV="1">
                <a:off x="4546524" y="3824616"/>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273" name="テキスト ボックス 29"/>
            <p:cNvSpPr txBox="1">
              <a:spLocks noChangeArrowheads="1"/>
            </p:cNvSpPr>
            <p:nvPr/>
          </p:nvSpPr>
          <p:spPr bwMode="auto">
            <a:xfrm>
              <a:off x="3707904" y="3211586"/>
              <a:ext cx="8165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05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市町村</a:t>
              </a:r>
              <a:endParaRPr lang="ja-JP" altLang="en-US" sz="105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74" name="グループ化 273"/>
            <p:cNvGrpSpPr/>
            <p:nvPr/>
          </p:nvGrpSpPr>
          <p:grpSpPr>
            <a:xfrm>
              <a:off x="4737174" y="2595425"/>
              <a:ext cx="367384" cy="493187"/>
              <a:chOff x="3660838" y="3210768"/>
              <a:chExt cx="663695" cy="957844"/>
            </a:xfrm>
          </p:grpSpPr>
          <p:sp>
            <p:nvSpPr>
              <p:cNvPr id="275" name="直方体 274"/>
              <p:cNvSpPr/>
              <p:nvPr/>
            </p:nvSpPr>
            <p:spPr>
              <a:xfrm>
                <a:off x="3660838" y="3210768"/>
                <a:ext cx="648073" cy="957844"/>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76" name="正方形/長方形 275"/>
              <p:cNvSpPr/>
              <p:nvPr/>
            </p:nvSpPr>
            <p:spPr>
              <a:xfrm>
                <a:off x="3713179" y="3454574"/>
                <a:ext cx="360037" cy="837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77" name="正方形/長方形 276"/>
              <p:cNvSpPr/>
              <p:nvPr/>
            </p:nvSpPr>
            <p:spPr>
              <a:xfrm>
                <a:off x="3717583" y="3596404"/>
                <a:ext cx="360040" cy="837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78" name="正方形/長方形 277"/>
              <p:cNvSpPr/>
              <p:nvPr/>
            </p:nvSpPr>
            <p:spPr>
              <a:xfrm>
                <a:off x="3717583" y="3762211"/>
                <a:ext cx="360040" cy="837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79" name="正方形/長方形 278"/>
              <p:cNvSpPr/>
              <p:nvPr/>
            </p:nvSpPr>
            <p:spPr>
              <a:xfrm>
                <a:off x="3717583" y="3917931"/>
                <a:ext cx="360040" cy="837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80" name="正方形/長方形 279"/>
              <p:cNvSpPr/>
              <p:nvPr/>
            </p:nvSpPr>
            <p:spPr>
              <a:xfrm>
                <a:off x="3860680" y="4042739"/>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81" name="正方形/長方形 280"/>
              <p:cNvSpPr/>
              <p:nvPr/>
            </p:nvSpPr>
            <p:spPr>
              <a:xfrm>
                <a:off x="4000793" y="4040282"/>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82" name="正方形/長方形 281"/>
              <p:cNvSpPr/>
              <p:nvPr/>
            </p:nvSpPr>
            <p:spPr>
              <a:xfrm>
                <a:off x="3712623" y="4041861"/>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dirty="0">
                  <a:solidFill>
                    <a:prstClr val="white"/>
                  </a:solidFill>
                </a:endParaRPr>
              </a:p>
            </p:txBody>
          </p:sp>
          <p:sp>
            <p:nvSpPr>
              <p:cNvPr id="283" name="平行四辺形 282"/>
              <p:cNvSpPr/>
              <p:nvPr/>
            </p:nvSpPr>
            <p:spPr>
              <a:xfrm rot="19199640" flipH="1" flipV="1">
                <a:off x="4148108" y="3402876"/>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84" name="平行四辺形 283"/>
              <p:cNvSpPr/>
              <p:nvPr/>
            </p:nvSpPr>
            <p:spPr>
              <a:xfrm rot="19199640" flipH="1" flipV="1">
                <a:off x="4142816" y="3559072"/>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85" name="平行四辺形 284"/>
              <p:cNvSpPr/>
              <p:nvPr/>
            </p:nvSpPr>
            <p:spPr>
              <a:xfrm rot="19199640" flipH="1" flipV="1">
                <a:off x="4142816" y="3726318"/>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86" name="平行四辺形 285"/>
              <p:cNvSpPr/>
              <p:nvPr/>
            </p:nvSpPr>
            <p:spPr>
              <a:xfrm rot="19199640" flipH="1" flipV="1">
                <a:off x="4142818" y="3881498"/>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287" name="テキスト ボックス 29"/>
            <p:cNvSpPr txBox="1">
              <a:spLocks noChangeArrowheads="1"/>
            </p:cNvSpPr>
            <p:nvPr/>
          </p:nvSpPr>
          <p:spPr bwMode="auto">
            <a:xfrm>
              <a:off x="4475556" y="3042935"/>
              <a:ext cx="8165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05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税務署</a:t>
              </a:r>
              <a:endParaRPr lang="ja-JP" altLang="en-US" sz="105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88" name="グループ化 287"/>
            <p:cNvGrpSpPr/>
            <p:nvPr/>
          </p:nvGrpSpPr>
          <p:grpSpPr>
            <a:xfrm>
              <a:off x="5451159" y="2811449"/>
              <a:ext cx="365499" cy="493187"/>
              <a:chOff x="3705017" y="3028799"/>
              <a:chExt cx="660293" cy="957843"/>
            </a:xfrm>
          </p:grpSpPr>
          <p:sp>
            <p:nvSpPr>
              <p:cNvPr id="289" name="直方体 288"/>
              <p:cNvSpPr/>
              <p:nvPr/>
            </p:nvSpPr>
            <p:spPr>
              <a:xfrm>
                <a:off x="3705017" y="3028799"/>
                <a:ext cx="648073" cy="957843"/>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90" name="正方形/長方形 289"/>
              <p:cNvSpPr/>
              <p:nvPr/>
            </p:nvSpPr>
            <p:spPr>
              <a:xfrm>
                <a:off x="3777024" y="3246182"/>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91" name="正方形/長方形 290"/>
              <p:cNvSpPr/>
              <p:nvPr/>
            </p:nvSpPr>
            <p:spPr>
              <a:xfrm>
                <a:off x="3777024" y="3398582"/>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92" name="正方形/長方形 291"/>
              <p:cNvSpPr/>
              <p:nvPr/>
            </p:nvSpPr>
            <p:spPr>
              <a:xfrm>
                <a:off x="3777024" y="3564386"/>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93" name="正方形/長方形 292"/>
              <p:cNvSpPr/>
              <p:nvPr/>
            </p:nvSpPr>
            <p:spPr>
              <a:xfrm>
                <a:off x="3777024" y="3720105"/>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94" name="正方形/長方形 293"/>
              <p:cNvSpPr/>
              <p:nvPr/>
            </p:nvSpPr>
            <p:spPr>
              <a:xfrm>
                <a:off x="3890620" y="3860771"/>
                <a:ext cx="103821"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95" name="正方形/長方形 294"/>
              <p:cNvSpPr/>
              <p:nvPr/>
            </p:nvSpPr>
            <p:spPr>
              <a:xfrm>
                <a:off x="4030734" y="3858314"/>
                <a:ext cx="103821"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96" name="正方形/長方形 295"/>
              <p:cNvSpPr/>
              <p:nvPr/>
            </p:nvSpPr>
            <p:spPr>
              <a:xfrm>
                <a:off x="3742564" y="3859895"/>
                <a:ext cx="103821"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dirty="0">
                  <a:solidFill>
                    <a:prstClr val="white"/>
                  </a:solidFill>
                </a:endParaRPr>
              </a:p>
            </p:txBody>
          </p:sp>
          <p:sp>
            <p:nvSpPr>
              <p:cNvPr id="297" name="平行四辺形 296"/>
              <p:cNvSpPr/>
              <p:nvPr/>
            </p:nvSpPr>
            <p:spPr>
              <a:xfrm rot="19199640" flipH="1" flipV="1">
                <a:off x="4188884" y="3205051"/>
                <a:ext cx="176426"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98" name="平行四辺形 297"/>
              <p:cNvSpPr/>
              <p:nvPr/>
            </p:nvSpPr>
            <p:spPr>
              <a:xfrm rot="19199640" flipH="1" flipV="1">
                <a:off x="4183596" y="3361248"/>
                <a:ext cx="176426"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99" name="平行四辺形 298"/>
              <p:cNvSpPr/>
              <p:nvPr/>
            </p:nvSpPr>
            <p:spPr>
              <a:xfrm rot="19199640" flipH="1" flipV="1">
                <a:off x="4183596" y="3528493"/>
                <a:ext cx="176426"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00" name="平行四辺形 299"/>
              <p:cNvSpPr/>
              <p:nvPr/>
            </p:nvSpPr>
            <p:spPr>
              <a:xfrm rot="19199640" flipH="1" flipV="1">
                <a:off x="4183596" y="3683672"/>
                <a:ext cx="176426"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301" name="テキスト ボックス 29"/>
            <p:cNvSpPr txBox="1">
              <a:spLocks noChangeArrowheads="1"/>
            </p:cNvSpPr>
            <p:nvPr/>
          </p:nvSpPr>
          <p:spPr bwMode="auto">
            <a:xfrm>
              <a:off x="5201811" y="3254631"/>
              <a:ext cx="95180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05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年金事務所</a:t>
              </a:r>
              <a:endParaRPr lang="ja-JP" altLang="en-US" sz="105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02" name="グループ化 301"/>
            <p:cNvGrpSpPr/>
            <p:nvPr/>
          </p:nvGrpSpPr>
          <p:grpSpPr>
            <a:xfrm>
              <a:off x="5962044" y="2163936"/>
              <a:ext cx="365501" cy="493187"/>
              <a:chOff x="4067944" y="3169743"/>
              <a:chExt cx="660295" cy="957845"/>
            </a:xfrm>
          </p:grpSpPr>
          <p:sp>
            <p:nvSpPr>
              <p:cNvPr id="303" name="直方体 302"/>
              <p:cNvSpPr/>
              <p:nvPr/>
            </p:nvSpPr>
            <p:spPr>
              <a:xfrm>
                <a:off x="4067944" y="3169743"/>
                <a:ext cx="648072" cy="957845"/>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04" name="正方形/長方形 303"/>
              <p:cNvSpPr/>
              <p:nvPr/>
            </p:nvSpPr>
            <p:spPr>
              <a:xfrm>
                <a:off x="4139952" y="3387124"/>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05" name="正方形/長方形 304"/>
              <p:cNvSpPr/>
              <p:nvPr/>
            </p:nvSpPr>
            <p:spPr>
              <a:xfrm>
                <a:off x="4139952" y="3539524"/>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06" name="正方形/長方形 305"/>
              <p:cNvSpPr/>
              <p:nvPr/>
            </p:nvSpPr>
            <p:spPr>
              <a:xfrm>
                <a:off x="4139952" y="3705328"/>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07" name="正方形/長方形 306"/>
              <p:cNvSpPr/>
              <p:nvPr/>
            </p:nvSpPr>
            <p:spPr>
              <a:xfrm>
                <a:off x="4139952" y="3861048"/>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08" name="正方形/長方形 307"/>
              <p:cNvSpPr/>
              <p:nvPr/>
            </p:nvSpPr>
            <p:spPr>
              <a:xfrm>
                <a:off x="4253548" y="4001715"/>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09" name="正方形/長方形 308"/>
              <p:cNvSpPr/>
              <p:nvPr/>
            </p:nvSpPr>
            <p:spPr>
              <a:xfrm>
                <a:off x="4393662" y="3999258"/>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10" name="正方形/長方形 309"/>
              <p:cNvSpPr/>
              <p:nvPr/>
            </p:nvSpPr>
            <p:spPr>
              <a:xfrm>
                <a:off x="4105493" y="4000837"/>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dirty="0">
                  <a:solidFill>
                    <a:prstClr val="white"/>
                  </a:solidFill>
                </a:endParaRPr>
              </a:p>
            </p:txBody>
          </p:sp>
          <p:sp>
            <p:nvSpPr>
              <p:cNvPr id="311" name="平行四辺形 310"/>
              <p:cNvSpPr/>
              <p:nvPr/>
            </p:nvSpPr>
            <p:spPr>
              <a:xfrm rot="19199640" flipH="1" flipV="1">
                <a:off x="4551814" y="3345994"/>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12" name="平行四辺形 311"/>
              <p:cNvSpPr/>
              <p:nvPr/>
            </p:nvSpPr>
            <p:spPr>
              <a:xfrm rot="19199640" flipH="1" flipV="1">
                <a:off x="4546523" y="3502190"/>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13" name="平行四辺形 312"/>
              <p:cNvSpPr/>
              <p:nvPr/>
            </p:nvSpPr>
            <p:spPr>
              <a:xfrm rot="19199640" flipH="1" flipV="1">
                <a:off x="4546523" y="3669435"/>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14" name="平行四辺形 313"/>
              <p:cNvSpPr/>
              <p:nvPr/>
            </p:nvSpPr>
            <p:spPr>
              <a:xfrm rot="19199640" flipH="1" flipV="1">
                <a:off x="4546524" y="3824616"/>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315" name="テキスト ボックス 29"/>
            <p:cNvSpPr txBox="1">
              <a:spLocks noChangeArrowheads="1"/>
            </p:cNvSpPr>
            <p:nvPr/>
          </p:nvSpPr>
          <p:spPr bwMode="auto">
            <a:xfrm>
              <a:off x="5584859" y="2599020"/>
              <a:ext cx="95180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05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健保組合</a:t>
              </a:r>
              <a:endParaRPr lang="ja-JP" altLang="en-US" sz="105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16" name="グループ化 315"/>
            <p:cNvGrpSpPr/>
            <p:nvPr/>
          </p:nvGrpSpPr>
          <p:grpSpPr>
            <a:xfrm>
              <a:off x="5973313" y="1440508"/>
              <a:ext cx="365501" cy="493187"/>
              <a:chOff x="4067944" y="3169743"/>
              <a:chExt cx="660295" cy="957845"/>
            </a:xfrm>
          </p:grpSpPr>
          <p:sp>
            <p:nvSpPr>
              <p:cNvPr id="317" name="直方体 316"/>
              <p:cNvSpPr/>
              <p:nvPr/>
            </p:nvSpPr>
            <p:spPr>
              <a:xfrm>
                <a:off x="4067944" y="3169743"/>
                <a:ext cx="648072" cy="957845"/>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18" name="正方形/長方形 317"/>
              <p:cNvSpPr/>
              <p:nvPr/>
            </p:nvSpPr>
            <p:spPr>
              <a:xfrm>
                <a:off x="4139952" y="3387124"/>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19" name="正方形/長方形 318"/>
              <p:cNvSpPr/>
              <p:nvPr/>
            </p:nvSpPr>
            <p:spPr>
              <a:xfrm>
                <a:off x="4139952" y="3539524"/>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20" name="正方形/長方形 319"/>
              <p:cNvSpPr/>
              <p:nvPr/>
            </p:nvSpPr>
            <p:spPr>
              <a:xfrm>
                <a:off x="4139952" y="3705328"/>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21" name="正方形/長方形 320"/>
              <p:cNvSpPr/>
              <p:nvPr/>
            </p:nvSpPr>
            <p:spPr>
              <a:xfrm>
                <a:off x="4139952" y="3861048"/>
                <a:ext cx="360040" cy="837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22" name="正方形/長方形 321"/>
              <p:cNvSpPr/>
              <p:nvPr/>
            </p:nvSpPr>
            <p:spPr>
              <a:xfrm>
                <a:off x="4253548" y="4001715"/>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23" name="正方形/長方形 322"/>
              <p:cNvSpPr/>
              <p:nvPr/>
            </p:nvSpPr>
            <p:spPr>
              <a:xfrm>
                <a:off x="4393662" y="3999258"/>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24" name="正方形/長方形 323"/>
              <p:cNvSpPr/>
              <p:nvPr/>
            </p:nvSpPr>
            <p:spPr>
              <a:xfrm>
                <a:off x="4105493" y="4000837"/>
                <a:ext cx="103820" cy="1222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dirty="0">
                  <a:solidFill>
                    <a:prstClr val="white"/>
                  </a:solidFill>
                </a:endParaRPr>
              </a:p>
            </p:txBody>
          </p:sp>
          <p:sp>
            <p:nvSpPr>
              <p:cNvPr id="325" name="平行四辺形 324"/>
              <p:cNvSpPr/>
              <p:nvPr/>
            </p:nvSpPr>
            <p:spPr>
              <a:xfrm rot="19199640" flipH="1" flipV="1">
                <a:off x="4551814" y="3345994"/>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26" name="平行四辺形 325"/>
              <p:cNvSpPr/>
              <p:nvPr/>
            </p:nvSpPr>
            <p:spPr>
              <a:xfrm rot="19199640" flipH="1" flipV="1">
                <a:off x="4546523" y="3502190"/>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27" name="平行四辺形 326"/>
              <p:cNvSpPr/>
              <p:nvPr/>
            </p:nvSpPr>
            <p:spPr>
              <a:xfrm rot="19199640" flipH="1" flipV="1">
                <a:off x="4546523" y="3669435"/>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28" name="平行四辺形 327"/>
              <p:cNvSpPr/>
              <p:nvPr/>
            </p:nvSpPr>
            <p:spPr>
              <a:xfrm rot="19199640" flipH="1" flipV="1">
                <a:off x="4546524" y="3824616"/>
                <a:ext cx="176425" cy="72862"/>
              </a:xfrm>
              <a:prstGeom prst="parallelogram">
                <a:avLst>
                  <a:gd name="adj" fmla="val 7638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329" name="テキスト ボックス 29"/>
            <p:cNvSpPr txBox="1">
              <a:spLocks noChangeArrowheads="1"/>
            </p:cNvSpPr>
            <p:nvPr/>
          </p:nvSpPr>
          <p:spPr bwMode="auto">
            <a:xfrm>
              <a:off x="5596128" y="1875592"/>
              <a:ext cx="95180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05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労働局</a:t>
              </a:r>
              <a:endParaRPr lang="ja-JP" altLang="en-US" sz="105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4" name="直線コネクタ 3"/>
          <p:cNvCxnSpPr>
            <a:stCxn id="100" idx="2"/>
            <a:endCxn id="317" idx="2"/>
          </p:cNvCxnSpPr>
          <p:nvPr/>
        </p:nvCxnSpPr>
        <p:spPr>
          <a:xfrm flipV="1">
            <a:off x="5754262" y="1773430"/>
            <a:ext cx="2286125" cy="48218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a:stCxn id="100" idx="2"/>
            <a:endCxn id="303" idx="2"/>
          </p:cNvCxnSpPr>
          <p:nvPr/>
        </p:nvCxnSpPr>
        <p:spPr>
          <a:xfrm>
            <a:off x="5754262" y="2255619"/>
            <a:ext cx="2274856" cy="24123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30" name="グループ化 329"/>
          <p:cNvGrpSpPr/>
          <p:nvPr/>
        </p:nvGrpSpPr>
        <p:grpSpPr>
          <a:xfrm>
            <a:off x="1485577" y="1572254"/>
            <a:ext cx="2588832" cy="488594"/>
            <a:chOff x="1091653" y="1716270"/>
            <a:chExt cx="2588832" cy="488594"/>
          </a:xfrm>
        </p:grpSpPr>
        <p:sp>
          <p:nvSpPr>
            <p:cNvPr id="331" name="正方形/長方形 330"/>
            <p:cNvSpPr/>
            <p:nvPr/>
          </p:nvSpPr>
          <p:spPr bwMode="gray">
            <a:xfrm>
              <a:off x="1091653" y="1716270"/>
              <a:ext cx="2588832" cy="488594"/>
            </a:xfrm>
            <a:prstGeom prst="rect">
              <a:avLst/>
            </a:prstGeom>
            <a:solidFill>
              <a:schemeClr val="accent6">
                <a:lumMod val="40000"/>
                <a:lumOff val="6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0" rIns="91440" bIns="0" numCol="1" rtlCol="0" anchor="t" anchorCtr="0" compatLnSpc="1">
              <a:prstTxWarp prst="textNoShape">
                <a:avLst/>
              </a:prstTxWarp>
            </a:bodyPr>
            <a:lstStyle/>
            <a:p>
              <a:pPr fontAlgn="ct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市役所</a:t>
              </a: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　　基本</a:t>
              </a:r>
              <a:r>
                <a:rPr lang="en-US" altLang="ja-JP" sz="1050" b="1" dirty="0">
                  <a:solidFill>
                    <a:srgbClr val="000000"/>
                  </a:solidFill>
                  <a:latin typeface="Meiryo UI" pitchFamily="50" charset="-128"/>
                  <a:ea typeface="Meiryo UI" pitchFamily="50" charset="-128"/>
                  <a:cs typeface="Meiryo UI" pitchFamily="50" charset="-128"/>
                </a:rPr>
                <a:t>4</a:t>
              </a:r>
              <a:r>
                <a:rPr lang="ja-JP" altLang="en-US" sz="1050" b="1" dirty="0">
                  <a:solidFill>
                    <a:srgbClr val="000000"/>
                  </a:solidFill>
                  <a:latin typeface="Meiryo UI" pitchFamily="50" charset="-128"/>
                  <a:ea typeface="Meiryo UI" pitchFamily="50" charset="-128"/>
                  <a:cs typeface="Meiryo UI" pitchFamily="50" charset="-128"/>
                </a:rPr>
                <a:t>情報</a:t>
              </a:r>
            </a:p>
          </p:txBody>
        </p:sp>
        <p:sp>
          <p:nvSpPr>
            <p:cNvPr id="332" name="角丸四角形 331"/>
            <p:cNvSpPr/>
            <p:nvPr/>
          </p:nvSpPr>
          <p:spPr bwMode="gray">
            <a:xfrm>
              <a:off x="1612035" y="1908313"/>
              <a:ext cx="538959" cy="250482"/>
            </a:xfrm>
            <a:prstGeom prst="roundRect">
              <a:avLst>
                <a:gd name="adj" fmla="val 32457"/>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氏名</a:t>
              </a:r>
            </a:p>
          </p:txBody>
        </p:sp>
        <p:sp>
          <p:nvSpPr>
            <p:cNvPr id="333" name="角丸四角形 332"/>
            <p:cNvSpPr/>
            <p:nvPr/>
          </p:nvSpPr>
          <p:spPr bwMode="gray">
            <a:xfrm>
              <a:off x="2147581" y="1908314"/>
              <a:ext cx="488250" cy="250480"/>
            </a:xfrm>
            <a:prstGeom prst="roundRect">
              <a:avLst>
                <a:gd name="adj" fmla="val 30075"/>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生年</a:t>
              </a:r>
              <a:endParaRPr lang="en-US" altLang="ja-JP" sz="1000" b="1" dirty="0">
                <a:solidFill>
                  <a:srgbClr val="FFFFFF"/>
                </a:solidFill>
                <a:latin typeface="Meiryo UI" pitchFamily="50" charset="-128"/>
                <a:ea typeface="Meiryo UI" pitchFamily="50" charset="-128"/>
                <a:cs typeface="Meiryo UI" pitchFamily="50" charset="-128"/>
              </a:endParaRPr>
            </a:p>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月日</a:t>
              </a:r>
            </a:p>
          </p:txBody>
        </p:sp>
        <p:sp>
          <p:nvSpPr>
            <p:cNvPr id="334" name="角丸四角形 333"/>
            <p:cNvSpPr/>
            <p:nvPr/>
          </p:nvSpPr>
          <p:spPr bwMode="gray">
            <a:xfrm>
              <a:off x="3145450" y="1908313"/>
              <a:ext cx="490446" cy="250482"/>
            </a:xfrm>
            <a:prstGeom prst="roundRect">
              <a:avLst>
                <a:gd name="adj" fmla="val 22282"/>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性別</a:t>
              </a:r>
            </a:p>
          </p:txBody>
        </p:sp>
        <p:sp>
          <p:nvSpPr>
            <p:cNvPr id="335" name="角丸四角形 334"/>
            <p:cNvSpPr/>
            <p:nvPr/>
          </p:nvSpPr>
          <p:spPr bwMode="gray">
            <a:xfrm>
              <a:off x="2646603" y="1908313"/>
              <a:ext cx="494269" cy="250481"/>
            </a:xfrm>
            <a:prstGeom prst="roundRect">
              <a:avLst>
                <a:gd name="adj" fmla="val 26738"/>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住所</a:t>
              </a:r>
            </a:p>
          </p:txBody>
        </p:sp>
      </p:grpSp>
      <p:grpSp>
        <p:nvGrpSpPr>
          <p:cNvPr id="336" name="グループ化 335"/>
          <p:cNvGrpSpPr/>
          <p:nvPr/>
        </p:nvGrpSpPr>
        <p:grpSpPr>
          <a:xfrm>
            <a:off x="1485577" y="2076310"/>
            <a:ext cx="2588831" cy="488594"/>
            <a:chOff x="1091653" y="2220326"/>
            <a:chExt cx="2588831" cy="488594"/>
          </a:xfrm>
        </p:grpSpPr>
        <p:sp>
          <p:nvSpPr>
            <p:cNvPr id="337" name="正方形/長方形 336"/>
            <p:cNvSpPr/>
            <p:nvPr/>
          </p:nvSpPr>
          <p:spPr bwMode="gray">
            <a:xfrm>
              <a:off x="1091653" y="2220326"/>
              <a:ext cx="2588831" cy="488594"/>
            </a:xfrm>
            <a:prstGeom prst="rect">
              <a:avLst/>
            </a:prstGeom>
            <a:solidFill>
              <a:schemeClr val="accent2">
                <a:lumMod val="20000"/>
                <a:lumOff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36000" tIns="0" rIns="36000" bIns="0" numCol="1" rtlCol="0" anchor="t" anchorCtr="0" compatLnSpc="1">
              <a:prstTxWarp prst="textNoShape">
                <a:avLst/>
              </a:prstTxWarp>
            </a:bodyPr>
            <a:lstStyle/>
            <a:p>
              <a:pPr fontAlgn="ct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年金事務所</a:t>
              </a: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基本</a:t>
              </a:r>
              <a:r>
                <a:rPr lang="en-US" altLang="ja-JP" sz="1050" b="1" dirty="0">
                  <a:solidFill>
                    <a:srgbClr val="000000"/>
                  </a:solidFill>
                  <a:latin typeface="Meiryo UI" pitchFamily="50" charset="-128"/>
                  <a:ea typeface="Meiryo UI" pitchFamily="50" charset="-128"/>
                  <a:cs typeface="Meiryo UI" pitchFamily="50" charset="-128"/>
                </a:rPr>
                <a:t>4</a:t>
              </a:r>
              <a:r>
                <a:rPr lang="ja-JP" altLang="en-US" sz="1050" b="1" dirty="0">
                  <a:solidFill>
                    <a:srgbClr val="000000"/>
                  </a:solidFill>
                  <a:latin typeface="Meiryo UI" pitchFamily="50" charset="-128"/>
                  <a:ea typeface="Meiryo UI" pitchFamily="50" charset="-128"/>
                  <a:cs typeface="Meiryo UI" pitchFamily="50" charset="-128"/>
                </a:rPr>
                <a:t>情報</a:t>
              </a:r>
            </a:p>
          </p:txBody>
        </p:sp>
        <p:sp>
          <p:nvSpPr>
            <p:cNvPr id="338" name="角丸四角形 337"/>
            <p:cNvSpPr/>
            <p:nvPr/>
          </p:nvSpPr>
          <p:spPr bwMode="gray">
            <a:xfrm>
              <a:off x="1619672" y="2420888"/>
              <a:ext cx="538959" cy="250482"/>
            </a:xfrm>
            <a:prstGeom prst="roundRect">
              <a:avLst>
                <a:gd name="adj" fmla="val 32457"/>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氏名</a:t>
              </a:r>
            </a:p>
          </p:txBody>
        </p:sp>
        <p:sp>
          <p:nvSpPr>
            <p:cNvPr id="339" name="角丸四角形 338"/>
            <p:cNvSpPr/>
            <p:nvPr/>
          </p:nvSpPr>
          <p:spPr bwMode="gray">
            <a:xfrm>
              <a:off x="2155218" y="2420889"/>
              <a:ext cx="488250" cy="250480"/>
            </a:xfrm>
            <a:prstGeom prst="roundRect">
              <a:avLst>
                <a:gd name="adj" fmla="val 30075"/>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生年</a:t>
              </a:r>
              <a:endParaRPr lang="en-US" altLang="ja-JP" sz="1000" b="1" dirty="0">
                <a:solidFill>
                  <a:srgbClr val="FFFFFF"/>
                </a:solidFill>
                <a:latin typeface="Meiryo UI" pitchFamily="50" charset="-128"/>
                <a:ea typeface="Meiryo UI" pitchFamily="50" charset="-128"/>
                <a:cs typeface="Meiryo UI" pitchFamily="50" charset="-128"/>
              </a:endParaRPr>
            </a:p>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月日</a:t>
              </a:r>
            </a:p>
          </p:txBody>
        </p:sp>
        <p:sp>
          <p:nvSpPr>
            <p:cNvPr id="340" name="角丸四角形 339"/>
            <p:cNvSpPr/>
            <p:nvPr/>
          </p:nvSpPr>
          <p:spPr bwMode="gray">
            <a:xfrm>
              <a:off x="3153087" y="2420888"/>
              <a:ext cx="490446" cy="250482"/>
            </a:xfrm>
            <a:prstGeom prst="roundRect">
              <a:avLst>
                <a:gd name="adj" fmla="val 22282"/>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性別</a:t>
              </a:r>
            </a:p>
          </p:txBody>
        </p:sp>
        <p:sp>
          <p:nvSpPr>
            <p:cNvPr id="341" name="角丸四角形 340"/>
            <p:cNvSpPr/>
            <p:nvPr/>
          </p:nvSpPr>
          <p:spPr bwMode="gray">
            <a:xfrm>
              <a:off x="2654240" y="2420888"/>
              <a:ext cx="494269" cy="250481"/>
            </a:xfrm>
            <a:prstGeom prst="roundRect">
              <a:avLst>
                <a:gd name="adj" fmla="val 26738"/>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住所</a:t>
              </a:r>
            </a:p>
          </p:txBody>
        </p:sp>
      </p:grpSp>
      <p:grpSp>
        <p:nvGrpSpPr>
          <p:cNvPr id="342" name="グループ化 341"/>
          <p:cNvGrpSpPr/>
          <p:nvPr/>
        </p:nvGrpSpPr>
        <p:grpSpPr>
          <a:xfrm>
            <a:off x="1485577" y="2580366"/>
            <a:ext cx="2588832" cy="488594"/>
            <a:chOff x="1091653" y="2724382"/>
            <a:chExt cx="2588832" cy="488594"/>
          </a:xfrm>
        </p:grpSpPr>
        <p:sp>
          <p:nvSpPr>
            <p:cNvPr id="343" name="正方形/長方形 342"/>
            <p:cNvSpPr/>
            <p:nvPr/>
          </p:nvSpPr>
          <p:spPr bwMode="gray">
            <a:xfrm>
              <a:off x="1091653" y="2724382"/>
              <a:ext cx="2588832" cy="488594"/>
            </a:xfrm>
            <a:prstGeom prst="rect">
              <a:avLst/>
            </a:prstGeom>
            <a:solidFill>
              <a:schemeClr val="accent3">
                <a:lumMod val="40000"/>
                <a:lumOff val="6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36000" tIns="0" rIns="36000" bIns="0" numCol="1" rtlCol="0" anchor="t" anchorCtr="0" compatLnSpc="1">
              <a:prstTxWarp prst="textNoShape">
                <a:avLst/>
              </a:prstTxWarp>
            </a:bodyPr>
            <a:lstStyle/>
            <a:p>
              <a:pPr fontAlgn="ct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ハローワーク</a:t>
              </a: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　　基本</a:t>
              </a:r>
              <a:r>
                <a:rPr lang="en-US" altLang="ja-JP" sz="1050" b="1" dirty="0">
                  <a:solidFill>
                    <a:srgbClr val="000000"/>
                  </a:solidFill>
                  <a:latin typeface="Meiryo UI" pitchFamily="50" charset="-128"/>
                  <a:ea typeface="Meiryo UI" pitchFamily="50" charset="-128"/>
                  <a:cs typeface="Meiryo UI" pitchFamily="50" charset="-128"/>
                </a:rPr>
                <a:t>4</a:t>
              </a:r>
              <a:r>
                <a:rPr lang="ja-JP" altLang="en-US" sz="1050" b="1" dirty="0">
                  <a:solidFill>
                    <a:srgbClr val="000000"/>
                  </a:solidFill>
                  <a:latin typeface="Meiryo UI" pitchFamily="50" charset="-128"/>
                  <a:ea typeface="Meiryo UI" pitchFamily="50" charset="-128"/>
                  <a:cs typeface="Meiryo UI" pitchFamily="50" charset="-128"/>
                </a:rPr>
                <a:t>情報</a:t>
              </a:r>
            </a:p>
          </p:txBody>
        </p:sp>
        <p:sp>
          <p:nvSpPr>
            <p:cNvPr id="344" name="角丸四角形 343"/>
            <p:cNvSpPr/>
            <p:nvPr/>
          </p:nvSpPr>
          <p:spPr bwMode="gray">
            <a:xfrm>
              <a:off x="1619672" y="2924944"/>
              <a:ext cx="538959" cy="250482"/>
            </a:xfrm>
            <a:prstGeom prst="roundRect">
              <a:avLst>
                <a:gd name="adj" fmla="val 32457"/>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氏名</a:t>
              </a:r>
            </a:p>
          </p:txBody>
        </p:sp>
        <p:sp>
          <p:nvSpPr>
            <p:cNvPr id="345" name="角丸四角形 344"/>
            <p:cNvSpPr/>
            <p:nvPr/>
          </p:nvSpPr>
          <p:spPr bwMode="gray">
            <a:xfrm>
              <a:off x="2155218" y="2924945"/>
              <a:ext cx="488250" cy="250480"/>
            </a:xfrm>
            <a:prstGeom prst="roundRect">
              <a:avLst>
                <a:gd name="adj" fmla="val 30075"/>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生年</a:t>
              </a:r>
              <a:endParaRPr lang="en-US" altLang="ja-JP" sz="1000" b="1" dirty="0">
                <a:solidFill>
                  <a:srgbClr val="FFFFFF"/>
                </a:solidFill>
                <a:latin typeface="Meiryo UI" pitchFamily="50" charset="-128"/>
                <a:ea typeface="Meiryo UI" pitchFamily="50" charset="-128"/>
                <a:cs typeface="Meiryo UI" pitchFamily="50" charset="-128"/>
              </a:endParaRPr>
            </a:p>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月日</a:t>
              </a:r>
            </a:p>
          </p:txBody>
        </p:sp>
        <p:sp>
          <p:nvSpPr>
            <p:cNvPr id="346" name="角丸四角形 345"/>
            <p:cNvSpPr/>
            <p:nvPr/>
          </p:nvSpPr>
          <p:spPr bwMode="gray">
            <a:xfrm>
              <a:off x="3153087" y="2924944"/>
              <a:ext cx="490446" cy="250482"/>
            </a:xfrm>
            <a:prstGeom prst="roundRect">
              <a:avLst>
                <a:gd name="adj" fmla="val 22282"/>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性別</a:t>
              </a:r>
            </a:p>
          </p:txBody>
        </p:sp>
        <p:sp>
          <p:nvSpPr>
            <p:cNvPr id="347" name="角丸四角形 346"/>
            <p:cNvSpPr/>
            <p:nvPr/>
          </p:nvSpPr>
          <p:spPr bwMode="gray">
            <a:xfrm>
              <a:off x="2654240" y="2924944"/>
              <a:ext cx="494269" cy="250481"/>
            </a:xfrm>
            <a:prstGeom prst="roundRect">
              <a:avLst>
                <a:gd name="adj" fmla="val 26738"/>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住所</a:t>
              </a:r>
            </a:p>
          </p:txBody>
        </p:sp>
      </p:grpSp>
      <p:grpSp>
        <p:nvGrpSpPr>
          <p:cNvPr id="348" name="グループ化 347"/>
          <p:cNvGrpSpPr/>
          <p:nvPr/>
        </p:nvGrpSpPr>
        <p:grpSpPr>
          <a:xfrm>
            <a:off x="1485576" y="3084422"/>
            <a:ext cx="2588831" cy="488594"/>
            <a:chOff x="1091652" y="3228438"/>
            <a:chExt cx="2588831" cy="488594"/>
          </a:xfrm>
        </p:grpSpPr>
        <p:sp>
          <p:nvSpPr>
            <p:cNvPr id="349" name="正方形/長方形 348"/>
            <p:cNvSpPr/>
            <p:nvPr/>
          </p:nvSpPr>
          <p:spPr bwMode="gray">
            <a:xfrm>
              <a:off x="1091652" y="3228438"/>
              <a:ext cx="2588831" cy="488594"/>
            </a:xfrm>
            <a:prstGeom prst="rect">
              <a:avLst/>
            </a:prstGeom>
            <a:solidFill>
              <a:schemeClr val="tx2">
                <a:lumMod val="20000"/>
                <a:lumOff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36000" tIns="0" rIns="36000" bIns="0" numCol="1" rtlCol="0" anchor="t" anchorCtr="0" compatLnSpc="1">
              <a:prstTxWarp prst="textNoShape">
                <a:avLst/>
              </a:prstTxWarp>
            </a:bodyPr>
            <a:lstStyle/>
            <a:p>
              <a:pPr fontAlgn="ct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税務署</a:t>
              </a:r>
              <a:r>
                <a:rPr lang="en-US" altLang="ja-JP" sz="1050" b="1" dirty="0">
                  <a:solidFill>
                    <a:srgbClr val="000000"/>
                  </a:solidFill>
                  <a:latin typeface="Meiryo UI" pitchFamily="50" charset="-128"/>
                  <a:ea typeface="Meiryo UI" pitchFamily="50" charset="-128"/>
                  <a:cs typeface="Meiryo UI" pitchFamily="50" charset="-128"/>
                </a:rPr>
                <a:t>】</a:t>
              </a:r>
              <a:r>
                <a:rPr lang="ja-JP" altLang="en-US" sz="1050" b="1" dirty="0">
                  <a:solidFill>
                    <a:srgbClr val="000000"/>
                  </a:solidFill>
                  <a:latin typeface="Meiryo UI" pitchFamily="50" charset="-128"/>
                  <a:ea typeface="Meiryo UI" pitchFamily="50" charset="-128"/>
                  <a:cs typeface="Meiryo UI" pitchFamily="50" charset="-128"/>
                </a:rPr>
                <a:t>　　基本</a:t>
              </a:r>
              <a:r>
                <a:rPr lang="en-US" altLang="ja-JP" sz="1050" b="1" dirty="0">
                  <a:solidFill>
                    <a:srgbClr val="000000"/>
                  </a:solidFill>
                  <a:latin typeface="Meiryo UI" pitchFamily="50" charset="-128"/>
                  <a:ea typeface="Meiryo UI" pitchFamily="50" charset="-128"/>
                  <a:cs typeface="Meiryo UI" pitchFamily="50" charset="-128"/>
                </a:rPr>
                <a:t>4</a:t>
              </a:r>
              <a:r>
                <a:rPr lang="ja-JP" altLang="en-US" sz="1050" b="1" dirty="0">
                  <a:solidFill>
                    <a:srgbClr val="000000"/>
                  </a:solidFill>
                  <a:latin typeface="Meiryo UI" pitchFamily="50" charset="-128"/>
                  <a:ea typeface="Meiryo UI" pitchFamily="50" charset="-128"/>
                  <a:cs typeface="Meiryo UI" pitchFamily="50" charset="-128"/>
                </a:rPr>
                <a:t>情報</a:t>
              </a:r>
            </a:p>
          </p:txBody>
        </p:sp>
        <p:sp>
          <p:nvSpPr>
            <p:cNvPr id="350" name="角丸四角形 349"/>
            <p:cNvSpPr/>
            <p:nvPr/>
          </p:nvSpPr>
          <p:spPr bwMode="gray">
            <a:xfrm>
              <a:off x="1619672" y="3429000"/>
              <a:ext cx="538959" cy="250482"/>
            </a:xfrm>
            <a:prstGeom prst="roundRect">
              <a:avLst>
                <a:gd name="adj" fmla="val 32457"/>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氏名</a:t>
              </a:r>
            </a:p>
          </p:txBody>
        </p:sp>
        <p:sp>
          <p:nvSpPr>
            <p:cNvPr id="351" name="角丸四角形 350"/>
            <p:cNvSpPr/>
            <p:nvPr/>
          </p:nvSpPr>
          <p:spPr bwMode="gray">
            <a:xfrm>
              <a:off x="2155218" y="3429001"/>
              <a:ext cx="488250" cy="250480"/>
            </a:xfrm>
            <a:prstGeom prst="roundRect">
              <a:avLst>
                <a:gd name="adj" fmla="val 30075"/>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生年</a:t>
              </a:r>
              <a:endParaRPr lang="en-US" altLang="ja-JP" sz="1000" b="1" dirty="0">
                <a:solidFill>
                  <a:srgbClr val="FFFFFF"/>
                </a:solidFill>
                <a:latin typeface="Meiryo UI" pitchFamily="50" charset="-128"/>
                <a:ea typeface="Meiryo UI" pitchFamily="50" charset="-128"/>
                <a:cs typeface="Meiryo UI" pitchFamily="50" charset="-128"/>
              </a:endParaRPr>
            </a:p>
            <a:p>
              <a:pPr algn="ctr" fontAlgn="ctr">
                <a:lnSpc>
                  <a:spcPts val="1000"/>
                </a:lnSpc>
              </a:pPr>
              <a:r>
                <a:rPr lang="ja-JP" altLang="en-US" sz="1000" b="1" dirty="0">
                  <a:solidFill>
                    <a:srgbClr val="FFFFFF"/>
                  </a:solidFill>
                  <a:latin typeface="Meiryo UI" pitchFamily="50" charset="-128"/>
                  <a:ea typeface="Meiryo UI" pitchFamily="50" charset="-128"/>
                  <a:cs typeface="Meiryo UI" pitchFamily="50" charset="-128"/>
                </a:rPr>
                <a:t>月日</a:t>
              </a:r>
            </a:p>
          </p:txBody>
        </p:sp>
        <p:sp>
          <p:nvSpPr>
            <p:cNvPr id="352" name="角丸四角形 351"/>
            <p:cNvSpPr/>
            <p:nvPr/>
          </p:nvSpPr>
          <p:spPr bwMode="gray">
            <a:xfrm>
              <a:off x="3153087" y="3429000"/>
              <a:ext cx="490446" cy="250482"/>
            </a:xfrm>
            <a:prstGeom prst="roundRect">
              <a:avLst>
                <a:gd name="adj" fmla="val 22282"/>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性別</a:t>
              </a:r>
            </a:p>
          </p:txBody>
        </p:sp>
        <p:sp>
          <p:nvSpPr>
            <p:cNvPr id="353" name="角丸四角形 352"/>
            <p:cNvSpPr/>
            <p:nvPr/>
          </p:nvSpPr>
          <p:spPr bwMode="gray">
            <a:xfrm>
              <a:off x="2654240" y="3429000"/>
              <a:ext cx="494269" cy="250481"/>
            </a:xfrm>
            <a:prstGeom prst="roundRect">
              <a:avLst>
                <a:gd name="adj" fmla="val 26738"/>
              </a:avLst>
            </a:prstGeom>
            <a:solidFill>
              <a:schemeClr val="bg1">
                <a:lumMod val="50000"/>
              </a:schemeClr>
            </a:solidFill>
            <a:ln w="9525" cap="flat" cmpd="sng" algn="ctr">
              <a:solidFill>
                <a:srgbClr val="87867E"/>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fontAlgn="ctr"/>
              <a:r>
                <a:rPr lang="ja-JP" altLang="en-US" sz="1000" b="1" dirty="0">
                  <a:solidFill>
                    <a:srgbClr val="FFFFFF"/>
                  </a:solidFill>
                  <a:latin typeface="Meiryo UI" pitchFamily="50" charset="-128"/>
                  <a:ea typeface="Meiryo UI" pitchFamily="50" charset="-128"/>
                  <a:cs typeface="Meiryo UI" pitchFamily="50" charset="-128"/>
                </a:rPr>
                <a:t>住所</a:t>
              </a:r>
            </a:p>
          </p:txBody>
        </p:sp>
      </p:grpSp>
      <p:sp>
        <p:nvSpPr>
          <p:cNvPr id="354" name="角丸四角形 353"/>
          <p:cNvSpPr/>
          <p:nvPr/>
        </p:nvSpPr>
        <p:spPr bwMode="gray">
          <a:xfrm>
            <a:off x="1513126" y="1740176"/>
            <a:ext cx="458773" cy="290630"/>
          </a:xfrm>
          <a:prstGeom prst="roundRect">
            <a:avLst>
              <a:gd name="adj" fmla="val 17169"/>
            </a:avLst>
          </a:prstGeom>
          <a:solidFill>
            <a:schemeClr val="accent5">
              <a:lumMod val="20000"/>
              <a:lumOff val="80000"/>
            </a:schemeClr>
          </a:solidFill>
          <a:ln w="9525"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900" b="1" dirty="0">
                <a:solidFill>
                  <a:srgbClr val="002060"/>
                </a:solidFill>
                <a:latin typeface="Meiryo UI" pitchFamily="50" charset="-128"/>
                <a:ea typeface="Meiryo UI" pitchFamily="50" charset="-128"/>
                <a:cs typeface="Meiryo UI" pitchFamily="50" charset="-128"/>
              </a:rPr>
              <a:t>ﾏｲ</a:t>
            </a:r>
            <a:endParaRPr lang="en-US" altLang="ja-JP" sz="900" b="1" dirty="0">
              <a:solidFill>
                <a:srgbClr val="002060"/>
              </a:solidFill>
              <a:latin typeface="Meiryo UI" pitchFamily="50" charset="-128"/>
              <a:ea typeface="Meiryo UI" pitchFamily="50" charset="-128"/>
              <a:cs typeface="Meiryo UI" pitchFamily="50" charset="-128"/>
            </a:endParaRPr>
          </a:p>
          <a:p>
            <a:pPr algn="ctr" fontAlgn="ctr"/>
            <a:r>
              <a:rPr lang="ja-JP" altLang="en-US" sz="900" b="1" dirty="0">
                <a:solidFill>
                  <a:srgbClr val="002060"/>
                </a:solidFill>
                <a:latin typeface="Meiryo UI" pitchFamily="50" charset="-128"/>
                <a:ea typeface="Meiryo UI" pitchFamily="50" charset="-128"/>
                <a:cs typeface="Meiryo UI" pitchFamily="50" charset="-128"/>
              </a:rPr>
              <a:t>ﾅﾝﾊﾞｰ</a:t>
            </a:r>
          </a:p>
        </p:txBody>
      </p:sp>
      <p:sp>
        <p:nvSpPr>
          <p:cNvPr id="355" name="角丸四角形 354"/>
          <p:cNvSpPr/>
          <p:nvPr/>
        </p:nvSpPr>
        <p:spPr bwMode="gray">
          <a:xfrm>
            <a:off x="1537769" y="2251834"/>
            <a:ext cx="458773" cy="290630"/>
          </a:xfrm>
          <a:prstGeom prst="roundRect">
            <a:avLst>
              <a:gd name="adj" fmla="val 17169"/>
            </a:avLst>
          </a:prstGeom>
          <a:solidFill>
            <a:schemeClr val="accent5">
              <a:lumMod val="20000"/>
              <a:lumOff val="80000"/>
            </a:schemeClr>
          </a:solidFill>
          <a:ln w="9525"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900" b="1" dirty="0">
                <a:solidFill>
                  <a:srgbClr val="002060"/>
                </a:solidFill>
                <a:latin typeface="Meiryo UI" pitchFamily="50" charset="-128"/>
                <a:ea typeface="Meiryo UI" pitchFamily="50" charset="-128"/>
                <a:cs typeface="Meiryo UI" pitchFamily="50" charset="-128"/>
              </a:rPr>
              <a:t>ﾏｲ</a:t>
            </a:r>
            <a:endParaRPr lang="en-US" altLang="ja-JP" sz="900" b="1" dirty="0">
              <a:solidFill>
                <a:srgbClr val="002060"/>
              </a:solidFill>
              <a:latin typeface="Meiryo UI" pitchFamily="50" charset="-128"/>
              <a:ea typeface="Meiryo UI" pitchFamily="50" charset="-128"/>
              <a:cs typeface="Meiryo UI" pitchFamily="50" charset="-128"/>
            </a:endParaRPr>
          </a:p>
          <a:p>
            <a:pPr algn="ctr" fontAlgn="ctr"/>
            <a:r>
              <a:rPr lang="ja-JP" altLang="en-US" sz="900" b="1" dirty="0">
                <a:solidFill>
                  <a:srgbClr val="002060"/>
                </a:solidFill>
                <a:latin typeface="Meiryo UI" pitchFamily="50" charset="-128"/>
                <a:ea typeface="Meiryo UI" pitchFamily="50" charset="-128"/>
                <a:cs typeface="Meiryo UI" pitchFamily="50" charset="-128"/>
              </a:rPr>
              <a:t>ﾅﾝﾊﾞｰ</a:t>
            </a:r>
          </a:p>
        </p:txBody>
      </p:sp>
      <p:sp>
        <p:nvSpPr>
          <p:cNvPr id="356" name="角丸四角形 355"/>
          <p:cNvSpPr/>
          <p:nvPr/>
        </p:nvSpPr>
        <p:spPr bwMode="gray">
          <a:xfrm>
            <a:off x="1548989" y="2750281"/>
            <a:ext cx="458773" cy="290630"/>
          </a:xfrm>
          <a:prstGeom prst="roundRect">
            <a:avLst>
              <a:gd name="adj" fmla="val 17169"/>
            </a:avLst>
          </a:prstGeom>
          <a:solidFill>
            <a:schemeClr val="accent5">
              <a:lumMod val="20000"/>
              <a:lumOff val="80000"/>
            </a:schemeClr>
          </a:solidFill>
          <a:ln w="9525"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900" b="1" dirty="0">
                <a:solidFill>
                  <a:srgbClr val="002060"/>
                </a:solidFill>
                <a:latin typeface="Meiryo UI" pitchFamily="50" charset="-128"/>
                <a:ea typeface="Meiryo UI" pitchFamily="50" charset="-128"/>
                <a:cs typeface="Meiryo UI" pitchFamily="50" charset="-128"/>
              </a:rPr>
              <a:t>ﾏｲ</a:t>
            </a:r>
            <a:endParaRPr lang="en-US" altLang="ja-JP" sz="900" b="1" dirty="0">
              <a:solidFill>
                <a:srgbClr val="002060"/>
              </a:solidFill>
              <a:latin typeface="Meiryo UI" pitchFamily="50" charset="-128"/>
              <a:ea typeface="Meiryo UI" pitchFamily="50" charset="-128"/>
              <a:cs typeface="Meiryo UI" pitchFamily="50" charset="-128"/>
            </a:endParaRPr>
          </a:p>
          <a:p>
            <a:pPr algn="ctr" fontAlgn="ctr"/>
            <a:r>
              <a:rPr lang="ja-JP" altLang="en-US" sz="900" b="1" dirty="0">
                <a:solidFill>
                  <a:srgbClr val="002060"/>
                </a:solidFill>
                <a:latin typeface="Meiryo UI" pitchFamily="50" charset="-128"/>
                <a:ea typeface="Meiryo UI" pitchFamily="50" charset="-128"/>
                <a:cs typeface="Meiryo UI" pitchFamily="50" charset="-128"/>
              </a:rPr>
              <a:t>ﾅﾝﾊﾞｰ</a:t>
            </a:r>
          </a:p>
        </p:txBody>
      </p:sp>
      <p:sp>
        <p:nvSpPr>
          <p:cNvPr id="357" name="角丸四角形 356"/>
          <p:cNvSpPr/>
          <p:nvPr/>
        </p:nvSpPr>
        <p:spPr bwMode="gray">
          <a:xfrm>
            <a:off x="1525280" y="3266981"/>
            <a:ext cx="458773" cy="290630"/>
          </a:xfrm>
          <a:prstGeom prst="roundRect">
            <a:avLst>
              <a:gd name="adj" fmla="val 17169"/>
            </a:avLst>
          </a:prstGeom>
          <a:solidFill>
            <a:schemeClr val="accent5">
              <a:lumMod val="20000"/>
              <a:lumOff val="80000"/>
            </a:schemeClr>
          </a:solidFill>
          <a:ln w="9525" cap="flat" cmpd="sng" algn="ctr">
            <a:noFill/>
            <a:prstDash val="solid"/>
            <a:round/>
            <a:headEnd type="none" w="med" len="med"/>
            <a:tailEnd type="none" w="med" len="med"/>
          </a:ln>
          <a:effectLst/>
          <a:extLst/>
        </p:spPr>
        <p:txBody>
          <a:bodyPr vert="horz" wrap="square" lIns="36000" tIns="0" rIns="36000" bIns="0" numCol="1" rtlCol="0" anchor="ctr" anchorCtr="0" compatLnSpc="1">
            <a:prstTxWarp prst="textNoShape">
              <a:avLst/>
            </a:prstTxWarp>
          </a:bodyPr>
          <a:lstStyle/>
          <a:p>
            <a:pPr algn="ctr" fontAlgn="ctr"/>
            <a:r>
              <a:rPr lang="ja-JP" altLang="en-US" sz="900" b="1" dirty="0">
                <a:solidFill>
                  <a:srgbClr val="002060"/>
                </a:solidFill>
                <a:latin typeface="Meiryo UI" pitchFamily="50" charset="-128"/>
                <a:ea typeface="Meiryo UI" pitchFamily="50" charset="-128"/>
                <a:cs typeface="Meiryo UI" pitchFamily="50" charset="-128"/>
              </a:rPr>
              <a:t>ﾏｲ</a:t>
            </a:r>
            <a:endParaRPr lang="en-US" altLang="ja-JP" sz="900" b="1" dirty="0">
              <a:solidFill>
                <a:srgbClr val="002060"/>
              </a:solidFill>
              <a:latin typeface="Meiryo UI" pitchFamily="50" charset="-128"/>
              <a:ea typeface="Meiryo UI" pitchFamily="50" charset="-128"/>
              <a:cs typeface="Meiryo UI" pitchFamily="50" charset="-128"/>
            </a:endParaRPr>
          </a:p>
          <a:p>
            <a:pPr algn="ctr" fontAlgn="ctr"/>
            <a:r>
              <a:rPr lang="ja-JP" altLang="en-US" sz="900" b="1" dirty="0">
                <a:solidFill>
                  <a:srgbClr val="002060"/>
                </a:solidFill>
                <a:latin typeface="Meiryo UI" pitchFamily="50" charset="-128"/>
                <a:ea typeface="Meiryo UI" pitchFamily="50" charset="-128"/>
                <a:cs typeface="Meiryo UI" pitchFamily="50" charset="-128"/>
              </a:rPr>
              <a:t>ﾅﾝﾊﾞｰ</a:t>
            </a:r>
          </a:p>
        </p:txBody>
      </p:sp>
      <p:cxnSp>
        <p:nvCxnSpPr>
          <p:cNvPr id="110" name="直線コネクタ 109"/>
          <p:cNvCxnSpPr>
            <a:stCxn id="100" idx="2"/>
            <a:endCxn id="289" idx="1"/>
          </p:cNvCxnSpPr>
          <p:nvPr/>
        </p:nvCxnSpPr>
        <p:spPr>
          <a:xfrm>
            <a:off x="5754262" y="2255619"/>
            <a:ext cx="1898497" cy="68700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a:stCxn id="100" idx="2"/>
            <a:endCxn id="275" idx="2"/>
          </p:cNvCxnSpPr>
          <p:nvPr/>
        </p:nvCxnSpPr>
        <p:spPr>
          <a:xfrm>
            <a:off x="5754262" y="2255619"/>
            <a:ext cx="1049986" cy="67272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stCxn id="100" idx="2"/>
            <a:endCxn id="242" idx="0"/>
          </p:cNvCxnSpPr>
          <p:nvPr/>
        </p:nvCxnSpPr>
        <p:spPr>
          <a:xfrm>
            <a:off x="5754262" y="2255619"/>
            <a:ext cx="486885" cy="5623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 name="グループ化 2"/>
          <p:cNvGrpSpPr/>
          <p:nvPr/>
        </p:nvGrpSpPr>
        <p:grpSpPr>
          <a:xfrm>
            <a:off x="4735786" y="1799770"/>
            <a:ext cx="1001250" cy="609892"/>
            <a:chOff x="4777141" y="2755447"/>
            <a:chExt cx="1001250" cy="609892"/>
          </a:xfrm>
        </p:grpSpPr>
        <p:pic>
          <p:nvPicPr>
            <p:cNvPr id="359" name="Picture 3" descr="C:\Users\CS832991\Desktop\素材\SV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77141" y="2755447"/>
              <a:ext cx="615320" cy="553418"/>
            </a:xfrm>
            <a:prstGeom prst="rect">
              <a:avLst/>
            </a:prstGeom>
            <a:noFill/>
            <a:extLst>
              <a:ext uri="{909E8E84-426E-40DD-AFC4-6F175D3DCCD1}">
                <a14:hiddenFill xmlns:a14="http://schemas.microsoft.com/office/drawing/2010/main">
                  <a:solidFill>
                    <a:srgbClr val="FFFFFF"/>
                  </a:solidFill>
                </a14:hiddenFill>
              </a:ext>
            </a:extLst>
          </p:spPr>
        </p:pic>
        <p:pic>
          <p:nvPicPr>
            <p:cNvPr id="360" name="Picture 3" descr="C:\Users\CS832991\Desktop\素材\SV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85963" y="2771566"/>
              <a:ext cx="615320" cy="553418"/>
            </a:xfrm>
            <a:prstGeom prst="rect">
              <a:avLst/>
            </a:prstGeom>
            <a:noFill/>
            <a:extLst>
              <a:ext uri="{909E8E84-426E-40DD-AFC4-6F175D3DCCD1}">
                <a14:hiddenFill xmlns:a14="http://schemas.microsoft.com/office/drawing/2010/main">
                  <a:solidFill>
                    <a:srgbClr val="FFFFFF"/>
                  </a:solidFill>
                </a14:hiddenFill>
              </a:ext>
            </a:extLst>
          </p:spPr>
        </p:pic>
        <p:pic>
          <p:nvPicPr>
            <p:cNvPr id="361" name="Picture 3" descr="C:\Users\CS832991\Desktop\素材\SV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63071" y="2811921"/>
              <a:ext cx="615320" cy="5534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グループ化 5"/>
          <p:cNvGrpSpPr/>
          <p:nvPr/>
        </p:nvGrpSpPr>
        <p:grpSpPr>
          <a:xfrm>
            <a:off x="1926718" y="5771733"/>
            <a:ext cx="971491" cy="566559"/>
            <a:chOff x="4501086" y="2906169"/>
            <a:chExt cx="1148599" cy="660976"/>
          </a:xfrm>
        </p:grpSpPr>
        <p:sp>
          <p:nvSpPr>
            <p:cNvPr id="363" name="テキスト ボックス 362"/>
            <p:cNvSpPr txBox="1"/>
            <p:nvPr/>
          </p:nvSpPr>
          <p:spPr bwMode="gray">
            <a:xfrm flipH="1">
              <a:off x="4501086" y="3269272"/>
              <a:ext cx="1131115" cy="297873"/>
            </a:xfrm>
            <a:prstGeom prst="ellipse">
              <a:avLst/>
            </a:prstGeom>
            <a:solidFill>
              <a:srgbClr val="E8E8E6"/>
            </a:solidFill>
            <a:ln>
              <a:noFill/>
            </a:ln>
          </p:spPr>
          <p:style>
            <a:lnRef idx="1">
              <a:schemeClr val="dk1"/>
            </a:lnRef>
            <a:fillRef idx="2">
              <a:schemeClr val="dk1"/>
            </a:fillRef>
            <a:effectRef idx="1">
              <a:schemeClr val="dk1"/>
            </a:effectRef>
            <a:fontRef idx="minor">
              <a:schemeClr val="dk1"/>
            </a:fontRef>
          </p:style>
          <p:txBody>
            <a:bodyPr/>
            <a:lstStyle/>
            <a:p>
              <a:pPr>
                <a:defRPr/>
              </a:pPr>
              <a:endPar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64" name="グループ化 363"/>
            <p:cNvGrpSpPr/>
            <p:nvPr/>
          </p:nvGrpSpPr>
          <p:grpSpPr>
            <a:xfrm>
              <a:off x="4648435" y="2906169"/>
              <a:ext cx="1001250" cy="624846"/>
              <a:chOff x="4777141" y="2740493"/>
              <a:chExt cx="1001250" cy="624846"/>
            </a:xfrm>
          </p:grpSpPr>
          <p:pic>
            <p:nvPicPr>
              <p:cNvPr id="365" name="Picture 3" descr="C:\Users\CS832991\Desktop\素材\SV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77141" y="2740493"/>
                <a:ext cx="615320" cy="553418"/>
              </a:xfrm>
              <a:prstGeom prst="rect">
                <a:avLst/>
              </a:prstGeom>
              <a:noFill/>
              <a:extLst>
                <a:ext uri="{909E8E84-426E-40DD-AFC4-6F175D3DCCD1}">
                  <a14:hiddenFill xmlns:a14="http://schemas.microsoft.com/office/drawing/2010/main">
                    <a:solidFill>
                      <a:srgbClr val="FFFFFF"/>
                    </a:solidFill>
                  </a14:hiddenFill>
                </a:ext>
              </a:extLst>
            </p:spPr>
          </p:pic>
          <p:pic>
            <p:nvPicPr>
              <p:cNvPr id="366" name="Picture 3" descr="C:\Users\CS832991\Desktop\素材\SV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85963" y="2771566"/>
                <a:ext cx="615320" cy="553418"/>
              </a:xfrm>
              <a:prstGeom prst="rect">
                <a:avLst/>
              </a:prstGeom>
              <a:noFill/>
              <a:extLst>
                <a:ext uri="{909E8E84-426E-40DD-AFC4-6F175D3DCCD1}">
                  <a14:hiddenFill xmlns:a14="http://schemas.microsoft.com/office/drawing/2010/main">
                    <a:solidFill>
                      <a:srgbClr val="FFFFFF"/>
                    </a:solidFill>
                  </a14:hiddenFill>
                </a:ext>
              </a:extLst>
            </p:spPr>
          </p:pic>
          <p:pic>
            <p:nvPicPr>
              <p:cNvPr id="367" name="Picture 3" descr="C:\Users\CS832991\Desktop\素材\SV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63071" y="2811921"/>
                <a:ext cx="615320" cy="553418"/>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92" name="テキスト ボックス 69"/>
          <p:cNvSpPr txBox="1">
            <a:spLocks noChangeArrowheads="1"/>
          </p:cNvSpPr>
          <p:nvPr/>
        </p:nvSpPr>
        <p:spPr bwMode="auto">
          <a:xfrm>
            <a:off x="2059018" y="5579517"/>
            <a:ext cx="11448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200" dirty="0" smtClean="0"/>
              <a:t>情報提供</a:t>
            </a:r>
            <a:r>
              <a:rPr lang="en-US" altLang="ja-JP" sz="1200" dirty="0" smtClean="0"/>
              <a:t>NW</a:t>
            </a:r>
            <a:endParaRPr lang="ja-JP" altLang="en-US" sz="1200" dirty="0"/>
          </a:p>
        </p:txBody>
      </p:sp>
      <p:grpSp>
        <p:nvGrpSpPr>
          <p:cNvPr id="368" name="グループ化 367"/>
          <p:cNvGrpSpPr/>
          <p:nvPr/>
        </p:nvGrpSpPr>
        <p:grpSpPr>
          <a:xfrm>
            <a:off x="6330681" y="4466299"/>
            <a:ext cx="893494" cy="863162"/>
            <a:chOff x="-2325755" y="2134851"/>
            <a:chExt cx="1281131" cy="1326861"/>
          </a:xfrm>
        </p:grpSpPr>
        <p:sp>
          <p:nvSpPr>
            <p:cNvPr id="369" name="正方形/長方形 368"/>
            <p:cNvSpPr/>
            <p:nvPr/>
          </p:nvSpPr>
          <p:spPr>
            <a:xfrm>
              <a:off x="-1342734" y="2134851"/>
              <a:ext cx="214709" cy="435470"/>
            </a:xfrm>
            <a:prstGeom prst="rect">
              <a:avLst/>
            </a:prstGeom>
            <a:solidFill>
              <a:schemeClr val="bg1">
                <a:lumMod val="95000"/>
              </a:schemeClr>
            </a:solidFill>
            <a:ln>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370" name="グループ化 369"/>
            <p:cNvGrpSpPr/>
            <p:nvPr/>
          </p:nvGrpSpPr>
          <p:grpSpPr>
            <a:xfrm>
              <a:off x="-2325755" y="2237058"/>
              <a:ext cx="1281131" cy="1224654"/>
              <a:chOff x="-2325755" y="2237058"/>
              <a:chExt cx="1281131" cy="1224654"/>
            </a:xfrm>
          </p:grpSpPr>
          <p:grpSp>
            <p:nvGrpSpPr>
              <p:cNvPr id="371" name="グループ化 370"/>
              <p:cNvGrpSpPr/>
              <p:nvPr/>
            </p:nvGrpSpPr>
            <p:grpSpPr>
              <a:xfrm>
                <a:off x="-2268760" y="2280936"/>
                <a:ext cx="1224136" cy="1180776"/>
                <a:chOff x="-2268760" y="2280936"/>
                <a:chExt cx="1224136" cy="1180776"/>
              </a:xfrm>
              <a:solidFill>
                <a:schemeClr val="accent6">
                  <a:lumMod val="40000"/>
                  <a:lumOff val="60000"/>
                </a:schemeClr>
              </a:solidFill>
            </p:grpSpPr>
            <p:sp>
              <p:nvSpPr>
                <p:cNvPr id="374" name="正方形/長方形 373"/>
                <p:cNvSpPr/>
                <p:nvPr/>
              </p:nvSpPr>
              <p:spPr>
                <a:xfrm>
                  <a:off x="-2268760" y="2703403"/>
                  <a:ext cx="1224136" cy="758309"/>
                </a:xfrm>
                <a:prstGeom prst="rect">
                  <a:avLst/>
                </a:prstGeom>
                <a:solidFill>
                  <a:schemeClr val="bg1">
                    <a:lumMod val="95000"/>
                  </a:schemeClr>
                </a:solidFill>
                <a:ln>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75" name="直角三角形 374"/>
                <p:cNvSpPr/>
                <p:nvPr/>
              </p:nvSpPr>
              <p:spPr>
                <a:xfrm rot="8130010">
                  <a:off x="-2090469" y="2280936"/>
                  <a:ext cx="901444" cy="918957"/>
                </a:xfrm>
                <a:prstGeom prst="rtTriangle">
                  <a:avLst/>
                </a:prstGeom>
                <a:solidFill>
                  <a:schemeClr val="bg1">
                    <a:lumMod val="9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372" name="フレーム (半分) 371"/>
              <p:cNvSpPr/>
              <p:nvPr/>
            </p:nvSpPr>
            <p:spPr>
              <a:xfrm rot="2765005">
                <a:off x="-2287348" y="2198651"/>
                <a:ext cx="1152128" cy="1228941"/>
              </a:xfrm>
              <a:prstGeom prst="halfFrame">
                <a:avLst>
                  <a:gd name="adj1" fmla="val 9600"/>
                  <a:gd name="adj2" fmla="val 10321"/>
                </a:avLst>
              </a:prstGeom>
              <a:solidFill>
                <a:schemeClr val="bg1">
                  <a:lumMod val="95000"/>
                </a:schemeClr>
              </a:solidFill>
              <a:ln>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373" name="フローチャート : 論理和 372"/>
              <p:cNvSpPr/>
              <p:nvPr/>
            </p:nvSpPr>
            <p:spPr>
              <a:xfrm>
                <a:off x="-1971335" y="2614111"/>
                <a:ext cx="629285" cy="451327"/>
              </a:xfrm>
              <a:prstGeom prst="flowChartOr">
                <a:avLst/>
              </a:prstGeom>
              <a:solidFill>
                <a:schemeClr val="accent5">
                  <a:lumMod val="20000"/>
                  <a:lumOff val="80000"/>
                </a:schemeClr>
              </a:solidFill>
              <a:ln w="317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grpSp>
        <p:nvGrpSpPr>
          <p:cNvPr id="376" name="グループ化 375"/>
          <p:cNvGrpSpPr/>
          <p:nvPr/>
        </p:nvGrpSpPr>
        <p:grpSpPr>
          <a:xfrm>
            <a:off x="7721509" y="4882299"/>
            <a:ext cx="893494" cy="863162"/>
            <a:chOff x="-2325755" y="2134851"/>
            <a:chExt cx="1281131" cy="1326861"/>
          </a:xfrm>
        </p:grpSpPr>
        <p:sp>
          <p:nvSpPr>
            <p:cNvPr id="377" name="正方形/長方形 376"/>
            <p:cNvSpPr/>
            <p:nvPr/>
          </p:nvSpPr>
          <p:spPr>
            <a:xfrm>
              <a:off x="-1342734" y="2134851"/>
              <a:ext cx="214709" cy="435470"/>
            </a:xfrm>
            <a:prstGeom prst="rect">
              <a:avLst/>
            </a:prstGeom>
            <a:solidFill>
              <a:srgbClr val="FFFF99"/>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378" name="グループ化 377"/>
            <p:cNvGrpSpPr/>
            <p:nvPr/>
          </p:nvGrpSpPr>
          <p:grpSpPr>
            <a:xfrm>
              <a:off x="-2325755" y="2237058"/>
              <a:ext cx="1281131" cy="1224654"/>
              <a:chOff x="-2325755" y="2237058"/>
              <a:chExt cx="1281131" cy="1224654"/>
            </a:xfrm>
          </p:grpSpPr>
          <p:grpSp>
            <p:nvGrpSpPr>
              <p:cNvPr id="379" name="グループ化 378"/>
              <p:cNvGrpSpPr/>
              <p:nvPr/>
            </p:nvGrpSpPr>
            <p:grpSpPr>
              <a:xfrm>
                <a:off x="-2268760" y="2280936"/>
                <a:ext cx="1224136" cy="1180776"/>
                <a:chOff x="-2268760" y="2280936"/>
                <a:chExt cx="1224136" cy="1180776"/>
              </a:xfrm>
              <a:solidFill>
                <a:schemeClr val="accent6">
                  <a:lumMod val="40000"/>
                  <a:lumOff val="60000"/>
                </a:schemeClr>
              </a:solidFill>
            </p:grpSpPr>
            <p:sp>
              <p:nvSpPr>
                <p:cNvPr id="382" name="正方形/長方形 381"/>
                <p:cNvSpPr/>
                <p:nvPr/>
              </p:nvSpPr>
              <p:spPr>
                <a:xfrm>
                  <a:off x="-2268760" y="2703403"/>
                  <a:ext cx="1224136" cy="758309"/>
                </a:xfrm>
                <a:prstGeom prst="rect">
                  <a:avLst/>
                </a:prstGeom>
                <a:solidFill>
                  <a:srgbClr val="FFFF99"/>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83" name="直角三角形 382"/>
                <p:cNvSpPr/>
                <p:nvPr/>
              </p:nvSpPr>
              <p:spPr>
                <a:xfrm rot="8130010">
                  <a:off x="-2090469" y="2280936"/>
                  <a:ext cx="901444" cy="918957"/>
                </a:xfrm>
                <a:prstGeom prst="rtTriangl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380" name="フレーム (半分) 379"/>
              <p:cNvSpPr/>
              <p:nvPr/>
            </p:nvSpPr>
            <p:spPr>
              <a:xfrm rot="2765005">
                <a:off x="-2287348" y="2198651"/>
                <a:ext cx="1152128" cy="1228941"/>
              </a:xfrm>
              <a:prstGeom prst="halfFrame">
                <a:avLst>
                  <a:gd name="adj1" fmla="val 9600"/>
                  <a:gd name="adj2" fmla="val 10321"/>
                </a:avLst>
              </a:prstGeom>
              <a:solidFill>
                <a:schemeClr val="accent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381" name="フローチャート : 論理和 380"/>
              <p:cNvSpPr/>
              <p:nvPr/>
            </p:nvSpPr>
            <p:spPr>
              <a:xfrm>
                <a:off x="-1954389" y="2406763"/>
                <a:ext cx="629285" cy="451327"/>
              </a:xfrm>
              <a:prstGeom prst="flowChartOr">
                <a:avLst/>
              </a:prstGeom>
              <a:solidFill>
                <a:schemeClr val="accent5">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grpSp>
        <p:nvGrpSpPr>
          <p:cNvPr id="263" name="グループ化 262"/>
          <p:cNvGrpSpPr/>
          <p:nvPr/>
        </p:nvGrpSpPr>
        <p:grpSpPr>
          <a:xfrm>
            <a:off x="7594852" y="5261279"/>
            <a:ext cx="288032" cy="516379"/>
            <a:chOff x="683568" y="3356992"/>
            <a:chExt cx="288032" cy="516379"/>
          </a:xfrm>
        </p:grpSpPr>
        <p:sp>
          <p:nvSpPr>
            <p:cNvPr id="264" name="フローチャート : 論理積ゲート 263"/>
            <p:cNvSpPr/>
            <p:nvPr/>
          </p:nvSpPr>
          <p:spPr>
            <a:xfrm rot="16200000">
              <a:off x="698297" y="3600068"/>
              <a:ext cx="258574" cy="288032"/>
            </a:xfrm>
            <a:prstGeom prst="flowChartDela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65" name="スマイル 264"/>
            <p:cNvSpPr/>
            <p:nvPr/>
          </p:nvSpPr>
          <p:spPr>
            <a:xfrm>
              <a:off x="683568" y="3356992"/>
              <a:ext cx="288032" cy="28803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266" name="グループ化 265"/>
          <p:cNvGrpSpPr/>
          <p:nvPr/>
        </p:nvGrpSpPr>
        <p:grpSpPr>
          <a:xfrm>
            <a:off x="6204843" y="4882299"/>
            <a:ext cx="288032" cy="516379"/>
            <a:chOff x="683568" y="3356992"/>
            <a:chExt cx="288032" cy="516379"/>
          </a:xfrm>
        </p:grpSpPr>
        <p:sp>
          <p:nvSpPr>
            <p:cNvPr id="267" name="フローチャート : 論理積ゲート 266"/>
            <p:cNvSpPr/>
            <p:nvPr/>
          </p:nvSpPr>
          <p:spPr>
            <a:xfrm rot="16200000">
              <a:off x="698297" y="3600068"/>
              <a:ext cx="258574" cy="288032"/>
            </a:xfrm>
            <a:prstGeom prst="flowChartDelay">
              <a:avLst/>
            </a:prstGeom>
            <a:solidFill>
              <a:schemeClr val="bg1">
                <a:lumMod val="95000"/>
              </a:schemeClr>
            </a:solidFill>
            <a:ln cap="rnd">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68" name="スマイル 267"/>
            <p:cNvSpPr/>
            <p:nvPr/>
          </p:nvSpPr>
          <p:spPr>
            <a:xfrm>
              <a:off x="683568" y="3356992"/>
              <a:ext cx="288032" cy="288032"/>
            </a:xfrm>
            <a:prstGeom prst="smileyFace">
              <a:avLst>
                <a:gd name="adj" fmla="val -4653"/>
              </a:avLst>
            </a:prstGeom>
            <a:solidFill>
              <a:schemeClr val="bg1">
                <a:lumMod val="95000"/>
              </a:schemeClr>
            </a:solidFill>
            <a:ln cap="rnd">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201" name="爆発 1 28"/>
          <p:cNvSpPr>
            <a:spLocks noChangeArrowheads="1"/>
          </p:cNvSpPr>
          <p:nvPr/>
        </p:nvSpPr>
        <p:spPr bwMode="gray">
          <a:xfrm>
            <a:off x="6281042" y="4023705"/>
            <a:ext cx="1195388" cy="795337"/>
          </a:xfrm>
          <a:prstGeom prst="irregularSeal1">
            <a:avLst/>
          </a:prstGeom>
          <a:solidFill>
            <a:srgbClr val="EAE058"/>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2000"/>
              <a:t>被災</a:t>
            </a:r>
          </a:p>
        </p:txBody>
      </p:sp>
      <p:sp>
        <p:nvSpPr>
          <p:cNvPr id="8" name="スライド番号プレースホルダー 7"/>
          <p:cNvSpPr>
            <a:spLocks noGrp="1"/>
          </p:cNvSpPr>
          <p:nvPr>
            <p:ph type="sldNum" sz="quarter" idx="12"/>
          </p:nvPr>
        </p:nvSpPr>
        <p:spPr>
          <a:xfrm>
            <a:off x="6962318" y="6417811"/>
            <a:ext cx="2133600" cy="365125"/>
          </a:xfrm>
        </p:spPr>
        <p:txBody>
          <a:bodyPr/>
          <a:lstStyle/>
          <a:p>
            <a:pPr>
              <a:defRPr/>
            </a:pPr>
            <a:fld id="{D6223055-E538-4F78-B3D8-ABF1B4070245}"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2</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2" name="タイトル 1"/>
          <p:cNvSpPr txBox="1">
            <a:spLocks/>
          </p:cNvSpPr>
          <p:nvPr/>
        </p:nvSpPr>
        <p:spPr bwMode="auto">
          <a:xfrm>
            <a:off x="155763" y="44624"/>
            <a:ext cx="8319424"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ja-JP" altLang="en-US" sz="3600" dirty="0" smtClean="0">
                <a:solidFill>
                  <a:prstClr val="black"/>
                </a:solidFill>
                <a:latin typeface="HGP創英角ｺﾞｼｯｸUB" panose="020B0900000000000000" pitchFamily="50" charset="-128"/>
                <a:ea typeface="HGP創英角ｺﾞｼｯｸUB" panose="020B0900000000000000" pitchFamily="50" charset="-128"/>
              </a:rPr>
              <a:t>２．マイナンバー制度が始まると</a:t>
            </a:r>
            <a:endParaRPr lang="ja-JP" altLang="en-US" sz="3600" dirty="0">
              <a:solidFill>
                <a:prstClr val="black"/>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84502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7017378" y="6492875"/>
            <a:ext cx="2133600" cy="365125"/>
          </a:xfrm>
        </p:spPr>
        <p:txBody>
          <a:bodyPr/>
          <a:lstStyle/>
          <a:p>
            <a:pPr>
              <a:defRPr/>
            </a:pPr>
            <a:fld id="{C3C04727-8AF5-4794-A05C-2C4886A14F80}"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3</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タイトル 1"/>
          <p:cNvSpPr txBox="1">
            <a:spLocks/>
          </p:cNvSpPr>
          <p:nvPr/>
        </p:nvSpPr>
        <p:spPr bwMode="auto">
          <a:xfrm>
            <a:off x="155763" y="260648"/>
            <a:ext cx="8319424"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en-US" altLang="ja-JP" sz="3600" dirty="0" smtClean="0">
                <a:solidFill>
                  <a:prstClr val="black"/>
                </a:solidFill>
                <a:latin typeface="HGP創英角ｺﾞｼｯｸUB" panose="020B0900000000000000" pitchFamily="50" charset="-128"/>
                <a:ea typeface="HGP創英角ｺﾞｼｯｸUB" panose="020B0900000000000000" pitchFamily="50" charset="-128"/>
              </a:rPr>
              <a:t>&lt;</a:t>
            </a:r>
            <a:r>
              <a:rPr lang="ja-JP" altLang="en-US" sz="3600" dirty="0" smtClean="0">
                <a:solidFill>
                  <a:prstClr val="black"/>
                </a:solidFill>
                <a:latin typeface="HGP創英角ｺﾞｼｯｸUB" panose="020B0900000000000000" pitchFamily="50" charset="-128"/>
                <a:ea typeface="HGP創英角ｺﾞｼｯｸUB" panose="020B0900000000000000" pitchFamily="50" charset="-128"/>
              </a:rPr>
              <a:t>マイナンバー使用例</a:t>
            </a:r>
            <a:r>
              <a:rPr lang="en-US" altLang="ja-JP" sz="3600" dirty="0" smtClean="0">
                <a:solidFill>
                  <a:prstClr val="black"/>
                </a:solidFill>
                <a:latin typeface="HGP創英角ｺﾞｼｯｸUB" panose="020B0900000000000000" pitchFamily="50" charset="-128"/>
                <a:ea typeface="HGP創英角ｺﾞｼｯｸUB" panose="020B0900000000000000" pitchFamily="50" charset="-128"/>
              </a:rPr>
              <a:t>&gt;</a:t>
            </a:r>
            <a:endParaRPr lang="ja-JP" altLang="en-US" sz="3600" dirty="0">
              <a:solidFill>
                <a:prstClr val="black"/>
              </a:solidFill>
              <a:latin typeface="HGP創英角ｺﾞｼｯｸUB" panose="020B0900000000000000" pitchFamily="50" charset="-128"/>
              <a:ea typeface="HGP創英角ｺﾞｼｯｸUB" panose="020B0900000000000000" pitchFamily="50" charset="-128"/>
            </a:endParaRPr>
          </a:p>
        </p:txBody>
      </p:sp>
      <p:grpSp>
        <p:nvGrpSpPr>
          <p:cNvPr id="5" name="グループ化 4"/>
          <p:cNvGrpSpPr/>
          <p:nvPr/>
        </p:nvGrpSpPr>
        <p:grpSpPr>
          <a:xfrm>
            <a:off x="179512" y="980728"/>
            <a:ext cx="2808312" cy="2824587"/>
            <a:chOff x="694014" y="2096681"/>
            <a:chExt cx="2808312" cy="2824587"/>
          </a:xfrm>
        </p:grpSpPr>
        <p:sp>
          <p:nvSpPr>
            <p:cNvPr id="8" name="角丸四角形 7"/>
            <p:cNvSpPr/>
            <p:nvPr/>
          </p:nvSpPr>
          <p:spPr>
            <a:xfrm>
              <a:off x="694014" y="2096681"/>
              <a:ext cx="2808312" cy="2824587"/>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12" name="グループ化 11"/>
            <p:cNvGrpSpPr/>
            <p:nvPr/>
          </p:nvGrpSpPr>
          <p:grpSpPr>
            <a:xfrm>
              <a:off x="838030" y="2758901"/>
              <a:ext cx="1347955" cy="938236"/>
              <a:chOff x="777289" y="2648385"/>
              <a:chExt cx="526757" cy="360747"/>
            </a:xfrm>
          </p:grpSpPr>
          <p:sp>
            <p:nvSpPr>
              <p:cNvPr id="37" name="フローチャート : 論理積ゲート 36"/>
              <p:cNvSpPr/>
              <p:nvPr/>
            </p:nvSpPr>
            <p:spPr>
              <a:xfrm rot="16200000">
                <a:off x="810485" y="2802294"/>
                <a:ext cx="183858" cy="229815"/>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8" name="スマイル 37"/>
              <p:cNvSpPr/>
              <p:nvPr/>
            </p:nvSpPr>
            <p:spPr>
              <a:xfrm>
                <a:off x="777289" y="2648385"/>
                <a:ext cx="240033" cy="204804"/>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9" name="フローチャート : 論理積ゲート 38"/>
              <p:cNvSpPr/>
              <p:nvPr/>
            </p:nvSpPr>
            <p:spPr>
              <a:xfrm rot="16200000">
                <a:off x="1091684" y="2796770"/>
                <a:ext cx="183858" cy="240866"/>
              </a:xfrm>
              <a:prstGeom prst="flowChartDelay">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0" name="スマイル 39"/>
              <p:cNvSpPr/>
              <p:nvPr/>
            </p:nvSpPr>
            <p:spPr>
              <a:xfrm>
                <a:off x="1058684" y="2652347"/>
                <a:ext cx="240865" cy="204804"/>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0" name="テキスト ボックス 9"/>
            <p:cNvSpPr txBox="1"/>
            <p:nvPr/>
          </p:nvSpPr>
          <p:spPr>
            <a:xfrm>
              <a:off x="741710" y="2176253"/>
              <a:ext cx="2688608" cy="584775"/>
            </a:xfrm>
            <a:prstGeom prst="rect">
              <a:avLst/>
            </a:prstGeom>
            <a:noFill/>
          </p:spPr>
          <p:txBody>
            <a:bodyPr wrap="square" rtlCol="0">
              <a:spAutoFit/>
            </a:bodyPr>
            <a:lstStyle/>
            <a:p>
              <a:pPr algn="ctr" fontAlgn="auto">
                <a:spcBef>
                  <a:spcPts val="0"/>
                </a:spcBef>
                <a:spcAft>
                  <a:spcPts val="0"/>
                </a:spcAft>
              </a:pP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①</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住民</a:t>
              </a: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全員</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に「マイナンバー」</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をお知らせします</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p:cNvSpPr txBox="1"/>
            <p:nvPr/>
          </p:nvSpPr>
          <p:spPr>
            <a:xfrm>
              <a:off x="775759" y="4387595"/>
              <a:ext cx="2636321" cy="461665"/>
            </a:xfrm>
            <a:prstGeom prst="rect">
              <a:avLst/>
            </a:prstGeom>
            <a:noFill/>
          </p:spPr>
          <p:txBody>
            <a:bodyPr wrap="square" rtlCol="0">
              <a:spAutoFit/>
            </a:bodyPr>
            <a:lstStyle/>
            <a:p>
              <a:pPr algn="ctr" fontAlgn="auto">
                <a:spcBef>
                  <a:spcPts val="0"/>
                </a:spcBef>
                <a:spcAft>
                  <a:spcPts val="0"/>
                </a:spcAft>
              </a:pPr>
              <a:r>
                <a:rPr lang="ja-JP" altLang="en-US" sz="1200" dirty="0">
                  <a:solidFill>
                    <a:srgbClr val="0070C0"/>
                  </a:solidFill>
                  <a:latin typeface="HGP創英角ｺﾞｼｯｸUB" panose="020B0900000000000000" pitchFamily="50" charset="-128"/>
                  <a:ea typeface="HGP創英角ｺﾞｼｯｸUB" panose="020B0900000000000000" pitchFamily="50" charset="-128"/>
                </a:rPr>
                <a:t>平成</a:t>
              </a:r>
              <a:r>
                <a:rPr lang="en-US" altLang="ja-JP" sz="1200" dirty="0" smtClean="0">
                  <a:solidFill>
                    <a:srgbClr val="0070C0"/>
                  </a:solidFill>
                  <a:latin typeface="HGP創英角ｺﾞｼｯｸUB" panose="020B0900000000000000" pitchFamily="50" charset="-128"/>
                  <a:ea typeface="HGP創英角ｺﾞｼｯｸUB" panose="020B0900000000000000" pitchFamily="50" charset="-128"/>
                </a:rPr>
                <a:t>27</a:t>
              </a:r>
              <a:r>
                <a:rPr lang="ja-JP" altLang="en-US" sz="1200" dirty="0" smtClean="0">
                  <a:solidFill>
                    <a:srgbClr val="0070C0"/>
                  </a:solidFill>
                  <a:latin typeface="HGP創英角ｺﾞｼｯｸUB" panose="020B0900000000000000" pitchFamily="50" charset="-128"/>
                  <a:ea typeface="HGP創英角ｺﾞｼｯｸUB" panose="020B0900000000000000" pitchFamily="50" charset="-128"/>
                </a:rPr>
                <a:t>年</a:t>
              </a:r>
              <a:r>
                <a:rPr lang="en-US" altLang="ja-JP" sz="1200" dirty="0" smtClean="0">
                  <a:solidFill>
                    <a:srgbClr val="0070C0"/>
                  </a:solidFill>
                  <a:latin typeface="HGP創英角ｺﾞｼｯｸUB" panose="020B0900000000000000" pitchFamily="50" charset="-128"/>
                  <a:ea typeface="HGP創英角ｺﾞｼｯｸUB" panose="020B0900000000000000" pitchFamily="50" charset="-128"/>
                </a:rPr>
                <a:t>10</a:t>
              </a:r>
              <a:r>
                <a:rPr lang="ja-JP" altLang="en-US" sz="1200" dirty="0" smtClean="0">
                  <a:solidFill>
                    <a:srgbClr val="0070C0"/>
                  </a:solidFill>
                  <a:latin typeface="HGP創英角ｺﾞｼｯｸUB" panose="020B0900000000000000" pitchFamily="50" charset="-128"/>
                  <a:ea typeface="HGP創英角ｺﾞｼｯｸUB" panose="020B0900000000000000" pitchFamily="50" charset="-128"/>
                </a:rPr>
                <a:t>月から住民票の住所に</a:t>
              </a:r>
              <a:endParaRPr lang="en-US" altLang="ja-JP" sz="1200" dirty="0" smtClean="0">
                <a:solidFill>
                  <a:srgbClr val="0070C0"/>
                </a:solidFill>
                <a:latin typeface="HGP創英角ｺﾞｼｯｸUB" panose="020B0900000000000000" pitchFamily="50" charset="-128"/>
                <a:ea typeface="HGP創英角ｺﾞｼｯｸUB" panose="020B0900000000000000" pitchFamily="50" charset="-128"/>
              </a:endParaRPr>
            </a:p>
            <a:p>
              <a:pPr algn="ctr" fontAlgn="auto">
                <a:spcBef>
                  <a:spcPts val="0"/>
                </a:spcBef>
                <a:spcAft>
                  <a:spcPts val="0"/>
                </a:spcAft>
              </a:pPr>
              <a:r>
                <a:rPr lang="ja-JP" altLang="en-US" sz="1200" dirty="0" smtClean="0">
                  <a:solidFill>
                    <a:srgbClr val="0070C0"/>
                  </a:solidFill>
                  <a:latin typeface="HGP創英角ｺﾞｼｯｸUB" panose="020B0900000000000000" pitchFamily="50" charset="-128"/>
                  <a:ea typeface="HGP創英角ｺﾞｼｯｸUB" panose="020B0900000000000000" pitchFamily="50" charset="-128"/>
                </a:rPr>
                <a:t>番号</a:t>
              </a:r>
              <a:r>
                <a:rPr lang="ja-JP" altLang="en-US" sz="1200" dirty="0">
                  <a:solidFill>
                    <a:srgbClr val="0070C0"/>
                  </a:solidFill>
                  <a:latin typeface="HGP創英角ｺﾞｼｯｸUB" panose="020B0900000000000000" pitchFamily="50" charset="-128"/>
                  <a:ea typeface="HGP創英角ｺﾞｼｯｸUB" panose="020B0900000000000000" pitchFamily="50" charset="-128"/>
                </a:rPr>
                <a:t>通知が郵送されます</a:t>
              </a:r>
            </a:p>
          </p:txBody>
        </p:sp>
      </p:grpSp>
      <p:sp>
        <p:nvSpPr>
          <p:cNvPr id="2" name="テキスト ボックス 1"/>
          <p:cNvSpPr txBox="1"/>
          <p:nvPr/>
        </p:nvSpPr>
        <p:spPr>
          <a:xfrm>
            <a:off x="294646" y="2276872"/>
            <a:ext cx="874542" cy="276999"/>
          </a:xfrm>
          <a:prstGeom prst="rect">
            <a:avLst/>
          </a:prstGeom>
          <a:noFill/>
        </p:spPr>
        <p:txBody>
          <a:bodyPr wrap="square" rtlCol="0">
            <a:spAutoFit/>
          </a:bodyPr>
          <a:lstStyle/>
          <a:p>
            <a:pPr fontAlgn="auto">
              <a:spcBef>
                <a:spcPts val="0"/>
              </a:spcBef>
              <a:spcAft>
                <a:spcPts val="0"/>
              </a:spcAft>
            </a:pPr>
            <a:r>
              <a:rPr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123</a:t>
            </a:r>
            <a:r>
              <a:rPr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41" name="テキスト ボックス 40"/>
          <p:cNvSpPr txBox="1"/>
          <p:nvPr/>
        </p:nvSpPr>
        <p:spPr>
          <a:xfrm>
            <a:off x="1033162" y="2276872"/>
            <a:ext cx="874542" cy="276999"/>
          </a:xfrm>
          <a:prstGeom prst="rect">
            <a:avLst/>
          </a:prstGeom>
          <a:noFill/>
        </p:spPr>
        <p:txBody>
          <a:bodyPr wrap="square" rtlCol="0">
            <a:spAutoFit/>
          </a:bodyPr>
          <a:lstStyle/>
          <a:p>
            <a:pPr fontAlgn="auto">
              <a:spcBef>
                <a:spcPts val="0"/>
              </a:spcBef>
              <a:spcAft>
                <a:spcPts val="0"/>
              </a:spcAft>
            </a:pPr>
            <a:r>
              <a:rPr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234</a:t>
            </a:r>
            <a:r>
              <a:rPr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42" name="フローチャート : 論理積ゲート 41"/>
          <p:cNvSpPr/>
          <p:nvPr/>
        </p:nvSpPr>
        <p:spPr>
          <a:xfrm rot="16200000">
            <a:off x="1160570" y="2902892"/>
            <a:ext cx="307708" cy="383357"/>
          </a:xfrm>
          <a:prstGeom prst="flowChartDelay">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3" name="スマイル 42"/>
          <p:cNvSpPr/>
          <p:nvPr/>
        </p:nvSpPr>
        <p:spPr>
          <a:xfrm>
            <a:off x="1115616" y="2708920"/>
            <a:ext cx="383355" cy="301890"/>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4" name="テキスト ボックス 43"/>
          <p:cNvSpPr txBox="1"/>
          <p:nvPr/>
        </p:nvSpPr>
        <p:spPr>
          <a:xfrm>
            <a:off x="1033162" y="2948556"/>
            <a:ext cx="874542" cy="276999"/>
          </a:xfrm>
          <a:prstGeom prst="rect">
            <a:avLst/>
          </a:prstGeom>
          <a:noFill/>
        </p:spPr>
        <p:txBody>
          <a:bodyPr wrap="square" rtlCol="0">
            <a:spAutoFit/>
          </a:bodyPr>
          <a:lstStyle/>
          <a:p>
            <a:pPr fontAlgn="auto">
              <a:spcBef>
                <a:spcPts val="0"/>
              </a:spcBef>
              <a:spcAft>
                <a:spcPts val="0"/>
              </a:spcAft>
            </a:pPr>
            <a:r>
              <a:rPr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345</a:t>
            </a:r>
            <a:r>
              <a:rPr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p>
        </p:txBody>
      </p:sp>
      <p:grpSp>
        <p:nvGrpSpPr>
          <p:cNvPr id="3" name="グループ化 2"/>
          <p:cNvGrpSpPr/>
          <p:nvPr/>
        </p:nvGrpSpPr>
        <p:grpSpPr>
          <a:xfrm>
            <a:off x="335381" y="2644524"/>
            <a:ext cx="585678" cy="587626"/>
            <a:chOff x="1217803" y="2477730"/>
            <a:chExt cx="661115" cy="647843"/>
          </a:xfrm>
        </p:grpSpPr>
        <p:sp>
          <p:nvSpPr>
            <p:cNvPr id="45" name="二等辺三角形 44"/>
            <p:cNvSpPr/>
            <p:nvPr/>
          </p:nvSpPr>
          <p:spPr>
            <a:xfrm rot="13075463">
              <a:off x="1217803" y="2751091"/>
              <a:ext cx="463124" cy="37448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6" name="円/楕円 45"/>
            <p:cNvSpPr/>
            <p:nvPr/>
          </p:nvSpPr>
          <p:spPr>
            <a:xfrm rot="2275463">
              <a:off x="1374322" y="2477730"/>
              <a:ext cx="504596" cy="4662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7" name="円/楕円 46"/>
            <p:cNvSpPr/>
            <p:nvPr/>
          </p:nvSpPr>
          <p:spPr>
            <a:xfrm rot="2275463">
              <a:off x="1409698" y="2575946"/>
              <a:ext cx="373263" cy="35878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8" name="円/楕円 47"/>
            <p:cNvSpPr/>
            <p:nvPr/>
          </p:nvSpPr>
          <p:spPr>
            <a:xfrm rot="5028919">
              <a:off x="1471063" y="2782589"/>
              <a:ext cx="106896" cy="759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9" name="円/楕円 48"/>
            <p:cNvSpPr/>
            <p:nvPr/>
          </p:nvSpPr>
          <p:spPr>
            <a:xfrm rot="5028919">
              <a:off x="1525532" y="2787821"/>
              <a:ext cx="66917" cy="59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cxnSp>
          <p:nvCxnSpPr>
            <p:cNvPr id="50" name="直線コネクタ 49"/>
            <p:cNvCxnSpPr/>
            <p:nvPr/>
          </p:nvCxnSpPr>
          <p:spPr>
            <a:xfrm rot="2275463">
              <a:off x="1580581" y="2635648"/>
              <a:ext cx="35785" cy="32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rot="2275463" flipV="1">
              <a:off x="1557394" y="2661601"/>
              <a:ext cx="44146" cy="22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rot="2275463" flipH="1" flipV="1">
              <a:off x="1659974" y="2751317"/>
              <a:ext cx="33317" cy="28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rot="2275463" flipH="1">
              <a:off x="1673190" y="2736567"/>
              <a:ext cx="41102" cy="20270"/>
            </a:xfrm>
            <a:prstGeom prst="line">
              <a:avLst/>
            </a:prstGeom>
          </p:spPr>
          <p:style>
            <a:lnRef idx="1">
              <a:schemeClr val="accent1"/>
            </a:lnRef>
            <a:fillRef idx="0">
              <a:schemeClr val="accent1"/>
            </a:fillRef>
            <a:effectRef idx="0">
              <a:schemeClr val="accent1"/>
            </a:effectRef>
            <a:fontRef idx="minor">
              <a:schemeClr val="tx1"/>
            </a:fontRef>
          </p:style>
        </p:cxnSp>
        <p:sp>
          <p:nvSpPr>
            <p:cNvPr id="55" name="涙形 54"/>
            <p:cNvSpPr/>
            <p:nvPr/>
          </p:nvSpPr>
          <p:spPr>
            <a:xfrm rot="2275463" flipH="1" flipV="1">
              <a:off x="1719344" y="2750175"/>
              <a:ext cx="29722" cy="31581"/>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6" name="涙形 55"/>
            <p:cNvSpPr/>
            <p:nvPr/>
          </p:nvSpPr>
          <p:spPr>
            <a:xfrm rot="2275463" flipH="1" flipV="1">
              <a:off x="1767192" y="2741975"/>
              <a:ext cx="29722" cy="31581"/>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7" name="涙形 56"/>
            <p:cNvSpPr/>
            <p:nvPr/>
          </p:nvSpPr>
          <p:spPr>
            <a:xfrm rot="8338951">
              <a:off x="1552351" y="2594756"/>
              <a:ext cx="30435" cy="33830"/>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8" name="涙形 57"/>
            <p:cNvSpPr/>
            <p:nvPr/>
          </p:nvSpPr>
          <p:spPr>
            <a:xfrm rot="8338951">
              <a:off x="1552395" y="2543782"/>
              <a:ext cx="30435" cy="33830"/>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9" name="涙形 58"/>
            <p:cNvSpPr/>
            <p:nvPr/>
          </p:nvSpPr>
          <p:spPr>
            <a:xfrm rot="8338951">
              <a:off x="1555222" y="2496612"/>
              <a:ext cx="30435" cy="33830"/>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60" name="テキスト ボックス 59"/>
          <p:cNvSpPr txBox="1"/>
          <p:nvPr/>
        </p:nvSpPr>
        <p:spPr>
          <a:xfrm>
            <a:off x="339753" y="3073822"/>
            <a:ext cx="874542" cy="276999"/>
          </a:xfrm>
          <a:prstGeom prst="rect">
            <a:avLst/>
          </a:prstGeom>
          <a:noFill/>
        </p:spPr>
        <p:txBody>
          <a:bodyPr wrap="square" rtlCol="0">
            <a:spAutoFit/>
          </a:bodyPr>
          <a:lstStyle/>
          <a:p>
            <a:pPr fontAlgn="auto">
              <a:spcBef>
                <a:spcPts val="0"/>
              </a:spcBef>
              <a:spcAft>
                <a:spcPts val="0"/>
              </a:spcAft>
            </a:pPr>
            <a:r>
              <a:rPr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456</a:t>
            </a:r>
            <a:r>
              <a:rPr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p>
        </p:txBody>
      </p:sp>
      <p:grpSp>
        <p:nvGrpSpPr>
          <p:cNvPr id="61" name="グループ化 60"/>
          <p:cNvGrpSpPr/>
          <p:nvPr/>
        </p:nvGrpSpPr>
        <p:grpSpPr>
          <a:xfrm>
            <a:off x="3131840" y="980728"/>
            <a:ext cx="2808312" cy="2824587"/>
            <a:chOff x="694014" y="1536892"/>
            <a:chExt cx="2808312" cy="2824587"/>
          </a:xfrm>
        </p:grpSpPr>
        <p:sp>
          <p:nvSpPr>
            <p:cNvPr id="62" name="角丸四角形 61"/>
            <p:cNvSpPr/>
            <p:nvPr/>
          </p:nvSpPr>
          <p:spPr>
            <a:xfrm>
              <a:off x="694014" y="1536892"/>
              <a:ext cx="2808312" cy="2824587"/>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63" name="グループ化 62"/>
            <p:cNvGrpSpPr/>
            <p:nvPr/>
          </p:nvGrpSpPr>
          <p:grpSpPr>
            <a:xfrm>
              <a:off x="827631" y="2265207"/>
              <a:ext cx="580320" cy="792409"/>
              <a:chOff x="773225" y="2458560"/>
              <a:chExt cx="226779" cy="304677"/>
            </a:xfrm>
          </p:grpSpPr>
          <p:sp>
            <p:nvSpPr>
              <p:cNvPr id="66" name="フローチャート : 論理積ゲート 65"/>
              <p:cNvSpPr/>
              <p:nvPr/>
            </p:nvSpPr>
            <p:spPr>
              <a:xfrm rot="16200000">
                <a:off x="809095" y="2572328"/>
                <a:ext cx="159103" cy="222715"/>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7" name="スマイル 66"/>
              <p:cNvSpPr/>
              <p:nvPr/>
            </p:nvSpPr>
            <p:spPr>
              <a:xfrm>
                <a:off x="773225" y="2458560"/>
                <a:ext cx="222714" cy="177229"/>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64" name="テキスト ボックス 63"/>
            <p:cNvSpPr txBox="1"/>
            <p:nvPr/>
          </p:nvSpPr>
          <p:spPr>
            <a:xfrm>
              <a:off x="745872" y="1608900"/>
              <a:ext cx="2684446" cy="584775"/>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②税金</a:t>
              </a: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・社会保険等の</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手続</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でﾏｲﾅﾝﾊﾞｰが</a:t>
              </a: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必要です</a:t>
              </a:r>
            </a:p>
          </p:txBody>
        </p:sp>
        <p:sp>
          <p:nvSpPr>
            <p:cNvPr id="65" name="テキスト ボックス 64"/>
            <p:cNvSpPr txBox="1"/>
            <p:nvPr/>
          </p:nvSpPr>
          <p:spPr>
            <a:xfrm>
              <a:off x="885530" y="3810035"/>
              <a:ext cx="2448272" cy="461665"/>
            </a:xfrm>
            <a:prstGeom prst="rect">
              <a:avLst/>
            </a:prstGeom>
            <a:noFill/>
          </p:spPr>
          <p:txBody>
            <a:bodyPr wrap="square" rtlCol="0">
              <a:spAutoFit/>
            </a:bodyPr>
            <a:lstStyle/>
            <a:p>
              <a:pPr algn="ctr" fontAlgn="auto">
                <a:spcBef>
                  <a:spcPts val="0"/>
                </a:spcBef>
                <a:spcAft>
                  <a:spcPts val="0"/>
                </a:spcAft>
              </a:pPr>
              <a:r>
                <a:rPr lang="ja-JP" altLang="en-US" sz="1200" dirty="0">
                  <a:solidFill>
                    <a:srgbClr val="0070C0"/>
                  </a:solidFill>
                  <a:latin typeface="HGP創英角ｺﾞｼｯｸUB" panose="020B0900000000000000" pitchFamily="50" charset="-128"/>
                  <a:ea typeface="HGP創英角ｺﾞｼｯｸUB" panose="020B0900000000000000" pitchFamily="50" charset="-128"/>
                </a:rPr>
                <a:t>自分のマイナンバーである</a:t>
              </a:r>
              <a:r>
                <a:rPr lang="ja-JP" altLang="en-US" sz="1200" dirty="0" smtClean="0">
                  <a:solidFill>
                    <a:srgbClr val="0070C0"/>
                  </a:solidFill>
                  <a:latin typeface="HGP創英角ｺﾞｼｯｸUB" panose="020B0900000000000000" pitchFamily="50" charset="-128"/>
                  <a:ea typeface="HGP創英角ｺﾞｼｯｸUB" panose="020B0900000000000000" pitchFamily="50" charset="-128"/>
                </a:rPr>
                <a:t>ことを</a:t>
              </a:r>
              <a:endParaRPr lang="en-US" altLang="ja-JP" sz="1200" dirty="0" smtClean="0">
                <a:solidFill>
                  <a:srgbClr val="0070C0"/>
                </a:solidFill>
                <a:latin typeface="HGP創英角ｺﾞｼｯｸUB" panose="020B0900000000000000" pitchFamily="50" charset="-128"/>
                <a:ea typeface="HGP創英角ｺﾞｼｯｸUB" panose="020B0900000000000000" pitchFamily="50" charset="-128"/>
              </a:endParaRPr>
            </a:p>
            <a:p>
              <a:pPr algn="ctr" fontAlgn="auto">
                <a:spcBef>
                  <a:spcPts val="0"/>
                </a:spcBef>
                <a:spcAft>
                  <a:spcPts val="0"/>
                </a:spcAft>
              </a:pPr>
              <a:r>
                <a:rPr lang="ja-JP" altLang="en-US" sz="1200" dirty="0" smtClean="0">
                  <a:solidFill>
                    <a:srgbClr val="0070C0"/>
                  </a:solidFill>
                  <a:latin typeface="HGP創英角ｺﾞｼｯｸUB" panose="020B0900000000000000" pitchFamily="50" charset="-128"/>
                  <a:ea typeface="HGP創英角ｺﾞｼｯｸUB" panose="020B0900000000000000" pitchFamily="50" charset="-128"/>
                </a:rPr>
                <a:t>証明する機会が多くなります</a:t>
              </a:r>
              <a:endParaRPr lang="ja-JP" altLang="en-US" sz="1200" dirty="0">
                <a:solidFill>
                  <a:srgbClr val="0070C0"/>
                </a:solidFill>
                <a:latin typeface="HGP創英角ｺﾞｼｯｸUB" panose="020B0900000000000000" pitchFamily="50" charset="-128"/>
                <a:ea typeface="HGP創英角ｺﾞｼｯｸUB" panose="020B0900000000000000" pitchFamily="50" charset="-128"/>
              </a:endParaRPr>
            </a:p>
          </p:txBody>
        </p:sp>
      </p:grpSp>
      <p:grpSp>
        <p:nvGrpSpPr>
          <p:cNvPr id="70" name="グループ化 34"/>
          <p:cNvGrpSpPr>
            <a:grpSpLocks/>
          </p:cNvGrpSpPr>
          <p:nvPr/>
        </p:nvGrpSpPr>
        <p:grpSpPr bwMode="auto">
          <a:xfrm>
            <a:off x="4966840" y="1700808"/>
            <a:ext cx="777744" cy="692824"/>
            <a:chOff x="3203848" y="1064621"/>
            <a:chExt cx="1126206" cy="986370"/>
          </a:xfrm>
        </p:grpSpPr>
        <p:sp>
          <p:nvSpPr>
            <p:cNvPr id="71" name="直方体 70"/>
            <p:cNvSpPr/>
            <p:nvPr/>
          </p:nvSpPr>
          <p:spPr>
            <a:xfrm>
              <a:off x="3203848" y="1107064"/>
              <a:ext cx="1126206" cy="943927"/>
            </a:xfrm>
            <a:prstGeom prst="cube">
              <a:avLst>
                <a:gd name="adj" fmla="val 2817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72" name="正方形/長方形 71"/>
            <p:cNvSpPr/>
            <p:nvPr/>
          </p:nvSpPr>
          <p:spPr>
            <a:xfrm>
              <a:off x="3256721" y="1441848"/>
              <a:ext cx="188583"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73" name="正方形/長方形 72"/>
            <p:cNvSpPr/>
            <p:nvPr/>
          </p:nvSpPr>
          <p:spPr>
            <a:xfrm>
              <a:off x="3260246" y="1774998"/>
              <a:ext cx="186820"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74" name="正方形/長方形 73"/>
            <p:cNvSpPr/>
            <p:nvPr/>
          </p:nvSpPr>
          <p:spPr>
            <a:xfrm>
              <a:off x="3818944" y="1441848"/>
              <a:ext cx="188582"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75" name="正方形/長方形 74"/>
            <p:cNvSpPr/>
            <p:nvPr/>
          </p:nvSpPr>
          <p:spPr>
            <a:xfrm>
              <a:off x="3531664" y="1841955"/>
              <a:ext cx="188583" cy="2090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76" name="テキスト ボックス 7"/>
            <p:cNvSpPr txBox="1">
              <a:spLocks noChangeArrowheads="1"/>
            </p:cNvSpPr>
            <p:nvPr/>
          </p:nvSpPr>
          <p:spPr bwMode="auto">
            <a:xfrm>
              <a:off x="3248299" y="1064621"/>
              <a:ext cx="1027358" cy="37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1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市役所</a:t>
              </a:r>
              <a:endParaRPr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77" name="グループ化 76"/>
            <p:cNvGrpSpPr>
              <a:grpSpLocks/>
            </p:cNvGrpSpPr>
            <p:nvPr/>
          </p:nvGrpSpPr>
          <p:grpSpPr bwMode="auto">
            <a:xfrm>
              <a:off x="3507874" y="1460449"/>
              <a:ext cx="318798" cy="237151"/>
              <a:chOff x="7071436" y="3367486"/>
              <a:chExt cx="359565" cy="237151"/>
            </a:xfrm>
          </p:grpSpPr>
          <p:sp>
            <p:nvSpPr>
              <p:cNvPr id="79" name="アーチ 78"/>
              <p:cNvSpPr/>
              <p:nvPr/>
            </p:nvSpPr>
            <p:spPr>
              <a:xfrm rot="3686638">
                <a:off x="7067334" y="3371942"/>
                <a:ext cx="236798" cy="226613"/>
              </a:xfrm>
              <a:prstGeom prst="blockArc">
                <a:avLst>
                  <a:gd name="adj1" fmla="val 9994603"/>
                  <a:gd name="adj2" fmla="val 21248753"/>
                  <a:gd name="adj3" fmla="val 15004"/>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black"/>
                  </a:solidFill>
                </a:endParaRPr>
              </a:p>
            </p:txBody>
          </p:sp>
          <p:sp>
            <p:nvSpPr>
              <p:cNvPr id="80" name="アーチ 79"/>
              <p:cNvSpPr/>
              <p:nvPr/>
            </p:nvSpPr>
            <p:spPr>
              <a:xfrm rot="16757114">
                <a:off x="7173505" y="3348550"/>
                <a:ext cx="235166" cy="278296"/>
              </a:xfrm>
              <a:prstGeom prst="blockArc">
                <a:avLst>
                  <a:gd name="adj1" fmla="val 12417624"/>
                  <a:gd name="adj2" fmla="val 1215338"/>
                  <a:gd name="adj3" fmla="val 13863"/>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black"/>
                  </a:solidFill>
                </a:endParaRPr>
              </a:p>
            </p:txBody>
          </p:sp>
        </p:grpSp>
        <p:sp>
          <p:nvSpPr>
            <p:cNvPr id="78" name="正方形/長方形 77"/>
            <p:cNvSpPr/>
            <p:nvPr/>
          </p:nvSpPr>
          <p:spPr>
            <a:xfrm>
              <a:off x="3829518" y="1797861"/>
              <a:ext cx="178007" cy="18780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grpSp>
      <p:cxnSp>
        <p:nvCxnSpPr>
          <p:cNvPr id="86" name="直線矢印コネクタ 85"/>
          <p:cNvCxnSpPr/>
          <p:nvPr/>
        </p:nvCxnSpPr>
        <p:spPr>
          <a:xfrm>
            <a:off x="3861087" y="2165888"/>
            <a:ext cx="1060507" cy="8030"/>
          </a:xfrm>
          <a:prstGeom prst="straightConnector1">
            <a:avLst/>
          </a:prstGeom>
          <a:ln w="25400" cap="rnd">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1" name="フローチャート : 書類 90"/>
          <p:cNvSpPr/>
          <p:nvPr/>
        </p:nvSpPr>
        <p:spPr>
          <a:xfrm>
            <a:off x="4202700" y="1973905"/>
            <a:ext cx="517528" cy="373207"/>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123</a:t>
            </a: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p>
        </p:txBody>
      </p:sp>
      <p:grpSp>
        <p:nvGrpSpPr>
          <p:cNvPr id="93" name="グループ化 92"/>
          <p:cNvGrpSpPr/>
          <p:nvPr/>
        </p:nvGrpSpPr>
        <p:grpSpPr>
          <a:xfrm>
            <a:off x="6086901" y="964453"/>
            <a:ext cx="2934269" cy="2824587"/>
            <a:chOff x="624739" y="1536892"/>
            <a:chExt cx="2934269" cy="2824587"/>
          </a:xfrm>
        </p:grpSpPr>
        <p:sp>
          <p:nvSpPr>
            <p:cNvPr id="94" name="角丸四角形 93"/>
            <p:cNvSpPr/>
            <p:nvPr/>
          </p:nvSpPr>
          <p:spPr>
            <a:xfrm>
              <a:off x="694014" y="1536892"/>
              <a:ext cx="2851346" cy="2824587"/>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95" name="グループ化 94"/>
            <p:cNvGrpSpPr/>
            <p:nvPr/>
          </p:nvGrpSpPr>
          <p:grpSpPr>
            <a:xfrm>
              <a:off x="838037" y="2272586"/>
              <a:ext cx="376821" cy="389473"/>
              <a:chOff x="777291" y="2461393"/>
              <a:chExt cx="147255" cy="149750"/>
            </a:xfrm>
          </p:grpSpPr>
          <p:sp>
            <p:nvSpPr>
              <p:cNvPr id="98" name="フローチャート : 論理積ゲート 97"/>
              <p:cNvSpPr/>
              <p:nvPr/>
            </p:nvSpPr>
            <p:spPr>
              <a:xfrm rot="16200000">
                <a:off x="809536" y="2496134"/>
                <a:ext cx="86829" cy="143190"/>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9" name="スマイル 98"/>
              <p:cNvSpPr/>
              <p:nvPr/>
            </p:nvSpPr>
            <p:spPr>
              <a:xfrm>
                <a:off x="777291" y="2461393"/>
                <a:ext cx="143189" cy="9672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96" name="テキスト ボックス 95"/>
            <p:cNvSpPr txBox="1"/>
            <p:nvPr/>
          </p:nvSpPr>
          <p:spPr>
            <a:xfrm>
              <a:off x="624739" y="1608900"/>
              <a:ext cx="2934269" cy="584775"/>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③事業</a:t>
              </a: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主</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はﾏｲﾅﾝﾊﾞｰを付けて</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税</a:t>
              </a: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・社会保障の手続きをします</a:t>
              </a:r>
            </a:p>
          </p:txBody>
        </p:sp>
        <p:sp>
          <p:nvSpPr>
            <p:cNvPr id="97" name="テキスト ボックス 96"/>
            <p:cNvSpPr txBox="1"/>
            <p:nvPr/>
          </p:nvSpPr>
          <p:spPr>
            <a:xfrm>
              <a:off x="910038" y="3791203"/>
              <a:ext cx="2448272" cy="461665"/>
            </a:xfrm>
            <a:prstGeom prst="rect">
              <a:avLst/>
            </a:prstGeom>
            <a:noFill/>
          </p:spPr>
          <p:txBody>
            <a:bodyPr wrap="square" rtlCol="0">
              <a:spAutoFit/>
            </a:bodyPr>
            <a:lstStyle/>
            <a:p>
              <a:pPr algn="ctr" fontAlgn="auto">
                <a:spcBef>
                  <a:spcPts val="0"/>
                </a:spcBef>
                <a:spcAft>
                  <a:spcPts val="0"/>
                </a:spcAft>
              </a:pPr>
              <a:r>
                <a:rPr lang="ja-JP" altLang="en-US" sz="1200" dirty="0">
                  <a:solidFill>
                    <a:srgbClr val="0070C0"/>
                  </a:solidFill>
                  <a:latin typeface="HGP創英角ｺﾞｼｯｸUB" panose="020B0900000000000000" pitchFamily="50" charset="-128"/>
                  <a:ea typeface="HGP創英角ｺﾞｼｯｸUB" panose="020B0900000000000000" pitchFamily="50" charset="-128"/>
                </a:rPr>
                <a:t>マイナンバーの確認</a:t>
              </a:r>
              <a:r>
                <a:rPr lang="ja-JP" altLang="en-US" sz="1200" dirty="0" smtClean="0">
                  <a:solidFill>
                    <a:srgbClr val="0070C0"/>
                  </a:solidFill>
                  <a:latin typeface="HGP創英角ｺﾞｼｯｸUB" panose="020B0900000000000000" pitchFamily="50" charset="-128"/>
                  <a:ea typeface="HGP創英角ｺﾞｼｯｸUB" panose="020B0900000000000000" pitchFamily="50" charset="-128"/>
                </a:rPr>
                <a:t>と適切な</a:t>
              </a:r>
              <a:endParaRPr lang="en-US" altLang="ja-JP" sz="1200" dirty="0" smtClean="0">
                <a:solidFill>
                  <a:srgbClr val="0070C0"/>
                </a:solidFill>
                <a:latin typeface="HGP創英角ｺﾞｼｯｸUB" panose="020B0900000000000000" pitchFamily="50" charset="-128"/>
                <a:ea typeface="HGP創英角ｺﾞｼｯｸUB" panose="020B0900000000000000" pitchFamily="50" charset="-128"/>
              </a:endParaRPr>
            </a:p>
            <a:p>
              <a:pPr algn="ctr" fontAlgn="auto">
                <a:spcBef>
                  <a:spcPts val="0"/>
                </a:spcBef>
                <a:spcAft>
                  <a:spcPts val="0"/>
                </a:spcAft>
              </a:pPr>
              <a:r>
                <a:rPr lang="ja-JP" altLang="en-US" sz="1200" dirty="0" smtClean="0">
                  <a:solidFill>
                    <a:srgbClr val="0070C0"/>
                  </a:solidFill>
                  <a:latin typeface="HGP創英角ｺﾞｼｯｸUB" panose="020B0900000000000000" pitchFamily="50" charset="-128"/>
                  <a:ea typeface="HGP創英角ｺﾞｼｯｸUB" panose="020B0900000000000000" pitchFamily="50" charset="-128"/>
                </a:rPr>
                <a:t>管理は、事業</a:t>
              </a:r>
              <a:r>
                <a:rPr lang="ja-JP" altLang="en-US" sz="1200" dirty="0">
                  <a:solidFill>
                    <a:srgbClr val="0070C0"/>
                  </a:solidFill>
                  <a:latin typeface="HGP創英角ｺﾞｼｯｸUB" panose="020B0900000000000000" pitchFamily="50" charset="-128"/>
                  <a:ea typeface="HGP創英角ｺﾞｼｯｸUB" panose="020B0900000000000000" pitchFamily="50" charset="-128"/>
                </a:rPr>
                <a:t>主の義務です</a:t>
              </a:r>
            </a:p>
          </p:txBody>
        </p:sp>
      </p:grpSp>
      <p:cxnSp>
        <p:nvCxnSpPr>
          <p:cNvPr id="103" name="直線矢印コネクタ 102"/>
          <p:cNvCxnSpPr>
            <a:stCxn id="98" idx="1"/>
          </p:cNvCxnSpPr>
          <p:nvPr/>
        </p:nvCxnSpPr>
        <p:spPr>
          <a:xfrm>
            <a:off x="6493810" y="2089622"/>
            <a:ext cx="77364" cy="224728"/>
          </a:xfrm>
          <a:prstGeom prst="straightConnector1">
            <a:avLst/>
          </a:prstGeom>
          <a:ln w="25400" cap="rnd">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テキスト ボックス 69"/>
          <p:cNvSpPr txBox="1">
            <a:spLocks noChangeArrowheads="1"/>
          </p:cNvSpPr>
          <p:nvPr/>
        </p:nvSpPr>
        <p:spPr bwMode="auto">
          <a:xfrm>
            <a:off x="7648155" y="3034830"/>
            <a:ext cx="128610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050" b="1" dirty="0" smtClean="0"/>
              <a:t>年金事務所</a:t>
            </a:r>
            <a:endParaRPr lang="ja-JP" altLang="en-US" sz="1050" b="1" dirty="0"/>
          </a:p>
        </p:txBody>
      </p:sp>
      <p:sp>
        <p:nvSpPr>
          <p:cNvPr id="109" name="テキスト ボックス 69"/>
          <p:cNvSpPr txBox="1">
            <a:spLocks noChangeArrowheads="1"/>
          </p:cNvSpPr>
          <p:nvPr/>
        </p:nvSpPr>
        <p:spPr bwMode="auto">
          <a:xfrm>
            <a:off x="7575443" y="2173011"/>
            <a:ext cx="140415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050" b="1" dirty="0" smtClean="0"/>
              <a:t>労働局・税務署</a:t>
            </a:r>
            <a:endParaRPr lang="ja-JP" altLang="en-US" sz="1050" b="1" dirty="0"/>
          </a:p>
        </p:txBody>
      </p:sp>
      <p:cxnSp>
        <p:nvCxnSpPr>
          <p:cNvPr id="110" name="直線矢印コネクタ 109"/>
          <p:cNvCxnSpPr/>
          <p:nvPr/>
        </p:nvCxnSpPr>
        <p:spPr>
          <a:xfrm flipV="1">
            <a:off x="6781981" y="1921456"/>
            <a:ext cx="1042488" cy="728738"/>
          </a:xfrm>
          <a:prstGeom prst="straightConnector1">
            <a:avLst/>
          </a:prstGeom>
          <a:ln w="25400" cap="rnd">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6781981" y="2650194"/>
            <a:ext cx="1218117" cy="58998"/>
          </a:xfrm>
          <a:prstGeom prst="straightConnector1">
            <a:avLst/>
          </a:prstGeom>
          <a:ln w="25400" cap="rnd">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16" name="グループ化 115"/>
          <p:cNvGrpSpPr/>
          <p:nvPr/>
        </p:nvGrpSpPr>
        <p:grpSpPr>
          <a:xfrm>
            <a:off x="112727" y="3933056"/>
            <a:ext cx="2944372" cy="2513966"/>
            <a:chOff x="627229" y="1536892"/>
            <a:chExt cx="2944372" cy="2513966"/>
          </a:xfrm>
        </p:grpSpPr>
        <p:sp>
          <p:nvSpPr>
            <p:cNvPr id="117" name="角丸四角形 116"/>
            <p:cNvSpPr/>
            <p:nvPr/>
          </p:nvSpPr>
          <p:spPr>
            <a:xfrm>
              <a:off x="694014" y="1536892"/>
              <a:ext cx="2808312" cy="251396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118" name="グループ化 117"/>
            <p:cNvGrpSpPr/>
            <p:nvPr/>
          </p:nvGrpSpPr>
          <p:grpSpPr>
            <a:xfrm>
              <a:off x="1055021" y="2275815"/>
              <a:ext cx="580320" cy="792409"/>
              <a:chOff x="862085" y="2462639"/>
              <a:chExt cx="226779" cy="304677"/>
            </a:xfrm>
          </p:grpSpPr>
          <p:sp>
            <p:nvSpPr>
              <p:cNvPr id="121" name="フローチャート : 論理積ゲート 120"/>
              <p:cNvSpPr/>
              <p:nvPr/>
            </p:nvSpPr>
            <p:spPr>
              <a:xfrm rot="16200000">
                <a:off x="897955" y="2576407"/>
                <a:ext cx="159103" cy="222715"/>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22" name="スマイル 121"/>
              <p:cNvSpPr/>
              <p:nvPr/>
            </p:nvSpPr>
            <p:spPr>
              <a:xfrm>
                <a:off x="862085" y="2462639"/>
                <a:ext cx="222714" cy="177229"/>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19" name="テキスト ボックス 118"/>
            <p:cNvSpPr txBox="1"/>
            <p:nvPr/>
          </p:nvSpPr>
          <p:spPr>
            <a:xfrm>
              <a:off x="627229" y="1608900"/>
              <a:ext cx="2944372" cy="584775"/>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④自分のﾏｲﾅﾝﾊﾞｰを</a:t>
              </a: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証明</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する</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ﾏｲﾅﾝﾊﾞｰｶｰﾄﾞ」を交付します</a:t>
              </a:r>
            </a:p>
          </p:txBody>
        </p:sp>
        <p:sp>
          <p:nvSpPr>
            <p:cNvPr id="120" name="テキスト ボックス 119"/>
            <p:cNvSpPr txBox="1"/>
            <p:nvPr/>
          </p:nvSpPr>
          <p:spPr>
            <a:xfrm>
              <a:off x="771245" y="3471818"/>
              <a:ext cx="2664295" cy="461665"/>
            </a:xfrm>
            <a:prstGeom prst="rect">
              <a:avLst/>
            </a:prstGeom>
            <a:noFill/>
          </p:spPr>
          <p:txBody>
            <a:bodyPr wrap="square" rtlCol="0">
              <a:spAutoFit/>
            </a:bodyPr>
            <a:lstStyle/>
            <a:p>
              <a:pPr algn="ctr" fontAlgn="auto">
                <a:spcBef>
                  <a:spcPts val="0"/>
                </a:spcBef>
                <a:spcAft>
                  <a:spcPts val="0"/>
                </a:spcAft>
              </a:pPr>
              <a:r>
                <a:rPr lang="ja-JP" altLang="en-US" sz="1200" dirty="0">
                  <a:solidFill>
                    <a:srgbClr val="0070C0"/>
                  </a:solidFill>
                  <a:latin typeface="HGP創英角ｺﾞｼｯｸUB" panose="020B0900000000000000" pitchFamily="50" charset="-128"/>
                  <a:ea typeface="HGP創英角ｺﾞｼｯｸUB" panose="020B0900000000000000" pitchFamily="50" charset="-128"/>
                </a:rPr>
                <a:t>無料です。</a:t>
              </a:r>
              <a:r>
                <a:rPr lang="ja-JP" altLang="en-US" sz="1200" dirty="0">
                  <a:solidFill>
                    <a:srgbClr val="FF0000"/>
                  </a:solidFill>
                  <a:latin typeface="HGP創英角ｺﾞｼｯｸUB" panose="020B0900000000000000" pitchFamily="50" charset="-128"/>
                  <a:ea typeface="HGP創英角ｺﾞｼｯｸUB" panose="020B0900000000000000" pitchFamily="50" charset="-128"/>
                </a:rPr>
                <a:t>マイナンバーを証明</a:t>
              </a:r>
              <a:r>
                <a:rPr lang="ja-JP" altLang="en-US" sz="1200" dirty="0" smtClean="0">
                  <a:solidFill>
                    <a:srgbClr val="FF0000"/>
                  </a:solidFill>
                  <a:latin typeface="HGP創英角ｺﾞｼｯｸUB" panose="020B0900000000000000" pitchFamily="50" charset="-128"/>
                  <a:ea typeface="HGP創英角ｺﾞｼｯｸUB" panose="020B0900000000000000" pitchFamily="50" charset="-128"/>
                </a:rPr>
                <a:t>する</a:t>
              </a:r>
              <a:endParaRPr lang="en-US" altLang="ja-JP" sz="1200" dirty="0" smtClean="0">
                <a:solidFill>
                  <a:srgbClr val="FF0000"/>
                </a:solidFill>
                <a:latin typeface="HGP創英角ｺﾞｼｯｸUB" panose="020B0900000000000000" pitchFamily="50" charset="-128"/>
                <a:ea typeface="HGP創英角ｺﾞｼｯｸUB" panose="020B0900000000000000" pitchFamily="50" charset="-128"/>
              </a:endParaRPr>
            </a:p>
            <a:p>
              <a:pPr algn="ctr" fontAlgn="auto">
                <a:spcBef>
                  <a:spcPts val="0"/>
                </a:spcBef>
                <a:spcAft>
                  <a:spcPts val="0"/>
                </a:spcAft>
              </a:pPr>
              <a:r>
                <a:rPr lang="ja-JP" altLang="en-US" sz="1200" dirty="0" smtClean="0">
                  <a:solidFill>
                    <a:srgbClr val="FF0000"/>
                  </a:solidFill>
                  <a:latin typeface="HGP創英角ｺﾞｼｯｸUB" panose="020B0900000000000000" pitchFamily="50" charset="-128"/>
                  <a:ea typeface="HGP創英角ｺﾞｼｯｸUB" panose="020B0900000000000000" pitchFamily="50" charset="-128"/>
                </a:rPr>
                <a:t>一番</a:t>
              </a:r>
              <a:r>
                <a:rPr lang="ja-JP" altLang="en-US" sz="1200" dirty="0">
                  <a:solidFill>
                    <a:srgbClr val="FF0000"/>
                  </a:solidFill>
                  <a:latin typeface="HGP創英角ｺﾞｼｯｸUB" panose="020B0900000000000000" pitchFamily="50" charset="-128"/>
                  <a:ea typeface="HGP創英角ｺﾞｼｯｸUB" panose="020B0900000000000000" pitchFamily="50" charset="-128"/>
                </a:rPr>
                <a:t>確かで</a:t>
              </a:r>
              <a:r>
                <a:rPr lang="ja-JP" altLang="en-US" sz="1200" dirty="0" smtClean="0">
                  <a:solidFill>
                    <a:srgbClr val="FF0000"/>
                  </a:solidFill>
                  <a:latin typeface="HGP創英角ｺﾞｼｯｸUB" panose="020B0900000000000000" pitchFamily="50" charset="-128"/>
                  <a:ea typeface="HGP創英角ｺﾞｼｯｸUB" panose="020B0900000000000000" pitchFamily="50" charset="-128"/>
                </a:rPr>
                <a:t>スムーズな証明証です</a:t>
              </a:r>
              <a:endParaRPr lang="ja-JP" altLang="en-US" sz="1200" dirty="0">
                <a:solidFill>
                  <a:srgbClr val="FF0000"/>
                </a:solidFill>
                <a:latin typeface="HGP創英角ｺﾞｼｯｸUB" panose="020B0900000000000000" pitchFamily="50" charset="-128"/>
                <a:ea typeface="HGP創英角ｺﾞｼｯｸUB" panose="020B0900000000000000" pitchFamily="50" charset="-128"/>
              </a:endParaRPr>
            </a:p>
          </p:txBody>
        </p:sp>
      </p:grpSp>
      <p:grpSp>
        <p:nvGrpSpPr>
          <p:cNvPr id="123" name="グループ化 122"/>
          <p:cNvGrpSpPr/>
          <p:nvPr/>
        </p:nvGrpSpPr>
        <p:grpSpPr>
          <a:xfrm>
            <a:off x="1309479" y="4634302"/>
            <a:ext cx="1467544" cy="903572"/>
            <a:chOff x="3520259" y="2782228"/>
            <a:chExt cx="1045178" cy="670299"/>
          </a:xfrm>
        </p:grpSpPr>
        <p:pic>
          <p:nvPicPr>
            <p:cNvPr id="12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テキスト ボックス 124"/>
            <p:cNvSpPr txBox="1"/>
            <p:nvPr/>
          </p:nvSpPr>
          <p:spPr>
            <a:xfrm>
              <a:off x="3675390" y="2810589"/>
              <a:ext cx="294932" cy="118870"/>
            </a:xfrm>
            <a:prstGeom prst="rect">
              <a:avLst/>
            </a:prstGeom>
            <a:solidFill>
              <a:schemeClr val="bg1"/>
            </a:solidFill>
          </p:spPr>
          <p:txBody>
            <a:bodyPr wrap="square" lIns="36000" tIns="36000" rIns="36000" bIns="36000" rtlCol="0" anchor="ctr" anchorCtr="0">
              <a:spAutoFit/>
            </a:bodyPr>
            <a:lstStyle/>
            <a:p>
              <a:pPr fontAlgn="auto">
                <a:spcBef>
                  <a:spcPts val="0"/>
                </a:spcBef>
                <a:spcAft>
                  <a:spcPts val="0"/>
                </a:spcAft>
              </a:pPr>
              <a:r>
                <a:rPr lang="ja-JP" altLang="en-US" sz="300" b="1" dirty="0">
                  <a:solidFill>
                    <a:prstClr val="black"/>
                  </a:solidFill>
                  <a:latin typeface="Calibri"/>
                  <a:ea typeface="ＭＳ Ｐゴシック"/>
                </a:rPr>
                <a:t>神戸　花子</a:t>
              </a:r>
            </a:p>
          </p:txBody>
        </p:sp>
        <p:sp>
          <p:nvSpPr>
            <p:cNvPr id="126" name="テキスト ボックス 125"/>
            <p:cNvSpPr txBox="1"/>
            <p:nvPr/>
          </p:nvSpPr>
          <p:spPr>
            <a:xfrm>
              <a:off x="3690732" y="2918650"/>
              <a:ext cx="643487" cy="46166"/>
            </a:xfrm>
            <a:prstGeom prst="rect">
              <a:avLst/>
            </a:prstGeom>
            <a:solidFill>
              <a:schemeClr val="bg1"/>
            </a:solidFill>
          </p:spPr>
          <p:txBody>
            <a:bodyPr wrap="square" lIns="0" tIns="0" rIns="0" bIns="0" rtlCol="0" anchor="ctr" anchorCtr="0">
              <a:spAutoFit/>
            </a:bodyPr>
            <a:lstStyle/>
            <a:p>
              <a:pPr fontAlgn="auto">
                <a:spcBef>
                  <a:spcPts val="0"/>
                </a:spcBef>
                <a:spcAft>
                  <a:spcPts val="0"/>
                </a:spcAft>
              </a:pPr>
              <a:r>
                <a:rPr lang="ja-JP" altLang="en-US" sz="300" b="1" dirty="0">
                  <a:solidFill>
                    <a:prstClr val="black"/>
                  </a:solidFill>
                  <a:latin typeface="Calibri"/>
                  <a:ea typeface="ＭＳ Ｐゴシック"/>
                </a:rPr>
                <a:t>兵庫県神戸市東灘区●町</a:t>
              </a:r>
              <a:r>
                <a:rPr lang="en-US" altLang="ja-JP" sz="300" b="1" dirty="0">
                  <a:solidFill>
                    <a:prstClr val="black"/>
                  </a:solidFill>
                  <a:latin typeface="Calibri"/>
                  <a:ea typeface="ＭＳ Ｐゴシック"/>
                </a:rPr>
                <a:t>1-1-1</a:t>
              </a:r>
              <a:endParaRPr lang="ja-JP" altLang="en-US" sz="300" b="1" dirty="0">
                <a:solidFill>
                  <a:prstClr val="black"/>
                </a:solidFill>
                <a:latin typeface="Calibri"/>
                <a:ea typeface="ＭＳ Ｐゴシック"/>
              </a:endParaRPr>
            </a:p>
          </p:txBody>
        </p:sp>
        <p:sp>
          <p:nvSpPr>
            <p:cNvPr id="127" name="正方形/長方形 126"/>
            <p:cNvSpPr/>
            <p:nvPr/>
          </p:nvSpPr>
          <p:spPr>
            <a:xfrm>
              <a:off x="3573202" y="3061854"/>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128" name="グループ化 127"/>
            <p:cNvGrpSpPr/>
            <p:nvPr/>
          </p:nvGrpSpPr>
          <p:grpSpPr>
            <a:xfrm>
              <a:off x="3602112" y="3108284"/>
              <a:ext cx="191834" cy="281601"/>
              <a:chOff x="683568" y="3356992"/>
              <a:chExt cx="288032" cy="516379"/>
            </a:xfrm>
          </p:grpSpPr>
          <p:sp>
            <p:nvSpPr>
              <p:cNvPr id="129" name="フローチャート : 論理積ゲート 128"/>
              <p:cNvSpPr/>
              <p:nvPr/>
            </p:nvSpPr>
            <p:spPr>
              <a:xfrm rot="16200000">
                <a:off x="698297" y="3600068"/>
                <a:ext cx="258574" cy="288032"/>
              </a:xfrm>
              <a:prstGeom prst="flowChartDelay">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30" name="スマイル 129"/>
              <p:cNvSpPr/>
              <p:nvPr/>
            </p:nvSpPr>
            <p:spPr>
              <a:xfrm>
                <a:off x="683568" y="3356992"/>
                <a:ext cx="288032" cy="288032"/>
              </a:xfrm>
              <a:prstGeom prst="smileyFace">
                <a:avLst>
                  <a:gd name="adj" fmla="val 4653"/>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grpSp>
        <p:nvGrpSpPr>
          <p:cNvPr id="137" name="グループ化 136"/>
          <p:cNvGrpSpPr/>
          <p:nvPr/>
        </p:nvGrpSpPr>
        <p:grpSpPr>
          <a:xfrm>
            <a:off x="3133205" y="3933056"/>
            <a:ext cx="2808312" cy="2490878"/>
            <a:chOff x="694014" y="1536892"/>
            <a:chExt cx="2808312" cy="2490878"/>
          </a:xfrm>
        </p:grpSpPr>
        <p:sp>
          <p:nvSpPr>
            <p:cNvPr id="138" name="角丸四角形 137"/>
            <p:cNvSpPr/>
            <p:nvPr/>
          </p:nvSpPr>
          <p:spPr>
            <a:xfrm>
              <a:off x="694014" y="1536892"/>
              <a:ext cx="2808312" cy="2490878"/>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40" name="テキスト ボックス 139"/>
            <p:cNvSpPr txBox="1"/>
            <p:nvPr/>
          </p:nvSpPr>
          <p:spPr>
            <a:xfrm>
              <a:off x="746737" y="1549523"/>
              <a:ext cx="2705597" cy="584775"/>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⑤適正</a:t>
              </a: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取り扱わなければ</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国</a:t>
              </a: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から指導や処罰を受けます</a:t>
              </a:r>
            </a:p>
          </p:txBody>
        </p:sp>
        <p:sp>
          <p:nvSpPr>
            <p:cNvPr id="141" name="テキスト ボックス 140"/>
            <p:cNvSpPr txBox="1"/>
            <p:nvPr/>
          </p:nvSpPr>
          <p:spPr>
            <a:xfrm>
              <a:off x="939608" y="3401233"/>
              <a:ext cx="2448272" cy="461665"/>
            </a:xfrm>
            <a:prstGeom prst="rect">
              <a:avLst/>
            </a:prstGeom>
            <a:noFill/>
          </p:spPr>
          <p:txBody>
            <a:bodyPr wrap="square" rtlCol="0">
              <a:spAutoFit/>
            </a:bodyPr>
            <a:lstStyle/>
            <a:p>
              <a:pPr algn="ctr" fontAlgn="auto">
                <a:spcBef>
                  <a:spcPts val="0"/>
                </a:spcBef>
                <a:spcAft>
                  <a:spcPts val="0"/>
                </a:spcAft>
              </a:pPr>
              <a:r>
                <a:rPr lang="ja-JP" altLang="en-US" sz="1200" dirty="0">
                  <a:solidFill>
                    <a:srgbClr val="0070C0"/>
                  </a:solidFill>
                  <a:latin typeface="HGP創英角ｺﾞｼｯｸUB" panose="020B0900000000000000" pitchFamily="50" charset="-128"/>
                  <a:ea typeface="HGP創英角ｺﾞｼｯｸUB" panose="020B0900000000000000" pitchFamily="50" charset="-128"/>
                </a:rPr>
                <a:t>企業・団体・個人を</a:t>
              </a:r>
              <a:r>
                <a:rPr lang="ja-JP" altLang="en-US" sz="1200" dirty="0" smtClean="0">
                  <a:solidFill>
                    <a:srgbClr val="0070C0"/>
                  </a:solidFill>
                  <a:latin typeface="HGP創英角ｺﾞｼｯｸUB" panose="020B0900000000000000" pitchFamily="50" charset="-128"/>
                  <a:ea typeface="HGP創英角ｺﾞｼｯｸUB" panose="020B0900000000000000" pitchFamily="50" charset="-128"/>
                </a:rPr>
                <a:t>問わず</a:t>
              </a:r>
              <a:endParaRPr lang="en-US" altLang="ja-JP" sz="1200" dirty="0" smtClean="0">
                <a:solidFill>
                  <a:srgbClr val="0070C0"/>
                </a:solidFill>
                <a:latin typeface="HGP創英角ｺﾞｼｯｸUB" panose="020B0900000000000000" pitchFamily="50" charset="-128"/>
                <a:ea typeface="HGP創英角ｺﾞｼｯｸUB" panose="020B0900000000000000" pitchFamily="50" charset="-128"/>
              </a:endParaRPr>
            </a:p>
            <a:p>
              <a:pPr algn="ctr" fontAlgn="auto">
                <a:spcBef>
                  <a:spcPts val="0"/>
                </a:spcBef>
                <a:spcAft>
                  <a:spcPts val="0"/>
                </a:spcAft>
              </a:pPr>
              <a:r>
                <a:rPr lang="ja-JP" altLang="en-US" sz="1200" dirty="0" smtClean="0">
                  <a:solidFill>
                    <a:srgbClr val="0070C0"/>
                  </a:solidFill>
                  <a:latin typeface="HGP創英角ｺﾞｼｯｸUB" panose="020B0900000000000000" pitchFamily="50" charset="-128"/>
                  <a:ea typeface="HGP創英角ｺﾞｼｯｸUB" panose="020B0900000000000000" pitchFamily="50" charset="-128"/>
                </a:rPr>
                <a:t>対象</a:t>
              </a:r>
              <a:r>
                <a:rPr lang="ja-JP" altLang="en-US" sz="1200" dirty="0">
                  <a:solidFill>
                    <a:srgbClr val="0070C0"/>
                  </a:solidFill>
                  <a:latin typeface="HGP創英角ｺﾞｼｯｸUB" panose="020B0900000000000000" pitchFamily="50" charset="-128"/>
                  <a:ea typeface="HGP創英角ｺﾞｼｯｸUB" panose="020B0900000000000000" pitchFamily="50" charset="-128"/>
                </a:rPr>
                <a:t>になります</a:t>
              </a:r>
            </a:p>
          </p:txBody>
        </p:sp>
      </p:grpSp>
      <p:sp>
        <p:nvSpPr>
          <p:cNvPr id="147" name="テキスト ボックス 146"/>
          <p:cNvSpPr txBox="1"/>
          <p:nvPr/>
        </p:nvSpPr>
        <p:spPr>
          <a:xfrm>
            <a:off x="3509342" y="5558905"/>
            <a:ext cx="982896" cy="261610"/>
          </a:xfrm>
          <a:prstGeom prst="rect">
            <a:avLst/>
          </a:prstGeom>
          <a:noFill/>
        </p:spPr>
        <p:txBody>
          <a:bodyPr wrap="square" rtlCol="0">
            <a:spAutoFit/>
          </a:bodyPr>
          <a:lstStyle/>
          <a:p>
            <a:pPr fontAlgn="auto">
              <a:spcBef>
                <a:spcPts val="0"/>
              </a:spcBef>
              <a:spcAft>
                <a:spcPts val="0"/>
              </a:spcAft>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懲役・罰金刑</a:t>
            </a:r>
            <a:endPar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8" name="テキスト ボックス 147"/>
          <p:cNvSpPr txBox="1"/>
          <p:nvPr/>
        </p:nvSpPr>
        <p:spPr>
          <a:xfrm>
            <a:off x="4489108" y="5416983"/>
            <a:ext cx="1213285" cy="430887"/>
          </a:xfrm>
          <a:prstGeom prst="rect">
            <a:avLst/>
          </a:prstGeom>
          <a:noFill/>
        </p:spPr>
        <p:txBody>
          <a:bodyPr wrap="square" rtlCol="0">
            <a:spAutoFit/>
          </a:bodyPr>
          <a:lstStyle/>
          <a:p>
            <a:pPr algn="ctr" fontAlgn="auto">
              <a:spcBef>
                <a:spcPts val="0"/>
              </a:spcBef>
              <a:spcAft>
                <a:spcPts val="0"/>
              </a:spcAft>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国の勧告・命令・立入調査</a:t>
            </a:r>
            <a:endPar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50" name="グループ化 149"/>
          <p:cNvGrpSpPr/>
          <p:nvPr/>
        </p:nvGrpSpPr>
        <p:grpSpPr>
          <a:xfrm>
            <a:off x="6214917" y="3933056"/>
            <a:ext cx="2808312" cy="2481008"/>
            <a:chOff x="694014" y="1536892"/>
            <a:chExt cx="2808312" cy="2481008"/>
          </a:xfrm>
        </p:grpSpPr>
        <p:sp>
          <p:nvSpPr>
            <p:cNvPr id="151" name="角丸四角形 150"/>
            <p:cNvSpPr/>
            <p:nvPr/>
          </p:nvSpPr>
          <p:spPr>
            <a:xfrm>
              <a:off x="694014" y="1536892"/>
              <a:ext cx="2808312" cy="2481008"/>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52" name="テキスト ボックス 151"/>
            <p:cNvSpPr txBox="1"/>
            <p:nvPr/>
          </p:nvSpPr>
          <p:spPr>
            <a:xfrm>
              <a:off x="859677" y="1561398"/>
              <a:ext cx="2439996" cy="584775"/>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⑥行政手続きが早く済み</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簡単な方法を選べます</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3" name="テキスト ボックス 152"/>
            <p:cNvSpPr txBox="1"/>
            <p:nvPr/>
          </p:nvSpPr>
          <p:spPr>
            <a:xfrm>
              <a:off x="841283" y="3464565"/>
              <a:ext cx="2586282" cy="461665"/>
            </a:xfrm>
            <a:prstGeom prst="rect">
              <a:avLst/>
            </a:prstGeom>
            <a:noFill/>
          </p:spPr>
          <p:txBody>
            <a:bodyPr wrap="square" rtlCol="0">
              <a:spAutoFit/>
            </a:bodyPr>
            <a:lstStyle/>
            <a:p>
              <a:pPr algn="ctr" fontAlgn="auto">
                <a:spcBef>
                  <a:spcPts val="0"/>
                </a:spcBef>
                <a:spcAft>
                  <a:spcPts val="0"/>
                </a:spcAft>
              </a:pPr>
              <a:r>
                <a:rPr lang="ja-JP" altLang="en-US" sz="1200" dirty="0" smtClean="0">
                  <a:solidFill>
                    <a:srgbClr val="0070C0"/>
                  </a:solidFill>
                  <a:latin typeface="HGP創英角ｺﾞｼｯｸUB" panose="020B0900000000000000" pitchFamily="50" charset="-128"/>
                  <a:ea typeface="HGP創英角ｺﾞｼｯｸUB" panose="020B0900000000000000" pitchFamily="50" charset="-128"/>
                </a:rPr>
                <a:t>証明</a:t>
              </a:r>
              <a:r>
                <a:rPr lang="ja-JP" altLang="en-US" sz="1200" dirty="0">
                  <a:solidFill>
                    <a:srgbClr val="0070C0"/>
                  </a:solidFill>
                  <a:latin typeface="HGP創英角ｺﾞｼｯｸUB" panose="020B0900000000000000" pitchFamily="50" charset="-128"/>
                  <a:ea typeface="HGP創英角ｺﾞｼｯｸUB" panose="020B0900000000000000" pitchFamily="50" charset="-128"/>
                </a:rPr>
                <a:t>のコンビニ交付、</a:t>
              </a:r>
              <a:r>
                <a:rPr lang="ja-JP" altLang="en-US" sz="1200" dirty="0" smtClean="0">
                  <a:solidFill>
                    <a:srgbClr val="0070C0"/>
                  </a:solidFill>
                  <a:latin typeface="HGP創英角ｺﾞｼｯｸUB" panose="020B0900000000000000" pitchFamily="50" charset="-128"/>
                  <a:ea typeface="HGP創英角ｺﾞｼｯｸUB" panose="020B0900000000000000" pitchFamily="50" charset="-128"/>
                </a:rPr>
                <a:t>電子</a:t>
              </a:r>
              <a:r>
                <a:rPr lang="ja-JP" altLang="en-US" sz="1200" dirty="0">
                  <a:solidFill>
                    <a:srgbClr val="0070C0"/>
                  </a:solidFill>
                  <a:latin typeface="HGP創英角ｺﾞｼｯｸUB" panose="020B0900000000000000" pitchFamily="50" charset="-128"/>
                  <a:ea typeface="HGP創英角ｺﾞｼｯｸUB" panose="020B0900000000000000" pitchFamily="50" charset="-128"/>
                </a:rPr>
                <a:t>申請</a:t>
              </a:r>
              <a:r>
                <a:rPr lang="ja-JP" altLang="en-US" sz="1200" dirty="0" smtClean="0">
                  <a:solidFill>
                    <a:srgbClr val="0070C0"/>
                  </a:solidFill>
                  <a:latin typeface="HGP創英角ｺﾞｼｯｸUB" panose="020B0900000000000000" pitchFamily="50" charset="-128"/>
                  <a:ea typeface="HGP創英角ｺﾞｼｯｸUB" panose="020B0900000000000000" pitchFamily="50" charset="-128"/>
                </a:rPr>
                <a:t>、</a:t>
              </a:r>
              <a:endParaRPr lang="en-US" altLang="ja-JP" sz="1200" dirty="0" smtClean="0">
                <a:solidFill>
                  <a:srgbClr val="0070C0"/>
                </a:solidFill>
                <a:latin typeface="HGP創英角ｺﾞｼｯｸUB" panose="020B0900000000000000" pitchFamily="50" charset="-128"/>
                <a:ea typeface="HGP創英角ｺﾞｼｯｸUB" panose="020B0900000000000000" pitchFamily="50" charset="-128"/>
              </a:endParaRPr>
            </a:p>
            <a:p>
              <a:pPr algn="ctr" fontAlgn="auto">
                <a:spcBef>
                  <a:spcPts val="0"/>
                </a:spcBef>
                <a:spcAft>
                  <a:spcPts val="0"/>
                </a:spcAft>
              </a:pPr>
              <a:r>
                <a:rPr lang="ja-JP" altLang="en-US" sz="1200" dirty="0" smtClean="0">
                  <a:solidFill>
                    <a:srgbClr val="0070C0"/>
                  </a:solidFill>
                  <a:latin typeface="HGP創英角ｺﾞｼｯｸUB" panose="020B0900000000000000" pitchFamily="50" charset="-128"/>
                  <a:ea typeface="HGP創英角ｺﾞｼｯｸUB" panose="020B0900000000000000" pitchFamily="50" charset="-128"/>
                </a:rPr>
                <a:t>添付</a:t>
              </a:r>
              <a:r>
                <a:rPr lang="ja-JP" altLang="en-US" sz="1200" dirty="0">
                  <a:solidFill>
                    <a:srgbClr val="0070C0"/>
                  </a:solidFill>
                  <a:latin typeface="HGP創英角ｺﾞｼｯｸUB" panose="020B0900000000000000" pitchFamily="50" charset="-128"/>
                  <a:ea typeface="HGP創英角ｺﾞｼｯｸUB" panose="020B0900000000000000" pitchFamily="50" charset="-128"/>
                </a:rPr>
                <a:t>書類の削減など</a:t>
              </a:r>
            </a:p>
          </p:txBody>
        </p:sp>
      </p:grpSp>
      <p:grpSp>
        <p:nvGrpSpPr>
          <p:cNvPr id="167" name="グループ化 166"/>
          <p:cNvGrpSpPr/>
          <p:nvPr/>
        </p:nvGrpSpPr>
        <p:grpSpPr>
          <a:xfrm>
            <a:off x="8170390" y="4543400"/>
            <a:ext cx="490714" cy="554810"/>
            <a:chOff x="7850299" y="3861048"/>
            <a:chExt cx="710152" cy="759520"/>
          </a:xfrm>
          <a:solidFill>
            <a:schemeClr val="bg1"/>
          </a:solidFill>
        </p:grpSpPr>
        <p:sp>
          <p:nvSpPr>
            <p:cNvPr id="168" name="メモ 167"/>
            <p:cNvSpPr/>
            <p:nvPr/>
          </p:nvSpPr>
          <p:spPr>
            <a:xfrm>
              <a:off x="7850299" y="3861048"/>
              <a:ext cx="610133" cy="646850"/>
            </a:xfrm>
            <a:prstGeom prst="foldedCorner">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69" name="メモ 168"/>
            <p:cNvSpPr/>
            <p:nvPr/>
          </p:nvSpPr>
          <p:spPr>
            <a:xfrm>
              <a:off x="7862572" y="3876340"/>
              <a:ext cx="610133" cy="646850"/>
            </a:xfrm>
            <a:prstGeom prst="foldedCorner">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dirty="0">
                <a:solidFill>
                  <a:prstClr val="white"/>
                </a:solidFill>
              </a:endParaRPr>
            </a:p>
          </p:txBody>
        </p:sp>
        <p:sp>
          <p:nvSpPr>
            <p:cNvPr id="170" name="メモ 169"/>
            <p:cNvSpPr/>
            <p:nvPr/>
          </p:nvSpPr>
          <p:spPr>
            <a:xfrm>
              <a:off x="7878980" y="3892748"/>
              <a:ext cx="610133" cy="646850"/>
            </a:xfrm>
            <a:prstGeom prst="foldedCorner">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71" name="メモ 170"/>
            <p:cNvSpPr/>
            <p:nvPr/>
          </p:nvSpPr>
          <p:spPr>
            <a:xfrm>
              <a:off x="7898670" y="3915293"/>
              <a:ext cx="610133" cy="646850"/>
            </a:xfrm>
            <a:prstGeom prst="foldedCorner">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72" name="メモ 171"/>
            <p:cNvSpPr/>
            <p:nvPr/>
          </p:nvSpPr>
          <p:spPr>
            <a:xfrm>
              <a:off x="7914651" y="3934769"/>
              <a:ext cx="610133" cy="646850"/>
            </a:xfrm>
            <a:prstGeom prst="foldedCorner">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73" name="メモ 172"/>
            <p:cNvSpPr/>
            <p:nvPr/>
          </p:nvSpPr>
          <p:spPr>
            <a:xfrm>
              <a:off x="7930845" y="3951177"/>
              <a:ext cx="610133" cy="646850"/>
            </a:xfrm>
            <a:prstGeom prst="foldedCorner">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74" name="メモ 173"/>
            <p:cNvSpPr/>
            <p:nvPr/>
          </p:nvSpPr>
          <p:spPr>
            <a:xfrm>
              <a:off x="7950318" y="3973719"/>
              <a:ext cx="610133" cy="646849"/>
            </a:xfrm>
            <a:prstGeom prst="foldedCorner">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ja-JP" altLang="en-US" sz="800" b="1" dirty="0">
                  <a:solidFill>
                    <a:prstClr val="black"/>
                  </a:solidFill>
                </a:rPr>
                <a:t>添付</a:t>
              </a:r>
              <a:endParaRPr lang="en-US" altLang="ja-JP" sz="800" b="1" dirty="0">
                <a:solidFill>
                  <a:prstClr val="black"/>
                </a:solidFill>
              </a:endParaRPr>
            </a:p>
            <a:p>
              <a:pPr algn="ctr" fontAlgn="auto">
                <a:spcBef>
                  <a:spcPts val="0"/>
                </a:spcBef>
                <a:spcAft>
                  <a:spcPts val="0"/>
                </a:spcAft>
              </a:pPr>
              <a:r>
                <a:rPr lang="ja-JP" altLang="en-US" sz="800" b="1" dirty="0">
                  <a:solidFill>
                    <a:prstClr val="black"/>
                  </a:solidFill>
                </a:rPr>
                <a:t>書類</a:t>
              </a:r>
            </a:p>
          </p:txBody>
        </p:sp>
      </p:grpSp>
      <p:sp>
        <p:nvSpPr>
          <p:cNvPr id="175" name="乗算記号 174"/>
          <p:cNvSpPr/>
          <p:nvPr/>
        </p:nvSpPr>
        <p:spPr>
          <a:xfrm>
            <a:off x="8080763" y="4507844"/>
            <a:ext cx="667701" cy="714041"/>
          </a:xfrm>
          <a:prstGeom prst="mathMultiply">
            <a:avLst>
              <a:gd name="adj1" fmla="val 12426"/>
            </a:avLst>
          </a:pr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42" name="フローチャート : 書類 141"/>
          <p:cNvSpPr/>
          <p:nvPr/>
        </p:nvSpPr>
        <p:spPr>
          <a:xfrm>
            <a:off x="6947323" y="2172592"/>
            <a:ext cx="580500" cy="64809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123</a:t>
            </a: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234</a:t>
            </a: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345</a:t>
            </a: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5" name="グループ化 24"/>
          <p:cNvGrpSpPr/>
          <p:nvPr/>
        </p:nvGrpSpPr>
        <p:grpSpPr>
          <a:xfrm>
            <a:off x="4655338" y="4556077"/>
            <a:ext cx="965698" cy="899824"/>
            <a:chOff x="-2113227" y="3569046"/>
            <a:chExt cx="1489898" cy="1299188"/>
          </a:xfrm>
        </p:grpSpPr>
        <p:sp>
          <p:nvSpPr>
            <p:cNvPr id="135" name="フローチャート : 論理積ゲート 134"/>
            <p:cNvSpPr/>
            <p:nvPr/>
          </p:nvSpPr>
          <p:spPr>
            <a:xfrm rot="16200000">
              <a:off x="-1911454" y="4082091"/>
              <a:ext cx="768803" cy="803484"/>
            </a:xfrm>
            <a:prstGeom prst="flowChartDelay">
              <a:avLst/>
            </a:prstGeom>
            <a:pattFill prst="dkVert">
              <a:fgClr>
                <a:schemeClr val="tx1">
                  <a:lumMod val="85000"/>
                  <a:lumOff val="1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3" name="円/楕円 12"/>
            <p:cNvSpPr/>
            <p:nvPr/>
          </p:nvSpPr>
          <p:spPr>
            <a:xfrm>
              <a:off x="-1980727" y="3572299"/>
              <a:ext cx="846756" cy="778916"/>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4" name="角丸四角形 13"/>
            <p:cNvSpPr/>
            <p:nvPr/>
          </p:nvSpPr>
          <p:spPr>
            <a:xfrm>
              <a:off x="-2113227" y="4361485"/>
              <a:ext cx="420786" cy="454637"/>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fontAlgn="auto">
                <a:spcBef>
                  <a:spcPts val="0"/>
                </a:spcBef>
                <a:spcAft>
                  <a:spcPts val="0"/>
                </a:spcAft>
              </a:pPr>
              <a:r>
                <a:rPr lang="ja-JP" altLang="en-US" sz="9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ｲｴﾛｰｶｰﾄﾞ</a:t>
              </a:r>
              <a:endParaRPr lang="ja-JP" altLang="en-US" sz="9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9" name="円/楕円 138"/>
            <p:cNvSpPr/>
            <p:nvPr/>
          </p:nvSpPr>
          <p:spPr>
            <a:xfrm>
              <a:off x="-1452056" y="3924132"/>
              <a:ext cx="79631" cy="731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46" name="円/楕円 145"/>
            <p:cNvSpPr/>
            <p:nvPr/>
          </p:nvSpPr>
          <p:spPr>
            <a:xfrm>
              <a:off x="-1740088" y="3924132"/>
              <a:ext cx="79631" cy="731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cxnSp>
          <p:nvCxnSpPr>
            <p:cNvPr id="19" name="直線コネクタ 18"/>
            <p:cNvCxnSpPr/>
            <p:nvPr/>
          </p:nvCxnSpPr>
          <p:spPr>
            <a:xfrm>
              <a:off x="-1790282" y="3751456"/>
              <a:ext cx="180019" cy="129393"/>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V="1">
              <a:off x="-1506063" y="3751456"/>
              <a:ext cx="187642" cy="129393"/>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4" descr="クリックすると新しいウィンドウで開きます"/>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609178">
              <a:off x="-1538451" y="4110967"/>
              <a:ext cx="623584" cy="332357"/>
            </a:xfrm>
            <a:prstGeom prst="rect">
              <a:avLst/>
            </a:prstGeom>
            <a:noFill/>
            <a:extLst>
              <a:ext uri="{909E8E84-426E-40DD-AFC4-6F175D3DCCD1}">
                <a14:hiddenFill xmlns:a14="http://schemas.microsoft.com/office/drawing/2010/main">
                  <a:solidFill>
                    <a:srgbClr val="FFFFFF"/>
                  </a:solidFill>
                </a14:hiddenFill>
              </a:ext>
            </a:extLst>
          </p:spPr>
        </p:pic>
        <p:sp>
          <p:nvSpPr>
            <p:cNvPr id="23" name="稲妻 22"/>
            <p:cNvSpPr/>
            <p:nvPr/>
          </p:nvSpPr>
          <p:spPr>
            <a:xfrm rot="6441186">
              <a:off x="-1478961" y="3779128"/>
              <a:ext cx="505121" cy="496444"/>
            </a:xfrm>
            <a:prstGeom prst="lightningBolt">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dirty="0">
                <a:solidFill>
                  <a:prstClr val="white"/>
                </a:solidFill>
              </a:endParaRPr>
            </a:p>
          </p:txBody>
        </p:sp>
        <p:sp>
          <p:nvSpPr>
            <p:cNvPr id="24" name="テキスト ボックス 23"/>
            <p:cNvSpPr txBox="1"/>
            <p:nvPr/>
          </p:nvSpPr>
          <p:spPr>
            <a:xfrm>
              <a:off x="-1311632" y="3569046"/>
              <a:ext cx="688303" cy="355500"/>
            </a:xfrm>
            <a:prstGeom prst="rect">
              <a:avLst/>
            </a:prstGeom>
            <a:noFill/>
          </p:spPr>
          <p:txBody>
            <a:bodyPr wrap="square" rtlCol="0">
              <a:spAutoFit/>
            </a:bodyPr>
            <a:lstStyle/>
            <a:p>
              <a:pPr fontAlgn="auto">
                <a:spcBef>
                  <a:spcPts val="0"/>
                </a:spcBef>
                <a:spcAft>
                  <a:spcPts val="0"/>
                </a:spcAft>
              </a:pPr>
              <a:r>
                <a:rPr lang="en-US" altLang="ja-JP" sz="10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P</a:t>
              </a:r>
              <a:r>
                <a:rPr lang="ja-JP" altLang="en-US" sz="10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0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63" name="テキスト ボックス 162"/>
          <p:cNvSpPr txBox="1"/>
          <p:nvPr/>
        </p:nvSpPr>
        <p:spPr>
          <a:xfrm>
            <a:off x="538715" y="5521951"/>
            <a:ext cx="2238307" cy="276999"/>
          </a:xfrm>
          <a:prstGeom prst="rect">
            <a:avLst/>
          </a:prstGeom>
          <a:noFill/>
        </p:spPr>
        <p:txBody>
          <a:bodyPr wrap="square" rtlCol="0">
            <a:spAutoFit/>
          </a:bodyPr>
          <a:lstStyle/>
          <a:p>
            <a:pPr algn="ctr" fontAlgn="auto">
              <a:spcBef>
                <a:spcPts val="0"/>
              </a:spcBef>
              <a:spcAft>
                <a:spcPts val="0"/>
              </a:spcAft>
            </a:pPr>
            <a:r>
              <a:rPr lang="ja-JP" altLang="en-US"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申請により交付します</a:t>
            </a:r>
            <a:endParaRPr lang="en-US" altLang="ja-JP"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8" name="テキスト ボックス 177"/>
          <p:cNvSpPr txBox="1"/>
          <p:nvPr/>
        </p:nvSpPr>
        <p:spPr>
          <a:xfrm>
            <a:off x="6379965" y="4535474"/>
            <a:ext cx="1699899" cy="261610"/>
          </a:xfrm>
          <a:prstGeom prst="rect">
            <a:avLst/>
          </a:prstGeom>
          <a:noFill/>
        </p:spPr>
        <p:txBody>
          <a:bodyPr wrap="square" rtlCol="0">
            <a:spAutoFit/>
          </a:bodyPr>
          <a:lstStyle/>
          <a:p>
            <a:pPr fontAlgn="auto">
              <a:spcBef>
                <a:spcPts val="0"/>
              </a:spcBef>
              <a:spcAft>
                <a:spcPts val="0"/>
              </a:spcAft>
            </a:pPr>
            <a:r>
              <a:rPr lang="ja-JP" altLang="en-US" sz="105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マイナンバーカードを使って</a:t>
            </a:r>
            <a:endParaRPr lang="en-US" altLang="ja-JP"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56" name="グループ化 155"/>
          <p:cNvGrpSpPr/>
          <p:nvPr/>
        </p:nvGrpSpPr>
        <p:grpSpPr>
          <a:xfrm>
            <a:off x="7473933" y="4942596"/>
            <a:ext cx="491782" cy="358544"/>
            <a:chOff x="3251256" y="3042439"/>
            <a:chExt cx="1045179" cy="670298"/>
          </a:xfrm>
        </p:grpSpPr>
        <p:pic>
          <p:nvPicPr>
            <p:cNvPr id="15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1256" y="3042439"/>
              <a:ext cx="1045179" cy="670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8" name="正方形/長方形 157"/>
            <p:cNvSpPr/>
            <p:nvPr/>
          </p:nvSpPr>
          <p:spPr>
            <a:xfrm>
              <a:off x="3300525" y="3321851"/>
              <a:ext cx="259197" cy="33563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159" name="グループ化 158"/>
            <p:cNvGrpSpPr/>
            <p:nvPr/>
          </p:nvGrpSpPr>
          <p:grpSpPr>
            <a:xfrm>
              <a:off x="3333110" y="3376665"/>
              <a:ext cx="191834" cy="281600"/>
              <a:chOff x="279670" y="3849139"/>
              <a:chExt cx="288032" cy="516378"/>
            </a:xfrm>
          </p:grpSpPr>
          <p:sp>
            <p:nvSpPr>
              <p:cNvPr id="160" name="フローチャート : 論理積ゲート 159"/>
              <p:cNvSpPr/>
              <p:nvPr/>
            </p:nvSpPr>
            <p:spPr>
              <a:xfrm rot="16200000">
                <a:off x="294398" y="4092213"/>
                <a:ext cx="258576" cy="288032"/>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61" name="スマイル 160"/>
              <p:cNvSpPr/>
              <p:nvPr/>
            </p:nvSpPr>
            <p:spPr>
              <a:xfrm>
                <a:off x="279670" y="3849139"/>
                <a:ext cx="288032" cy="288030"/>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pic>
        <p:nvPicPr>
          <p:cNvPr id="166" name="Picture 6" descr="クリックすると新しいウィンドウで開きます"/>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73302" y="5148842"/>
            <a:ext cx="763156" cy="712783"/>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p:cNvGrpSpPr/>
          <p:nvPr/>
        </p:nvGrpSpPr>
        <p:grpSpPr>
          <a:xfrm>
            <a:off x="3521297" y="4606277"/>
            <a:ext cx="958986" cy="986424"/>
            <a:chOff x="2652117" y="3908903"/>
            <a:chExt cx="1676297" cy="1680337"/>
          </a:xfrm>
        </p:grpSpPr>
        <p:grpSp>
          <p:nvGrpSpPr>
            <p:cNvPr id="20" name="グループ化 19"/>
            <p:cNvGrpSpPr/>
            <p:nvPr/>
          </p:nvGrpSpPr>
          <p:grpSpPr>
            <a:xfrm>
              <a:off x="3041154" y="4292052"/>
              <a:ext cx="647699" cy="1217014"/>
              <a:chOff x="3169350" y="4271098"/>
              <a:chExt cx="269101" cy="620604"/>
            </a:xfrm>
          </p:grpSpPr>
          <p:grpSp>
            <p:nvGrpSpPr>
              <p:cNvPr id="17" name="グループ化 16"/>
              <p:cNvGrpSpPr/>
              <p:nvPr/>
            </p:nvGrpSpPr>
            <p:grpSpPr>
              <a:xfrm>
                <a:off x="3169350" y="4397810"/>
                <a:ext cx="269101" cy="416785"/>
                <a:chOff x="3169350" y="4397810"/>
                <a:chExt cx="269101" cy="416785"/>
              </a:xfrm>
            </p:grpSpPr>
            <p:sp>
              <p:nvSpPr>
                <p:cNvPr id="15" name="角丸四角形 14"/>
                <p:cNvSpPr/>
                <p:nvPr/>
              </p:nvSpPr>
              <p:spPr>
                <a:xfrm>
                  <a:off x="3219353" y="4454660"/>
                  <a:ext cx="173586" cy="29252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6" name="弦 15"/>
                <p:cNvSpPr/>
                <p:nvPr/>
              </p:nvSpPr>
              <p:spPr>
                <a:xfrm rot="5400000">
                  <a:off x="3095508" y="4471652"/>
                  <a:ext cx="416785" cy="269101"/>
                </a:xfrm>
                <a:prstGeom prst="chord">
                  <a:avLst>
                    <a:gd name="adj1" fmla="val 4976464"/>
                    <a:gd name="adj2" fmla="val 1676886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9" name="円/楕円 8"/>
              <p:cNvSpPr/>
              <p:nvPr/>
            </p:nvSpPr>
            <p:spPr>
              <a:xfrm>
                <a:off x="3203848" y="4271098"/>
                <a:ext cx="204596" cy="207900"/>
              </a:xfrm>
              <a:prstGeom prst="ellipse">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8" name="角丸四角形 17"/>
              <p:cNvSpPr/>
              <p:nvPr/>
            </p:nvSpPr>
            <p:spPr>
              <a:xfrm>
                <a:off x="3219289" y="4700642"/>
                <a:ext cx="64238" cy="189518"/>
              </a:xfrm>
              <a:prstGeom prst="roundRect">
                <a:avLst>
                  <a:gd name="adj" fmla="val 3638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45" name="角丸四角形 144"/>
              <p:cNvSpPr/>
              <p:nvPr/>
            </p:nvSpPr>
            <p:spPr>
              <a:xfrm>
                <a:off x="3330125" y="4702184"/>
                <a:ext cx="64238" cy="189518"/>
              </a:xfrm>
              <a:prstGeom prst="roundRect">
                <a:avLst>
                  <a:gd name="adj" fmla="val 3638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49" name="角丸四角形 148"/>
            <p:cNvSpPr/>
            <p:nvPr/>
          </p:nvSpPr>
          <p:spPr>
            <a:xfrm rot="5400000">
              <a:off x="1915571" y="4728686"/>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54" name="角丸四角形 153"/>
            <p:cNvSpPr/>
            <p:nvPr/>
          </p:nvSpPr>
          <p:spPr>
            <a:xfrm rot="5400000">
              <a:off x="2161825" y="4732489"/>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55" name="角丸四角形 154"/>
            <p:cNvSpPr/>
            <p:nvPr/>
          </p:nvSpPr>
          <p:spPr>
            <a:xfrm rot="5400000">
              <a:off x="2417580" y="4728452"/>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62" name="角丸四角形 161"/>
            <p:cNvSpPr/>
            <p:nvPr/>
          </p:nvSpPr>
          <p:spPr>
            <a:xfrm rot="5400000">
              <a:off x="2662993" y="4728451"/>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64" name="角丸四角形 163"/>
            <p:cNvSpPr/>
            <p:nvPr/>
          </p:nvSpPr>
          <p:spPr>
            <a:xfrm rot="5400000">
              <a:off x="2879741" y="4732489"/>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65" name="角丸四角形 164"/>
            <p:cNvSpPr/>
            <p:nvPr/>
          </p:nvSpPr>
          <p:spPr>
            <a:xfrm rot="5400000">
              <a:off x="3096005" y="4732489"/>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76" name="角丸四角形 175"/>
            <p:cNvSpPr/>
            <p:nvPr/>
          </p:nvSpPr>
          <p:spPr>
            <a:xfrm rot="5400000">
              <a:off x="3314681" y="4728450"/>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77" name="角丸四角形 176"/>
            <p:cNvSpPr/>
            <p:nvPr/>
          </p:nvSpPr>
          <p:spPr>
            <a:xfrm rot="2849625">
              <a:off x="3102550" y="4779890"/>
              <a:ext cx="111233" cy="274567"/>
            </a:xfrm>
            <a:prstGeom prst="roundRect">
              <a:avLst>
                <a:gd name="adj" fmla="val 48712"/>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79" name="角丸四角形 178"/>
            <p:cNvSpPr/>
            <p:nvPr/>
          </p:nvSpPr>
          <p:spPr>
            <a:xfrm rot="8187771">
              <a:off x="3523186" y="4783961"/>
              <a:ext cx="111233" cy="274567"/>
            </a:xfrm>
            <a:prstGeom prst="roundRect">
              <a:avLst>
                <a:gd name="adj" fmla="val 48712"/>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6" name="角丸四角形 25"/>
            <p:cNvSpPr/>
            <p:nvPr/>
          </p:nvSpPr>
          <p:spPr>
            <a:xfrm>
              <a:off x="2652117" y="5517232"/>
              <a:ext cx="1676297"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9" name="涙形 28"/>
            <p:cNvSpPr/>
            <p:nvPr/>
          </p:nvSpPr>
          <p:spPr>
            <a:xfrm rot="18318840">
              <a:off x="3428906" y="4536323"/>
              <a:ext cx="45719" cy="45719"/>
            </a:xfrm>
            <a:prstGeom prst="teardrop">
              <a:avLst>
                <a:gd name="adj" fmla="val 1680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80" name="涙形 179"/>
            <p:cNvSpPr/>
            <p:nvPr/>
          </p:nvSpPr>
          <p:spPr>
            <a:xfrm rot="18318840">
              <a:off x="3432591" y="4598409"/>
              <a:ext cx="45719" cy="45719"/>
            </a:xfrm>
            <a:prstGeom prst="teardrop">
              <a:avLst>
                <a:gd name="adj" fmla="val 1680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nvGrpSpPr>
          <p:cNvPr id="36" name="グループ化 35"/>
          <p:cNvGrpSpPr/>
          <p:nvPr/>
        </p:nvGrpSpPr>
        <p:grpSpPr>
          <a:xfrm>
            <a:off x="6379965" y="4915881"/>
            <a:ext cx="1078979" cy="746361"/>
            <a:chOff x="6215850" y="4555040"/>
            <a:chExt cx="1078979" cy="746361"/>
          </a:xfrm>
        </p:grpSpPr>
        <p:grpSp>
          <p:nvGrpSpPr>
            <p:cNvPr id="32" name="グループ化 31"/>
            <p:cNvGrpSpPr/>
            <p:nvPr/>
          </p:nvGrpSpPr>
          <p:grpSpPr>
            <a:xfrm>
              <a:off x="6483407" y="4555040"/>
              <a:ext cx="811422" cy="746361"/>
              <a:chOff x="6532072" y="4608330"/>
              <a:chExt cx="902018" cy="809358"/>
            </a:xfrm>
          </p:grpSpPr>
          <p:sp>
            <p:nvSpPr>
              <p:cNvPr id="6" name="正方形/長方形 5"/>
              <p:cNvSpPr/>
              <p:nvPr/>
            </p:nvSpPr>
            <p:spPr>
              <a:xfrm>
                <a:off x="6786014" y="4608330"/>
                <a:ext cx="395785" cy="2729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ja-JP" altLang="en-US" sz="900" b="1" spc="-60"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ｺﾝﾋﾞﾆ</a:t>
                </a:r>
                <a:endParaRPr lang="en-US" altLang="ja-JP" sz="900" b="1" spc="-60"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en-US" altLang="ja-JP" sz="900" b="1" spc="-6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AAA</a:t>
                </a:r>
                <a:endParaRPr lang="ja-JP" altLang="en-US" sz="900" b="1" spc="-6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p:cNvSpPr/>
              <p:nvPr/>
            </p:nvSpPr>
            <p:spPr>
              <a:xfrm>
                <a:off x="6532492" y="4884134"/>
                <a:ext cx="901598" cy="5335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8" name="正方形/長方形 27"/>
              <p:cNvSpPr/>
              <p:nvPr/>
            </p:nvSpPr>
            <p:spPr>
              <a:xfrm>
                <a:off x="6532492" y="4956955"/>
                <a:ext cx="888419"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81" name="正方形/長方形 180"/>
              <p:cNvSpPr/>
              <p:nvPr/>
            </p:nvSpPr>
            <p:spPr>
              <a:xfrm>
                <a:off x="6532072" y="5018461"/>
                <a:ext cx="888419"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1" name="正方形/長方形 30"/>
              <p:cNvSpPr/>
              <p:nvPr/>
            </p:nvSpPr>
            <p:spPr>
              <a:xfrm>
                <a:off x="6781981" y="5096719"/>
                <a:ext cx="201310" cy="32096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82" name="正方形/長方形 181"/>
              <p:cNvSpPr/>
              <p:nvPr/>
            </p:nvSpPr>
            <p:spPr>
              <a:xfrm>
                <a:off x="7003273" y="5096719"/>
                <a:ext cx="201310" cy="3205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cxnSp>
          <p:nvCxnSpPr>
            <p:cNvPr id="34" name="直線コネクタ 33"/>
            <p:cNvCxnSpPr/>
            <p:nvPr/>
          </p:nvCxnSpPr>
          <p:spPr>
            <a:xfrm flipV="1">
              <a:off x="6332974" y="4761213"/>
              <a:ext cx="0" cy="540188"/>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正方形/長方形 182"/>
            <p:cNvSpPr/>
            <p:nvPr/>
          </p:nvSpPr>
          <p:spPr>
            <a:xfrm>
              <a:off x="6215850" y="4719899"/>
              <a:ext cx="234248" cy="19686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ja-JP" altLang="en-US" sz="600" b="1" spc="-60"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ｺﾝﾋﾞﾆ</a:t>
              </a:r>
              <a:endParaRPr lang="en-US" altLang="ja-JP" sz="600" b="1" spc="-60"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en-US" altLang="ja-JP" sz="600" b="1" spc="-6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AAA</a:t>
              </a:r>
              <a:endParaRPr lang="ja-JP" altLang="en-US" sz="600" b="1" spc="-6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正方形/長方形 34"/>
            <p:cNvSpPr/>
            <p:nvPr/>
          </p:nvSpPr>
          <p:spPr>
            <a:xfrm>
              <a:off x="6493809" y="5168837"/>
              <a:ext cx="96438" cy="1325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84" name="正方形/長方形 183"/>
            <p:cNvSpPr/>
            <p:nvPr/>
          </p:nvSpPr>
          <p:spPr>
            <a:xfrm>
              <a:off x="6501198" y="5017559"/>
              <a:ext cx="181091" cy="12967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85" name="正方形/長方形 184"/>
            <p:cNvSpPr/>
            <p:nvPr/>
          </p:nvSpPr>
          <p:spPr>
            <a:xfrm>
              <a:off x="7097584" y="5016678"/>
              <a:ext cx="181091" cy="12967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nvGrpSpPr>
          <p:cNvPr id="104" name="グループ化 103"/>
          <p:cNvGrpSpPr/>
          <p:nvPr/>
        </p:nvGrpSpPr>
        <p:grpSpPr>
          <a:xfrm>
            <a:off x="1919309" y="1915531"/>
            <a:ext cx="893494" cy="863162"/>
            <a:chOff x="-2325755" y="2134851"/>
            <a:chExt cx="1281131" cy="1326861"/>
          </a:xfrm>
        </p:grpSpPr>
        <p:sp>
          <p:nvSpPr>
            <p:cNvPr id="90" name="正方形/長方形 89"/>
            <p:cNvSpPr/>
            <p:nvPr/>
          </p:nvSpPr>
          <p:spPr>
            <a:xfrm>
              <a:off x="-1342734" y="2134851"/>
              <a:ext cx="214709" cy="435470"/>
            </a:xfrm>
            <a:prstGeom prst="rect">
              <a:avLst/>
            </a:prstGeom>
            <a:solidFill>
              <a:srgbClr val="FFFF99"/>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89" name="グループ化 88"/>
            <p:cNvGrpSpPr/>
            <p:nvPr/>
          </p:nvGrpSpPr>
          <p:grpSpPr>
            <a:xfrm>
              <a:off x="-2325755" y="2237058"/>
              <a:ext cx="1281131" cy="1224654"/>
              <a:chOff x="-2325755" y="2237058"/>
              <a:chExt cx="1281131" cy="1224654"/>
            </a:xfrm>
          </p:grpSpPr>
          <p:grpSp>
            <p:nvGrpSpPr>
              <p:cNvPr id="85" name="グループ化 84"/>
              <p:cNvGrpSpPr/>
              <p:nvPr/>
            </p:nvGrpSpPr>
            <p:grpSpPr>
              <a:xfrm>
                <a:off x="-2268760" y="2280936"/>
                <a:ext cx="1224136" cy="1180776"/>
                <a:chOff x="-2268760" y="2280936"/>
                <a:chExt cx="1224136" cy="1180776"/>
              </a:xfrm>
              <a:solidFill>
                <a:schemeClr val="accent6">
                  <a:lumMod val="40000"/>
                  <a:lumOff val="60000"/>
                </a:schemeClr>
              </a:solidFill>
            </p:grpSpPr>
            <p:sp>
              <p:nvSpPr>
                <p:cNvPr id="33" name="正方形/長方形 32"/>
                <p:cNvSpPr/>
                <p:nvPr/>
              </p:nvSpPr>
              <p:spPr>
                <a:xfrm>
                  <a:off x="-2268760" y="2703403"/>
                  <a:ext cx="1224136" cy="758309"/>
                </a:xfrm>
                <a:prstGeom prst="rect">
                  <a:avLst/>
                </a:prstGeom>
                <a:solidFill>
                  <a:srgbClr val="FFFF99"/>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8" name="直角三角形 67"/>
                <p:cNvSpPr/>
                <p:nvPr/>
              </p:nvSpPr>
              <p:spPr>
                <a:xfrm rot="8130010">
                  <a:off x="-2090469" y="2280936"/>
                  <a:ext cx="901444" cy="918957"/>
                </a:xfrm>
                <a:prstGeom prst="rtTriangl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69" name="フレーム (半分) 68"/>
              <p:cNvSpPr/>
              <p:nvPr/>
            </p:nvSpPr>
            <p:spPr>
              <a:xfrm rot="2765005">
                <a:off x="-2287348" y="2198651"/>
                <a:ext cx="1152128" cy="1228941"/>
              </a:xfrm>
              <a:prstGeom prst="halfFrame">
                <a:avLst>
                  <a:gd name="adj1" fmla="val 9600"/>
                  <a:gd name="adj2" fmla="val 10321"/>
                </a:avLst>
              </a:prstGeom>
              <a:solidFill>
                <a:schemeClr val="accent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87" name="フローチャート : 論理和 86"/>
              <p:cNvSpPr/>
              <p:nvPr/>
            </p:nvSpPr>
            <p:spPr>
              <a:xfrm>
                <a:off x="-1954389" y="2406763"/>
                <a:ext cx="629285" cy="451327"/>
              </a:xfrm>
              <a:prstGeom prst="flowChartOr">
                <a:avLst/>
              </a:prstGeom>
              <a:solidFill>
                <a:schemeClr val="accent5">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sp>
        <p:nvSpPr>
          <p:cNvPr id="131" name="テキスト ボックス 130"/>
          <p:cNvSpPr txBox="1"/>
          <p:nvPr/>
        </p:nvSpPr>
        <p:spPr>
          <a:xfrm>
            <a:off x="1859668" y="2354704"/>
            <a:ext cx="1128156" cy="461665"/>
          </a:xfrm>
          <a:prstGeom prst="rect">
            <a:avLst/>
          </a:prstGeom>
          <a:noFill/>
        </p:spPr>
        <p:txBody>
          <a:bodyPr wrap="square" rtlCol="0">
            <a:spAutoFit/>
          </a:bodyPr>
          <a:lstStyle/>
          <a:p>
            <a:pPr algn="ctr" fontAlgn="auto">
              <a:spcBef>
                <a:spcPts val="0"/>
              </a:spcBef>
              <a:spcAft>
                <a:spcPts val="0"/>
              </a:spcAft>
            </a:pPr>
            <a:r>
              <a:rPr lang="ja-JP" altLang="en-US"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住民票の</a:t>
            </a:r>
            <a:endParaRPr lang="en-US" altLang="ja-JP"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住所</a:t>
            </a:r>
            <a:endParaRPr lang="en-US" altLang="ja-JP"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28" name="Picture 4" descr="クリックすると新しいウィンドウで開きます"/>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34358" y="2669658"/>
            <a:ext cx="510625" cy="389009"/>
          </a:xfrm>
          <a:prstGeom prst="rect">
            <a:avLst/>
          </a:prstGeom>
          <a:noFill/>
          <a:extLst>
            <a:ext uri="{909E8E84-426E-40DD-AFC4-6F175D3DCCD1}">
              <a14:hiddenFill xmlns:a14="http://schemas.microsoft.com/office/drawing/2010/main">
                <a:solidFill>
                  <a:srgbClr val="FFFFFF"/>
                </a:solidFill>
              </a14:hiddenFill>
            </a:ext>
          </a:extLst>
        </p:spPr>
      </p:pic>
      <p:grpSp>
        <p:nvGrpSpPr>
          <p:cNvPr id="186" name="グループ化 185"/>
          <p:cNvGrpSpPr/>
          <p:nvPr/>
        </p:nvGrpSpPr>
        <p:grpSpPr>
          <a:xfrm>
            <a:off x="3470185" y="2384907"/>
            <a:ext cx="771574" cy="494232"/>
            <a:chOff x="3520259" y="2782228"/>
            <a:chExt cx="1045178" cy="670299"/>
          </a:xfrm>
        </p:grpSpPr>
        <p:pic>
          <p:nvPicPr>
            <p:cNvPr id="18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9" name="テキスト ボックス 188"/>
            <p:cNvSpPr txBox="1"/>
            <p:nvPr/>
          </p:nvSpPr>
          <p:spPr>
            <a:xfrm>
              <a:off x="3693001" y="2828483"/>
              <a:ext cx="426813" cy="62612"/>
            </a:xfrm>
            <a:prstGeom prst="rect">
              <a:avLst/>
            </a:prstGeom>
            <a:solidFill>
              <a:schemeClr val="bg1"/>
            </a:solidFill>
          </p:spPr>
          <p:txBody>
            <a:bodyPr wrap="square" lIns="0" tIns="0" rIns="0" bIns="0" rtlCol="0" anchor="ctr" anchorCtr="0">
              <a:spAutoFit/>
            </a:bodyPr>
            <a:lstStyle/>
            <a:p>
              <a:r>
                <a:rPr lang="ja-JP" altLang="en-US" sz="300" b="1" dirty="0">
                  <a:solidFill>
                    <a:prstClr val="black"/>
                  </a:solidFill>
                  <a:latin typeface="Calibri"/>
                  <a:ea typeface="ＭＳ Ｐゴシック"/>
                </a:rPr>
                <a:t>神戸　花子</a:t>
              </a:r>
            </a:p>
          </p:txBody>
        </p:sp>
        <p:sp>
          <p:nvSpPr>
            <p:cNvPr id="190" name="テキスト ボックス 189"/>
            <p:cNvSpPr txBox="1"/>
            <p:nvPr/>
          </p:nvSpPr>
          <p:spPr>
            <a:xfrm>
              <a:off x="3690732" y="2912468"/>
              <a:ext cx="763694" cy="62612"/>
            </a:xfrm>
            <a:prstGeom prst="rect">
              <a:avLst/>
            </a:prstGeom>
            <a:solidFill>
              <a:schemeClr val="bg1"/>
            </a:solidFill>
          </p:spPr>
          <p:txBody>
            <a:bodyPr wrap="square" lIns="0" tIns="0" rIns="0" bIns="0" rtlCol="0" anchor="ctr" anchorCtr="0">
              <a:spAutoFit/>
            </a:bodyPr>
            <a:lstStyle/>
            <a:p>
              <a:r>
                <a:rPr lang="ja-JP" altLang="en-US" sz="300" b="1" dirty="0">
                  <a:solidFill>
                    <a:prstClr val="black"/>
                  </a:solidFill>
                  <a:latin typeface="Calibri"/>
                  <a:ea typeface="ＭＳ Ｐゴシック"/>
                </a:rPr>
                <a:t>兵庫県神戸市東灘区●町</a:t>
              </a:r>
              <a:r>
                <a:rPr lang="en-US" altLang="ja-JP" sz="300" b="1" dirty="0">
                  <a:solidFill>
                    <a:prstClr val="black"/>
                  </a:solidFill>
                  <a:latin typeface="Calibri"/>
                  <a:ea typeface="ＭＳ Ｐゴシック"/>
                </a:rPr>
                <a:t>1-1-1</a:t>
              </a:r>
              <a:endParaRPr lang="ja-JP" altLang="en-US" sz="300" b="1" dirty="0">
                <a:solidFill>
                  <a:prstClr val="black"/>
                </a:solidFill>
                <a:latin typeface="Calibri"/>
                <a:ea typeface="ＭＳ Ｐゴシック"/>
              </a:endParaRPr>
            </a:p>
          </p:txBody>
        </p:sp>
        <p:sp>
          <p:nvSpPr>
            <p:cNvPr id="191" name="正方形/長方形 190"/>
            <p:cNvSpPr/>
            <p:nvPr/>
          </p:nvSpPr>
          <p:spPr>
            <a:xfrm>
              <a:off x="3573202" y="3061854"/>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92" name="グループ化 191"/>
            <p:cNvGrpSpPr/>
            <p:nvPr/>
          </p:nvGrpSpPr>
          <p:grpSpPr>
            <a:xfrm>
              <a:off x="3602112" y="3108284"/>
              <a:ext cx="191834" cy="281601"/>
              <a:chOff x="683568" y="3356992"/>
              <a:chExt cx="288032" cy="516379"/>
            </a:xfrm>
          </p:grpSpPr>
          <p:sp>
            <p:nvSpPr>
              <p:cNvPr id="193" name="フローチャート : 論理積ゲート 192"/>
              <p:cNvSpPr/>
              <p:nvPr/>
            </p:nvSpPr>
            <p:spPr>
              <a:xfrm rot="16200000">
                <a:off x="698297" y="3600068"/>
                <a:ext cx="258574" cy="288032"/>
              </a:xfrm>
              <a:prstGeom prst="flowChartDelay">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4" name="スマイル 193"/>
              <p:cNvSpPr/>
              <p:nvPr/>
            </p:nvSpPr>
            <p:spPr>
              <a:xfrm>
                <a:off x="683568" y="3356992"/>
                <a:ext cx="288032" cy="288032"/>
              </a:xfrm>
              <a:prstGeom prst="smileyFace">
                <a:avLst>
                  <a:gd name="adj" fmla="val 4653"/>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pic>
        <p:nvPicPr>
          <p:cNvPr id="195"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9" cstate="print"/>
          <a:srcRect/>
          <a:stretch>
            <a:fillRect/>
          </a:stretch>
        </p:blipFill>
        <p:spPr bwMode="auto">
          <a:xfrm>
            <a:off x="5083480" y="2467644"/>
            <a:ext cx="622900" cy="732555"/>
          </a:xfrm>
          <a:prstGeom prst="rect">
            <a:avLst/>
          </a:prstGeom>
          <a:noFill/>
          <a:ln w="9525">
            <a:noFill/>
            <a:miter lim="800000"/>
            <a:headEnd/>
            <a:tailEnd/>
          </a:ln>
        </p:spPr>
      </p:pic>
      <p:sp>
        <p:nvSpPr>
          <p:cNvPr id="82" name="テキスト ボックス 81"/>
          <p:cNvSpPr txBox="1"/>
          <p:nvPr/>
        </p:nvSpPr>
        <p:spPr>
          <a:xfrm>
            <a:off x="5230849" y="3130056"/>
            <a:ext cx="710668" cy="253916"/>
          </a:xfrm>
          <a:prstGeom prst="rect">
            <a:avLst/>
          </a:prstGeom>
          <a:noFill/>
        </p:spPr>
        <p:txBody>
          <a:bodyPr wrap="square" rtlCol="0">
            <a:spAutoFit/>
          </a:bodyPr>
          <a:lstStyle/>
          <a:p>
            <a:pPr algn="ctr" fontAlgn="auto">
              <a:spcBef>
                <a:spcPts val="0"/>
              </a:spcBef>
              <a:spcAft>
                <a:spcPts val="0"/>
              </a:spcAft>
            </a:pPr>
            <a:r>
              <a:rPr lang="ja-JP" altLang="en-US" sz="105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事業主</a:t>
            </a:r>
          </a:p>
        </p:txBody>
      </p:sp>
      <p:cxnSp>
        <p:nvCxnSpPr>
          <p:cNvPr id="88" name="直線矢印コネクタ 87"/>
          <p:cNvCxnSpPr/>
          <p:nvPr/>
        </p:nvCxnSpPr>
        <p:spPr>
          <a:xfrm>
            <a:off x="3845777" y="2173918"/>
            <a:ext cx="1513652" cy="751945"/>
          </a:xfrm>
          <a:prstGeom prst="straightConnector1">
            <a:avLst/>
          </a:prstGeom>
          <a:ln w="25400" cap="rnd">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96"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9" cstate="print"/>
          <a:srcRect/>
          <a:stretch>
            <a:fillRect/>
          </a:stretch>
        </p:blipFill>
        <p:spPr bwMode="auto">
          <a:xfrm>
            <a:off x="6238063" y="2216064"/>
            <a:ext cx="622900" cy="732555"/>
          </a:xfrm>
          <a:prstGeom prst="rect">
            <a:avLst/>
          </a:prstGeom>
          <a:noFill/>
          <a:ln w="9525">
            <a:noFill/>
            <a:miter lim="800000"/>
            <a:headEnd/>
            <a:tailEnd/>
          </a:ln>
        </p:spPr>
      </p:pic>
      <p:sp>
        <p:nvSpPr>
          <p:cNvPr id="197" name="テキスト ボックス 196"/>
          <p:cNvSpPr txBox="1"/>
          <p:nvPr/>
        </p:nvSpPr>
        <p:spPr>
          <a:xfrm>
            <a:off x="6385432" y="2878476"/>
            <a:ext cx="710668" cy="253916"/>
          </a:xfrm>
          <a:prstGeom prst="rect">
            <a:avLst/>
          </a:prstGeom>
          <a:noFill/>
        </p:spPr>
        <p:txBody>
          <a:bodyPr wrap="square" rtlCol="0">
            <a:spAutoFit/>
          </a:bodyPr>
          <a:lstStyle/>
          <a:p>
            <a:pPr algn="ctr" fontAlgn="auto">
              <a:spcBef>
                <a:spcPts val="0"/>
              </a:spcBef>
              <a:spcAft>
                <a:spcPts val="0"/>
              </a:spcAft>
            </a:pPr>
            <a:r>
              <a:rPr lang="ja-JP" altLang="en-US" sz="105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事業主</a:t>
            </a:r>
          </a:p>
        </p:txBody>
      </p:sp>
      <p:pic>
        <p:nvPicPr>
          <p:cNvPr id="198" name="Picture 4"/>
          <p:cNvPicPr>
            <a:picLocks noChangeAspect="1" noChangeArrowheads="1"/>
          </p:cNvPicPr>
          <p:nvPr/>
        </p:nvPicPr>
        <p:blipFill>
          <a:blip r:embed="rId10" cstate="print">
            <a:extLst>
              <a:ext uri="{BEBA8EAE-BF5A-486C-A8C5-ECC9F3942E4B}">
                <a14:imgProps xmlns:a14="http://schemas.microsoft.com/office/drawing/2010/main">
                  <a14:imgLayer r:embed="rId11">
                    <a14:imgEffect>
                      <a14:backgroundRemoval t="0" b="100000" l="0" r="9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094443" y="2455936"/>
            <a:ext cx="711719" cy="660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9" name="Picture 5" descr="C:\Users\CS784324\AppData\Local\Microsoft\Windows\Temporary Internet Files\Content.IE5\24D82G2Q\MC900029975[1].wmf"/>
          <p:cNvPicPr>
            <a:picLocks noChangeAspect="1" noChangeArrowheads="1"/>
          </p:cNvPicPr>
          <p:nvPr/>
        </p:nvPicPr>
        <p:blipFill>
          <a:blip r:embed="rId12"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151529" y="1941525"/>
            <a:ext cx="389804" cy="585725"/>
          </a:xfrm>
          <a:prstGeom prst="rect">
            <a:avLst/>
          </a:prstGeom>
          <a:noFill/>
          <a:extLst>
            <a:ext uri="{909E8E84-426E-40DD-AFC4-6F175D3DCCD1}">
              <a14:hiddenFill xmlns:a14="http://schemas.microsoft.com/office/drawing/2010/main">
                <a:solidFill>
                  <a:srgbClr val="FFFFFF"/>
                </a:solidFill>
              </a14:hiddenFill>
            </a:ext>
          </a:extLst>
        </p:spPr>
      </p:pic>
      <p:sp>
        <p:nvSpPr>
          <p:cNvPr id="84" name="フローチャート : 書類 83"/>
          <p:cNvSpPr/>
          <p:nvPr/>
        </p:nvSpPr>
        <p:spPr>
          <a:xfrm>
            <a:off x="4548698" y="2516802"/>
            <a:ext cx="517528" cy="389926"/>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123</a:t>
            </a: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49271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4" name="カギ線コネクタ 123"/>
          <p:cNvCxnSpPr/>
          <p:nvPr/>
        </p:nvCxnSpPr>
        <p:spPr>
          <a:xfrm rot="10800000">
            <a:off x="5264065" y="3582725"/>
            <a:ext cx="869180" cy="688311"/>
          </a:xfrm>
          <a:prstGeom prst="bentConnector3">
            <a:avLst>
              <a:gd name="adj1" fmla="val 99711"/>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カギ線コネクタ 118"/>
          <p:cNvCxnSpPr/>
          <p:nvPr/>
        </p:nvCxnSpPr>
        <p:spPr>
          <a:xfrm rot="10800000">
            <a:off x="5256918" y="2934605"/>
            <a:ext cx="880589" cy="691437"/>
          </a:xfrm>
          <a:prstGeom prst="bentConnector3">
            <a:avLst>
              <a:gd name="adj1" fmla="val 98913"/>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2509742" y="3238819"/>
            <a:ext cx="2494306" cy="2359310"/>
          </a:xfrm>
          <a:prstGeom prst="roundRect">
            <a:avLst>
              <a:gd name="adj" fmla="val 3048"/>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prstClr val="white"/>
              </a:solidFill>
            </a:endParaRPr>
          </a:p>
        </p:txBody>
      </p:sp>
      <p:sp>
        <p:nvSpPr>
          <p:cNvPr id="4" name="タイトル 1"/>
          <p:cNvSpPr txBox="1">
            <a:spLocks/>
          </p:cNvSpPr>
          <p:nvPr/>
        </p:nvSpPr>
        <p:spPr bwMode="auto">
          <a:xfrm>
            <a:off x="80207" y="188640"/>
            <a:ext cx="873053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en-US" altLang="ja-JP" sz="3600" dirty="0">
                <a:solidFill>
                  <a:prstClr val="black"/>
                </a:solidFill>
                <a:latin typeface="HGP創英角ｺﾞｼｯｸUB" pitchFamily="50" charset="-128"/>
                <a:ea typeface="HGP創英角ｺﾞｼｯｸUB" pitchFamily="50" charset="-128"/>
              </a:rPr>
              <a:t>&lt;</a:t>
            </a:r>
            <a:r>
              <a:rPr lang="ja-JP" altLang="en-US" sz="3600" dirty="0" smtClean="0">
                <a:solidFill>
                  <a:prstClr val="black"/>
                </a:solidFill>
                <a:latin typeface="HGP創英角ｺﾞｼｯｸUB" pitchFamily="50" charset="-128"/>
                <a:ea typeface="HGP創英角ｺﾞｼｯｸUB" pitchFamily="50" charset="-128"/>
              </a:rPr>
              <a:t>事業主が従業員等のﾏｲﾅﾝﾊﾞｰを収集</a:t>
            </a:r>
            <a:r>
              <a:rPr lang="en-US" altLang="ja-JP" sz="3600" dirty="0" smtClean="0">
                <a:solidFill>
                  <a:prstClr val="black"/>
                </a:solidFill>
                <a:latin typeface="HGP創英角ｺﾞｼｯｸUB" pitchFamily="50" charset="-128"/>
                <a:ea typeface="HGP創英角ｺﾞｼｯｸUB" pitchFamily="50" charset="-128"/>
              </a:rPr>
              <a:t>&gt;</a:t>
            </a:r>
            <a:endParaRPr lang="ja-JP" altLang="en-US" sz="3600" dirty="0" smtClean="0">
              <a:solidFill>
                <a:prstClr val="black"/>
              </a:solidFill>
              <a:latin typeface="HGP創英角ｺﾞｼｯｸUB" pitchFamily="50" charset="-128"/>
              <a:ea typeface="HGP創英角ｺﾞｼｯｸUB" pitchFamily="50" charset="-128"/>
            </a:endParaRPr>
          </a:p>
        </p:txBody>
      </p:sp>
      <p:grpSp>
        <p:nvGrpSpPr>
          <p:cNvPr id="5" name="グループ化 4"/>
          <p:cNvGrpSpPr/>
          <p:nvPr/>
        </p:nvGrpSpPr>
        <p:grpSpPr>
          <a:xfrm>
            <a:off x="314449" y="980728"/>
            <a:ext cx="811234" cy="1028586"/>
            <a:chOff x="179512" y="922258"/>
            <a:chExt cx="1014413" cy="1642648"/>
          </a:xfrm>
        </p:grpSpPr>
        <p:grpSp>
          <p:nvGrpSpPr>
            <p:cNvPr id="6" name="グループ化 5"/>
            <p:cNvGrpSpPr/>
            <p:nvPr/>
          </p:nvGrpSpPr>
          <p:grpSpPr>
            <a:xfrm>
              <a:off x="179512" y="922258"/>
              <a:ext cx="1014413" cy="1642648"/>
              <a:chOff x="727670" y="281057"/>
              <a:chExt cx="1014413" cy="1642648"/>
            </a:xfrm>
          </p:grpSpPr>
          <p:grpSp>
            <p:nvGrpSpPr>
              <p:cNvPr id="13" name="グループ化 34"/>
              <p:cNvGrpSpPr>
                <a:grpSpLocks/>
              </p:cNvGrpSpPr>
              <p:nvPr/>
            </p:nvGrpSpPr>
            <p:grpSpPr bwMode="auto">
              <a:xfrm>
                <a:off x="727670" y="281057"/>
                <a:ext cx="1014413" cy="1642648"/>
                <a:chOff x="3203848" y="361169"/>
                <a:chExt cx="1126206" cy="1689823"/>
              </a:xfrm>
            </p:grpSpPr>
            <p:sp>
              <p:nvSpPr>
                <p:cNvPr id="15" name="直方体 14"/>
                <p:cNvSpPr/>
                <p:nvPr/>
              </p:nvSpPr>
              <p:spPr>
                <a:xfrm>
                  <a:off x="3203848" y="495397"/>
                  <a:ext cx="1126206" cy="1555595"/>
                </a:xfrm>
                <a:prstGeom prst="cube">
                  <a:avLst>
                    <a:gd name="adj" fmla="val 2426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6" name="正方形/長方形 15"/>
                <p:cNvSpPr/>
                <p:nvPr/>
              </p:nvSpPr>
              <p:spPr>
                <a:xfrm>
                  <a:off x="3256721" y="1441848"/>
                  <a:ext cx="188583"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7" name="正方形/長方形 16"/>
                <p:cNvSpPr/>
                <p:nvPr/>
              </p:nvSpPr>
              <p:spPr>
                <a:xfrm>
                  <a:off x="3260246" y="1774998"/>
                  <a:ext cx="186820"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8" name="正方形/長方形 17"/>
                <p:cNvSpPr/>
                <p:nvPr/>
              </p:nvSpPr>
              <p:spPr>
                <a:xfrm>
                  <a:off x="3818944" y="1441848"/>
                  <a:ext cx="188582"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9" name="正方形/長方形 18"/>
                <p:cNvSpPr/>
                <p:nvPr/>
              </p:nvSpPr>
              <p:spPr>
                <a:xfrm>
                  <a:off x="3531664" y="1841955"/>
                  <a:ext cx="188583" cy="2090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20" name="テキスト ボックス 7"/>
                <p:cNvSpPr txBox="1">
                  <a:spLocks noChangeArrowheads="1"/>
                </p:cNvSpPr>
                <p:nvPr/>
              </p:nvSpPr>
              <p:spPr bwMode="auto">
                <a:xfrm>
                  <a:off x="3278616" y="361169"/>
                  <a:ext cx="811135" cy="31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a:r>
                    <a:rPr lang="ja-JP" altLang="en-US" sz="1400" dirty="0" smtClean="0">
                      <a:solidFill>
                        <a:prstClr val="black"/>
                      </a:solidFill>
                      <a:latin typeface="HGP創英角ｺﾞｼｯｸUB" pitchFamily="50" charset="-128"/>
                      <a:ea typeface="HGP創英角ｺﾞｼｯｸUB" pitchFamily="50" charset="-128"/>
                    </a:rPr>
                    <a:t>国</a:t>
                  </a:r>
                  <a:endParaRPr lang="ja-JP" altLang="en-US" sz="1400" dirty="0">
                    <a:solidFill>
                      <a:prstClr val="black"/>
                    </a:solidFill>
                    <a:latin typeface="HGP創英角ｺﾞｼｯｸUB" pitchFamily="50" charset="-128"/>
                    <a:ea typeface="HGP創英角ｺﾞｼｯｸUB" pitchFamily="50" charset="-128"/>
                  </a:endParaRPr>
                </a:p>
              </p:txBody>
            </p:sp>
            <p:sp>
              <p:nvSpPr>
                <p:cNvPr id="21" name="正方形/長方形 20"/>
                <p:cNvSpPr/>
                <p:nvPr/>
              </p:nvSpPr>
              <p:spPr>
                <a:xfrm>
                  <a:off x="3829518" y="1797861"/>
                  <a:ext cx="178007" cy="18780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grpSp>
          <p:sp>
            <p:nvSpPr>
              <p:cNvPr id="14" name="正方形/長方形 13"/>
              <p:cNvSpPr/>
              <p:nvPr/>
            </p:nvSpPr>
            <p:spPr bwMode="auto">
              <a:xfrm>
                <a:off x="1043608" y="1340768"/>
                <a:ext cx="169862" cy="2047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grpSp>
        <p:sp>
          <p:nvSpPr>
            <p:cNvPr id="7" name="正方形/長方形 6"/>
            <p:cNvSpPr/>
            <p:nvPr/>
          </p:nvSpPr>
          <p:spPr bwMode="auto">
            <a:xfrm>
              <a:off x="223317" y="1700808"/>
              <a:ext cx="169863" cy="2047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8" name="正方形/長方形 7"/>
            <p:cNvSpPr/>
            <p:nvPr/>
          </p:nvSpPr>
          <p:spPr bwMode="auto">
            <a:xfrm>
              <a:off x="729730" y="1700808"/>
              <a:ext cx="169862" cy="2047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9" name="正方形/長方形 8"/>
            <p:cNvSpPr/>
            <p:nvPr/>
          </p:nvSpPr>
          <p:spPr bwMode="auto">
            <a:xfrm>
              <a:off x="491630" y="1710011"/>
              <a:ext cx="169862" cy="2047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0" name="正方形/長方形 9"/>
            <p:cNvSpPr/>
            <p:nvPr/>
          </p:nvSpPr>
          <p:spPr bwMode="auto">
            <a:xfrm>
              <a:off x="223317" y="1414809"/>
              <a:ext cx="169863" cy="2047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1" name="正方形/長方形 10"/>
            <p:cNvSpPr/>
            <p:nvPr/>
          </p:nvSpPr>
          <p:spPr bwMode="auto">
            <a:xfrm>
              <a:off x="729730" y="1414809"/>
              <a:ext cx="169862" cy="2047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2" name="正方形/長方形 11"/>
            <p:cNvSpPr/>
            <p:nvPr/>
          </p:nvSpPr>
          <p:spPr bwMode="auto">
            <a:xfrm>
              <a:off x="491630" y="1424012"/>
              <a:ext cx="169862" cy="2047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grpSp>
      <p:cxnSp>
        <p:nvCxnSpPr>
          <p:cNvPr id="34" name="カギ線コネクタ 33"/>
          <p:cNvCxnSpPr>
            <a:stCxn id="15" idx="3"/>
            <a:endCxn id="23" idx="2"/>
          </p:cNvCxnSpPr>
          <p:nvPr/>
        </p:nvCxnSpPr>
        <p:spPr>
          <a:xfrm rot="16200000" flipH="1">
            <a:off x="239708" y="2391232"/>
            <a:ext cx="1135338" cy="371501"/>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85228" y="3206571"/>
            <a:ext cx="1072796" cy="307777"/>
          </a:xfrm>
          <a:prstGeom prst="rect">
            <a:avLst/>
          </a:prstGeom>
          <a:noFill/>
        </p:spPr>
        <p:txBody>
          <a:bodyPr wrap="square" rtlCol="0">
            <a:spAutoFit/>
          </a:bodyPr>
          <a:lstStyle/>
          <a:p>
            <a:r>
              <a:rPr lang="ja-JP" altLang="en-US" sz="1400" b="1" dirty="0" smtClean="0">
                <a:solidFill>
                  <a:prstClr val="black"/>
                </a:solidFill>
                <a:latin typeface="Calibri"/>
                <a:ea typeface="ＭＳ Ｐゴシック"/>
              </a:rPr>
              <a:t>番号通知</a:t>
            </a:r>
            <a:endParaRPr lang="ja-JP" altLang="en-US" sz="1400" b="1" dirty="0">
              <a:solidFill>
                <a:prstClr val="black"/>
              </a:solidFill>
              <a:latin typeface="Calibri"/>
              <a:ea typeface="ＭＳ Ｐゴシック"/>
            </a:endParaRPr>
          </a:p>
        </p:txBody>
      </p:sp>
      <p:grpSp>
        <p:nvGrpSpPr>
          <p:cNvPr id="36" name="グループ化 35"/>
          <p:cNvGrpSpPr/>
          <p:nvPr/>
        </p:nvGrpSpPr>
        <p:grpSpPr>
          <a:xfrm>
            <a:off x="3203848" y="1294913"/>
            <a:ext cx="981551" cy="1224779"/>
            <a:chOff x="179512" y="1033462"/>
            <a:chExt cx="1014413" cy="1531443"/>
          </a:xfrm>
        </p:grpSpPr>
        <p:grpSp>
          <p:nvGrpSpPr>
            <p:cNvPr id="37" name="グループ化 36"/>
            <p:cNvGrpSpPr/>
            <p:nvPr/>
          </p:nvGrpSpPr>
          <p:grpSpPr>
            <a:xfrm>
              <a:off x="179512" y="1033462"/>
              <a:ext cx="1014413" cy="1531443"/>
              <a:chOff x="727670" y="392261"/>
              <a:chExt cx="1014413" cy="1531443"/>
            </a:xfrm>
          </p:grpSpPr>
          <p:grpSp>
            <p:nvGrpSpPr>
              <p:cNvPr id="44" name="グループ化 34"/>
              <p:cNvGrpSpPr>
                <a:grpSpLocks/>
              </p:cNvGrpSpPr>
              <p:nvPr/>
            </p:nvGrpSpPr>
            <p:grpSpPr bwMode="auto">
              <a:xfrm>
                <a:off x="727670" y="392261"/>
                <a:ext cx="1014413" cy="1531443"/>
                <a:chOff x="3203848" y="475568"/>
                <a:chExt cx="1126206" cy="1575424"/>
              </a:xfrm>
            </p:grpSpPr>
            <p:sp>
              <p:nvSpPr>
                <p:cNvPr id="46" name="直方体 45"/>
                <p:cNvSpPr/>
                <p:nvPr/>
              </p:nvSpPr>
              <p:spPr>
                <a:xfrm>
                  <a:off x="3203848" y="495397"/>
                  <a:ext cx="1126206" cy="1555595"/>
                </a:xfrm>
                <a:prstGeom prst="cube">
                  <a:avLst>
                    <a:gd name="adj" fmla="val 2426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47" name="正方形/長方形 46"/>
                <p:cNvSpPr/>
                <p:nvPr/>
              </p:nvSpPr>
              <p:spPr>
                <a:xfrm>
                  <a:off x="3256721" y="1468483"/>
                  <a:ext cx="188583"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48" name="正方形/長方形 47"/>
                <p:cNvSpPr/>
                <p:nvPr/>
              </p:nvSpPr>
              <p:spPr>
                <a:xfrm>
                  <a:off x="3260246" y="1774998"/>
                  <a:ext cx="186820"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49" name="正方形/長方形 48"/>
                <p:cNvSpPr/>
                <p:nvPr/>
              </p:nvSpPr>
              <p:spPr>
                <a:xfrm>
                  <a:off x="3818944" y="1468483"/>
                  <a:ext cx="188582"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50" name="正方形/長方形 49"/>
                <p:cNvSpPr/>
                <p:nvPr/>
              </p:nvSpPr>
              <p:spPr>
                <a:xfrm>
                  <a:off x="3531664" y="1841955"/>
                  <a:ext cx="188583" cy="2090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51" name="テキスト ボックス 7"/>
                <p:cNvSpPr txBox="1">
                  <a:spLocks noChangeArrowheads="1"/>
                </p:cNvSpPr>
                <p:nvPr/>
              </p:nvSpPr>
              <p:spPr bwMode="auto">
                <a:xfrm>
                  <a:off x="3314679" y="475568"/>
                  <a:ext cx="811135" cy="356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a:r>
                    <a:rPr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事業主</a:t>
                  </a:r>
                </a:p>
              </p:txBody>
            </p:sp>
            <p:sp>
              <p:nvSpPr>
                <p:cNvPr id="52" name="正方形/長方形 51"/>
                <p:cNvSpPr/>
                <p:nvPr/>
              </p:nvSpPr>
              <p:spPr>
                <a:xfrm>
                  <a:off x="3829518" y="1797861"/>
                  <a:ext cx="178007" cy="18780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grpSp>
          <p:sp>
            <p:nvSpPr>
              <p:cNvPr id="45" name="正方形/長方形 44"/>
              <p:cNvSpPr/>
              <p:nvPr/>
            </p:nvSpPr>
            <p:spPr bwMode="auto">
              <a:xfrm>
                <a:off x="1043608" y="1366660"/>
                <a:ext cx="169862" cy="20478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grpSp>
        <p:sp>
          <p:nvSpPr>
            <p:cNvPr id="38" name="正方形/長方形 37"/>
            <p:cNvSpPr/>
            <p:nvPr/>
          </p:nvSpPr>
          <p:spPr bwMode="auto">
            <a:xfrm>
              <a:off x="223317" y="1734466"/>
              <a:ext cx="169863" cy="20478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39" name="正方形/長方形 38"/>
            <p:cNvSpPr/>
            <p:nvPr/>
          </p:nvSpPr>
          <p:spPr bwMode="auto">
            <a:xfrm>
              <a:off x="729730" y="1734466"/>
              <a:ext cx="169862" cy="20478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40" name="正方形/長方形 39"/>
            <p:cNvSpPr/>
            <p:nvPr/>
          </p:nvSpPr>
          <p:spPr bwMode="auto">
            <a:xfrm>
              <a:off x="491630" y="1743669"/>
              <a:ext cx="169862" cy="20478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41" name="正方形/長方形 40"/>
            <p:cNvSpPr/>
            <p:nvPr/>
          </p:nvSpPr>
          <p:spPr bwMode="auto">
            <a:xfrm>
              <a:off x="223317" y="1470274"/>
              <a:ext cx="169863" cy="20478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42" name="正方形/長方形 41"/>
            <p:cNvSpPr/>
            <p:nvPr/>
          </p:nvSpPr>
          <p:spPr bwMode="auto">
            <a:xfrm>
              <a:off x="729730" y="1470274"/>
              <a:ext cx="169862" cy="20478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43" name="正方形/長方形 42"/>
            <p:cNvSpPr/>
            <p:nvPr/>
          </p:nvSpPr>
          <p:spPr bwMode="auto">
            <a:xfrm>
              <a:off x="491630" y="1479477"/>
              <a:ext cx="169862" cy="20478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grpSp>
      <p:sp>
        <p:nvSpPr>
          <p:cNvPr id="53" name="円/楕円 52"/>
          <p:cNvSpPr/>
          <p:nvPr/>
        </p:nvSpPr>
        <p:spPr>
          <a:xfrm>
            <a:off x="2656850" y="3559843"/>
            <a:ext cx="2161917" cy="960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pPr algn="ctr"/>
            <a:r>
              <a:rPr lang="ja-JP" altLang="en-US" sz="1400" b="1" dirty="0">
                <a:solidFill>
                  <a:prstClr val="white"/>
                </a:solidFill>
              </a:rPr>
              <a:t>従業員</a:t>
            </a:r>
            <a:r>
              <a:rPr lang="ja-JP" altLang="en-US" sz="1400" b="1" dirty="0" smtClean="0">
                <a:solidFill>
                  <a:prstClr val="white"/>
                </a:solidFill>
              </a:rPr>
              <a:t>・扶養家族</a:t>
            </a:r>
            <a:endParaRPr lang="ja-JP" altLang="en-US" sz="1400" b="1" dirty="0">
              <a:solidFill>
                <a:prstClr val="white"/>
              </a:solidFill>
            </a:endParaRPr>
          </a:p>
        </p:txBody>
      </p:sp>
      <p:grpSp>
        <p:nvGrpSpPr>
          <p:cNvPr id="54" name="グループ化 74"/>
          <p:cNvGrpSpPr>
            <a:grpSpLocks/>
          </p:cNvGrpSpPr>
          <p:nvPr/>
        </p:nvGrpSpPr>
        <p:grpSpPr bwMode="auto">
          <a:xfrm>
            <a:off x="3246168" y="3908180"/>
            <a:ext cx="447911" cy="531872"/>
            <a:chOff x="971600" y="1200757"/>
            <a:chExt cx="576064" cy="834424"/>
          </a:xfrm>
        </p:grpSpPr>
        <p:sp>
          <p:nvSpPr>
            <p:cNvPr id="55" name="二等辺三角形 54"/>
            <p:cNvSpPr/>
            <p:nvPr/>
          </p:nvSpPr>
          <p:spPr>
            <a:xfrm>
              <a:off x="971600" y="1516031"/>
              <a:ext cx="576064" cy="51915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56" name="スマイル 55"/>
            <p:cNvSpPr/>
            <p:nvPr/>
          </p:nvSpPr>
          <p:spPr>
            <a:xfrm>
              <a:off x="971600" y="1200757"/>
              <a:ext cx="576064" cy="529660"/>
            </a:xfrm>
            <a:prstGeom prst="smileyFace">
              <a:avLst>
                <a:gd name="adj" fmla="val 465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grpSp>
      <p:grpSp>
        <p:nvGrpSpPr>
          <p:cNvPr id="57" name="グループ化 74"/>
          <p:cNvGrpSpPr>
            <a:grpSpLocks/>
          </p:cNvGrpSpPr>
          <p:nvPr/>
        </p:nvGrpSpPr>
        <p:grpSpPr bwMode="auto">
          <a:xfrm>
            <a:off x="3719478" y="3898443"/>
            <a:ext cx="438625" cy="527962"/>
            <a:chOff x="971600" y="1200757"/>
            <a:chExt cx="576064" cy="834424"/>
          </a:xfrm>
        </p:grpSpPr>
        <p:sp>
          <p:nvSpPr>
            <p:cNvPr id="58" name="二等辺三角形 57"/>
            <p:cNvSpPr/>
            <p:nvPr/>
          </p:nvSpPr>
          <p:spPr>
            <a:xfrm>
              <a:off x="971600" y="1516031"/>
              <a:ext cx="576064" cy="519150"/>
            </a:xfrm>
            <a:prstGeom prst="triangl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59" name="スマイル 58"/>
            <p:cNvSpPr/>
            <p:nvPr/>
          </p:nvSpPr>
          <p:spPr>
            <a:xfrm>
              <a:off x="971600" y="1200757"/>
              <a:ext cx="576064" cy="529660"/>
            </a:xfrm>
            <a:prstGeom prst="smileyFace">
              <a:avLst>
                <a:gd name="adj" fmla="val 465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grpSp>
      <p:sp>
        <p:nvSpPr>
          <p:cNvPr id="60" name="角丸四角形 59"/>
          <p:cNvSpPr/>
          <p:nvPr/>
        </p:nvSpPr>
        <p:spPr>
          <a:xfrm>
            <a:off x="2684775" y="4559422"/>
            <a:ext cx="2161917" cy="542633"/>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rgbClr val="002060"/>
                </a:solidFill>
              </a:rPr>
              <a:t>顧問等</a:t>
            </a:r>
            <a:endParaRPr lang="en-US" altLang="ja-JP" sz="1400" b="1" dirty="0" smtClean="0">
              <a:solidFill>
                <a:srgbClr val="002060"/>
              </a:solidFill>
            </a:endParaRPr>
          </a:p>
          <a:p>
            <a:pPr algn="ctr"/>
            <a:r>
              <a:rPr lang="ja-JP" altLang="en-US" sz="1400" b="1" dirty="0" smtClean="0">
                <a:solidFill>
                  <a:srgbClr val="002060"/>
                </a:solidFill>
              </a:rPr>
              <a:t>報酬・謝金支払先</a:t>
            </a:r>
            <a:endParaRPr lang="ja-JP" altLang="en-US" sz="1400" b="1" dirty="0">
              <a:solidFill>
                <a:srgbClr val="002060"/>
              </a:solidFill>
            </a:endParaRPr>
          </a:p>
        </p:txBody>
      </p:sp>
      <p:sp>
        <p:nvSpPr>
          <p:cNvPr id="61" name="角丸四角形 60"/>
          <p:cNvSpPr/>
          <p:nvPr/>
        </p:nvSpPr>
        <p:spPr>
          <a:xfrm>
            <a:off x="2698115" y="5171490"/>
            <a:ext cx="2161917" cy="324036"/>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rgbClr val="002060"/>
                </a:solidFill>
              </a:rPr>
              <a:t>不動産借受元等</a:t>
            </a:r>
            <a:endParaRPr lang="ja-JP" altLang="en-US" sz="1400" b="1" dirty="0">
              <a:solidFill>
                <a:srgbClr val="002060"/>
              </a:solidFill>
            </a:endParaRPr>
          </a:p>
        </p:txBody>
      </p:sp>
      <p:grpSp>
        <p:nvGrpSpPr>
          <p:cNvPr id="69" name="グループ化 68"/>
          <p:cNvGrpSpPr/>
          <p:nvPr/>
        </p:nvGrpSpPr>
        <p:grpSpPr>
          <a:xfrm>
            <a:off x="1824751" y="2873196"/>
            <a:ext cx="873364" cy="2388304"/>
            <a:chOff x="1824751" y="2039958"/>
            <a:chExt cx="873364" cy="2388304"/>
          </a:xfrm>
        </p:grpSpPr>
        <p:cxnSp>
          <p:nvCxnSpPr>
            <p:cNvPr id="63" name="カギ線コネクタ 62"/>
            <p:cNvCxnSpPr>
              <a:stCxn id="23" idx="5"/>
              <a:endCxn id="61" idx="1"/>
            </p:cNvCxnSpPr>
            <p:nvPr/>
          </p:nvCxnSpPr>
          <p:spPr>
            <a:xfrm>
              <a:off x="1824751" y="2047610"/>
              <a:ext cx="873364" cy="2380652"/>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カギ線コネクタ 65"/>
            <p:cNvCxnSpPr>
              <a:endCxn id="53" idx="2"/>
            </p:cNvCxnSpPr>
            <p:nvPr/>
          </p:nvCxnSpPr>
          <p:spPr>
            <a:xfrm rot="16200000" flipH="1">
              <a:off x="1961281" y="2336218"/>
              <a:ext cx="991829" cy="399309"/>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カギ線コネクタ 67"/>
            <p:cNvCxnSpPr>
              <a:endCxn id="60" idx="1"/>
            </p:cNvCxnSpPr>
            <p:nvPr/>
          </p:nvCxnSpPr>
          <p:spPr>
            <a:xfrm rot="16200000" flipH="1">
              <a:off x="2179576" y="3317428"/>
              <a:ext cx="583164" cy="427234"/>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0" name="テキスト ボックス 69"/>
          <p:cNvSpPr txBox="1"/>
          <p:nvPr/>
        </p:nvSpPr>
        <p:spPr>
          <a:xfrm>
            <a:off x="1868307" y="3263695"/>
            <a:ext cx="400110" cy="1873221"/>
          </a:xfrm>
          <a:prstGeom prst="rect">
            <a:avLst/>
          </a:prstGeom>
          <a:noFill/>
        </p:spPr>
        <p:txBody>
          <a:bodyPr vert="eaVert" wrap="square" rtlCol="0">
            <a:spAutoFit/>
          </a:bodyPr>
          <a:lstStyle/>
          <a:p>
            <a:r>
              <a:rPr lang="ja-JP" altLang="en-US" sz="1400" b="1" dirty="0" smtClean="0">
                <a:solidFill>
                  <a:prstClr val="black"/>
                </a:solidFill>
                <a:latin typeface="Calibri"/>
                <a:ea typeface="ＭＳ Ｐゴシック"/>
              </a:rPr>
              <a:t>番号通知、カード</a:t>
            </a:r>
            <a:r>
              <a:rPr lang="ja-JP" altLang="en-US" sz="1400" b="1" dirty="0">
                <a:solidFill>
                  <a:prstClr val="black"/>
                </a:solidFill>
                <a:latin typeface="Calibri"/>
                <a:ea typeface="ＭＳ Ｐゴシック"/>
              </a:rPr>
              <a:t>交付</a:t>
            </a:r>
          </a:p>
        </p:txBody>
      </p:sp>
      <p:sp>
        <p:nvSpPr>
          <p:cNvPr id="73" name="正方形/長方形 72"/>
          <p:cNvSpPr/>
          <p:nvPr/>
        </p:nvSpPr>
        <p:spPr>
          <a:xfrm>
            <a:off x="2699791" y="3038102"/>
            <a:ext cx="2161917" cy="45978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rgbClr val="0070C0"/>
                </a:solidFill>
              </a:rPr>
              <a:t>個人番号を把握しなければならない対象（例）</a:t>
            </a:r>
            <a:endParaRPr lang="ja-JP" altLang="en-US" sz="1400" b="1" dirty="0">
              <a:solidFill>
                <a:srgbClr val="0070C0"/>
              </a:solidFill>
            </a:endParaRPr>
          </a:p>
        </p:txBody>
      </p:sp>
      <p:sp>
        <p:nvSpPr>
          <p:cNvPr id="74" name="上矢印 73"/>
          <p:cNvSpPr/>
          <p:nvPr/>
        </p:nvSpPr>
        <p:spPr>
          <a:xfrm>
            <a:off x="2627784" y="2458042"/>
            <a:ext cx="2240160" cy="508052"/>
          </a:xfrm>
          <a:prstGeom prst="upArrow">
            <a:avLst>
              <a:gd name="adj1" fmla="val 75527"/>
              <a:gd name="adj2" fmla="val 39988"/>
            </a:avLst>
          </a:prstGeom>
          <a:gradFill flip="none" rotWithShape="1">
            <a:gsLst>
              <a:gs pos="0">
                <a:schemeClr val="accent6">
                  <a:lumMod val="40000"/>
                  <a:lumOff val="60000"/>
                </a:schemeClr>
              </a:gs>
              <a:gs pos="50000">
                <a:schemeClr val="accent6">
                  <a:lumMod val="20000"/>
                  <a:lumOff val="80000"/>
                </a:schemeClr>
              </a:gs>
              <a:gs pos="100000">
                <a:schemeClr val="bg1"/>
              </a:gs>
            </a:gsLst>
            <a:lin ang="8100000" scaled="1"/>
            <a:tileRect/>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200" b="1" dirty="0" smtClean="0">
                <a:solidFill>
                  <a:srgbClr val="002060"/>
                </a:solidFill>
              </a:rPr>
              <a:t>個人番号申告</a:t>
            </a:r>
            <a:endParaRPr lang="en-US" altLang="ja-JP" sz="1200" b="1" dirty="0" smtClean="0">
              <a:solidFill>
                <a:srgbClr val="002060"/>
              </a:solidFill>
            </a:endParaRPr>
          </a:p>
          <a:p>
            <a:pPr algn="ctr"/>
            <a:r>
              <a:rPr lang="ja-JP" altLang="en-US" sz="1200" b="1" dirty="0" smtClean="0">
                <a:solidFill>
                  <a:srgbClr val="FF0000"/>
                </a:solidFill>
              </a:rPr>
              <a:t>確認資料提示</a:t>
            </a:r>
            <a:endParaRPr lang="ja-JP" altLang="en-US" sz="1200" b="1" dirty="0">
              <a:solidFill>
                <a:srgbClr val="FF0000"/>
              </a:solidFill>
            </a:endParaRPr>
          </a:p>
        </p:txBody>
      </p:sp>
      <p:sp>
        <p:nvSpPr>
          <p:cNvPr id="75" name="角丸四角形 74"/>
          <p:cNvSpPr/>
          <p:nvPr/>
        </p:nvSpPr>
        <p:spPr>
          <a:xfrm>
            <a:off x="6444208" y="2021298"/>
            <a:ext cx="1296144" cy="57040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smtClean="0">
                <a:solidFill>
                  <a:prstClr val="black"/>
                </a:solidFill>
                <a:latin typeface="HG丸ｺﾞｼｯｸM-PRO" panose="020F0600000000000000" pitchFamily="50" charset="-128"/>
                <a:ea typeface="HG丸ｺﾞｼｯｸM-PRO" panose="020F0600000000000000" pitchFamily="50" charset="-128"/>
              </a:rPr>
              <a:t>市町村</a:t>
            </a:r>
            <a:endParaRPr lang="en-US" altLang="ja-JP" sz="1600" b="1" dirty="0" smtClean="0">
              <a:solidFill>
                <a:prstClr val="black"/>
              </a:solidFill>
              <a:latin typeface="HG丸ｺﾞｼｯｸM-PRO" panose="020F0600000000000000" pitchFamily="50" charset="-128"/>
              <a:ea typeface="HG丸ｺﾞｼｯｸM-PRO" panose="020F0600000000000000" pitchFamily="50" charset="-128"/>
            </a:endParaRPr>
          </a:p>
        </p:txBody>
      </p:sp>
      <p:sp>
        <p:nvSpPr>
          <p:cNvPr id="76" name="角丸四角形 75"/>
          <p:cNvSpPr/>
          <p:nvPr/>
        </p:nvSpPr>
        <p:spPr>
          <a:xfrm>
            <a:off x="6440678" y="2651718"/>
            <a:ext cx="1296144" cy="57040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smtClean="0">
                <a:solidFill>
                  <a:prstClr val="black"/>
                </a:solidFill>
                <a:latin typeface="HG丸ｺﾞｼｯｸM-PRO" panose="020F0600000000000000" pitchFamily="50" charset="-128"/>
                <a:ea typeface="HG丸ｺﾞｼｯｸM-PRO" panose="020F0600000000000000" pitchFamily="50" charset="-128"/>
              </a:rPr>
              <a:t>労働局</a:t>
            </a:r>
            <a:endParaRPr lang="en-US" altLang="ja-JP" sz="1600" b="1" dirty="0" smtClean="0">
              <a:solidFill>
                <a:prstClr val="black"/>
              </a:solidFill>
              <a:latin typeface="HG丸ｺﾞｼｯｸM-PRO" panose="020F0600000000000000" pitchFamily="50" charset="-128"/>
              <a:ea typeface="HG丸ｺﾞｼｯｸM-PRO" panose="020F0600000000000000" pitchFamily="50" charset="-128"/>
            </a:endParaRPr>
          </a:p>
        </p:txBody>
      </p:sp>
      <p:sp>
        <p:nvSpPr>
          <p:cNvPr id="77" name="角丸四角形 76"/>
          <p:cNvSpPr/>
          <p:nvPr/>
        </p:nvSpPr>
        <p:spPr>
          <a:xfrm>
            <a:off x="6447738" y="3587821"/>
            <a:ext cx="1296144" cy="57040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smtClean="0">
                <a:solidFill>
                  <a:prstClr val="black"/>
                </a:solidFill>
                <a:latin typeface="HG丸ｺﾞｼｯｸM-PRO" panose="020F0600000000000000" pitchFamily="50" charset="-128"/>
                <a:ea typeface="HG丸ｺﾞｼｯｸM-PRO" panose="020F0600000000000000" pitchFamily="50" charset="-128"/>
              </a:rPr>
              <a:t>税務署</a:t>
            </a:r>
            <a:endParaRPr lang="en-US" altLang="ja-JP" sz="1600" b="1" dirty="0" smtClean="0">
              <a:solidFill>
                <a:prstClr val="black"/>
              </a:solidFill>
              <a:latin typeface="HG丸ｺﾞｼｯｸM-PRO" panose="020F0600000000000000" pitchFamily="50" charset="-128"/>
              <a:ea typeface="HG丸ｺﾞｼｯｸM-PRO" panose="020F0600000000000000" pitchFamily="50" charset="-128"/>
            </a:endParaRPr>
          </a:p>
        </p:txBody>
      </p:sp>
      <p:sp>
        <p:nvSpPr>
          <p:cNvPr id="79" name="角丸四角形 78"/>
          <p:cNvSpPr/>
          <p:nvPr/>
        </p:nvSpPr>
        <p:spPr>
          <a:xfrm>
            <a:off x="6444208" y="4559707"/>
            <a:ext cx="1296144" cy="57040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smtClean="0">
                <a:solidFill>
                  <a:prstClr val="black"/>
                </a:solidFill>
                <a:latin typeface="HG丸ｺﾞｼｯｸM-PRO" panose="020F0600000000000000" pitchFamily="50" charset="-128"/>
                <a:ea typeface="HG丸ｺﾞｼｯｸM-PRO" panose="020F0600000000000000" pitchFamily="50" charset="-128"/>
              </a:rPr>
              <a:t>健康保険</a:t>
            </a:r>
            <a:endParaRPr lang="en-US" altLang="ja-JP" sz="1600" b="1" dirty="0" smtClean="0">
              <a:solidFill>
                <a:prstClr val="black"/>
              </a:solidFill>
              <a:latin typeface="HG丸ｺﾞｼｯｸM-PRO" panose="020F0600000000000000" pitchFamily="50" charset="-128"/>
              <a:ea typeface="HG丸ｺﾞｼｯｸM-PRO" panose="020F0600000000000000" pitchFamily="50" charset="-128"/>
            </a:endParaRPr>
          </a:p>
          <a:p>
            <a:pPr algn="ctr"/>
            <a:r>
              <a:rPr lang="ja-JP" altLang="en-US" sz="1600" b="1" dirty="0" smtClean="0">
                <a:solidFill>
                  <a:prstClr val="black"/>
                </a:solidFill>
                <a:latin typeface="HG丸ｺﾞｼｯｸM-PRO" panose="020F0600000000000000" pitchFamily="50" charset="-128"/>
                <a:ea typeface="HG丸ｺﾞｼｯｸM-PRO" panose="020F0600000000000000" pitchFamily="50" charset="-128"/>
              </a:rPr>
              <a:t>連合会</a:t>
            </a:r>
            <a:endParaRPr lang="en-US" altLang="ja-JP" sz="1600" b="1" dirty="0" smtClean="0">
              <a:solidFill>
                <a:prstClr val="black"/>
              </a:solidFill>
              <a:latin typeface="HG丸ｺﾞｼｯｸM-PRO" panose="020F0600000000000000" pitchFamily="50" charset="-128"/>
              <a:ea typeface="HG丸ｺﾞｼｯｸM-PRO" panose="020F0600000000000000" pitchFamily="50" charset="-128"/>
            </a:endParaRPr>
          </a:p>
        </p:txBody>
      </p:sp>
      <p:sp>
        <p:nvSpPr>
          <p:cNvPr id="80" name="角丸四角形 79"/>
          <p:cNvSpPr/>
          <p:nvPr/>
        </p:nvSpPr>
        <p:spPr>
          <a:xfrm>
            <a:off x="6454799" y="5231281"/>
            <a:ext cx="1296144" cy="57040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prstClr val="black"/>
                </a:solidFill>
                <a:latin typeface="HG丸ｺﾞｼｯｸM-PRO" panose="020F0600000000000000" pitchFamily="50" charset="-128"/>
                <a:ea typeface="HG丸ｺﾞｼｯｸM-PRO" panose="020F0600000000000000" pitchFamily="50" charset="-128"/>
              </a:rPr>
              <a:t>年金機構</a:t>
            </a:r>
            <a:endParaRPr lang="en-US" altLang="ja-JP" sz="1600" b="1" dirty="0" smtClean="0">
              <a:solidFill>
                <a:prstClr val="black"/>
              </a:solidFill>
              <a:latin typeface="HG丸ｺﾞｼｯｸM-PRO" panose="020F0600000000000000" pitchFamily="50" charset="-128"/>
              <a:ea typeface="HG丸ｺﾞｼｯｸM-PRO" panose="020F0600000000000000" pitchFamily="50" charset="-128"/>
            </a:endParaRPr>
          </a:p>
        </p:txBody>
      </p:sp>
      <p:cxnSp>
        <p:nvCxnSpPr>
          <p:cNvPr id="82" name="カギ線コネクタ 81"/>
          <p:cNvCxnSpPr>
            <a:endCxn id="75" idx="1"/>
          </p:cNvCxnSpPr>
          <p:nvPr/>
        </p:nvCxnSpPr>
        <p:spPr>
          <a:xfrm>
            <a:off x="4185399" y="1657586"/>
            <a:ext cx="2258809" cy="648914"/>
          </a:xfrm>
          <a:prstGeom prst="bentConnector3">
            <a:avLst>
              <a:gd name="adj1" fmla="val 47547"/>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カギ線コネクタ 84"/>
          <p:cNvCxnSpPr>
            <a:endCxn id="76" idx="1"/>
          </p:cNvCxnSpPr>
          <p:nvPr/>
        </p:nvCxnSpPr>
        <p:spPr>
          <a:xfrm>
            <a:off x="5254270" y="2283143"/>
            <a:ext cx="1186408" cy="653777"/>
          </a:xfrm>
          <a:prstGeom prst="bentConnector3">
            <a:avLst>
              <a:gd name="adj1" fmla="val 75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カギ線コネクタ 93"/>
          <p:cNvCxnSpPr/>
          <p:nvPr/>
        </p:nvCxnSpPr>
        <p:spPr>
          <a:xfrm>
            <a:off x="5292080" y="4233763"/>
            <a:ext cx="1152128" cy="642998"/>
          </a:xfrm>
          <a:prstGeom prst="bentConnector3">
            <a:avLst>
              <a:gd name="adj1" fmla="val -192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カギ線コネクタ 94"/>
          <p:cNvCxnSpPr/>
          <p:nvPr/>
        </p:nvCxnSpPr>
        <p:spPr>
          <a:xfrm>
            <a:off x="5271447" y="4876761"/>
            <a:ext cx="1206075" cy="631817"/>
          </a:xfrm>
          <a:prstGeom prst="bentConnector3">
            <a:avLst>
              <a:gd name="adj1" fmla="val 237"/>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フローチャート : 代替処理 95"/>
          <p:cNvSpPr/>
          <p:nvPr/>
        </p:nvSpPr>
        <p:spPr>
          <a:xfrm>
            <a:off x="4674751" y="1401158"/>
            <a:ext cx="1193393" cy="454069"/>
          </a:xfrm>
          <a:prstGeom prst="flowChartAlternateProcess">
            <a:avLst/>
          </a:prstGeom>
          <a:gradFill>
            <a:gsLst>
              <a:gs pos="0">
                <a:schemeClr val="accent6">
                  <a:lumMod val="20000"/>
                  <a:lumOff val="80000"/>
                </a:schemeClr>
              </a:gs>
              <a:gs pos="50000">
                <a:schemeClr val="accent6">
                  <a:lumMod val="40000"/>
                  <a:lumOff val="60000"/>
                </a:schemeClr>
              </a:gs>
              <a:gs pos="100000">
                <a:schemeClr val="accent6">
                  <a:lumMod val="60000"/>
                  <a:lumOff val="40000"/>
                </a:schemeClr>
              </a:gs>
            </a:gsLst>
            <a:lin ang="5400000" scaled="0"/>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rgbClr val="FF0000"/>
                </a:solidFill>
                <a:latin typeface="HGP創英角ｺﾞｼｯｸUB" panose="020B0900000000000000" pitchFamily="50" charset="-128"/>
                <a:ea typeface="HGP創英角ｺﾞｼｯｸUB" panose="020B0900000000000000" pitchFamily="50" charset="-128"/>
              </a:rPr>
              <a:t>マイナンバーを収集・管理</a:t>
            </a:r>
            <a:endParaRPr lang="ja-JP" altLang="en-US" sz="1200" dirty="0">
              <a:solidFill>
                <a:srgbClr val="FF0000"/>
              </a:solidFill>
              <a:latin typeface="HGP創英角ｺﾞｼｯｸUB" panose="020B0900000000000000" pitchFamily="50" charset="-128"/>
              <a:ea typeface="HGP創英角ｺﾞｼｯｸUB" panose="020B0900000000000000" pitchFamily="50" charset="-128"/>
            </a:endParaRPr>
          </a:p>
        </p:txBody>
      </p:sp>
      <p:sp>
        <p:nvSpPr>
          <p:cNvPr id="97" name="フローチャート : 書類 96"/>
          <p:cNvSpPr/>
          <p:nvPr/>
        </p:nvSpPr>
        <p:spPr>
          <a:xfrm>
            <a:off x="5444296" y="4651088"/>
            <a:ext cx="698887" cy="409467"/>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ctr"/>
          <a:lstStyle/>
          <a:p>
            <a:pPr algn="ctr">
              <a:lnSpc>
                <a:spcPts val="1200"/>
              </a:lnSpc>
            </a:pPr>
            <a:r>
              <a:rPr lang="ja-JP" altLang="en-US" sz="1100" b="1" dirty="0">
                <a:solidFill>
                  <a:prstClr val="black"/>
                </a:solidFill>
              </a:rPr>
              <a:t>被</a:t>
            </a:r>
            <a:r>
              <a:rPr lang="ja-JP" altLang="en-US" sz="1100" b="1" dirty="0" smtClean="0">
                <a:solidFill>
                  <a:prstClr val="black"/>
                </a:solidFill>
              </a:rPr>
              <a:t>保険者</a:t>
            </a:r>
            <a:endParaRPr lang="en-US" altLang="ja-JP" sz="1100" b="1" dirty="0" smtClean="0">
              <a:solidFill>
                <a:prstClr val="black"/>
              </a:solidFill>
            </a:endParaRPr>
          </a:p>
          <a:p>
            <a:pPr algn="ctr">
              <a:lnSpc>
                <a:spcPts val="1200"/>
              </a:lnSpc>
            </a:pPr>
            <a:r>
              <a:rPr lang="ja-JP" altLang="en-US" sz="1100" b="1" dirty="0">
                <a:solidFill>
                  <a:prstClr val="black"/>
                </a:solidFill>
              </a:rPr>
              <a:t>情報</a:t>
            </a:r>
          </a:p>
        </p:txBody>
      </p:sp>
      <p:sp>
        <p:nvSpPr>
          <p:cNvPr id="98" name="フローチャート : 書類 97"/>
          <p:cNvSpPr/>
          <p:nvPr/>
        </p:nvSpPr>
        <p:spPr>
          <a:xfrm>
            <a:off x="5429035" y="4040871"/>
            <a:ext cx="698887" cy="386335"/>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ctr"/>
          <a:lstStyle/>
          <a:p>
            <a:pPr algn="ctr">
              <a:lnSpc>
                <a:spcPts val="1200"/>
              </a:lnSpc>
            </a:pPr>
            <a:r>
              <a:rPr lang="ja-JP" altLang="en-US" sz="1100" b="1" dirty="0" smtClean="0">
                <a:solidFill>
                  <a:prstClr val="black"/>
                </a:solidFill>
              </a:rPr>
              <a:t>使用料</a:t>
            </a:r>
            <a:endParaRPr lang="en-US" altLang="ja-JP" sz="1100" b="1" dirty="0" smtClean="0">
              <a:solidFill>
                <a:prstClr val="black"/>
              </a:solidFill>
            </a:endParaRPr>
          </a:p>
          <a:p>
            <a:pPr algn="ctr">
              <a:lnSpc>
                <a:spcPts val="1200"/>
              </a:lnSpc>
            </a:pPr>
            <a:r>
              <a:rPr lang="ja-JP" altLang="en-US" sz="1100" b="1" dirty="0">
                <a:solidFill>
                  <a:prstClr val="black"/>
                </a:solidFill>
              </a:rPr>
              <a:t>支払調書</a:t>
            </a:r>
            <a:endParaRPr lang="en-US" altLang="ja-JP" sz="1100" b="1" dirty="0" smtClean="0">
              <a:solidFill>
                <a:prstClr val="black"/>
              </a:solidFill>
            </a:endParaRPr>
          </a:p>
        </p:txBody>
      </p:sp>
      <p:sp>
        <p:nvSpPr>
          <p:cNvPr id="99" name="フローチャート : 書類 98"/>
          <p:cNvSpPr/>
          <p:nvPr/>
        </p:nvSpPr>
        <p:spPr>
          <a:xfrm>
            <a:off x="5447826" y="3404859"/>
            <a:ext cx="698887" cy="407281"/>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ctr"/>
          <a:lstStyle/>
          <a:p>
            <a:pPr algn="ctr">
              <a:lnSpc>
                <a:spcPts val="1200"/>
              </a:lnSpc>
            </a:pPr>
            <a:r>
              <a:rPr lang="ja-JP" altLang="en-US" sz="1100" b="1" dirty="0" smtClean="0">
                <a:solidFill>
                  <a:prstClr val="black"/>
                </a:solidFill>
              </a:rPr>
              <a:t>源泉</a:t>
            </a:r>
            <a:endParaRPr lang="en-US" altLang="ja-JP" sz="1100" b="1" dirty="0" smtClean="0">
              <a:solidFill>
                <a:prstClr val="black"/>
              </a:solidFill>
            </a:endParaRPr>
          </a:p>
          <a:p>
            <a:pPr algn="ctr">
              <a:lnSpc>
                <a:spcPts val="1200"/>
              </a:lnSpc>
            </a:pPr>
            <a:r>
              <a:rPr lang="ja-JP" altLang="en-US" sz="1100" b="1" dirty="0">
                <a:solidFill>
                  <a:prstClr val="black"/>
                </a:solidFill>
              </a:rPr>
              <a:t>徴収票</a:t>
            </a:r>
            <a:endParaRPr lang="en-US" altLang="ja-JP" sz="1100" b="1" dirty="0" smtClean="0">
              <a:solidFill>
                <a:prstClr val="black"/>
              </a:solidFill>
            </a:endParaRPr>
          </a:p>
        </p:txBody>
      </p:sp>
      <p:sp>
        <p:nvSpPr>
          <p:cNvPr id="100" name="フローチャート : 書類 99"/>
          <p:cNvSpPr/>
          <p:nvPr/>
        </p:nvSpPr>
        <p:spPr>
          <a:xfrm>
            <a:off x="5440766" y="2760519"/>
            <a:ext cx="698887" cy="416527"/>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ctr"/>
          <a:lstStyle/>
          <a:p>
            <a:pPr algn="ctr">
              <a:lnSpc>
                <a:spcPts val="1200"/>
              </a:lnSpc>
            </a:pPr>
            <a:r>
              <a:rPr lang="ja-JP" altLang="en-US" sz="1100" b="1" dirty="0" smtClean="0">
                <a:solidFill>
                  <a:prstClr val="black"/>
                </a:solidFill>
              </a:rPr>
              <a:t>雇用</a:t>
            </a:r>
            <a:endParaRPr lang="en-US" altLang="ja-JP" sz="1100" b="1" dirty="0" smtClean="0">
              <a:solidFill>
                <a:prstClr val="black"/>
              </a:solidFill>
            </a:endParaRPr>
          </a:p>
          <a:p>
            <a:pPr algn="ctr">
              <a:lnSpc>
                <a:spcPts val="1200"/>
              </a:lnSpc>
            </a:pPr>
            <a:r>
              <a:rPr lang="ja-JP" altLang="en-US" sz="1100" b="1" dirty="0">
                <a:solidFill>
                  <a:prstClr val="black"/>
                </a:solidFill>
              </a:rPr>
              <a:t>保険料</a:t>
            </a:r>
            <a:endParaRPr lang="en-US" altLang="ja-JP" sz="1100" b="1" dirty="0" smtClean="0">
              <a:solidFill>
                <a:prstClr val="black"/>
              </a:solidFill>
            </a:endParaRPr>
          </a:p>
        </p:txBody>
      </p:sp>
      <p:sp>
        <p:nvSpPr>
          <p:cNvPr id="101" name="フローチャート : 書類 100"/>
          <p:cNvSpPr/>
          <p:nvPr/>
        </p:nvSpPr>
        <p:spPr>
          <a:xfrm>
            <a:off x="5444296" y="2131218"/>
            <a:ext cx="698887" cy="400910"/>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ctr"/>
          <a:lstStyle/>
          <a:p>
            <a:pPr algn="ctr">
              <a:lnSpc>
                <a:spcPts val="1200"/>
              </a:lnSpc>
            </a:pPr>
            <a:r>
              <a:rPr lang="ja-JP" altLang="en-US" sz="1100" b="1" dirty="0" smtClean="0">
                <a:solidFill>
                  <a:prstClr val="black"/>
                </a:solidFill>
              </a:rPr>
              <a:t>給与支払</a:t>
            </a:r>
            <a:endParaRPr lang="en-US" altLang="ja-JP" sz="1100" b="1" dirty="0" smtClean="0">
              <a:solidFill>
                <a:prstClr val="black"/>
              </a:solidFill>
            </a:endParaRPr>
          </a:p>
          <a:p>
            <a:pPr algn="ctr">
              <a:lnSpc>
                <a:spcPts val="1200"/>
              </a:lnSpc>
            </a:pPr>
            <a:r>
              <a:rPr lang="ja-JP" altLang="en-US" sz="1100" b="1" dirty="0">
                <a:solidFill>
                  <a:prstClr val="black"/>
                </a:solidFill>
              </a:rPr>
              <a:t>報告</a:t>
            </a:r>
            <a:endParaRPr lang="en-US" altLang="ja-JP" sz="1100" b="1" dirty="0" smtClean="0">
              <a:solidFill>
                <a:prstClr val="black"/>
              </a:solidFill>
            </a:endParaRPr>
          </a:p>
        </p:txBody>
      </p:sp>
      <p:sp>
        <p:nvSpPr>
          <p:cNvPr id="102" name="フローチャート : 書類 101"/>
          <p:cNvSpPr/>
          <p:nvPr/>
        </p:nvSpPr>
        <p:spPr>
          <a:xfrm>
            <a:off x="5461002" y="5301829"/>
            <a:ext cx="698887" cy="397157"/>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ctr"/>
          <a:lstStyle/>
          <a:p>
            <a:pPr algn="ctr">
              <a:lnSpc>
                <a:spcPts val="1200"/>
              </a:lnSpc>
            </a:pPr>
            <a:r>
              <a:rPr lang="ja-JP" altLang="en-US" sz="1100" b="1" dirty="0">
                <a:solidFill>
                  <a:prstClr val="black"/>
                </a:solidFill>
              </a:rPr>
              <a:t>年金資格</a:t>
            </a:r>
            <a:endParaRPr lang="en-US" altLang="ja-JP" sz="1100" b="1" dirty="0">
              <a:solidFill>
                <a:prstClr val="black"/>
              </a:solidFill>
            </a:endParaRPr>
          </a:p>
          <a:p>
            <a:pPr algn="ctr">
              <a:lnSpc>
                <a:spcPts val="1200"/>
              </a:lnSpc>
            </a:pPr>
            <a:r>
              <a:rPr lang="ja-JP" altLang="en-US" sz="1100" b="1" dirty="0">
                <a:solidFill>
                  <a:prstClr val="black"/>
                </a:solidFill>
              </a:rPr>
              <a:t>情報</a:t>
            </a:r>
            <a:endParaRPr lang="en-US" altLang="ja-JP" sz="1100" b="1" dirty="0">
              <a:solidFill>
                <a:prstClr val="black"/>
              </a:solidFill>
            </a:endParaRPr>
          </a:p>
        </p:txBody>
      </p:sp>
      <p:sp>
        <p:nvSpPr>
          <p:cNvPr id="123" name="フローチャート : 和接合 122"/>
          <p:cNvSpPr/>
          <p:nvPr/>
        </p:nvSpPr>
        <p:spPr>
          <a:xfrm>
            <a:off x="8172400" y="2130964"/>
            <a:ext cx="842902" cy="3670720"/>
          </a:xfrm>
          <a:prstGeom prst="flowChartSummingJunction">
            <a:avLst/>
          </a:prstGeom>
          <a:gradFill>
            <a:gsLst>
              <a:gs pos="0">
                <a:schemeClr val="bg1"/>
              </a:gs>
              <a:gs pos="50000">
                <a:schemeClr val="accent5">
                  <a:lumMod val="20000"/>
                  <a:lumOff val="80000"/>
                </a:schemeClr>
              </a:gs>
              <a:gs pos="100000">
                <a:schemeClr val="accent5">
                  <a:lumMod val="40000"/>
                  <a:lumOff val="60000"/>
                </a:schemeClr>
              </a:gs>
            </a:gsLst>
            <a:lin ang="5400000" scaled="0"/>
          </a:grad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eaVert" lIns="36000" tIns="0" rIns="36000" bIns="0" rtlCol="0" anchor="ctr"/>
          <a:lstStyle/>
          <a:p>
            <a:pPr algn="ctr"/>
            <a:r>
              <a:rPr lang="ja-JP" altLang="en-US" dirty="0">
                <a:solidFill>
                  <a:srgbClr val="002060"/>
                </a:solidFill>
                <a:latin typeface="HGP創英角ｺﾞｼｯｸUB" panose="020B0900000000000000" pitchFamily="50" charset="-128"/>
                <a:ea typeface="HGP創英角ｺﾞｼｯｸUB" panose="020B0900000000000000" pitchFamily="50" charset="-128"/>
              </a:rPr>
              <a:t>情報</a:t>
            </a:r>
            <a:r>
              <a:rPr lang="ja-JP" altLang="en-US" dirty="0" smtClean="0">
                <a:solidFill>
                  <a:srgbClr val="002060"/>
                </a:solidFill>
                <a:latin typeface="HGP創英角ｺﾞｼｯｸUB" panose="020B0900000000000000" pitchFamily="50" charset="-128"/>
                <a:ea typeface="HGP創英角ｺﾞｼｯｸUB" panose="020B0900000000000000" pitchFamily="50" charset="-128"/>
              </a:rPr>
              <a:t>提供</a:t>
            </a:r>
            <a:endParaRPr lang="en-US" altLang="ja-JP" dirty="0" smtClean="0">
              <a:solidFill>
                <a:srgbClr val="002060"/>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rgbClr val="002060"/>
                </a:solidFill>
                <a:latin typeface="HGP創英角ｺﾞｼｯｸUB" panose="020B0900000000000000" pitchFamily="50" charset="-128"/>
                <a:ea typeface="HGP創英角ｺﾞｼｯｸUB" panose="020B0900000000000000" pitchFamily="50" charset="-128"/>
              </a:rPr>
              <a:t>ネットワークシステム</a:t>
            </a:r>
            <a:endParaRPr lang="en-US" altLang="ja-JP" dirty="0" smtClean="0">
              <a:solidFill>
                <a:srgbClr val="002060"/>
              </a:solidFill>
              <a:latin typeface="HGP創英角ｺﾞｼｯｸUB" panose="020B0900000000000000" pitchFamily="50" charset="-128"/>
              <a:ea typeface="HGP創英角ｺﾞｼｯｸUB" panose="020B0900000000000000" pitchFamily="50" charset="-128"/>
            </a:endParaRPr>
          </a:p>
        </p:txBody>
      </p:sp>
      <p:cxnSp>
        <p:nvCxnSpPr>
          <p:cNvPr id="126" name="直線矢印コネクタ 125"/>
          <p:cNvCxnSpPr>
            <a:stCxn id="75" idx="3"/>
          </p:cNvCxnSpPr>
          <p:nvPr/>
        </p:nvCxnSpPr>
        <p:spPr>
          <a:xfrm>
            <a:off x="7740352" y="2306500"/>
            <a:ext cx="432048" cy="59940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a:stCxn id="76" idx="3"/>
          </p:cNvCxnSpPr>
          <p:nvPr/>
        </p:nvCxnSpPr>
        <p:spPr>
          <a:xfrm>
            <a:off x="7736822" y="2936920"/>
            <a:ext cx="432048" cy="3628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77" idx="3"/>
          </p:cNvCxnSpPr>
          <p:nvPr/>
        </p:nvCxnSpPr>
        <p:spPr>
          <a:xfrm>
            <a:off x="7743882" y="3873023"/>
            <a:ext cx="432048" cy="633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79" idx="3"/>
          </p:cNvCxnSpPr>
          <p:nvPr/>
        </p:nvCxnSpPr>
        <p:spPr>
          <a:xfrm flipV="1">
            <a:off x="7740352" y="4504277"/>
            <a:ext cx="432048" cy="3406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a:stCxn id="80" idx="3"/>
          </p:cNvCxnSpPr>
          <p:nvPr/>
        </p:nvCxnSpPr>
        <p:spPr>
          <a:xfrm flipV="1">
            <a:off x="7750943" y="5009597"/>
            <a:ext cx="504056" cy="5068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カギ線コネクタ 144"/>
          <p:cNvCxnSpPr>
            <a:endCxn id="123" idx="0"/>
          </p:cNvCxnSpPr>
          <p:nvPr/>
        </p:nvCxnSpPr>
        <p:spPr>
          <a:xfrm>
            <a:off x="1193925" y="1184209"/>
            <a:ext cx="7399926" cy="946755"/>
          </a:xfrm>
          <a:prstGeom prst="bentConnector2">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flipH="1">
            <a:off x="1504837" y="1184209"/>
            <a:ext cx="16026" cy="146784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a:xfrm>
            <a:off x="7008503" y="6492875"/>
            <a:ext cx="2133600" cy="365125"/>
          </a:xfrm>
        </p:spPr>
        <p:txBody>
          <a:bodyPr/>
          <a:lstStyle/>
          <a:p>
            <a:pPr>
              <a:defRPr/>
            </a:pPr>
            <a:fld id="{C3C04727-8AF5-4794-A05C-2C4886A14F80}"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4</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3" name="角丸四角形 78"/>
          <p:cNvSpPr>
            <a:spLocks noChangeArrowheads="1"/>
          </p:cNvSpPr>
          <p:nvPr/>
        </p:nvSpPr>
        <p:spPr bwMode="gray">
          <a:xfrm>
            <a:off x="5395201" y="1916258"/>
            <a:ext cx="762000"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a:solidFill>
                  <a:srgbClr val="FFFFFF"/>
                </a:solidFill>
              </a:rPr>
              <a:t>マイナンバー</a:t>
            </a:r>
          </a:p>
        </p:txBody>
      </p:sp>
      <p:sp>
        <p:nvSpPr>
          <p:cNvPr id="104" name="角丸四角形 78"/>
          <p:cNvSpPr>
            <a:spLocks noChangeArrowheads="1"/>
          </p:cNvSpPr>
          <p:nvPr/>
        </p:nvSpPr>
        <p:spPr bwMode="gray">
          <a:xfrm>
            <a:off x="5413737" y="2562295"/>
            <a:ext cx="762000"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a:solidFill>
                  <a:srgbClr val="FFFFFF"/>
                </a:solidFill>
              </a:rPr>
              <a:t>マイナンバー</a:t>
            </a:r>
          </a:p>
        </p:txBody>
      </p:sp>
      <p:sp>
        <p:nvSpPr>
          <p:cNvPr id="105" name="角丸四角形 78"/>
          <p:cNvSpPr>
            <a:spLocks noChangeArrowheads="1"/>
          </p:cNvSpPr>
          <p:nvPr/>
        </p:nvSpPr>
        <p:spPr bwMode="gray">
          <a:xfrm>
            <a:off x="5420797" y="3202909"/>
            <a:ext cx="762000"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a:solidFill>
                  <a:srgbClr val="FFFFFF"/>
                </a:solidFill>
              </a:rPr>
              <a:t>マイナンバー</a:t>
            </a:r>
          </a:p>
        </p:txBody>
      </p:sp>
      <p:sp>
        <p:nvSpPr>
          <p:cNvPr id="106" name="角丸四角形 78"/>
          <p:cNvSpPr>
            <a:spLocks noChangeArrowheads="1"/>
          </p:cNvSpPr>
          <p:nvPr/>
        </p:nvSpPr>
        <p:spPr bwMode="gray">
          <a:xfrm>
            <a:off x="5380237" y="3837618"/>
            <a:ext cx="762000"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a:solidFill>
                  <a:srgbClr val="FFFFFF"/>
                </a:solidFill>
              </a:rPr>
              <a:t>マイナンバー</a:t>
            </a:r>
          </a:p>
        </p:txBody>
      </p:sp>
      <p:sp>
        <p:nvSpPr>
          <p:cNvPr id="107" name="角丸四角形 78"/>
          <p:cNvSpPr>
            <a:spLocks noChangeArrowheads="1"/>
          </p:cNvSpPr>
          <p:nvPr/>
        </p:nvSpPr>
        <p:spPr bwMode="gray">
          <a:xfrm>
            <a:off x="5401421" y="4444713"/>
            <a:ext cx="762000"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a:solidFill>
                  <a:srgbClr val="FFFFFF"/>
                </a:solidFill>
              </a:rPr>
              <a:t>マイナンバー</a:t>
            </a:r>
          </a:p>
        </p:txBody>
      </p:sp>
      <p:sp>
        <p:nvSpPr>
          <p:cNvPr id="108" name="角丸四角形 78"/>
          <p:cNvSpPr>
            <a:spLocks noChangeArrowheads="1"/>
          </p:cNvSpPr>
          <p:nvPr/>
        </p:nvSpPr>
        <p:spPr bwMode="gray">
          <a:xfrm>
            <a:off x="5427858" y="5086428"/>
            <a:ext cx="762000"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a:solidFill>
                  <a:srgbClr val="FFFFFF"/>
                </a:solidFill>
              </a:rPr>
              <a:t>マイナンバー</a:t>
            </a:r>
          </a:p>
        </p:txBody>
      </p:sp>
      <p:cxnSp>
        <p:nvCxnSpPr>
          <p:cNvPr id="114" name="カギ線コネクタ 113"/>
          <p:cNvCxnSpPr>
            <a:stCxn id="99" idx="3"/>
            <a:endCxn id="77" idx="1"/>
          </p:cNvCxnSpPr>
          <p:nvPr/>
        </p:nvCxnSpPr>
        <p:spPr>
          <a:xfrm>
            <a:off x="6146713" y="3608500"/>
            <a:ext cx="301025" cy="264523"/>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カギ線コネクタ 88"/>
          <p:cNvCxnSpPr>
            <a:stCxn id="98" idx="3"/>
          </p:cNvCxnSpPr>
          <p:nvPr/>
        </p:nvCxnSpPr>
        <p:spPr>
          <a:xfrm flipV="1">
            <a:off x="6127922" y="3873022"/>
            <a:ext cx="169303" cy="361017"/>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グループ化 34"/>
          <p:cNvGrpSpPr>
            <a:grpSpLocks/>
          </p:cNvGrpSpPr>
          <p:nvPr/>
        </p:nvGrpSpPr>
        <p:grpSpPr bwMode="auto">
          <a:xfrm>
            <a:off x="993128" y="2609786"/>
            <a:ext cx="831623" cy="834115"/>
            <a:chOff x="3203848" y="1054724"/>
            <a:chExt cx="1126206" cy="996267"/>
          </a:xfrm>
        </p:grpSpPr>
        <p:sp>
          <p:nvSpPr>
            <p:cNvPr id="23" name="直方体 22"/>
            <p:cNvSpPr/>
            <p:nvPr/>
          </p:nvSpPr>
          <p:spPr>
            <a:xfrm>
              <a:off x="3203848" y="1107064"/>
              <a:ext cx="1126206" cy="943927"/>
            </a:xfrm>
            <a:prstGeom prst="cube">
              <a:avLst>
                <a:gd name="adj" fmla="val 2426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24" name="正方形/長方形 23"/>
            <p:cNvSpPr/>
            <p:nvPr/>
          </p:nvSpPr>
          <p:spPr>
            <a:xfrm>
              <a:off x="3256721" y="1441848"/>
              <a:ext cx="188583"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25" name="正方形/長方形 24"/>
            <p:cNvSpPr/>
            <p:nvPr/>
          </p:nvSpPr>
          <p:spPr>
            <a:xfrm>
              <a:off x="3260246" y="1774998"/>
              <a:ext cx="186820"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26" name="正方形/長方形 25"/>
            <p:cNvSpPr/>
            <p:nvPr/>
          </p:nvSpPr>
          <p:spPr>
            <a:xfrm>
              <a:off x="3818944" y="1441848"/>
              <a:ext cx="188582"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27" name="正方形/長方形 26"/>
            <p:cNvSpPr/>
            <p:nvPr/>
          </p:nvSpPr>
          <p:spPr>
            <a:xfrm>
              <a:off x="3531664" y="1841955"/>
              <a:ext cx="188583" cy="2090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28" name="テキスト ボックス 7"/>
            <p:cNvSpPr txBox="1">
              <a:spLocks noChangeArrowheads="1"/>
            </p:cNvSpPr>
            <p:nvPr/>
          </p:nvSpPr>
          <p:spPr bwMode="auto">
            <a:xfrm>
              <a:off x="3304188" y="1054724"/>
              <a:ext cx="923270" cy="31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a:r>
                <a:rPr lang="ja-JP" altLang="en-US" sz="1100" dirty="0" smtClean="0">
                  <a:solidFill>
                    <a:prstClr val="black"/>
                  </a:solidFill>
                  <a:latin typeface="HGP創英角ｺﾞｼｯｸUB" pitchFamily="50" charset="-128"/>
                  <a:ea typeface="HGP創英角ｺﾞｼｯｸUB" pitchFamily="50" charset="-128"/>
                </a:rPr>
                <a:t>市役所</a:t>
              </a:r>
              <a:endParaRPr lang="ja-JP" altLang="en-US" sz="1100" dirty="0">
                <a:solidFill>
                  <a:prstClr val="black"/>
                </a:solidFill>
                <a:latin typeface="HGP創英角ｺﾞｼｯｸUB" pitchFamily="50" charset="-128"/>
                <a:ea typeface="HGP創英角ｺﾞｼｯｸUB" pitchFamily="50" charset="-128"/>
              </a:endParaRPr>
            </a:p>
          </p:txBody>
        </p:sp>
        <p:grpSp>
          <p:nvGrpSpPr>
            <p:cNvPr id="29" name="グループ化 28"/>
            <p:cNvGrpSpPr>
              <a:grpSpLocks/>
            </p:cNvGrpSpPr>
            <p:nvPr/>
          </p:nvGrpSpPr>
          <p:grpSpPr bwMode="auto">
            <a:xfrm>
              <a:off x="3507874" y="1460449"/>
              <a:ext cx="318798" cy="237151"/>
              <a:chOff x="7071436" y="3367486"/>
              <a:chExt cx="359565" cy="237151"/>
            </a:xfrm>
          </p:grpSpPr>
          <p:sp>
            <p:nvSpPr>
              <p:cNvPr id="31" name="アーチ 30"/>
              <p:cNvSpPr/>
              <p:nvPr/>
            </p:nvSpPr>
            <p:spPr>
              <a:xfrm rot="3686638">
                <a:off x="7067334" y="3371942"/>
                <a:ext cx="236798" cy="226613"/>
              </a:xfrm>
              <a:prstGeom prst="blockArc">
                <a:avLst>
                  <a:gd name="adj1" fmla="val 9994603"/>
                  <a:gd name="adj2" fmla="val 21248753"/>
                  <a:gd name="adj3" fmla="val 15004"/>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black"/>
                  </a:solidFill>
                </a:endParaRPr>
              </a:p>
            </p:txBody>
          </p:sp>
          <p:sp>
            <p:nvSpPr>
              <p:cNvPr id="32" name="アーチ 31"/>
              <p:cNvSpPr/>
              <p:nvPr/>
            </p:nvSpPr>
            <p:spPr>
              <a:xfrm rot="16757114">
                <a:off x="7173505" y="3348550"/>
                <a:ext cx="235166" cy="278296"/>
              </a:xfrm>
              <a:prstGeom prst="blockArc">
                <a:avLst>
                  <a:gd name="adj1" fmla="val 12417624"/>
                  <a:gd name="adj2" fmla="val 1215338"/>
                  <a:gd name="adj3" fmla="val 13863"/>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black"/>
                  </a:solidFill>
                </a:endParaRPr>
              </a:p>
            </p:txBody>
          </p:sp>
        </p:grpSp>
        <p:sp>
          <p:nvSpPr>
            <p:cNvPr id="30" name="正方形/長方形 29"/>
            <p:cNvSpPr/>
            <p:nvPr/>
          </p:nvSpPr>
          <p:spPr>
            <a:xfrm>
              <a:off x="3829518" y="1797861"/>
              <a:ext cx="178007" cy="18780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grpSp>
      <p:sp>
        <p:nvSpPr>
          <p:cNvPr id="149" name="角丸四角形 148"/>
          <p:cNvSpPr/>
          <p:nvPr/>
        </p:nvSpPr>
        <p:spPr>
          <a:xfrm>
            <a:off x="293522" y="5877272"/>
            <a:ext cx="8686732" cy="624322"/>
          </a:xfrm>
          <a:prstGeom prst="roundRect">
            <a:avLst>
              <a:gd name="adj" fmla="val 1217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spcBef>
                <a:spcPts val="0"/>
              </a:spcBef>
              <a:spcAft>
                <a:spcPts val="0"/>
              </a:spcAft>
              <a:buFont typeface="Wingdings" panose="05000000000000000000" pitchFamily="2" charset="2"/>
              <a:buChar char="Ø"/>
            </a:pPr>
            <a:r>
              <a:rPr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雇用形態・日数を問わない</a:t>
            </a:r>
            <a:r>
              <a:rPr lang="ja-JP" altLang="en-US" sz="14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例外は自社で給与厚生業務をしない派遣労働者（派遣元が収集）</a:t>
            </a:r>
            <a:endParaRPr lang="en-US" altLang="ja-JP"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285750" indent="-285750" fontAlgn="auto">
              <a:spcBef>
                <a:spcPts val="0"/>
              </a:spcBef>
              <a:spcAft>
                <a:spcPts val="0"/>
              </a:spcAft>
              <a:buFont typeface="Wingdings" panose="05000000000000000000" pitchFamily="2" charset="2"/>
              <a:buChar char="Ø"/>
            </a:pPr>
            <a:r>
              <a:rPr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金融機関は商品によって、顧客のﾏｲﾅﾝﾊﾞｰを収集（株式、住宅・年金財形、マル優、生損保等）</a:t>
            </a:r>
            <a:endParaRPr lang="en-US" altLang="ja-JP" sz="14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1340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C3C04727-8AF5-4794-A05C-2C4886A14F80}" type="slidenum">
              <a:rPr lang="ja-JP" altLang="en-US" smtClean="0"/>
              <a:pPr>
                <a:defRPr/>
              </a:pPr>
              <a:t>5</a:t>
            </a:fld>
            <a:endParaRPr lang="ja-JP" altLang="en-US"/>
          </a:p>
        </p:txBody>
      </p:sp>
      <p:sp>
        <p:nvSpPr>
          <p:cNvPr id="5" name="タイトル 1"/>
          <p:cNvSpPr txBox="1">
            <a:spLocks/>
          </p:cNvSpPr>
          <p:nvPr/>
        </p:nvSpPr>
        <p:spPr bwMode="auto">
          <a:xfrm>
            <a:off x="155763" y="44624"/>
            <a:ext cx="8319424"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en-US" altLang="ja-JP" sz="3600" dirty="0" smtClean="0">
                <a:solidFill>
                  <a:prstClr val="black"/>
                </a:solidFill>
                <a:latin typeface="HGP創英角ｺﾞｼｯｸUB" panose="020B0900000000000000" pitchFamily="50" charset="-128"/>
                <a:ea typeface="HGP創英角ｺﾞｼｯｸUB" panose="020B0900000000000000" pitchFamily="50" charset="-128"/>
              </a:rPr>
              <a:t>3</a:t>
            </a:r>
            <a:r>
              <a:rPr lang="ja-JP" altLang="en-US" sz="3600" dirty="0" err="1" smtClean="0">
                <a:solidFill>
                  <a:prstClr val="black"/>
                </a:solidFill>
                <a:latin typeface="HGP創英角ｺﾞｼｯｸUB" panose="020B0900000000000000" pitchFamily="50" charset="-128"/>
                <a:ea typeface="HGP創英角ｺﾞｼｯｸUB" panose="020B0900000000000000" pitchFamily="50" charset="-128"/>
              </a:rPr>
              <a:t>．</a:t>
            </a:r>
            <a:r>
              <a:rPr lang="ja-JP" altLang="en-US" sz="3600" dirty="0" smtClean="0">
                <a:solidFill>
                  <a:prstClr val="black"/>
                </a:solidFill>
                <a:latin typeface="HGP創英角ｺﾞｼｯｸUB" panose="020B0900000000000000" pitchFamily="50" charset="-128"/>
                <a:ea typeface="HGP創英角ｺﾞｼｯｸUB" panose="020B0900000000000000" pitchFamily="50" charset="-128"/>
              </a:rPr>
              <a:t>マイナンバーの通知・カードの入手方法</a:t>
            </a:r>
            <a:endParaRPr lang="ja-JP" altLang="en-US" sz="3600" dirty="0">
              <a:solidFill>
                <a:prstClr val="black"/>
              </a:solidFill>
              <a:latin typeface="HGP創英角ｺﾞｼｯｸUB" panose="020B0900000000000000" pitchFamily="50" charset="-128"/>
              <a:ea typeface="HGP創英角ｺﾞｼｯｸUB" panose="020B0900000000000000" pitchFamily="50" charset="-128"/>
            </a:endParaRPr>
          </a:p>
        </p:txBody>
      </p:sp>
      <p:grpSp>
        <p:nvGrpSpPr>
          <p:cNvPr id="6" name="グループ化 5"/>
          <p:cNvGrpSpPr/>
          <p:nvPr/>
        </p:nvGrpSpPr>
        <p:grpSpPr>
          <a:xfrm>
            <a:off x="107504" y="691068"/>
            <a:ext cx="4248472" cy="2737932"/>
            <a:chOff x="694013" y="1536893"/>
            <a:chExt cx="4248472" cy="2593916"/>
          </a:xfrm>
        </p:grpSpPr>
        <p:sp>
          <p:nvSpPr>
            <p:cNvPr id="7" name="角丸四角形 6"/>
            <p:cNvSpPr/>
            <p:nvPr/>
          </p:nvSpPr>
          <p:spPr>
            <a:xfrm>
              <a:off x="694013" y="1536893"/>
              <a:ext cx="4197735"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8" name="グループ化 7"/>
            <p:cNvGrpSpPr/>
            <p:nvPr/>
          </p:nvGrpSpPr>
          <p:grpSpPr>
            <a:xfrm>
              <a:off x="838030" y="2698182"/>
              <a:ext cx="864095" cy="668930"/>
              <a:chOff x="777289" y="2625037"/>
              <a:chExt cx="337673" cy="257200"/>
            </a:xfrm>
          </p:grpSpPr>
          <p:sp>
            <p:nvSpPr>
              <p:cNvPr id="11" name="フローチャート : 論理積ゲート 10"/>
              <p:cNvSpPr/>
              <p:nvPr/>
            </p:nvSpPr>
            <p:spPr>
              <a:xfrm rot="16200000">
                <a:off x="791002" y="2726761"/>
                <a:ext cx="151629" cy="158619"/>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2" name="スマイル 11"/>
              <p:cNvSpPr/>
              <p:nvPr/>
            </p:nvSpPr>
            <p:spPr>
              <a:xfrm>
                <a:off x="777289" y="2625037"/>
                <a:ext cx="168836" cy="1325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3" name="フローチャート : 論理積ゲート 12"/>
              <p:cNvSpPr/>
              <p:nvPr/>
            </p:nvSpPr>
            <p:spPr>
              <a:xfrm rot="16200000">
                <a:off x="956892" y="2724167"/>
                <a:ext cx="151981" cy="164159"/>
              </a:xfrm>
              <a:prstGeom prst="flowChartDelay">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4" name="スマイル 13"/>
              <p:cNvSpPr/>
              <p:nvPr/>
            </p:nvSpPr>
            <p:spPr>
              <a:xfrm>
                <a:off x="946125" y="2625040"/>
                <a:ext cx="168837" cy="13684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9" name="テキスト ボックス 8"/>
            <p:cNvSpPr txBox="1"/>
            <p:nvPr/>
          </p:nvSpPr>
          <p:spPr>
            <a:xfrm>
              <a:off x="741709" y="1588256"/>
              <a:ext cx="3912743" cy="320746"/>
            </a:xfrm>
            <a:prstGeom prst="rect">
              <a:avLst/>
            </a:prstGeom>
            <a:noFill/>
          </p:spPr>
          <p:txBody>
            <a:bodyPr wrap="square" rtlCol="0">
              <a:spAutoFit/>
            </a:bodyPr>
            <a:lstStyle/>
            <a:p>
              <a:pPr fontAlgn="auto">
                <a:spcBef>
                  <a:spcPts val="0"/>
                </a:spcBef>
                <a:spcAft>
                  <a:spcPts val="0"/>
                </a:spcAft>
              </a:pPr>
              <a:r>
                <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H27.10</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～簡易書留で番号を通知</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9"/>
            <p:cNvSpPr txBox="1"/>
            <p:nvPr/>
          </p:nvSpPr>
          <p:spPr>
            <a:xfrm>
              <a:off x="838030" y="3450255"/>
              <a:ext cx="4104455" cy="612334"/>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・世帯単位で、住民票の住所</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郵送。</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・現住所</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には転送</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されません。受け取れるようご準備を</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・再発行は有料です。</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5" name="角丸四角形 14"/>
          <p:cNvSpPr/>
          <p:nvPr/>
        </p:nvSpPr>
        <p:spPr>
          <a:xfrm>
            <a:off x="4788024" y="691068"/>
            <a:ext cx="4197735" cy="2737932"/>
          </a:xfrm>
          <a:prstGeom prst="roundRect">
            <a:avLst>
              <a:gd name="adj" fmla="val 11939"/>
            </a:avLst>
          </a:prstGeom>
          <a:solidFill>
            <a:schemeClr val="accent6">
              <a:lumMod val="20000"/>
              <a:lumOff val="80000"/>
            </a:schemeClr>
          </a:solidFill>
          <a:ln w="15875">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pic>
        <p:nvPicPr>
          <p:cNvPr id="16" name="Picture 4" descr="http://ddl.design.css.fujitsu.com/ddl/ja/contents/02_%E3%82%A4%E3%83%A9%E3%82%B9%E3%83%88/04_%E5%BB%BA%E7%89%A9/8791_0023.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928" y="858193"/>
            <a:ext cx="1163032" cy="85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テキスト ボックス 69"/>
          <p:cNvSpPr txBox="1">
            <a:spLocks noChangeArrowheads="1"/>
          </p:cNvSpPr>
          <p:nvPr/>
        </p:nvSpPr>
        <p:spPr bwMode="auto">
          <a:xfrm>
            <a:off x="2925317" y="1208576"/>
            <a:ext cx="10227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200" dirty="0" smtClean="0"/>
              <a:t>国</a:t>
            </a:r>
            <a:endParaRPr lang="ja-JP" altLang="en-US" sz="1200" dirty="0"/>
          </a:p>
        </p:txBody>
      </p:sp>
      <p:grpSp>
        <p:nvGrpSpPr>
          <p:cNvPr id="26" name="グループ化 25"/>
          <p:cNvGrpSpPr/>
          <p:nvPr/>
        </p:nvGrpSpPr>
        <p:grpSpPr>
          <a:xfrm>
            <a:off x="1185658" y="1772816"/>
            <a:ext cx="893494" cy="863162"/>
            <a:chOff x="-2325755" y="2134851"/>
            <a:chExt cx="1281131" cy="1326861"/>
          </a:xfrm>
        </p:grpSpPr>
        <p:sp>
          <p:nvSpPr>
            <p:cNvPr id="27" name="正方形/長方形 26"/>
            <p:cNvSpPr/>
            <p:nvPr/>
          </p:nvSpPr>
          <p:spPr>
            <a:xfrm>
              <a:off x="-1342734" y="2134851"/>
              <a:ext cx="214709" cy="435470"/>
            </a:xfrm>
            <a:prstGeom prst="rect">
              <a:avLst/>
            </a:prstGeom>
            <a:solidFill>
              <a:srgbClr val="FFFF99"/>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28" name="グループ化 27"/>
            <p:cNvGrpSpPr/>
            <p:nvPr/>
          </p:nvGrpSpPr>
          <p:grpSpPr>
            <a:xfrm>
              <a:off x="-2325755" y="2237058"/>
              <a:ext cx="1281131" cy="1224654"/>
              <a:chOff x="-2325755" y="2237058"/>
              <a:chExt cx="1281131" cy="1224654"/>
            </a:xfrm>
          </p:grpSpPr>
          <p:grpSp>
            <p:nvGrpSpPr>
              <p:cNvPr id="29" name="グループ化 28"/>
              <p:cNvGrpSpPr/>
              <p:nvPr/>
            </p:nvGrpSpPr>
            <p:grpSpPr>
              <a:xfrm>
                <a:off x="-2268760" y="2280936"/>
                <a:ext cx="1224136" cy="1180776"/>
                <a:chOff x="-2268760" y="2280936"/>
                <a:chExt cx="1224136" cy="1180776"/>
              </a:xfrm>
              <a:solidFill>
                <a:schemeClr val="accent6">
                  <a:lumMod val="40000"/>
                  <a:lumOff val="60000"/>
                </a:schemeClr>
              </a:solidFill>
            </p:grpSpPr>
            <p:sp>
              <p:nvSpPr>
                <p:cNvPr id="32" name="正方形/長方形 31"/>
                <p:cNvSpPr/>
                <p:nvPr/>
              </p:nvSpPr>
              <p:spPr>
                <a:xfrm>
                  <a:off x="-2268760" y="2703403"/>
                  <a:ext cx="1224136" cy="758309"/>
                </a:xfrm>
                <a:prstGeom prst="rect">
                  <a:avLst/>
                </a:prstGeom>
                <a:solidFill>
                  <a:srgbClr val="FFFF99"/>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3" name="直角三角形 32"/>
                <p:cNvSpPr/>
                <p:nvPr/>
              </p:nvSpPr>
              <p:spPr>
                <a:xfrm rot="8130010">
                  <a:off x="-2090469" y="2280936"/>
                  <a:ext cx="901444" cy="918957"/>
                </a:xfrm>
                <a:prstGeom prst="rtTriangl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30" name="フレーム (半分) 29"/>
              <p:cNvSpPr/>
              <p:nvPr/>
            </p:nvSpPr>
            <p:spPr>
              <a:xfrm rot="2765005">
                <a:off x="-2287348" y="2198651"/>
                <a:ext cx="1152128" cy="1228941"/>
              </a:xfrm>
              <a:prstGeom prst="halfFrame">
                <a:avLst>
                  <a:gd name="adj1" fmla="val 9600"/>
                  <a:gd name="adj2" fmla="val 10321"/>
                </a:avLst>
              </a:prstGeom>
              <a:solidFill>
                <a:schemeClr val="accent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31" name="フローチャート : 論理和 30"/>
              <p:cNvSpPr/>
              <p:nvPr/>
            </p:nvSpPr>
            <p:spPr>
              <a:xfrm>
                <a:off x="-1954389" y="2406763"/>
                <a:ext cx="629285" cy="451327"/>
              </a:xfrm>
              <a:prstGeom prst="flowChartOr">
                <a:avLst/>
              </a:prstGeom>
              <a:solidFill>
                <a:schemeClr val="accent5">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sp>
        <p:nvSpPr>
          <p:cNvPr id="34" name="テキスト ボックス 33"/>
          <p:cNvSpPr txBox="1"/>
          <p:nvPr/>
        </p:nvSpPr>
        <p:spPr>
          <a:xfrm>
            <a:off x="1348484" y="2243304"/>
            <a:ext cx="631227" cy="415498"/>
          </a:xfrm>
          <a:prstGeom prst="rect">
            <a:avLst/>
          </a:prstGeom>
          <a:noFill/>
        </p:spPr>
        <p:txBody>
          <a:bodyPr wrap="square" rtlCol="0">
            <a:spAutoFit/>
          </a:bodyPr>
          <a:lstStyle/>
          <a:p>
            <a:pPr fontAlgn="auto">
              <a:spcBef>
                <a:spcPts val="0"/>
              </a:spcBef>
              <a:spcAft>
                <a:spcPts val="0"/>
              </a:spcAft>
            </a:pPr>
            <a:r>
              <a:rPr lang="ja-JP" altLang="en-US" sz="105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住民票</a:t>
            </a:r>
            <a:endParaRPr lang="en-US" altLang="ja-JP" sz="105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05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の住所</a:t>
            </a:r>
            <a:endParaRPr lang="ja-JP" altLang="en-US" sz="105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曲折矢印 35"/>
          <p:cNvSpPr/>
          <p:nvPr/>
        </p:nvSpPr>
        <p:spPr>
          <a:xfrm rot="16200000" flipH="1">
            <a:off x="1296437" y="511125"/>
            <a:ext cx="765694" cy="1967491"/>
          </a:xfrm>
          <a:prstGeom prst="ben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p:cNvSpPr txBox="1"/>
          <p:nvPr/>
        </p:nvSpPr>
        <p:spPr>
          <a:xfrm>
            <a:off x="1185270" y="1284572"/>
            <a:ext cx="1226490" cy="253916"/>
          </a:xfrm>
          <a:prstGeom prst="rect">
            <a:avLst/>
          </a:prstGeom>
          <a:noFill/>
        </p:spPr>
        <p:txBody>
          <a:bodyPr wrap="square" rtlCol="0">
            <a:spAutoFit/>
          </a:bodyPr>
          <a:lstStyle/>
          <a:p>
            <a:pPr fontAlgn="auto">
              <a:spcBef>
                <a:spcPts val="0"/>
              </a:spcBef>
              <a:spcAft>
                <a:spcPts val="0"/>
              </a:spcAft>
            </a:pPr>
            <a:r>
              <a:rPr lang="ja-JP" altLang="en-US" sz="1050" b="1" dirty="0" smtClean="0">
                <a:latin typeface="Meiryo UI" panose="020B0604030504040204" pitchFamily="50" charset="-128"/>
                <a:ea typeface="Meiryo UI" panose="020B0604030504040204" pitchFamily="50" charset="-128"/>
                <a:cs typeface="Meiryo UI" panose="020B0604030504040204" pitchFamily="50" charset="-128"/>
              </a:rPr>
              <a:t>簡易書留</a:t>
            </a:r>
            <a:endParaRPr lang="ja-JP" altLang="en-US" sz="1050" b="1"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1" name="グループ化 20"/>
          <p:cNvGrpSpPr/>
          <p:nvPr/>
        </p:nvGrpSpPr>
        <p:grpSpPr>
          <a:xfrm>
            <a:off x="2339752" y="1700808"/>
            <a:ext cx="913170" cy="507537"/>
            <a:chOff x="2468732" y="1841346"/>
            <a:chExt cx="913170" cy="507537"/>
          </a:xfrm>
        </p:grpSpPr>
        <p:sp>
          <p:nvSpPr>
            <p:cNvPr id="19" name="正方形/長方形 18"/>
            <p:cNvSpPr/>
            <p:nvPr/>
          </p:nvSpPr>
          <p:spPr>
            <a:xfrm>
              <a:off x="2468732" y="1841346"/>
              <a:ext cx="913170" cy="5075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kumimoji="1" lang="ja-JP" altLang="en-US"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簡易書留</a:t>
              </a:r>
              <a:endParaRPr kumimoji="1" lang="ja-JP" altLang="en-US" sz="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2528308" y="1946010"/>
              <a:ext cx="134722" cy="148179"/>
            </a:xfrm>
            <a:prstGeom prst="rect">
              <a:avLst/>
            </a:prstGeom>
            <a:solidFill>
              <a:schemeClr val="accent6">
                <a:lumMod val="40000"/>
                <a:lumOff val="6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5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8" name="グループ化 17"/>
          <p:cNvGrpSpPr/>
          <p:nvPr/>
        </p:nvGrpSpPr>
        <p:grpSpPr>
          <a:xfrm>
            <a:off x="2796337" y="1829091"/>
            <a:ext cx="653242" cy="650571"/>
            <a:chOff x="3414701" y="2094189"/>
            <a:chExt cx="653242" cy="650571"/>
          </a:xfrm>
        </p:grpSpPr>
        <p:sp>
          <p:nvSpPr>
            <p:cNvPr id="2" name="メモ 1"/>
            <p:cNvSpPr/>
            <p:nvPr/>
          </p:nvSpPr>
          <p:spPr>
            <a:xfrm>
              <a:off x="3414701" y="2094189"/>
              <a:ext cx="653242" cy="650571"/>
            </a:xfrm>
            <a:prstGeom prst="foldedCorner">
              <a:avLst>
                <a:gd name="adj" fmla="val 24538"/>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kumimoji="1" lang="en-US" altLang="ja-JP"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個人番号カード</a:t>
              </a:r>
              <a:endParaRPr kumimoji="1" lang="en-US" altLang="ja-JP"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申請書</a:t>
              </a:r>
              <a:endParaRPr kumimoji="1" lang="en-US" altLang="ja-JP"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5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神戸　花子</a:t>
              </a:r>
              <a:endParaRPr kumimoji="1" lang="ja-JP" altLang="en-US" sz="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3452187" y="2287426"/>
              <a:ext cx="222379" cy="234451"/>
            </a:xfrm>
            <a:prstGeom prst="rect">
              <a:avLst/>
            </a:prstGeom>
            <a:solidFill>
              <a:schemeClr val="bg1"/>
            </a:solidFill>
            <a:ln w="158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5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写真</a:t>
              </a:r>
              <a:endParaRPr kumimoji="1" lang="en-US" altLang="ja-JP" sz="5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5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欄</a:t>
              </a:r>
              <a:endParaRPr kumimoji="1" lang="ja-JP" altLang="en-US" sz="5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5" name="角丸四角形 34"/>
          <p:cNvSpPr/>
          <p:nvPr/>
        </p:nvSpPr>
        <p:spPr>
          <a:xfrm>
            <a:off x="3089054" y="2187970"/>
            <a:ext cx="721049" cy="410609"/>
          </a:xfrm>
          <a:prstGeom prst="roundRect">
            <a:avLst>
              <a:gd name="adj" fmla="val 8006"/>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ja-JP" altLang="en-US" sz="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個人</a:t>
            </a:r>
            <a:r>
              <a:rPr lang="ja-JP" altLang="en-US" sz="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番号　</a:t>
            </a:r>
            <a:r>
              <a:rPr lang="en-US" altLang="ja-JP" sz="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1234</a:t>
            </a:r>
            <a:r>
              <a:rPr lang="ja-JP" altLang="en-US" sz="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5678</a:t>
            </a:r>
            <a:r>
              <a:rPr lang="ja-JP" altLang="en-US" sz="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9012</a:t>
            </a:r>
          </a:p>
          <a:p>
            <a:endParaRPr lang="en-US" altLang="ja-JP" sz="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3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生年月日　平成○年□月△日</a:t>
            </a:r>
            <a:endParaRPr lang="en-US" altLang="ja-JP" sz="3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3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性別　女</a:t>
            </a:r>
            <a:endParaRPr lang="en-US" altLang="ja-JP" sz="3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3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氏名　</a:t>
            </a:r>
            <a:r>
              <a:rPr lang="ja-JP" altLang="en-US" sz="3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神戸</a:t>
            </a:r>
            <a:r>
              <a:rPr lang="ja-JP" altLang="en-US" sz="3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花子</a:t>
            </a:r>
            <a:endParaRPr lang="en-US" altLang="ja-JP" sz="3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3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住所　兵庫県神戸市東灘区●町</a:t>
            </a:r>
            <a:r>
              <a:rPr lang="en-US" altLang="ja-JP" sz="3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1-1-1</a:t>
            </a:r>
            <a:endParaRPr lang="ja-JP" altLang="en-US" sz="3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ホームベース 21"/>
          <p:cNvSpPr/>
          <p:nvPr/>
        </p:nvSpPr>
        <p:spPr>
          <a:xfrm>
            <a:off x="4355976" y="1488737"/>
            <a:ext cx="288032" cy="1080437"/>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930519" y="745283"/>
            <a:ext cx="3912743" cy="338554"/>
          </a:xfrm>
          <a:prstGeom prst="rect">
            <a:avLst/>
          </a:prstGeom>
          <a:noFill/>
        </p:spPr>
        <p:txBody>
          <a:bodyPr wrap="square" rtlCol="0">
            <a:spAutoFit/>
          </a:bodyPr>
          <a:lstStyle/>
          <a:p>
            <a:pPr fontAlgn="auto">
              <a:spcBef>
                <a:spcPts val="0"/>
              </a:spcBef>
              <a:spcAft>
                <a:spcPts val="0"/>
              </a:spcAft>
            </a:pPr>
            <a:r>
              <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H27.10</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～郵送等で申請</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フローチャート : 論理積ゲート 39"/>
          <p:cNvSpPr/>
          <p:nvPr/>
        </p:nvSpPr>
        <p:spPr>
          <a:xfrm rot="16200000">
            <a:off x="4999935" y="2297842"/>
            <a:ext cx="416254" cy="405901"/>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1" name="スマイル 40"/>
          <p:cNvSpPr/>
          <p:nvPr/>
        </p:nvSpPr>
        <p:spPr>
          <a:xfrm>
            <a:off x="4978964" y="2003817"/>
            <a:ext cx="432046" cy="36384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pic>
        <p:nvPicPr>
          <p:cNvPr id="55" name="Picture 4" descr="http://ddl.design.css.fujitsu.com/ddl/ja/contents/02_%E3%82%A4%E3%83%A9%E3%82%B9%E3%83%88/04_%E5%BB%BA%E7%89%A9/8791_0023.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5881" y="794097"/>
            <a:ext cx="1163032" cy="85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テキスト ボックス 69"/>
          <p:cNvSpPr txBox="1">
            <a:spLocks noChangeArrowheads="1"/>
          </p:cNvSpPr>
          <p:nvPr/>
        </p:nvSpPr>
        <p:spPr bwMode="auto">
          <a:xfrm>
            <a:off x="7692270" y="1144480"/>
            <a:ext cx="10227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200" dirty="0" smtClean="0"/>
              <a:t>国</a:t>
            </a:r>
            <a:endParaRPr lang="ja-JP" altLang="en-US" sz="1200" dirty="0"/>
          </a:p>
        </p:txBody>
      </p:sp>
      <p:sp>
        <p:nvSpPr>
          <p:cNvPr id="24" name="下矢印 23"/>
          <p:cNvSpPr/>
          <p:nvPr/>
        </p:nvSpPr>
        <p:spPr>
          <a:xfrm rot="15015037">
            <a:off x="6494519" y="558350"/>
            <a:ext cx="202948" cy="231169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5713769" y="1052736"/>
            <a:ext cx="1364532" cy="1439888"/>
            <a:chOff x="6444208" y="1606208"/>
            <a:chExt cx="1364532" cy="1439888"/>
          </a:xfrm>
        </p:grpSpPr>
        <p:sp>
          <p:nvSpPr>
            <p:cNvPr id="45" name="メモ 44"/>
            <p:cNvSpPr/>
            <p:nvPr/>
          </p:nvSpPr>
          <p:spPr>
            <a:xfrm>
              <a:off x="6560268" y="1606208"/>
              <a:ext cx="1036067" cy="1096521"/>
            </a:xfrm>
            <a:prstGeom prst="foldedCorner">
              <a:avLst>
                <a:gd name="adj" fmla="val 24538"/>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個人番号カード</a:t>
              </a:r>
              <a:endPar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申請書</a:t>
              </a:r>
              <a:endPar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神戸　花子</a:t>
              </a:r>
              <a:endParaRPr kumimoji="1"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7" name="グループ化 46"/>
            <p:cNvGrpSpPr/>
            <p:nvPr/>
          </p:nvGrpSpPr>
          <p:grpSpPr>
            <a:xfrm>
              <a:off x="6614670" y="1939136"/>
              <a:ext cx="365391" cy="516641"/>
              <a:chOff x="3434085" y="4366343"/>
              <a:chExt cx="249654" cy="322225"/>
            </a:xfrm>
          </p:grpSpPr>
          <p:sp>
            <p:nvSpPr>
              <p:cNvPr id="48" name="正方形/長方形 47"/>
              <p:cNvSpPr/>
              <p:nvPr/>
            </p:nvSpPr>
            <p:spPr>
              <a:xfrm>
                <a:off x="3434085" y="4366343"/>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9" name="フローチャート : 論理積ゲート 48"/>
              <p:cNvSpPr/>
              <p:nvPr/>
            </p:nvSpPr>
            <p:spPr>
              <a:xfrm rot="16200000">
                <a:off x="3492065" y="4522146"/>
                <a:ext cx="141010" cy="191834"/>
              </a:xfrm>
              <a:prstGeom prst="flowChartDelay">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0" name="スマイル 49"/>
              <p:cNvSpPr/>
              <p:nvPr/>
            </p:nvSpPr>
            <p:spPr>
              <a:xfrm>
                <a:off x="3466653" y="4406967"/>
                <a:ext cx="191834" cy="157075"/>
              </a:xfrm>
              <a:prstGeom prst="smileyFace">
                <a:avLst>
                  <a:gd name="adj" fmla="val 4653"/>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51" name="グループ化 50"/>
            <p:cNvGrpSpPr/>
            <p:nvPr/>
          </p:nvGrpSpPr>
          <p:grpSpPr>
            <a:xfrm>
              <a:off x="6444208" y="2297929"/>
              <a:ext cx="1364532" cy="748167"/>
              <a:chOff x="2468732" y="1763337"/>
              <a:chExt cx="913170" cy="507537"/>
            </a:xfrm>
          </p:grpSpPr>
          <p:sp>
            <p:nvSpPr>
              <p:cNvPr id="52" name="正方形/長方形 51"/>
              <p:cNvSpPr/>
              <p:nvPr/>
            </p:nvSpPr>
            <p:spPr>
              <a:xfrm>
                <a:off x="2468732" y="1763337"/>
                <a:ext cx="913170" cy="5075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返信用郵便</a:t>
                </a:r>
                <a:endPar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正方形/長方形 52"/>
              <p:cNvSpPr/>
              <p:nvPr/>
            </p:nvSpPr>
            <p:spPr>
              <a:xfrm>
                <a:off x="2528308" y="1946010"/>
                <a:ext cx="134722" cy="148179"/>
              </a:xfrm>
              <a:prstGeom prst="rect">
                <a:avLst/>
              </a:prstGeom>
              <a:solidFill>
                <a:schemeClr val="accent6">
                  <a:lumMod val="40000"/>
                  <a:lumOff val="6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5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54" name="円/楕円 53"/>
            <p:cNvSpPr/>
            <p:nvPr/>
          </p:nvSpPr>
          <p:spPr>
            <a:xfrm>
              <a:off x="7445556" y="2137841"/>
              <a:ext cx="144506" cy="1356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600" b="1" dirty="0" smtClean="0">
                  <a:solidFill>
                    <a:srgbClr val="FF0000"/>
                  </a:solidFill>
                </a:rPr>
                <a:t>印</a:t>
              </a:r>
              <a:endParaRPr kumimoji="1" lang="ja-JP" altLang="en-US" sz="600" b="1" dirty="0">
                <a:solidFill>
                  <a:srgbClr val="FF0000"/>
                </a:solidFill>
              </a:endParaRPr>
            </a:p>
          </p:txBody>
        </p:sp>
      </p:grpSp>
      <p:sp>
        <p:nvSpPr>
          <p:cNvPr id="57" name="テキスト ボックス 56"/>
          <p:cNvSpPr txBox="1"/>
          <p:nvPr/>
        </p:nvSpPr>
        <p:spPr>
          <a:xfrm>
            <a:off x="7007788" y="1208576"/>
            <a:ext cx="520934" cy="253916"/>
          </a:xfrm>
          <a:prstGeom prst="rect">
            <a:avLst/>
          </a:prstGeom>
          <a:noFill/>
        </p:spPr>
        <p:txBody>
          <a:bodyPr wrap="square" rtlCol="0">
            <a:spAutoFit/>
          </a:bodyPr>
          <a:lstStyle/>
          <a:p>
            <a:pPr fontAlgn="auto">
              <a:spcBef>
                <a:spcPts val="0"/>
              </a:spcBef>
              <a:spcAft>
                <a:spcPts val="0"/>
              </a:spcAft>
            </a:pPr>
            <a:r>
              <a:rPr lang="ja-JP" altLang="en-US" sz="1050" b="1" dirty="0" smtClean="0">
                <a:latin typeface="Meiryo UI" panose="020B0604030504040204" pitchFamily="50" charset="-128"/>
                <a:ea typeface="Meiryo UI" panose="020B0604030504040204" pitchFamily="50" charset="-128"/>
                <a:cs typeface="Meiryo UI" panose="020B0604030504040204" pitchFamily="50" charset="-128"/>
              </a:rPr>
              <a:t>郵送</a:t>
            </a:r>
            <a:endParaRPr lang="ja-JP" altLang="en-US" sz="105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曲折矢印 57"/>
          <p:cNvSpPr/>
          <p:nvPr/>
        </p:nvSpPr>
        <p:spPr>
          <a:xfrm rot="5400000" flipH="1">
            <a:off x="6702455" y="539345"/>
            <a:ext cx="999583" cy="3282033"/>
          </a:xfrm>
          <a:prstGeom prst="bentArrow">
            <a:avLst>
              <a:gd name="adj1" fmla="val 12772"/>
              <a:gd name="adj2" fmla="val 15797"/>
              <a:gd name="adj3" fmla="val 25000"/>
              <a:gd name="adj4" fmla="val 437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テキスト ボックス 58"/>
          <p:cNvSpPr txBox="1"/>
          <p:nvPr/>
        </p:nvSpPr>
        <p:spPr>
          <a:xfrm>
            <a:off x="8464825" y="2456745"/>
            <a:ext cx="520934" cy="253916"/>
          </a:xfrm>
          <a:prstGeom prst="rect">
            <a:avLst/>
          </a:prstGeom>
          <a:noFill/>
        </p:spPr>
        <p:txBody>
          <a:bodyPr wrap="square" rtlCol="0">
            <a:spAutoFit/>
          </a:bodyPr>
          <a:lstStyle/>
          <a:p>
            <a:pPr fontAlgn="auto">
              <a:spcBef>
                <a:spcPts val="0"/>
              </a:spcBef>
              <a:spcAft>
                <a:spcPts val="0"/>
              </a:spcAft>
            </a:pPr>
            <a:r>
              <a:rPr lang="ja-JP" altLang="en-US" sz="1050" b="1" dirty="0" smtClean="0">
                <a:latin typeface="Meiryo UI" panose="020B0604030504040204" pitchFamily="50" charset="-128"/>
                <a:ea typeface="Meiryo UI" panose="020B0604030504040204" pitchFamily="50" charset="-128"/>
                <a:cs typeface="Meiryo UI" panose="020B0604030504040204" pitchFamily="50" charset="-128"/>
              </a:rPr>
              <a:t>スマホ</a:t>
            </a:r>
            <a:endParaRPr lang="ja-JP" altLang="en-US" sz="1050" b="1"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60" name="Picture 1"/>
          <p:cNvPicPr>
            <a:picLocks noChangeAspect="1" noChangeArrowheads="1"/>
          </p:cNvPicPr>
          <p:nvPr/>
        </p:nvPicPr>
        <p:blipFill>
          <a:blip r:embed="rId5" cstate="print"/>
          <a:srcRect/>
          <a:stretch>
            <a:fillRect/>
          </a:stretch>
        </p:blipFill>
        <p:spPr bwMode="auto">
          <a:xfrm>
            <a:off x="7285595" y="1737929"/>
            <a:ext cx="589215" cy="1010749"/>
          </a:xfrm>
          <a:prstGeom prst="rect">
            <a:avLst/>
          </a:prstGeom>
          <a:noFill/>
        </p:spPr>
      </p:pic>
      <p:sp>
        <p:nvSpPr>
          <p:cNvPr id="61" name="テキスト ボックス 60"/>
          <p:cNvSpPr txBox="1"/>
          <p:nvPr/>
        </p:nvSpPr>
        <p:spPr>
          <a:xfrm>
            <a:off x="4874458" y="2708920"/>
            <a:ext cx="4104455" cy="646331"/>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・ご自身で顔写真を撮影、申請書に貼付</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・郵便による申請 </a:t>
            </a:r>
            <a:r>
              <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or</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 スマホから専用サイトを通じて申請</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・国で一括してカードを作成</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角丸四角形 61"/>
          <p:cNvSpPr/>
          <p:nvPr/>
        </p:nvSpPr>
        <p:spPr>
          <a:xfrm>
            <a:off x="83971" y="3933056"/>
            <a:ext cx="4197735" cy="2737932"/>
          </a:xfrm>
          <a:prstGeom prst="roundRect">
            <a:avLst>
              <a:gd name="adj" fmla="val 11939"/>
            </a:avLst>
          </a:prstGeom>
          <a:solidFill>
            <a:schemeClr val="accent6">
              <a:lumMod val="20000"/>
              <a:lumOff val="80000"/>
            </a:schemeClr>
          </a:solidFill>
          <a:ln w="15875">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3" name="ホームベース 62"/>
          <p:cNvSpPr/>
          <p:nvPr/>
        </p:nvSpPr>
        <p:spPr>
          <a:xfrm rot="8543114">
            <a:off x="4270809" y="3332562"/>
            <a:ext cx="288032" cy="851595"/>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65464" y="4014270"/>
            <a:ext cx="3912743" cy="338554"/>
          </a:xfrm>
          <a:prstGeom prst="rect">
            <a:avLst/>
          </a:prstGeom>
          <a:noFill/>
        </p:spPr>
        <p:txBody>
          <a:bodyPr wrap="square" rtlCol="0">
            <a:spAutoFit/>
          </a:bodyPr>
          <a:lstStyle/>
          <a:p>
            <a:pPr fontAlgn="auto">
              <a:spcBef>
                <a:spcPts val="0"/>
              </a:spcBef>
              <a:spcAft>
                <a:spcPts val="0"/>
              </a:spcAft>
            </a:pPr>
            <a:r>
              <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H28.1</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～郵便で案内</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5" name="Picture 4" descr="http://ddl.design.css.fujitsu.com/ddl/ja/contents/02_%E3%82%A4%E3%83%A9%E3%82%B9%E3%83%88/04_%E5%BB%BA%E7%89%A9/8791_0023.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674" y="4149080"/>
            <a:ext cx="1163032" cy="85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テキスト ボックス 69"/>
          <p:cNvSpPr txBox="1">
            <a:spLocks noChangeArrowheads="1"/>
          </p:cNvSpPr>
          <p:nvPr/>
        </p:nvSpPr>
        <p:spPr bwMode="auto">
          <a:xfrm>
            <a:off x="2995063" y="4499463"/>
            <a:ext cx="10227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200" dirty="0" smtClean="0"/>
              <a:t>国</a:t>
            </a:r>
            <a:endParaRPr lang="ja-JP" altLang="en-US" sz="1200" dirty="0"/>
          </a:p>
        </p:txBody>
      </p:sp>
      <p:sp>
        <p:nvSpPr>
          <p:cNvPr id="67" name="フローチャート : 論理積ゲート 66"/>
          <p:cNvSpPr/>
          <p:nvPr/>
        </p:nvSpPr>
        <p:spPr>
          <a:xfrm rot="16200000">
            <a:off x="201664" y="5523225"/>
            <a:ext cx="416254" cy="405901"/>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8" name="スマイル 67"/>
          <p:cNvSpPr/>
          <p:nvPr/>
        </p:nvSpPr>
        <p:spPr>
          <a:xfrm>
            <a:off x="180693" y="5229200"/>
            <a:ext cx="432046" cy="36384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69" name="グループ化 34"/>
          <p:cNvGrpSpPr>
            <a:grpSpLocks/>
          </p:cNvGrpSpPr>
          <p:nvPr/>
        </p:nvGrpSpPr>
        <p:grpSpPr bwMode="auto">
          <a:xfrm>
            <a:off x="1732963" y="4800589"/>
            <a:ext cx="777744" cy="692824"/>
            <a:chOff x="3203848" y="1064621"/>
            <a:chExt cx="1126206" cy="986370"/>
          </a:xfrm>
        </p:grpSpPr>
        <p:sp>
          <p:nvSpPr>
            <p:cNvPr id="70" name="直方体 69"/>
            <p:cNvSpPr/>
            <p:nvPr/>
          </p:nvSpPr>
          <p:spPr>
            <a:xfrm>
              <a:off x="3203848" y="1107064"/>
              <a:ext cx="1126206" cy="943927"/>
            </a:xfrm>
            <a:prstGeom prst="cube">
              <a:avLst>
                <a:gd name="adj" fmla="val 2817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71" name="正方形/長方形 70"/>
            <p:cNvSpPr/>
            <p:nvPr/>
          </p:nvSpPr>
          <p:spPr>
            <a:xfrm>
              <a:off x="3256721" y="1441848"/>
              <a:ext cx="188583"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72" name="正方形/長方形 71"/>
            <p:cNvSpPr/>
            <p:nvPr/>
          </p:nvSpPr>
          <p:spPr>
            <a:xfrm>
              <a:off x="3260246" y="1774998"/>
              <a:ext cx="186820"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73" name="正方形/長方形 72"/>
            <p:cNvSpPr/>
            <p:nvPr/>
          </p:nvSpPr>
          <p:spPr>
            <a:xfrm>
              <a:off x="3818944" y="1441848"/>
              <a:ext cx="188582"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74" name="正方形/長方形 73"/>
            <p:cNvSpPr/>
            <p:nvPr/>
          </p:nvSpPr>
          <p:spPr>
            <a:xfrm>
              <a:off x="3531664" y="1841955"/>
              <a:ext cx="188583" cy="2090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75" name="テキスト ボックス 7"/>
            <p:cNvSpPr txBox="1">
              <a:spLocks noChangeArrowheads="1"/>
            </p:cNvSpPr>
            <p:nvPr/>
          </p:nvSpPr>
          <p:spPr bwMode="auto">
            <a:xfrm>
              <a:off x="3248299" y="1064621"/>
              <a:ext cx="1027358" cy="37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1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区役所</a:t>
              </a:r>
              <a:endParaRPr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76" name="グループ化 75"/>
            <p:cNvGrpSpPr>
              <a:grpSpLocks/>
            </p:cNvGrpSpPr>
            <p:nvPr/>
          </p:nvGrpSpPr>
          <p:grpSpPr bwMode="auto">
            <a:xfrm>
              <a:off x="3507874" y="1460449"/>
              <a:ext cx="318798" cy="237151"/>
              <a:chOff x="7071436" y="3367486"/>
              <a:chExt cx="359565" cy="237151"/>
            </a:xfrm>
          </p:grpSpPr>
          <p:sp>
            <p:nvSpPr>
              <p:cNvPr id="78" name="アーチ 77"/>
              <p:cNvSpPr/>
              <p:nvPr/>
            </p:nvSpPr>
            <p:spPr>
              <a:xfrm rot="3686638">
                <a:off x="7067334" y="3371942"/>
                <a:ext cx="236798" cy="226613"/>
              </a:xfrm>
              <a:prstGeom prst="blockArc">
                <a:avLst>
                  <a:gd name="adj1" fmla="val 9994603"/>
                  <a:gd name="adj2" fmla="val 21248753"/>
                  <a:gd name="adj3" fmla="val 15004"/>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black"/>
                  </a:solidFill>
                </a:endParaRPr>
              </a:p>
            </p:txBody>
          </p:sp>
          <p:sp>
            <p:nvSpPr>
              <p:cNvPr id="79" name="アーチ 78"/>
              <p:cNvSpPr/>
              <p:nvPr/>
            </p:nvSpPr>
            <p:spPr>
              <a:xfrm rot="16757114">
                <a:off x="7173505" y="3348550"/>
                <a:ext cx="235166" cy="278296"/>
              </a:xfrm>
              <a:prstGeom prst="blockArc">
                <a:avLst>
                  <a:gd name="adj1" fmla="val 12417624"/>
                  <a:gd name="adj2" fmla="val 1215338"/>
                  <a:gd name="adj3" fmla="val 13863"/>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black"/>
                  </a:solidFill>
                </a:endParaRPr>
              </a:p>
            </p:txBody>
          </p:sp>
        </p:grpSp>
        <p:sp>
          <p:nvSpPr>
            <p:cNvPr id="77" name="正方形/長方形 76"/>
            <p:cNvSpPr/>
            <p:nvPr/>
          </p:nvSpPr>
          <p:spPr>
            <a:xfrm>
              <a:off x="3829518" y="1797861"/>
              <a:ext cx="178007" cy="18780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grpSp>
      <p:cxnSp>
        <p:nvCxnSpPr>
          <p:cNvPr id="80" name="直線矢印コネクタ 79"/>
          <p:cNvCxnSpPr>
            <a:endCxn id="70" idx="5"/>
          </p:cNvCxnSpPr>
          <p:nvPr/>
        </p:nvCxnSpPr>
        <p:spPr>
          <a:xfrm flipH="1">
            <a:off x="2510707" y="4800589"/>
            <a:ext cx="742215" cy="26792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flipH="1">
            <a:off x="744508" y="5373542"/>
            <a:ext cx="742215" cy="26792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179512" y="5949280"/>
            <a:ext cx="4104455" cy="646331"/>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・お住まいの自治体を通じてカードを交付できる案内郵送</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・交付会場についてもお知らせ（予定）</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・通常は申請から約</a:t>
            </a:r>
            <a:r>
              <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週間、当初は</a:t>
            </a:r>
            <a:r>
              <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H28.1</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～順次</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5" name="グループ化 84"/>
          <p:cNvGrpSpPr/>
          <p:nvPr/>
        </p:nvGrpSpPr>
        <p:grpSpPr>
          <a:xfrm>
            <a:off x="749832" y="4328210"/>
            <a:ext cx="773206" cy="1024781"/>
            <a:chOff x="4788025" y="5068514"/>
            <a:chExt cx="773206" cy="1024781"/>
          </a:xfrm>
        </p:grpSpPr>
        <p:sp>
          <p:nvSpPr>
            <p:cNvPr id="83" name="正方形/長方形 82"/>
            <p:cNvSpPr/>
            <p:nvPr/>
          </p:nvSpPr>
          <p:spPr>
            <a:xfrm>
              <a:off x="4788025" y="5068514"/>
              <a:ext cx="773206" cy="1024781"/>
            </a:xfrm>
            <a:prstGeom prst="rect">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kumimoji="1" lang="ja-JP" altLang="en-US" sz="500" dirty="0" smtClean="0">
                  <a:solidFill>
                    <a:schemeClr val="tx1"/>
                  </a:solidFill>
                </a:rPr>
                <a:t>郵便はがき</a:t>
              </a:r>
              <a:endParaRPr kumimoji="1" lang="en-US" altLang="ja-JP" sz="500" dirty="0" smtClean="0">
                <a:solidFill>
                  <a:schemeClr val="tx1"/>
                </a:solidFill>
              </a:endParaRPr>
            </a:p>
            <a:p>
              <a:pPr algn="ctr"/>
              <a:endParaRPr lang="en-US" altLang="ja-JP" sz="800" dirty="0">
                <a:solidFill>
                  <a:schemeClr val="tx1"/>
                </a:solidFill>
              </a:endParaRPr>
            </a:p>
            <a:p>
              <a:pPr algn="ctr"/>
              <a:endParaRPr kumimoji="1" lang="en-US" altLang="ja-JP" sz="800" dirty="0" smtClean="0">
                <a:solidFill>
                  <a:schemeClr val="tx1"/>
                </a:solidFill>
              </a:endParaRPr>
            </a:p>
            <a:p>
              <a:pPr algn="ctr"/>
              <a:endParaRPr lang="en-US" altLang="ja-JP" sz="800" dirty="0">
                <a:solidFill>
                  <a:schemeClr val="tx1"/>
                </a:solidFill>
              </a:endParaRPr>
            </a:p>
            <a:p>
              <a:pPr algn="ctr"/>
              <a:r>
                <a:rPr kumimoji="1" lang="ja-JP" altLang="en-US" sz="7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神戸　花子　様</a:t>
              </a:r>
              <a:endParaRPr kumimoji="1" lang="en-US" altLang="ja-JP" sz="7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7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7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個人番号カード交付</a:t>
              </a:r>
              <a:endParaRPr kumimoji="1" lang="en-US" altLang="ja-JP" sz="7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7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会場のお知らせ</a:t>
              </a:r>
              <a:endParaRPr kumimoji="1" lang="ja-JP" altLang="en-US" sz="7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正方形/長方形 83"/>
            <p:cNvSpPr/>
            <p:nvPr/>
          </p:nvSpPr>
          <p:spPr>
            <a:xfrm>
              <a:off x="4859443" y="5180225"/>
              <a:ext cx="140355" cy="174638"/>
            </a:xfrm>
            <a:prstGeom prst="rect">
              <a:avLst/>
            </a:prstGeom>
            <a:solidFill>
              <a:srgbClr val="00B050"/>
            </a:solidFill>
            <a:ln w="158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kumimoji="1" lang="ja-JP" altLang="en-US" sz="800" dirty="0">
                <a:solidFill>
                  <a:schemeClr val="tx1"/>
                </a:solidFill>
              </a:endParaRPr>
            </a:p>
          </p:txBody>
        </p:sp>
      </p:grpSp>
      <p:sp>
        <p:nvSpPr>
          <p:cNvPr id="86" name="ホームベース 85"/>
          <p:cNvSpPr/>
          <p:nvPr/>
        </p:nvSpPr>
        <p:spPr>
          <a:xfrm>
            <a:off x="4355976" y="4830401"/>
            <a:ext cx="288032" cy="1080437"/>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角丸四角形 86"/>
          <p:cNvSpPr/>
          <p:nvPr/>
        </p:nvSpPr>
        <p:spPr>
          <a:xfrm>
            <a:off x="4688502" y="3933056"/>
            <a:ext cx="4197735" cy="2737932"/>
          </a:xfrm>
          <a:prstGeom prst="roundRect">
            <a:avLst>
              <a:gd name="adj" fmla="val 11939"/>
            </a:avLst>
          </a:prstGeom>
          <a:solidFill>
            <a:schemeClr val="accent6">
              <a:lumMod val="20000"/>
              <a:lumOff val="80000"/>
            </a:schemeClr>
          </a:solidFill>
          <a:ln w="15875">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88" name="テキスト ボックス 87"/>
          <p:cNvSpPr txBox="1"/>
          <p:nvPr/>
        </p:nvSpPr>
        <p:spPr>
          <a:xfrm>
            <a:off x="4888133" y="4077072"/>
            <a:ext cx="3912743" cy="338554"/>
          </a:xfrm>
          <a:prstGeom prst="rect">
            <a:avLst/>
          </a:prstGeom>
          <a:noFill/>
        </p:spPr>
        <p:txBody>
          <a:bodyPr wrap="square" rtlCol="0">
            <a:spAutoFit/>
          </a:bodyPr>
          <a:lstStyle/>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住民登録をしている自治体で交付</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03" name="グループ化 50"/>
          <p:cNvGrpSpPr>
            <a:grpSpLocks/>
          </p:cNvGrpSpPr>
          <p:nvPr/>
        </p:nvGrpSpPr>
        <p:grpSpPr bwMode="auto">
          <a:xfrm>
            <a:off x="7328411" y="4671486"/>
            <a:ext cx="875213" cy="936103"/>
            <a:chOff x="5824924" y="2528662"/>
            <a:chExt cx="1627397" cy="1744869"/>
          </a:xfrm>
        </p:grpSpPr>
        <p:grpSp>
          <p:nvGrpSpPr>
            <p:cNvPr id="104" name="グループ化 22"/>
            <p:cNvGrpSpPr>
              <a:grpSpLocks/>
            </p:cNvGrpSpPr>
            <p:nvPr/>
          </p:nvGrpSpPr>
          <p:grpSpPr bwMode="auto">
            <a:xfrm>
              <a:off x="5939247" y="2635955"/>
              <a:ext cx="1513074" cy="1216095"/>
              <a:chOff x="1042573" y="2995931"/>
              <a:chExt cx="1729227" cy="1296101"/>
            </a:xfrm>
          </p:grpSpPr>
          <p:sp>
            <p:nvSpPr>
              <p:cNvPr id="115" name="直方体 114"/>
              <p:cNvSpPr/>
              <p:nvPr/>
            </p:nvSpPr>
            <p:spPr>
              <a:xfrm>
                <a:off x="1042573" y="2995931"/>
                <a:ext cx="1729227" cy="1296099"/>
              </a:xfrm>
              <a:prstGeom prst="cube">
                <a:avLst>
                  <a:gd name="adj" fmla="val 2426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16" name="正方形/長方形 115"/>
              <p:cNvSpPr/>
              <p:nvPr/>
            </p:nvSpPr>
            <p:spPr>
              <a:xfrm>
                <a:off x="1124608" y="3455557"/>
                <a:ext cx="289284" cy="28971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17" name="正方形/長方形 116"/>
              <p:cNvSpPr/>
              <p:nvPr/>
            </p:nvSpPr>
            <p:spPr>
              <a:xfrm>
                <a:off x="1556375" y="3455557"/>
                <a:ext cx="289284" cy="28971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18" name="正方形/長方形 117"/>
              <p:cNvSpPr/>
              <p:nvPr/>
            </p:nvSpPr>
            <p:spPr>
              <a:xfrm>
                <a:off x="1990301" y="3455557"/>
                <a:ext cx="287126" cy="28971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19" name="正方形/長方形 118"/>
              <p:cNvSpPr/>
              <p:nvPr/>
            </p:nvSpPr>
            <p:spPr>
              <a:xfrm>
                <a:off x="1547740" y="4004494"/>
                <a:ext cx="287125" cy="2875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105" name="テキスト ボックス 29"/>
            <p:cNvSpPr txBox="1">
              <a:spLocks noChangeArrowheads="1"/>
            </p:cNvSpPr>
            <p:nvPr/>
          </p:nvSpPr>
          <p:spPr bwMode="auto">
            <a:xfrm>
              <a:off x="5939247" y="2528662"/>
              <a:ext cx="1513074" cy="48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区</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06" name="グループ化 36"/>
            <p:cNvGrpSpPr>
              <a:grpSpLocks/>
            </p:cNvGrpSpPr>
            <p:nvPr/>
          </p:nvGrpSpPr>
          <p:grpSpPr bwMode="auto">
            <a:xfrm>
              <a:off x="6017677" y="3253743"/>
              <a:ext cx="396687" cy="553619"/>
              <a:chOff x="3470394" y="3181735"/>
              <a:chExt cx="396687" cy="553619"/>
            </a:xfrm>
          </p:grpSpPr>
          <p:sp>
            <p:nvSpPr>
              <p:cNvPr id="113" name="二等辺三角形 112"/>
              <p:cNvSpPr/>
              <p:nvPr/>
            </p:nvSpPr>
            <p:spPr>
              <a:xfrm>
                <a:off x="3470394" y="3416513"/>
                <a:ext cx="396687" cy="31884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14" name="スマイル 113"/>
              <p:cNvSpPr/>
              <p:nvPr/>
            </p:nvSpPr>
            <p:spPr>
              <a:xfrm>
                <a:off x="3489284" y="3181735"/>
                <a:ext cx="358907" cy="380158"/>
              </a:xfrm>
              <a:prstGeom prst="smileyFace">
                <a:avLst>
                  <a:gd name="adj" fmla="val 4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grpSp>
          <p:nvGrpSpPr>
            <p:cNvPr id="107" name="グループ化 45"/>
            <p:cNvGrpSpPr>
              <a:grpSpLocks/>
            </p:cNvGrpSpPr>
            <p:nvPr/>
          </p:nvGrpSpPr>
          <p:grpSpPr bwMode="auto">
            <a:xfrm>
              <a:off x="6585731" y="3253743"/>
              <a:ext cx="396687" cy="556247"/>
              <a:chOff x="3111345" y="3181735"/>
              <a:chExt cx="396687" cy="556247"/>
            </a:xfrm>
          </p:grpSpPr>
          <p:sp>
            <p:nvSpPr>
              <p:cNvPr id="111" name="二等辺三角形 110"/>
              <p:cNvSpPr/>
              <p:nvPr/>
            </p:nvSpPr>
            <p:spPr>
              <a:xfrm>
                <a:off x="3111345" y="3419140"/>
                <a:ext cx="396687" cy="31884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12" name="スマイル 111"/>
              <p:cNvSpPr/>
              <p:nvPr/>
            </p:nvSpPr>
            <p:spPr>
              <a:xfrm>
                <a:off x="3130235" y="3181735"/>
                <a:ext cx="358907" cy="380159"/>
              </a:xfrm>
              <a:prstGeom prst="smileyFace">
                <a:avLst>
                  <a:gd name="adj" fmla="val 4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grpSp>
          <p:nvGrpSpPr>
            <p:cNvPr id="108" name="グループ化 39"/>
            <p:cNvGrpSpPr>
              <a:grpSpLocks/>
            </p:cNvGrpSpPr>
            <p:nvPr/>
          </p:nvGrpSpPr>
          <p:grpSpPr bwMode="auto">
            <a:xfrm>
              <a:off x="5824924" y="3717283"/>
              <a:ext cx="1314917" cy="556248"/>
              <a:chOff x="1212698" y="4158499"/>
              <a:chExt cx="821823" cy="556248"/>
            </a:xfrm>
          </p:grpSpPr>
          <p:sp>
            <p:nvSpPr>
              <p:cNvPr id="109" name="直方体 108"/>
              <p:cNvSpPr/>
              <p:nvPr/>
            </p:nvSpPr>
            <p:spPr>
              <a:xfrm>
                <a:off x="1247342" y="4177788"/>
                <a:ext cx="787178" cy="536959"/>
              </a:xfrm>
              <a:prstGeom prst="cube">
                <a:avLst>
                  <a:gd name="adj" fmla="val 365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10" name="直方体 109"/>
              <p:cNvSpPr/>
              <p:nvPr/>
            </p:nvSpPr>
            <p:spPr>
              <a:xfrm>
                <a:off x="1212698" y="4158499"/>
                <a:ext cx="821823" cy="278124"/>
              </a:xfrm>
              <a:prstGeom prst="cube">
                <a:avLst>
                  <a:gd name="adj" fmla="val 746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grpSp>
      <p:sp>
        <p:nvSpPr>
          <p:cNvPr id="120" name="フローチャート : 論理積ゲート 119"/>
          <p:cNvSpPr/>
          <p:nvPr/>
        </p:nvSpPr>
        <p:spPr>
          <a:xfrm rot="16200000">
            <a:off x="5146471" y="5080201"/>
            <a:ext cx="480512" cy="545170"/>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21" name="スマイル 120"/>
          <p:cNvSpPr/>
          <p:nvPr/>
        </p:nvSpPr>
        <p:spPr>
          <a:xfrm>
            <a:off x="5059546" y="4706042"/>
            <a:ext cx="599765" cy="498356"/>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122" name="グループ化 121"/>
          <p:cNvGrpSpPr/>
          <p:nvPr/>
        </p:nvGrpSpPr>
        <p:grpSpPr>
          <a:xfrm>
            <a:off x="6236455" y="4702485"/>
            <a:ext cx="558217" cy="357999"/>
            <a:chOff x="6608531" y="6098418"/>
            <a:chExt cx="558217" cy="357999"/>
          </a:xfrm>
        </p:grpSpPr>
        <p:pic>
          <p:nvPicPr>
            <p:cNvPr id="12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08531" y="6098418"/>
              <a:ext cx="558217" cy="3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4" name="テキスト ボックス 123"/>
            <p:cNvSpPr txBox="1"/>
            <p:nvPr/>
          </p:nvSpPr>
          <p:spPr>
            <a:xfrm>
              <a:off x="6696595" y="6118142"/>
              <a:ext cx="259595" cy="30778"/>
            </a:xfrm>
            <a:prstGeom prst="rect">
              <a:avLst/>
            </a:prstGeom>
            <a:solidFill>
              <a:schemeClr val="bg1"/>
            </a:solidFill>
          </p:spPr>
          <p:txBody>
            <a:bodyPr wrap="square" lIns="0" tIns="0" rIns="0" bIns="0" rtlCol="0" anchor="ctr" anchorCtr="0">
              <a:spAutoFit/>
            </a:bodyPr>
            <a:lstStyle/>
            <a:p>
              <a:r>
                <a:rPr lang="ja-JP" altLang="en-US" sz="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神戸　花子</a:t>
              </a:r>
              <a:endParaRPr lang="ja-JP" altLang="en-US" sz="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テキスト ボックス 124"/>
            <p:cNvSpPr txBox="1"/>
            <p:nvPr/>
          </p:nvSpPr>
          <p:spPr>
            <a:xfrm>
              <a:off x="6686069" y="6158392"/>
              <a:ext cx="365244" cy="46026"/>
            </a:xfrm>
            <a:prstGeom prst="rect">
              <a:avLst/>
            </a:prstGeom>
            <a:solidFill>
              <a:schemeClr val="bg1"/>
            </a:solidFill>
          </p:spPr>
          <p:txBody>
            <a:bodyPr wrap="square" lIns="0" tIns="0" rIns="0" bIns="0" rtlCol="0" anchor="ctr" anchorCtr="0">
              <a:noAutofit/>
            </a:bodyPr>
            <a:lstStyle/>
            <a:p>
              <a:r>
                <a:rPr lang="ja-JP" altLang="en-US" sz="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兵庫県神戸市東灘区●町</a:t>
              </a:r>
              <a:r>
                <a:rPr lang="en-US" altLang="ja-JP" sz="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1-1-1</a:t>
              </a:r>
              <a:endParaRPr lang="ja-JP" altLang="en-US" sz="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26" name="グループ化 125"/>
            <p:cNvGrpSpPr/>
            <p:nvPr/>
          </p:nvGrpSpPr>
          <p:grpSpPr>
            <a:xfrm>
              <a:off x="6634614" y="6243220"/>
              <a:ext cx="134401" cy="182128"/>
              <a:chOff x="3434085" y="4366343"/>
              <a:chExt cx="249654" cy="322225"/>
            </a:xfrm>
          </p:grpSpPr>
          <p:sp>
            <p:nvSpPr>
              <p:cNvPr id="127" name="正方形/長方形 126"/>
              <p:cNvSpPr/>
              <p:nvPr/>
            </p:nvSpPr>
            <p:spPr>
              <a:xfrm>
                <a:off x="3434085" y="4366343"/>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8" name="フローチャート : 論理積ゲート 127"/>
              <p:cNvSpPr/>
              <p:nvPr/>
            </p:nvSpPr>
            <p:spPr>
              <a:xfrm rot="16200000">
                <a:off x="3492065" y="4522146"/>
                <a:ext cx="141010" cy="191834"/>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9" name="スマイル 128"/>
              <p:cNvSpPr/>
              <p:nvPr/>
            </p:nvSpPr>
            <p:spPr>
              <a:xfrm>
                <a:off x="3466653" y="4406967"/>
                <a:ext cx="191834" cy="157075"/>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cxnSp>
        <p:nvCxnSpPr>
          <p:cNvPr id="130" name="直線矢印コネクタ 129"/>
          <p:cNvCxnSpPr/>
          <p:nvPr/>
        </p:nvCxnSpPr>
        <p:spPr>
          <a:xfrm flipH="1">
            <a:off x="5684585" y="5112529"/>
            <a:ext cx="1643826" cy="2007"/>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flipH="1">
            <a:off x="5684585" y="5330182"/>
            <a:ext cx="1643826" cy="2007"/>
          </a:xfrm>
          <a:prstGeom prst="straightConnector1">
            <a:avLst/>
          </a:prstGeom>
          <a:ln w="508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3" name="テキスト ボックス 29"/>
          <p:cNvSpPr txBox="1">
            <a:spLocks noChangeArrowheads="1"/>
          </p:cNvSpPr>
          <p:nvPr/>
        </p:nvSpPr>
        <p:spPr bwMode="auto">
          <a:xfrm>
            <a:off x="5651196" y="5387243"/>
            <a:ext cx="17070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本人確認・暗証番号入力</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4" name="テキスト ボックス 133"/>
          <p:cNvSpPr txBox="1"/>
          <p:nvPr/>
        </p:nvSpPr>
        <p:spPr>
          <a:xfrm>
            <a:off x="4797831" y="5951021"/>
            <a:ext cx="4104455" cy="646331"/>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・対面で本人確認の上交付（代理受領は原則不可）</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・交付時に暗証番号を設定</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・神戸市は、平日の区役所業務時間外、土曜日交付を実施</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3984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52" y="3223158"/>
            <a:ext cx="280699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403" y="4675226"/>
            <a:ext cx="2858163"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テキスト ボックス 32"/>
          <p:cNvSpPr txBox="1"/>
          <p:nvPr/>
        </p:nvSpPr>
        <p:spPr>
          <a:xfrm>
            <a:off x="2868077" y="3929370"/>
            <a:ext cx="718474" cy="307777"/>
          </a:xfrm>
          <a:prstGeom prst="rect">
            <a:avLst/>
          </a:prstGeom>
          <a:noFill/>
        </p:spPr>
        <p:txBody>
          <a:bodyPr wrap="square" rtlCol="0">
            <a:spAutoFit/>
          </a:bodyPr>
          <a:lstStyle/>
          <a:p>
            <a:r>
              <a:rPr lang="ja-JP" altLang="en-US" sz="1400" b="1" dirty="0" smtClean="0">
                <a:solidFill>
                  <a:prstClr val="black"/>
                </a:solidFill>
                <a:latin typeface="Calibri"/>
                <a:ea typeface="ＭＳ Ｐゴシック"/>
              </a:rPr>
              <a:t>（表）</a:t>
            </a:r>
            <a:endParaRPr lang="ja-JP" altLang="en-US" sz="1400" b="1" dirty="0">
              <a:solidFill>
                <a:prstClr val="black"/>
              </a:solidFill>
              <a:latin typeface="Calibri"/>
              <a:ea typeface="ＭＳ Ｐゴシック"/>
            </a:endParaRPr>
          </a:p>
        </p:txBody>
      </p:sp>
      <p:sp>
        <p:nvSpPr>
          <p:cNvPr id="34" name="テキスト ボックス 33"/>
          <p:cNvSpPr txBox="1"/>
          <p:nvPr/>
        </p:nvSpPr>
        <p:spPr>
          <a:xfrm>
            <a:off x="755576" y="5589438"/>
            <a:ext cx="718474" cy="307777"/>
          </a:xfrm>
          <a:prstGeom prst="rect">
            <a:avLst/>
          </a:prstGeom>
          <a:noFill/>
        </p:spPr>
        <p:txBody>
          <a:bodyPr wrap="square" rtlCol="0">
            <a:spAutoFit/>
          </a:bodyPr>
          <a:lstStyle/>
          <a:p>
            <a:r>
              <a:rPr lang="ja-JP" altLang="en-US" sz="1400" b="1" dirty="0" smtClean="0">
                <a:solidFill>
                  <a:prstClr val="black"/>
                </a:solidFill>
                <a:latin typeface="Calibri"/>
                <a:ea typeface="ＭＳ Ｐゴシック"/>
              </a:rPr>
              <a:t>（裏）</a:t>
            </a:r>
            <a:endParaRPr lang="ja-JP" altLang="en-US" sz="1400" b="1" dirty="0">
              <a:solidFill>
                <a:prstClr val="black"/>
              </a:solidFill>
              <a:latin typeface="Calibri"/>
              <a:ea typeface="ＭＳ Ｐゴシック"/>
            </a:endParaRPr>
          </a:p>
        </p:txBody>
      </p:sp>
      <p:sp>
        <p:nvSpPr>
          <p:cNvPr id="36" name="正方形/長方形 35"/>
          <p:cNvSpPr/>
          <p:nvPr/>
        </p:nvSpPr>
        <p:spPr>
          <a:xfrm>
            <a:off x="35496" y="3026679"/>
            <a:ext cx="8856984" cy="357067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7" name="テキスト ボックス 36"/>
          <p:cNvSpPr txBox="1"/>
          <p:nvPr/>
        </p:nvSpPr>
        <p:spPr>
          <a:xfrm>
            <a:off x="270052" y="2853826"/>
            <a:ext cx="7110260" cy="369332"/>
          </a:xfrm>
          <a:prstGeom prst="rect">
            <a:avLst/>
          </a:prstGeom>
          <a:solidFill>
            <a:schemeClr val="bg1"/>
          </a:solidFill>
        </p:spPr>
        <p:txBody>
          <a:bodyPr wrap="square" rtlCol="0">
            <a:spAutoFit/>
          </a:bodyPr>
          <a:lstStyle/>
          <a:p>
            <a:r>
              <a:rPr lang="en-US" altLang="ja-JP" dirty="0" smtClean="0">
                <a:solidFill>
                  <a:prstClr val="black"/>
                </a:solidFill>
                <a:latin typeface="HGP創英角ｺﾞｼｯｸUB" panose="020B0900000000000000" pitchFamily="50" charset="-128"/>
                <a:ea typeface="HGP創英角ｺﾞｼｯｸUB" panose="020B0900000000000000" pitchFamily="50" charset="-128"/>
              </a:rPr>
              <a:t>【</a:t>
            </a:r>
            <a:r>
              <a:rPr lang="ja-JP" altLang="en-US" dirty="0" smtClean="0">
                <a:solidFill>
                  <a:prstClr val="black"/>
                </a:solidFill>
                <a:latin typeface="HGP創英角ｺﾞｼｯｸUB" panose="020B0900000000000000" pitchFamily="50" charset="-128"/>
                <a:ea typeface="HGP創英角ｺﾞｼｯｸUB" panose="020B0900000000000000" pitchFamily="50" charset="-128"/>
              </a:rPr>
              <a:t>個人番号カード（</a:t>
            </a:r>
            <a:r>
              <a:rPr lang="en-US" altLang="ja-JP" dirty="0" smtClean="0">
                <a:solidFill>
                  <a:prstClr val="black"/>
                </a:solidFill>
                <a:latin typeface="HGP創英角ｺﾞｼｯｸUB" panose="020B0900000000000000" pitchFamily="50" charset="-128"/>
                <a:ea typeface="HGP創英角ｺﾞｼｯｸUB" panose="020B0900000000000000" pitchFamily="50" charset="-128"/>
              </a:rPr>
              <a:t>IC</a:t>
            </a:r>
            <a:r>
              <a:rPr lang="ja-JP" altLang="en-US" dirty="0" smtClean="0">
                <a:solidFill>
                  <a:prstClr val="black"/>
                </a:solidFill>
                <a:latin typeface="HGP創英角ｺﾞｼｯｸUB" panose="020B0900000000000000" pitchFamily="50" charset="-128"/>
                <a:ea typeface="HGP創英角ｺﾞｼｯｸUB" panose="020B0900000000000000" pitchFamily="50" charset="-128"/>
              </a:rPr>
              <a:t>カード）</a:t>
            </a:r>
            <a:r>
              <a:rPr lang="en-US" altLang="ja-JP" dirty="0" smtClean="0">
                <a:solidFill>
                  <a:prstClr val="black"/>
                </a:solidFill>
                <a:latin typeface="HGP創英角ｺﾞｼｯｸUB" panose="020B0900000000000000" pitchFamily="50" charset="-128"/>
                <a:ea typeface="HGP創英角ｺﾞｼｯｸUB" panose="020B0900000000000000" pitchFamily="50" charset="-128"/>
              </a:rPr>
              <a:t>】</a:t>
            </a:r>
            <a:r>
              <a:rPr lang="ja-JP" altLang="en-US" dirty="0" smtClean="0">
                <a:solidFill>
                  <a:prstClr val="black"/>
                </a:solidFill>
                <a:latin typeface="HGP創英角ｺﾞｼｯｸUB" panose="020B0900000000000000" pitchFamily="50" charset="-128"/>
                <a:ea typeface="HGP創英角ｺﾞｼｯｸUB" panose="020B0900000000000000" pitchFamily="50" charset="-128"/>
              </a:rPr>
              <a:t>→皆さんに申請していただいて発行します</a:t>
            </a:r>
            <a:endParaRPr lang="en-US" altLang="ja-JP" dirty="0">
              <a:solidFill>
                <a:prstClr val="black"/>
              </a:solidFill>
              <a:latin typeface="HGP創英角ｺﾞｼｯｸUB" panose="020B0900000000000000" pitchFamily="50" charset="-128"/>
              <a:ea typeface="HGP創英角ｺﾞｼｯｸUB" panose="020B0900000000000000" pitchFamily="50" charset="-128"/>
            </a:endParaRPr>
          </a:p>
        </p:txBody>
      </p:sp>
      <p:sp>
        <p:nvSpPr>
          <p:cNvPr id="38" name="正方形/長方形 37"/>
          <p:cNvSpPr/>
          <p:nvPr/>
        </p:nvSpPr>
        <p:spPr>
          <a:xfrm>
            <a:off x="179512" y="1021379"/>
            <a:ext cx="8712968" cy="174911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9" name="テキスト ボックス 38"/>
          <p:cNvSpPr txBox="1"/>
          <p:nvPr/>
        </p:nvSpPr>
        <p:spPr>
          <a:xfrm>
            <a:off x="562480" y="836712"/>
            <a:ext cx="5809720" cy="369332"/>
          </a:xfrm>
          <a:prstGeom prst="rect">
            <a:avLst/>
          </a:prstGeom>
          <a:solidFill>
            <a:schemeClr val="bg1"/>
          </a:solidFill>
        </p:spPr>
        <p:txBody>
          <a:bodyPr wrap="square" rtlCol="0">
            <a:spAutoFit/>
          </a:bodyPr>
          <a:lstStyle/>
          <a:p>
            <a:r>
              <a:rPr lang="en-US" altLang="ja-JP" dirty="0" smtClean="0">
                <a:solidFill>
                  <a:prstClr val="black"/>
                </a:solidFill>
                <a:latin typeface="HGP創英角ｺﾞｼｯｸUB" panose="020B0900000000000000" pitchFamily="50" charset="-128"/>
                <a:ea typeface="HGP創英角ｺﾞｼｯｸUB" panose="020B0900000000000000" pitchFamily="50" charset="-128"/>
              </a:rPr>
              <a:t>【</a:t>
            </a:r>
            <a:r>
              <a:rPr lang="ja-JP" altLang="en-US" dirty="0" smtClean="0">
                <a:solidFill>
                  <a:prstClr val="black"/>
                </a:solidFill>
                <a:latin typeface="HGP創英角ｺﾞｼｯｸUB" panose="020B0900000000000000" pitchFamily="50" charset="-128"/>
                <a:ea typeface="HGP創英角ｺﾞｼｯｸUB" panose="020B0900000000000000" pitchFamily="50" charset="-128"/>
              </a:rPr>
              <a:t>番号通知カード（紙）</a:t>
            </a:r>
            <a:r>
              <a:rPr lang="en-US" altLang="ja-JP" dirty="0" smtClean="0">
                <a:solidFill>
                  <a:prstClr val="black"/>
                </a:solidFill>
                <a:latin typeface="HGP創英角ｺﾞｼｯｸUB" panose="020B0900000000000000" pitchFamily="50" charset="-128"/>
                <a:ea typeface="HGP創英角ｺﾞｼｯｸUB" panose="020B0900000000000000" pitchFamily="50" charset="-128"/>
              </a:rPr>
              <a:t>】</a:t>
            </a:r>
            <a:r>
              <a:rPr lang="ja-JP" altLang="en-US" dirty="0" smtClean="0">
                <a:solidFill>
                  <a:prstClr val="black"/>
                </a:solidFill>
                <a:latin typeface="HGP創英角ｺﾞｼｯｸUB" panose="020B0900000000000000" pitchFamily="50" charset="-128"/>
                <a:ea typeface="HGP創英角ｺﾞｼｯｸUB" panose="020B0900000000000000" pitchFamily="50" charset="-128"/>
              </a:rPr>
              <a:t>→平成</a:t>
            </a:r>
            <a:r>
              <a:rPr lang="en-US" altLang="ja-JP" dirty="0" smtClean="0">
                <a:solidFill>
                  <a:prstClr val="black"/>
                </a:solidFill>
                <a:latin typeface="HGP創英角ｺﾞｼｯｸUB" panose="020B0900000000000000" pitchFamily="50" charset="-128"/>
                <a:ea typeface="HGP創英角ｺﾞｼｯｸUB" panose="020B0900000000000000" pitchFamily="50" charset="-128"/>
              </a:rPr>
              <a:t>27</a:t>
            </a:r>
            <a:r>
              <a:rPr lang="ja-JP" altLang="en-US" dirty="0" smtClean="0">
                <a:solidFill>
                  <a:prstClr val="black"/>
                </a:solidFill>
                <a:latin typeface="HGP創英角ｺﾞｼｯｸUB" panose="020B0900000000000000" pitchFamily="50" charset="-128"/>
                <a:ea typeface="HGP創英角ｺﾞｼｯｸUB" panose="020B0900000000000000" pitchFamily="50" charset="-128"/>
              </a:rPr>
              <a:t>年</a:t>
            </a:r>
            <a:r>
              <a:rPr lang="en-US" altLang="ja-JP" dirty="0" smtClean="0">
                <a:solidFill>
                  <a:prstClr val="black"/>
                </a:solidFill>
                <a:latin typeface="HGP創英角ｺﾞｼｯｸUB" panose="020B0900000000000000" pitchFamily="50" charset="-128"/>
                <a:ea typeface="HGP創英角ｺﾞｼｯｸUB" panose="020B0900000000000000" pitchFamily="50" charset="-128"/>
              </a:rPr>
              <a:t>10</a:t>
            </a:r>
            <a:r>
              <a:rPr lang="ja-JP" altLang="en-US" dirty="0" smtClean="0">
                <a:solidFill>
                  <a:prstClr val="black"/>
                </a:solidFill>
                <a:latin typeface="HGP創英角ｺﾞｼｯｸUB" panose="020B0900000000000000" pitchFamily="50" charset="-128"/>
                <a:ea typeface="HGP創英角ｺﾞｼｯｸUB" panose="020B0900000000000000" pitchFamily="50" charset="-128"/>
              </a:rPr>
              <a:t>月に郵便で届きます。</a:t>
            </a:r>
            <a:endParaRPr lang="en-US" altLang="ja-JP" dirty="0">
              <a:solidFill>
                <a:prstClr val="black"/>
              </a:solidFill>
              <a:latin typeface="HGP創英角ｺﾞｼｯｸUB" panose="020B0900000000000000" pitchFamily="50" charset="-128"/>
              <a:ea typeface="HGP創英角ｺﾞｼｯｸUB" panose="020B0900000000000000" pitchFamily="50" charset="-128"/>
            </a:endParaRPr>
          </a:p>
        </p:txBody>
      </p:sp>
      <p:sp>
        <p:nvSpPr>
          <p:cNvPr id="40" name="角丸四角形 39"/>
          <p:cNvSpPr/>
          <p:nvPr/>
        </p:nvSpPr>
        <p:spPr>
          <a:xfrm>
            <a:off x="316805" y="1205136"/>
            <a:ext cx="2730295" cy="1487289"/>
          </a:xfrm>
          <a:prstGeom prst="roundRect">
            <a:avLst>
              <a:gd name="adj" fmla="val 80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dirty="0">
                <a:solidFill>
                  <a:prstClr val="black"/>
                </a:solidFill>
              </a:rPr>
              <a:t>個人</a:t>
            </a:r>
            <a:r>
              <a:rPr lang="ja-JP" altLang="en-US" sz="1400" b="1" dirty="0" smtClean="0">
                <a:solidFill>
                  <a:prstClr val="black"/>
                </a:solidFill>
              </a:rPr>
              <a:t>番号　</a:t>
            </a:r>
            <a:r>
              <a:rPr lang="en-US" altLang="ja-JP" sz="1400" b="1" dirty="0" smtClean="0">
                <a:solidFill>
                  <a:prstClr val="black"/>
                </a:solidFill>
              </a:rPr>
              <a:t>1234</a:t>
            </a:r>
            <a:r>
              <a:rPr lang="ja-JP" altLang="en-US" sz="1400" b="1" dirty="0" smtClean="0">
                <a:solidFill>
                  <a:prstClr val="black"/>
                </a:solidFill>
              </a:rPr>
              <a:t>　</a:t>
            </a:r>
            <a:r>
              <a:rPr lang="en-US" altLang="ja-JP" sz="1400" b="1" dirty="0" smtClean="0">
                <a:solidFill>
                  <a:prstClr val="black"/>
                </a:solidFill>
              </a:rPr>
              <a:t>5678</a:t>
            </a:r>
            <a:r>
              <a:rPr lang="ja-JP" altLang="en-US" sz="1400" b="1" dirty="0" smtClean="0">
                <a:solidFill>
                  <a:prstClr val="black"/>
                </a:solidFill>
              </a:rPr>
              <a:t>　</a:t>
            </a:r>
            <a:r>
              <a:rPr lang="en-US" altLang="ja-JP" sz="1400" b="1" dirty="0" smtClean="0">
                <a:solidFill>
                  <a:prstClr val="black"/>
                </a:solidFill>
              </a:rPr>
              <a:t>9012</a:t>
            </a:r>
          </a:p>
          <a:p>
            <a:endParaRPr lang="en-US" altLang="ja-JP" sz="1400" b="1" dirty="0">
              <a:solidFill>
                <a:prstClr val="black"/>
              </a:solidFill>
            </a:endParaRPr>
          </a:p>
          <a:p>
            <a:r>
              <a:rPr lang="ja-JP" altLang="en-US" sz="1200" b="1" dirty="0" smtClean="0">
                <a:solidFill>
                  <a:prstClr val="black"/>
                </a:solidFill>
              </a:rPr>
              <a:t>生年月日　平成○年□月△日</a:t>
            </a:r>
            <a:endParaRPr lang="en-US" altLang="ja-JP" sz="1200" b="1" dirty="0" smtClean="0">
              <a:solidFill>
                <a:prstClr val="black"/>
              </a:solidFill>
            </a:endParaRPr>
          </a:p>
          <a:p>
            <a:r>
              <a:rPr lang="ja-JP" altLang="en-US" sz="1200" b="1" dirty="0" smtClean="0">
                <a:solidFill>
                  <a:prstClr val="black"/>
                </a:solidFill>
              </a:rPr>
              <a:t>性別　女</a:t>
            </a:r>
            <a:endParaRPr lang="en-US" altLang="ja-JP" sz="1200" b="1" dirty="0" smtClean="0">
              <a:solidFill>
                <a:prstClr val="black"/>
              </a:solidFill>
            </a:endParaRPr>
          </a:p>
          <a:p>
            <a:r>
              <a:rPr lang="ja-JP" altLang="en-US" sz="1200" b="1" dirty="0" smtClean="0">
                <a:solidFill>
                  <a:prstClr val="black"/>
                </a:solidFill>
              </a:rPr>
              <a:t>氏名　</a:t>
            </a:r>
            <a:r>
              <a:rPr lang="ja-JP" altLang="en-US" sz="1200" b="1" dirty="0">
                <a:solidFill>
                  <a:prstClr val="black"/>
                </a:solidFill>
              </a:rPr>
              <a:t>神戸</a:t>
            </a:r>
            <a:r>
              <a:rPr lang="ja-JP" altLang="en-US" sz="1200" b="1" dirty="0" smtClean="0">
                <a:solidFill>
                  <a:prstClr val="black"/>
                </a:solidFill>
              </a:rPr>
              <a:t>　花子</a:t>
            </a:r>
            <a:endParaRPr lang="en-US" altLang="ja-JP" sz="1200" b="1" dirty="0" smtClean="0">
              <a:solidFill>
                <a:prstClr val="black"/>
              </a:solidFill>
            </a:endParaRPr>
          </a:p>
          <a:p>
            <a:r>
              <a:rPr lang="ja-JP" altLang="en-US" sz="1200" b="1" dirty="0" smtClean="0">
                <a:solidFill>
                  <a:prstClr val="black"/>
                </a:solidFill>
              </a:rPr>
              <a:t>住所　兵庫県神戸市東灘区●町</a:t>
            </a:r>
            <a:r>
              <a:rPr lang="en-US" altLang="ja-JP" sz="1200" b="1" dirty="0" smtClean="0">
                <a:solidFill>
                  <a:prstClr val="black"/>
                </a:solidFill>
              </a:rPr>
              <a:t>1-1-1</a:t>
            </a:r>
            <a:endParaRPr lang="ja-JP" altLang="en-US" sz="1200" b="1" dirty="0">
              <a:solidFill>
                <a:prstClr val="black"/>
              </a:solidFill>
            </a:endParaRPr>
          </a:p>
        </p:txBody>
      </p:sp>
      <p:sp>
        <p:nvSpPr>
          <p:cNvPr id="23" name="テキスト ボックス 22"/>
          <p:cNvSpPr txBox="1"/>
          <p:nvPr/>
        </p:nvSpPr>
        <p:spPr>
          <a:xfrm>
            <a:off x="551458" y="3297178"/>
            <a:ext cx="792088" cy="234286"/>
          </a:xfrm>
          <a:prstGeom prst="rect">
            <a:avLst/>
          </a:prstGeom>
          <a:solidFill>
            <a:schemeClr val="bg1"/>
          </a:solidFill>
        </p:spPr>
        <p:txBody>
          <a:bodyPr wrap="square" lIns="36000" tIns="36000" rIns="36000" bIns="36000" rtlCol="0" anchor="ctr" anchorCtr="0">
            <a:spAutoFit/>
          </a:bodyPr>
          <a:lstStyle/>
          <a:p>
            <a:r>
              <a:rPr lang="ja-JP" altLang="en-US" sz="105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神戸　花子</a:t>
            </a:r>
            <a:endParaRPr lang="ja-JP" altLang="en-US"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テキスト ボックス 40"/>
          <p:cNvSpPr txBox="1"/>
          <p:nvPr/>
        </p:nvSpPr>
        <p:spPr>
          <a:xfrm>
            <a:off x="2303748" y="5301208"/>
            <a:ext cx="792088" cy="161583"/>
          </a:xfrm>
          <a:prstGeom prst="rect">
            <a:avLst/>
          </a:prstGeom>
          <a:solidFill>
            <a:schemeClr val="bg1"/>
          </a:solidFill>
        </p:spPr>
        <p:txBody>
          <a:bodyPr wrap="square" lIns="0" tIns="0" rIns="0" bIns="0" rtlCol="0" anchor="ctr" anchorCtr="0">
            <a:spAutoFit/>
          </a:bodyPr>
          <a:lstStyle/>
          <a:p>
            <a:r>
              <a:rPr lang="ja-JP" altLang="en-US" sz="105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神戸　花子</a:t>
            </a:r>
            <a:endParaRPr lang="ja-JP" altLang="en-US"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テキスト ボックス 41"/>
          <p:cNvSpPr txBox="1"/>
          <p:nvPr/>
        </p:nvSpPr>
        <p:spPr>
          <a:xfrm>
            <a:off x="604416" y="3555449"/>
            <a:ext cx="2095376" cy="161583"/>
          </a:xfrm>
          <a:prstGeom prst="rect">
            <a:avLst/>
          </a:prstGeom>
          <a:solidFill>
            <a:schemeClr val="bg1"/>
          </a:solidFill>
        </p:spPr>
        <p:txBody>
          <a:bodyPr wrap="square" lIns="0" tIns="0" rIns="0" bIns="0" rtlCol="0" anchor="ctr" anchorCtr="0">
            <a:spAutoFit/>
          </a:bodyPr>
          <a:lstStyle/>
          <a:p>
            <a:r>
              <a:rPr lang="ja-JP" altLang="en-US" sz="105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兵庫県神戸市東灘区●町</a:t>
            </a:r>
            <a:r>
              <a:rPr lang="en-US" altLang="ja-JP" sz="105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1-1-1</a:t>
            </a:r>
            <a:endParaRPr lang="ja-JP" altLang="en-US"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7" name="グループ化 6"/>
          <p:cNvGrpSpPr/>
          <p:nvPr/>
        </p:nvGrpSpPr>
        <p:grpSpPr>
          <a:xfrm>
            <a:off x="277639" y="3975082"/>
            <a:ext cx="709976" cy="904259"/>
            <a:chOff x="3434085" y="4366343"/>
            <a:chExt cx="249654" cy="322225"/>
          </a:xfrm>
        </p:grpSpPr>
        <p:sp>
          <p:nvSpPr>
            <p:cNvPr id="50" name="正方形/長方形 49"/>
            <p:cNvSpPr/>
            <p:nvPr/>
          </p:nvSpPr>
          <p:spPr>
            <a:xfrm>
              <a:off x="3434085" y="4366343"/>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1" name="フローチャート : 論理積ゲート 50"/>
            <p:cNvSpPr/>
            <p:nvPr/>
          </p:nvSpPr>
          <p:spPr>
            <a:xfrm rot="16200000">
              <a:off x="3492065" y="4522146"/>
              <a:ext cx="141010" cy="191834"/>
            </a:xfrm>
            <a:prstGeom prst="flowChartDelay">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2" name="スマイル 51"/>
            <p:cNvSpPr/>
            <p:nvPr/>
          </p:nvSpPr>
          <p:spPr>
            <a:xfrm>
              <a:off x="3466653" y="4406967"/>
              <a:ext cx="191834" cy="157075"/>
            </a:xfrm>
            <a:prstGeom prst="smileyFace">
              <a:avLst>
                <a:gd name="adj" fmla="val 4653"/>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56" name="テキスト ボックス 55"/>
          <p:cNvSpPr txBox="1"/>
          <p:nvPr/>
        </p:nvSpPr>
        <p:spPr>
          <a:xfrm>
            <a:off x="3504960" y="1173116"/>
            <a:ext cx="5351330" cy="1607812"/>
          </a:xfrm>
          <a:prstGeom prst="rect">
            <a:avLst/>
          </a:prstGeom>
          <a:noFill/>
        </p:spPr>
        <p:txBody>
          <a:bodyPr wrap="square" rtlCol="0">
            <a:spAutoFit/>
          </a:bodyPr>
          <a:lstStyle/>
          <a:p>
            <a:pPr marL="342900" indent="-342900" fontAlgn="auto">
              <a:lnSpc>
                <a:spcPts val="2000"/>
              </a:lnSpc>
              <a:spcBef>
                <a:spcPts val="0"/>
              </a:spcBef>
              <a:spcAft>
                <a:spcPts val="0"/>
              </a:spcAft>
              <a:buFont typeface="Wingdings" panose="05000000000000000000" pitchFamily="2" charset="2"/>
              <a:buChar char="ü"/>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住民票に記載された住所に郵送されます。</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fontAlgn="auto">
              <a:lnSpc>
                <a:spcPts val="2000"/>
              </a:lnSpc>
              <a:spcBef>
                <a:spcPts val="0"/>
              </a:spcBef>
              <a:spcAft>
                <a:spcPts val="0"/>
              </a:spcAft>
              <a:buFont typeface="Wingdings" panose="05000000000000000000" pitchFamily="2" charset="2"/>
              <a:buChar char="ü"/>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ご自身</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1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個人番号を証明</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します。</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fontAlgn="auto">
              <a:lnSpc>
                <a:spcPts val="2000"/>
              </a:lnSpc>
              <a:spcBef>
                <a:spcPts val="0"/>
              </a:spcBef>
              <a:spcAft>
                <a:spcPts val="0"/>
              </a:spcAft>
              <a:buFont typeface="Wingdings" panose="05000000000000000000" pitchFamily="2" charset="2"/>
              <a:buChar char="ü"/>
            </a:pPr>
            <a:r>
              <a:rPr lang="ja-JP" altLang="en-US" sz="16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個人番号</a:t>
            </a:r>
            <a:r>
              <a:rPr lang="ja-JP" altLang="en-US" sz="16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カードに切り替えない場合、</a:t>
            </a:r>
            <a:r>
              <a:rPr lang="ja-JP" altLang="en-US" sz="1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一生涯このカードを使っていただく</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必要があります。</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fontAlgn="auto">
              <a:lnSpc>
                <a:spcPts val="2000"/>
              </a:lnSpc>
              <a:spcBef>
                <a:spcPts val="0"/>
              </a:spcBef>
              <a:spcAft>
                <a:spcPts val="0"/>
              </a:spcAft>
              <a:buFont typeface="Wingdings" panose="05000000000000000000" pitchFamily="2" charset="2"/>
              <a:buChar char="ü"/>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なく</a:t>
            </a: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しやすい</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ので、なりすまし犯罪防止のためにも</a:t>
            </a:r>
            <a:r>
              <a:rPr lang="ja-JP" altLang="en-US" sz="1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個人番号カードに早期に切り替え</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てください。</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スライド番号プレースホルダー 1"/>
          <p:cNvSpPr>
            <a:spLocks noGrp="1"/>
          </p:cNvSpPr>
          <p:nvPr>
            <p:ph type="sldNum" sz="quarter" idx="12"/>
          </p:nvPr>
        </p:nvSpPr>
        <p:spPr>
          <a:xfrm>
            <a:off x="6999321" y="6463099"/>
            <a:ext cx="2133600" cy="365125"/>
          </a:xfrm>
        </p:spPr>
        <p:txBody>
          <a:bodyPr/>
          <a:lstStyle/>
          <a:p>
            <a:pPr>
              <a:defRPr/>
            </a:pPr>
            <a:fld id="{D6223055-E538-4F78-B3D8-ABF1B4070245}"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6</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タイトル 1"/>
          <p:cNvSpPr txBox="1">
            <a:spLocks/>
          </p:cNvSpPr>
          <p:nvPr/>
        </p:nvSpPr>
        <p:spPr bwMode="auto">
          <a:xfrm>
            <a:off x="111968" y="116632"/>
            <a:ext cx="8708504"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en-US" altLang="ja-JP" sz="3600" dirty="0" smtClean="0">
                <a:latin typeface="HGP創英角ｺﾞｼｯｸUB" pitchFamily="50" charset="-128"/>
                <a:ea typeface="HGP創英角ｺﾞｼｯｸUB" pitchFamily="50" charset="-128"/>
              </a:rPr>
              <a:t>4.</a:t>
            </a:r>
            <a:r>
              <a:rPr lang="ja-JP" altLang="en-US" sz="3600" dirty="0" smtClean="0">
                <a:latin typeface="HGP創英角ｺﾞｼｯｸUB" pitchFamily="50" charset="-128"/>
                <a:ea typeface="HGP創英角ｺﾞｼｯｸUB" pitchFamily="50" charset="-128"/>
              </a:rPr>
              <a:t>個人番号カードと番号通知カード</a:t>
            </a:r>
          </a:p>
        </p:txBody>
      </p:sp>
      <p:sp>
        <p:nvSpPr>
          <p:cNvPr id="28" name="テキスト ボックス 27"/>
          <p:cNvSpPr txBox="1"/>
          <p:nvPr/>
        </p:nvSpPr>
        <p:spPr>
          <a:xfrm>
            <a:off x="4161211" y="3373450"/>
            <a:ext cx="4471247" cy="3093154"/>
          </a:xfrm>
          <a:prstGeom prst="rect">
            <a:avLst/>
          </a:prstGeom>
          <a:noFill/>
        </p:spPr>
        <p:txBody>
          <a:bodyPr wrap="square" rtlCol="0">
            <a:spAutoFit/>
          </a:bodyPr>
          <a:lstStyle/>
          <a:p>
            <a:pPr marL="342900" indent="-342900" fontAlgn="auto">
              <a:lnSpc>
                <a:spcPts val="2600"/>
              </a:lnSpc>
              <a:spcBef>
                <a:spcPts val="0"/>
              </a:spcBef>
              <a:spcAft>
                <a:spcPts val="0"/>
              </a:spcAft>
              <a:buFont typeface="Wingdings" panose="05000000000000000000" pitchFamily="2" charset="2"/>
              <a:buChar char="ü"/>
            </a:pP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誰でも持つことができる</a:t>
            </a:r>
            <a:r>
              <a:rPr lang="ja-JP" altLang="en-US" sz="2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身元</a:t>
            </a:r>
            <a:r>
              <a:rPr lang="ja-JP" altLang="en-US"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証明証</a:t>
            </a: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です。</a:t>
            </a:r>
            <a:endParaRPr lang="en-US" altLang="ja-JP"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fontAlgn="auto">
              <a:lnSpc>
                <a:spcPts val="2600"/>
              </a:lnSpc>
              <a:spcBef>
                <a:spcPts val="0"/>
              </a:spcBef>
              <a:spcAft>
                <a:spcPts val="0"/>
              </a:spcAft>
              <a:buFont typeface="Wingdings" panose="05000000000000000000" pitchFamily="2" charset="2"/>
              <a:buChar char="ü"/>
            </a:pP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間違いなく、</a:t>
            </a:r>
            <a:r>
              <a:rPr lang="ja-JP" altLang="en-US"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あなたの個人番号であること</a:t>
            </a: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を１枚で</a:t>
            </a:r>
            <a:r>
              <a:rPr lang="ja-JP" altLang="en-US"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証明</a:t>
            </a: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します。</a:t>
            </a:r>
            <a:endParaRPr lang="en-US" altLang="ja-JP"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fontAlgn="auto">
              <a:lnSpc>
                <a:spcPts val="2600"/>
              </a:lnSpc>
              <a:spcBef>
                <a:spcPts val="0"/>
              </a:spcBef>
              <a:spcAft>
                <a:spcPts val="0"/>
              </a:spcAft>
              <a:buFont typeface="Wingdings" panose="05000000000000000000" pitchFamily="2" charset="2"/>
              <a:buChar char="ü"/>
            </a:pP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交付手数料は</a:t>
            </a:r>
            <a:r>
              <a:rPr lang="ja-JP" altLang="en-US"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無料</a:t>
            </a: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です。</a:t>
            </a:r>
            <a:endParaRPr lang="en-US" altLang="ja-JP"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fontAlgn="auto">
              <a:lnSpc>
                <a:spcPts val="2600"/>
              </a:lnSpc>
              <a:spcBef>
                <a:spcPts val="0"/>
              </a:spcBef>
              <a:spcAft>
                <a:spcPts val="0"/>
              </a:spcAft>
              <a:buFont typeface="Wingdings" panose="05000000000000000000" pitchFamily="2" charset="2"/>
              <a:buChar char="ü"/>
            </a:pP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コンビニでの証明書交付</a:t>
            </a: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e-Tax</a:t>
            </a: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などの</a:t>
            </a:r>
            <a:r>
              <a:rPr lang="ja-JP" altLang="en-US"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電子申請</a:t>
            </a: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の利用の際に必要です。</a:t>
            </a:r>
            <a:endParaRPr lang="en-US" altLang="ja-JP"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fontAlgn="auto">
              <a:lnSpc>
                <a:spcPts val="2600"/>
              </a:lnSpc>
              <a:spcBef>
                <a:spcPts val="0"/>
              </a:spcBef>
              <a:spcAft>
                <a:spcPts val="0"/>
              </a:spcAft>
              <a:buFont typeface="Wingdings" panose="05000000000000000000" pitchFamily="2" charset="2"/>
              <a:buChar char="ü"/>
            </a:pP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個人</a:t>
            </a:r>
            <a:r>
              <a:rPr lang="ja-JP" altLang="en-US"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情報</a:t>
            </a:r>
            <a:r>
              <a:rPr lang="ja-JP" altLang="en-US" sz="2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保護</a:t>
            </a: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なりすまし犯罪防止</a:t>
            </a: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のためにも</a:t>
            </a:r>
            <a:r>
              <a:rPr lang="ja-JP" altLang="en-US"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なるべくすべての方がお持ちください</a:t>
            </a: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38086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0798" y="3923294"/>
            <a:ext cx="280699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7797" y="3923295"/>
            <a:ext cx="2858163"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テキスト ボックス 32"/>
          <p:cNvSpPr txBox="1"/>
          <p:nvPr/>
        </p:nvSpPr>
        <p:spPr>
          <a:xfrm>
            <a:off x="4392524" y="5703748"/>
            <a:ext cx="718474" cy="307777"/>
          </a:xfrm>
          <a:prstGeom prst="rect">
            <a:avLst/>
          </a:prstGeom>
          <a:noFill/>
        </p:spPr>
        <p:txBody>
          <a:bodyPr wrap="square" rtlCol="0">
            <a:spAutoFit/>
          </a:bodyPr>
          <a:lstStyle/>
          <a:p>
            <a:r>
              <a:rPr lang="ja-JP" altLang="en-US" sz="1400" b="1" dirty="0" smtClean="0">
                <a:solidFill>
                  <a:prstClr val="black"/>
                </a:solidFill>
                <a:latin typeface="Calibri"/>
                <a:ea typeface="ＭＳ Ｐゴシック"/>
              </a:rPr>
              <a:t>（表）</a:t>
            </a:r>
            <a:endParaRPr lang="ja-JP" altLang="en-US" sz="1400" b="1" dirty="0">
              <a:solidFill>
                <a:prstClr val="black"/>
              </a:solidFill>
              <a:latin typeface="Calibri"/>
              <a:ea typeface="ＭＳ Ｐゴシック"/>
            </a:endParaRPr>
          </a:p>
        </p:txBody>
      </p:sp>
      <p:sp>
        <p:nvSpPr>
          <p:cNvPr id="34" name="テキスト ボックス 33"/>
          <p:cNvSpPr txBox="1"/>
          <p:nvPr/>
        </p:nvSpPr>
        <p:spPr>
          <a:xfrm>
            <a:off x="6976975" y="5656674"/>
            <a:ext cx="718474" cy="307777"/>
          </a:xfrm>
          <a:prstGeom prst="rect">
            <a:avLst/>
          </a:prstGeom>
          <a:noFill/>
        </p:spPr>
        <p:txBody>
          <a:bodyPr wrap="square" rtlCol="0">
            <a:spAutoFit/>
          </a:bodyPr>
          <a:lstStyle/>
          <a:p>
            <a:r>
              <a:rPr lang="ja-JP" altLang="en-US" sz="1400" b="1" dirty="0" smtClean="0">
                <a:solidFill>
                  <a:prstClr val="black"/>
                </a:solidFill>
                <a:latin typeface="Calibri"/>
                <a:ea typeface="ＭＳ Ｐゴシック"/>
              </a:rPr>
              <a:t>（裏）</a:t>
            </a:r>
            <a:endParaRPr lang="ja-JP" altLang="en-US" sz="1400" b="1" dirty="0">
              <a:solidFill>
                <a:prstClr val="black"/>
              </a:solidFill>
              <a:latin typeface="Calibri"/>
              <a:ea typeface="ＭＳ Ｐゴシック"/>
            </a:endParaRPr>
          </a:p>
        </p:txBody>
      </p:sp>
      <p:sp>
        <p:nvSpPr>
          <p:cNvPr id="36" name="正方形/長方形 35"/>
          <p:cNvSpPr/>
          <p:nvPr/>
        </p:nvSpPr>
        <p:spPr>
          <a:xfrm>
            <a:off x="3310798" y="3692461"/>
            <a:ext cx="5665162" cy="227199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7" name="テキスト ボックス 36"/>
          <p:cNvSpPr txBox="1"/>
          <p:nvPr/>
        </p:nvSpPr>
        <p:spPr>
          <a:xfrm>
            <a:off x="3478431" y="3519607"/>
            <a:ext cx="3253810" cy="369332"/>
          </a:xfrm>
          <a:prstGeom prst="rect">
            <a:avLst/>
          </a:prstGeom>
          <a:solidFill>
            <a:schemeClr val="bg1"/>
          </a:solidFill>
        </p:spPr>
        <p:txBody>
          <a:bodyPr wrap="square" rtlCol="0">
            <a:spAutoFit/>
          </a:bodyPr>
          <a:lstStyle/>
          <a:p>
            <a:r>
              <a:rPr lang="en-US" altLang="ja-JP" dirty="0" smtClean="0">
                <a:solidFill>
                  <a:prstClr val="black"/>
                </a:solidFill>
                <a:latin typeface="HGP創英角ｺﾞｼｯｸUB" panose="020B0900000000000000" pitchFamily="50" charset="-128"/>
                <a:ea typeface="HGP創英角ｺﾞｼｯｸUB" panose="020B0900000000000000" pitchFamily="50" charset="-128"/>
              </a:rPr>
              <a:t>【</a:t>
            </a:r>
            <a:r>
              <a:rPr lang="ja-JP" altLang="en-US" dirty="0" smtClean="0">
                <a:solidFill>
                  <a:prstClr val="black"/>
                </a:solidFill>
                <a:latin typeface="HGP創英角ｺﾞｼｯｸUB" panose="020B0900000000000000" pitchFamily="50" charset="-128"/>
                <a:ea typeface="HGP創英角ｺﾞｼｯｸUB" panose="020B0900000000000000" pitchFamily="50" charset="-128"/>
              </a:rPr>
              <a:t>マイナンバーカード（</a:t>
            </a:r>
            <a:r>
              <a:rPr lang="en-US" altLang="ja-JP" dirty="0" smtClean="0">
                <a:solidFill>
                  <a:prstClr val="black"/>
                </a:solidFill>
                <a:latin typeface="HGP創英角ｺﾞｼｯｸUB" panose="020B0900000000000000" pitchFamily="50" charset="-128"/>
                <a:ea typeface="HGP創英角ｺﾞｼｯｸUB" panose="020B0900000000000000" pitchFamily="50" charset="-128"/>
              </a:rPr>
              <a:t>IC</a:t>
            </a:r>
            <a:r>
              <a:rPr lang="ja-JP" altLang="en-US" dirty="0" smtClean="0">
                <a:solidFill>
                  <a:prstClr val="black"/>
                </a:solidFill>
                <a:latin typeface="HGP創英角ｺﾞｼｯｸUB" panose="020B0900000000000000" pitchFamily="50" charset="-128"/>
                <a:ea typeface="HGP創英角ｺﾞｼｯｸUB" panose="020B0900000000000000" pitchFamily="50" charset="-128"/>
              </a:rPr>
              <a:t>カード）</a:t>
            </a:r>
            <a:r>
              <a:rPr lang="en-US" altLang="ja-JP" dirty="0" smtClean="0">
                <a:solidFill>
                  <a:prstClr val="black"/>
                </a:solidFill>
                <a:latin typeface="HGP創英角ｺﾞｼｯｸUB" panose="020B0900000000000000" pitchFamily="50" charset="-128"/>
                <a:ea typeface="HGP創英角ｺﾞｼｯｸUB" panose="020B0900000000000000" pitchFamily="50" charset="-128"/>
              </a:rPr>
              <a:t>】</a:t>
            </a:r>
            <a:endParaRPr lang="en-US" altLang="ja-JP" dirty="0">
              <a:solidFill>
                <a:prstClr val="black"/>
              </a:solidFill>
              <a:latin typeface="HGP創英角ｺﾞｼｯｸUB" panose="020B0900000000000000" pitchFamily="50" charset="-128"/>
              <a:ea typeface="HGP創英角ｺﾞｼｯｸUB" panose="020B0900000000000000" pitchFamily="50" charset="-128"/>
            </a:endParaRPr>
          </a:p>
        </p:txBody>
      </p:sp>
      <p:sp>
        <p:nvSpPr>
          <p:cNvPr id="38" name="正方形/長方形 37"/>
          <p:cNvSpPr/>
          <p:nvPr/>
        </p:nvSpPr>
        <p:spPr>
          <a:xfrm>
            <a:off x="220840" y="3685674"/>
            <a:ext cx="3015952" cy="227199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9" name="テキスト ボックス 38"/>
          <p:cNvSpPr txBox="1"/>
          <p:nvPr/>
        </p:nvSpPr>
        <p:spPr>
          <a:xfrm>
            <a:off x="603809" y="3501008"/>
            <a:ext cx="2340896" cy="369332"/>
          </a:xfrm>
          <a:prstGeom prst="rect">
            <a:avLst/>
          </a:prstGeom>
          <a:solidFill>
            <a:schemeClr val="bg1"/>
          </a:solidFill>
        </p:spPr>
        <p:txBody>
          <a:bodyPr wrap="square" rtlCol="0">
            <a:spAutoFit/>
          </a:bodyPr>
          <a:lstStyle/>
          <a:p>
            <a:pPr algn="ctr"/>
            <a:r>
              <a:rPr lang="en-US" altLang="ja-JP" dirty="0" smtClean="0">
                <a:solidFill>
                  <a:prstClr val="black"/>
                </a:solidFill>
                <a:latin typeface="HGP創英角ｺﾞｼｯｸUB" panose="020B0900000000000000" pitchFamily="50" charset="-128"/>
                <a:ea typeface="HGP創英角ｺﾞｼｯｸUB" panose="020B0900000000000000" pitchFamily="50" charset="-128"/>
              </a:rPr>
              <a:t>【</a:t>
            </a:r>
            <a:r>
              <a:rPr lang="ja-JP" altLang="en-US" dirty="0" smtClean="0">
                <a:solidFill>
                  <a:prstClr val="black"/>
                </a:solidFill>
                <a:latin typeface="HGP創英角ｺﾞｼｯｸUB" panose="020B0900000000000000" pitchFamily="50" charset="-128"/>
                <a:ea typeface="HGP創英角ｺﾞｼｯｸUB" panose="020B0900000000000000" pitchFamily="50" charset="-128"/>
              </a:rPr>
              <a:t>番号通知カード（紙）</a:t>
            </a:r>
            <a:r>
              <a:rPr lang="en-US" altLang="ja-JP" dirty="0" smtClean="0">
                <a:solidFill>
                  <a:prstClr val="black"/>
                </a:solidFill>
                <a:latin typeface="HGP創英角ｺﾞｼｯｸUB" panose="020B0900000000000000" pitchFamily="50" charset="-128"/>
                <a:ea typeface="HGP創英角ｺﾞｼｯｸUB" panose="020B0900000000000000" pitchFamily="50" charset="-128"/>
              </a:rPr>
              <a:t>】</a:t>
            </a:r>
            <a:endParaRPr lang="en-US" altLang="ja-JP" dirty="0">
              <a:solidFill>
                <a:prstClr val="black"/>
              </a:solidFill>
              <a:latin typeface="HGP創英角ｺﾞｼｯｸUB" panose="020B0900000000000000" pitchFamily="50" charset="-128"/>
              <a:ea typeface="HGP創英角ｺﾞｼｯｸUB" panose="020B0900000000000000" pitchFamily="50" charset="-128"/>
            </a:endParaRPr>
          </a:p>
        </p:txBody>
      </p:sp>
      <p:sp>
        <p:nvSpPr>
          <p:cNvPr id="40" name="角丸四角形 39"/>
          <p:cNvSpPr/>
          <p:nvPr/>
        </p:nvSpPr>
        <p:spPr>
          <a:xfrm>
            <a:off x="358133" y="3966319"/>
            <a:ext cx="2730295" cy="1724892"/>
          </a:xfrm>
          <a:prstGeom prst="roundRect">
            <a:avLst>
              <a:gd name="adj" fmla="val 80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dirty="0">
                <a:solidFill>
                  <a:prstClr val="black"/>
                </a:solidFill>
              </a:rPr>
              <a:t>個人</a:t>
            </a:r>
            <a:r>
              <a:rPr lang="ja-JP" altLang="en-US" sz="1400" b="1" dirty="0" smtClean="0">
                <a:solidFill>
                  <a:prstClr val="black"/>
                </a:solidFill>
              </a:rPr>
              <a:t>番号　</a:t>
            </a:r>
            <a:r>
              <a:rPr lang="en-US" altLang="ja-JP" sz="1400" b="1" dirty="0" smtClean="0">
                <a:solidFill>
                  <a:prstClr val="black"/>
                </a:solidFill>
              </a:rPr>
              <a:t>1234</a:t>
            </a:r>
            <a:r>
              <a:rPr lang="ja-JP" altLang="en-US" sz="1400" b="1" dirty="0" smtClean="0">
                <a:solidFill>
                  <a:prstClr val="black"/>
                </a:solidFill>
              </a:rPr>
              <a:t>　</a:t>
            </a:r>
            <a:r>
              <a:rPr lang="en-US" altLang="ja-JP" sz="1400" b="1" dirty="0" smtClean="0">
                <a:solidFill>
                  <a:prstClr val="black"/>
                </a:solidFill>
              </a:rPr>
              <a:t>5678</a:t>
            </a:r>
            <a:r>
              <a:rPr lang="ja-JP" altLang="en-US" sz="1400" b="1" dirty="0" smtClean="0">
                <a:solidFill>
                  <a:prstClr val="black"/>
                </a:solidFill>
              </a:rPr>
              <a:t>　</a:t>
            </a:r>
            <a:r>
              <a:rPr lang="en-US" altLang="ja-JP" sz="1400" b="1" dirty="0" smtClean="0">
                <a:solidFill>
                  <a:prstClr val="black"/>
                </a:solidFill>
              </a:rPr>
              <a:t>9012</a:t>
            </a:r>
          </a:p>
          <a:p>
            <a:endParaRPr lang="en-US" altLang="ja-JP" sz="1400" b="1" dirty="0">
              <a:solidFill>
                <a:prstClr val="black"/>
              </a:solidFill>
            </a:endParaRPr>
          </a:p>
          <a:p>
            <a:r>
              <a:rPr lang="ja-JP" altLang="en-US" sz="1200" b="1" dirty="0" smtClean="0">
                <a:solidFill>
                  <a:prstClr val="black"/>
                </a:solidFill>
              </a:rPr>
              <a:t>生年月日　平成○年□月△日</a:t>
            </a:r>
            <a:endParaRPr lang="en-US" altLang="ja-JP" sz="1200" b="1" dirty="0" smtClean="0">
              <a:solidFill>
                <a:prstClr val="black"/>
              </a:solidFill>
            </a:endParaRPr>
          </a:p>
          <a:p>
            <a:r>
              <a:rPr lang="ja-JP" altLang="en-US" sz="1200" b="1" dirty="0" smtClean="0">
                <a:solidFill>
                  <a:prstClr val="black"/>
                </a:solidFill>
              </a:rPr>
              <a:t>性別　女</a:t>
            </a:r>
            <a:endParaRPr lang="en-US" altLang="ja-JP" sz="1200" b="1" dirty="0" smtClean="0">
              <a:solidFill>
                <a:prstClr val="black"/>
              </a:solidFill>
            </a:endParaRPr>
          </a:p>
          <a:p>
            <a:r>
              <a:rPr lang="ja-JP" altLang="en-US" sz="1200" b="1" dirty="0" smtClean="0">
                <a:solidFill>
                  <a:prstClr val="black"/>
                </a:solidFill>
              </a:rPr>
              <a:t>氏名　</a:t>
            </a:r>
            <a:r>
              <a:rPr lang="ja-JP" altLang="en-US" sz="1200" b="1" dirty="0">
                <a:solidFill>
                  <a:prstClr val="black"/>
                </a:solidFill>
              </a:rPr>
              <a:t>神戸</a:t>
            </a:r>
            <a:r>
              <a:rPr lang="ja-JP" altLang="en-US" sz="1200" b="1" dirty="0" smtClean="0">
                <a:solidFill>
                  <a:prstClr val="black"/>
                </a:solidFill>
              </a:rPr>
              <a:t>　花子</a:t>
            </a:r>
            <a:endParaRPr lang="en-US" altLang="ja-JP" sz="1200" b="1" dirty="0" smtClean="0">
              <a:solidFill>
                <a:prstClr val="black"/>
              </a:solidFill>
            </a:endParaRPr>
          </a:p>
          <a:p>
            <a:r>
              <a:rPr lang="ja-JP" altLang="en-US" sz="1200" b="1" dirty="0" smtClean="0">
                <a:solidFill>
                  <a:prstClr val="black"/>
                </a:solidFill>
              </a:rPr>
              <a:t>住所　兵庫県神戸市東灘区●町</a:t>
            </a:r>
            <a:r>
              <a:rPr lang="en-US" altLang="ja-JP" sz="1200" b="1" dirty="0" smtClean="0">
                <a:solidFill>
                  <a:prstClr val="black"/>
                </a:solidFill>
              </a:rPr>
              <a:t>1-1-1</a:t>
            </a:r>
            <a:endParaRPr lang="ja-JP" altLang="en-US" sz="1200" b="1" dirty="0">
              <a:solidFill>
                <a:prstClr val="black"/>
              </a:solidFill>
            </a:endParaRPr>
          </a:p>
        </p:txBody>
      </p:sp>
      <p:sp>
        <p:nvSpPr>
          <p:cNvPr id="23" name="テキスト ボックス 22"/>
          <p:cNvSpPr txBox="1"/>
          <p:nvPr/>
        </p:nvSpPr>
        <p:spPr>
          <a:xfrm>
            <a:off x="3707904" y="4008855"/>
            <a:ext cx="792088" cy="211203"/>
          </a:xfrm>
          <a:prstGeom prst="rect">
            <a:avLst/>
          </a:prstGeom>
          <a:solidFill>
            <a:schemeClr val="bg1"/>
          </a:solidFill>
        </p:spPr>
        <p:txBody>
          <a:bodyPr wrap="square" lIns="36000" tIns="36000" rIns="36000" bIns="36000" rtlCol="0" anchor="ctr" anchorCtr="0">
            <a:spAutoFit/>
          </a:bodyPr>
          <a:lstStyle/>
          <a:p>
            <a:r>
              <a:rPr lang="ja-JP" altLang="en-US" sz="9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神戸　花子</a:t>
            </a:r>
            <a:endParaRPr lang="ja-JP" altLang="en-US" sz="9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テキスト ボックス 40"/>
          <p:cNvSpPr txBox="1"/>
          <p:nvPr/>
        </p:nvSpPr>
        <p:spPr>
          <a:xfrm>
            <a:off x="7236296" y="4564071"/>
            <a:ext cx="792088" cy="138499"/>
          </a:xfrm>
          <a:prstGeom prst="rect">
            <a:avLst/>
          </a:prstGeom>
          <a:solidFill>
            <a:schemeClr val="bg1"/>
          </a:solidFill>
        </p:spPr>
        <p:txBody>
          <a:bodyPr wrap="square" lIns="0" tIns="0" rIns="0" bIns="0" rtlCol="0" anchor="ctr" anchorCtr="0">
            <a:spAutoFit/>
          </a:bodyPr>
          <a:lstStyle/>
          <a:p>
            <a:r>
              <a:rPr lang="ja-JP" altLang="en-US" sz="900" b="1" dirty="0" smtClean="0">
                <a:solidFill>
                  <a:prstClr val="black"/>
                </a:solidFill>
                <a:latin typeface="Calibri"/>
                <a:ea typeface="ＭＳ Ｐゴシック"/>
              </a:rPr>
              <a:t>神戸　花子</a:t>
            </a:r>
            <a:endParaRPr lang="ja-JP" altLang="en-US" sz="900" b="1" dirty="0">
              <a:solidFill>
                <a:prstClr val="black"/>
              </a:solidFill>
              <a:latin typeface="Calibri"/>
              <a:ea typeface="ＭＳ Ｐゴシック"/>
            </a:endParaRPr>
          </a:p>
        </p:txBody>
      </p:sp>
      <p:sp>
        <p:nvSpPr>
          <p:cNvPr id="42" name="テキスト ボックス 41"/>
          <p:cNvSpPr txBox="1"/>
          <p:nvPr/>
        </p:nvSpPr>
        <p:spPr>
          <a:xfrm>
            <a:off x="3760862" y="4257446"/>
            <a:ext cx="1728192" cy="164357"/>
          </a:xfrm>
          <a:prstGeom prst="rect">
            <a:avLst/>
          </a:prstGeom>
          <a:solidFill>
            <a:schemeClr val="bg1"/>
          </a:solidFill>
        </p:spPr>
        <p:txBody>
          <a:bodyPr wrap="square" lIns="0" tIns="0" rIns="0" bIns="0" rtlCol="0" anchor="ctr" anchorCtr="0">
            <a:noAutofit/>
          </a:bodyPr>
          <a:lstStyle/>
          <a:p>
            <a:r>
              <a:rPr lang="ja-JP" altLang="en-US" sz="9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兵庫県神戸市東灘区●町</a:t>
            </a:r>
            <a:r>
              <a:rPr lang="en-US" altLang="ja-JP" sz="9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1-1-1</a:t>
            </a:r>
            <a:endParaRPr lang="ja-JP" altLang="en-US" sz="9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149574" y="60623"/>
            <a:ext cx="8700835" cy="646331"/>
          </a:xfrm>
          <a:prstGeom prst="rect">
            <a:avLst/>
          </a:prstGeom>
          <a:noFill/>
        </p:spPr>
        <p:txBody>
          <a:bodyPr wrap="square" rtlCol="0">
            <a:spAutoFit/>
          </a:bodyPr>
          <a:lstStyle/>
          <a:p>
            <a:r>
              <a:rPr lang="en-US" altLang="ja-JP" sz="3600" dirty="0" smtClean="0">
                <a:solidFill>
                  <a:prstClr val="black"/>
                </a:solidFill>
                <a:latin typeface="HGP創英角ｺﾞｼｯｸUB" panose="020B0900000000000000" pitchFamily="50" charset="-128"/>
                <a:ea typeface="HGP創英角ｺﾞｼｯｸUB" panose="020B0900000000000000" pitchFamily="50" charset="-128"/>
              </a:rPr>
              <a:t>5.</a:t>
            </a:r>
            <a:r>
              <a:rPr lang="ja-JP" altLang="en-US" sz="3600" dirty="0" smtClean="0">
                <a:solidFill>
                  <a:prstClr val="black"/>
                </a:solidFill>
                <a:latin typeface="HGP創英角ｺﾞｼｯｸUB" panose="020B0900000000000000" pitchFamily="50" charset="-128"/>
                <a:ea typeface="HGP創英角ｺﾞｼｯｸUB" panose="020B0900000000000000" pitchFamily="50" charset="-128"/>
              </a:rPr>
              <a:t>スケジュールと</a:t>
            </a:r>
            <a:r>
              <a:rPr lang="en-US" altLang="ja-JP" sz="3600" dirty="0" smtClean="0">
                <a:solidFill>
                  <a:prstClr val="black"/>
                </a:solidFill>
                <a:latin typeface="HGP創英角ｺﾞｼｯｸUB" panose="020B0900000000000000" pitchFamily="50" charset="-128"/>
                <a:ea typeface="HGP創英角ｺﾞｼｯｸUB" panose="020B0900000000000000" pitchFamily="50" charset="-128"/>
              </a:rPr>
              <a:t>Q</a:t>
            </a:r>
            <a:r>
              <a:rPr lang="ja-JP" altLang="en-US" sz="3600" dirty="0" smtClean="0">
                <a:solidFill>
                  <a:prstClr val="black"/>
                </a:solidFill>
                <a:latin typeface="HGP創英角ｺﾞｼｯｸUB" panose="020B0900000000000000" pitchFamily="50" charset="-128"/>
                <a:ea typeface="HGP創英角ｺﾞｼｯｸUB" panose="020B0900000000000000" pitchFamily="50" charset="-128"/>
              </a:rPr>
              <a:t>＆</a:t>
            </a:r>
            <a:r>
              <a:rPr lang="en-US" altLang="ja-JP" sz="3600" dirty="0" smtClean="0">
                <a:solidFill>
                  <a:prstClr val="black"/>
                </a:solidFill>
                <a:latin typeface="HGP創英角ｺﾞｼｯｸUB" panose="020B0900000000000000" pitchFamily="50" charset="-128"/>
                <a:ea typeface="HGP創英角ｺﾞｼｯｸUB" panose="020B0900000000000000" pitchFamily="50" charset="-128"/>
              </a:rPr>
              <a:t>A</a:t>
            </a:r>
            <a:endParaRPr lang="en-US" altLang="ja-JP" sz="3600" dirty="0">
              <a:solidFill>
                <a:prstClr val="black"/>
              </a:solidFill>
              <a:latin typeface="HGP創英角ｺﾞｼｯｸUB" panose="020B0900000000000000" pitchFamily="50" charset="-128"/>
              <a:ea typeface="HGP創英角ｺﾞｼｯｸUB" panose="020B0900000000000000" pitchFamily="50" charset="-128"/>
            </a:endParaRPr>
          </a:p>
        </p:txBody>
      </p:sp>
      <p:grpSp>
        <p:nvGrpSpPr>
          <p:cNvPr id="7" name="グループ化 6"/>
          <p:cNvGrpSpPr/>
          <p:nvPr/>
        </p:nvGrpSpPr>
        <p:grpSpPr>
          <a:xfrm>
            <a:off x="3434085" y="4675218"/>
            <a:ext cx="709976" cy="904259"/>
            <a:chOff x="3434085" y="4366343"/>
            <a:chExt cx="249654" cy="322225"/>
          </a:xfrm>
        </p:grpSpPr>
        <p:sp>
          <p:nvSpPr>
            <p:cNvPr id="50" name="正方形/長方形 49"/>
            <p:cNvSpPr/>
            <p:nvPr/>
          </p:nvSpPr>
          <p:spPr>
            <a:xfrm>
              <a:off x="3434085" y="4366343"/>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1" name="フローチャート : 論理積ゲート 50"/>
            <p:cNvSpPr/>
            <p:nvPr/>
          </p:nvSpPr>
          <p:spPr>
            <a:xfrm rot="16200000">
              <a:off x="3492065" y="4522146"/>
              <a:ext cx="141010" cy="191834"/>
            </a:xfrm>
            <a:prstGeom prst="flowChartDelay">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2" name="スマイル 51"/>
            <p:cNvSpPr/>
            <p:nvPr/>
          </p:nvSpPr>
          <p:spPr>
            <a:xfrm>
              <a:off x="3466653" y="4406967"/>
              <a:ext cx="191834" cy="157075"/>
            </a:xfrm>
            <a:prstGeom prst="smileyFace">
              <a:avLst>
                <a:gd name="adj" fmla="val 4653"/>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53" name="Rectangle 13"/>
          <p:cNvSpPr>
            <a:spLocks noChangeArrowheads="1"/>
          </p:cNvSpPr>
          <p:nvPr/>
        </p:nvSpPr>
        <p:spPr bwMode="gray">
          <a:xfrm>
            <a:off x="199709" y="691868"/>
            <a:ext cx="8784976" cy="792088"/>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5"/>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5"/>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5"/>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5"/>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5"/>
              </a:buBlip>
              <a:defRPr kumimoji="1" sz="2000">
                <a:solidFill>
                  <a:srgbClr val="000000"/>
                </a:solidFill>
                <a:latin typeface="Arial" charset="0"/>
                <a:ea typeface="ＭＳ Ｐゴシック" charset="-128"/>
                <a:cs typeface="Arial" charset="0"/>
              </a:defRPr>
            </a:lvl9pPr>
          </a:lstStyle>
          <a:p>
            <a:pPr eaLnBrk="1" fontAlgn="ctr" hangingPunct="1">
              <a:lnSpc>
                <a:spcPct val="90000"/>
              </a:lnSpc>
              <a:spcBef>
                <a:spcPct val="0"/>
              </a:spcBef>
              <a:spcAft>
                <a:spcPct val="0"/>
              </a:spcAft>
              <a:buClrTx/>
              <a:buFontTx/>
              <a:buNone/>
            </a:pPr>
            <a:r>
              <a:rPr lang="ja-JP" altLang="en-US" b="1" dirty="0" smtClean="0">
                <a:solidFill>
                  <a:srgbClr val="0070C0"/>
                </a:solidFill>
              </a:rPr>
              <a:t>平成</a:t>
            </a:r>
            <a:r>
              <a:rPr lang="en-US" altLang="ja-JP" b="1" dirty="0" smtClean="0">
                <a:solidFill>
                  <a:srgbClr val="0070C0"/>
                </a:solidFill>
              </a:rPr>
              <a:t>27</a:t>
            </a:r>
            <a:r>
              <a:rPr lang="ja-JP" altLang="en-US" b="1" dirty="0" smtClean="0">
                <a:solidFill>
                  <a:srgbClr val="0070C0"/>
                </a:solidFill>
              </a:rPr>
              <a:t>年</a:t>
            </a:r>
            <a:r>
              <a:rPr lang="en-US" altLang="ja-JP" b="1" dirty="0" smtClean="0">
                <a:solidFill>
                  <a:srgbClr val="0070C0"/>
                </a:solidFill>
              </a:rPr>
              <a:t>10</a:t>
            </a:r>
            <a:r>
              <a:rPr lang="ja-JP" altLang="en-US" b="1" dirty="0" smtClean="0">
                <a:solidFill>
                  <a:srgbClr val="0070C0"/>
                </a:solidFill>
              </a:rPr>
              <a:t>月～　　番号通知カード郵送（住民票の住所）</a:t>
            </a:r>
            <a:endParaRPr lang="en-US" altLang="ja-JP" b="1" dirty="0" smtClean="0">
              <a:solidFill>
                <a:srgbClr val="0070C0"/>
              </a:solidFill>
            </a:endParaRPr>
          </a:p>
          <a:p>
            <a:pPr eaLnBrk="1" fontAlgn="ctr" hangingPunct="1">
              <a:lnSpc>
                <a:spcPct val="90000"/>
              </a:lnSpc>
              <a:spcBef>
                <a:spcPct val="0"/>
              </a:spcBef>
              <a:spcAft>
                <a:spcPct val="0"/>
              </a:spcAft>
              <a:buClrTx/>
              <a:buFontTx/>
              <a:buNone/>
            </a:pPr>
            <a:r>
              <a:rPr lang="ja-JP" altLang="en-US" b="1" dirty="0">
                <a:solidFill>
                  <a:srgbClr val="0070C0"/>
                </a:solidFill>
              </a:rPr>
              <a:t>　</a:t>
            </a:r>
            <a:r>
              <a:rPr lang="ja-JP" altLang="en-US" b="1" dirty="0" smtClean="0">
                <a:solidFill>
                  <a:srgbClr val="0070C0"/>
                </a:solidFill>
              </a:rPr>
              <a:t>　　　　　　　　　　　　 郵送によるマイナンバーカード申請開始</a:t>
            </a:r>
            <a:endParaRPr lang="en-US" altLang="ja-JP" b="1" dirty="0" smtClean="0">
              <a:solidFill>
                <a:srgbClr val="0070C0"/>
              </a:solidFill>
            </a:endParaRPr>
          </a:p>
        </p:txBody>
      </p:sp>
      <p:sp>
        <p:nvSpPr>
          <p:cNvPr id="54" name="Rectangle 13"/>
          <p:cNvSpPr>
            <a:spLocks noChangeArrowheads="1"/>
          </p:cNvSpPr>
          <p:nvPr/>
        </p:nvSpPr>
        <p:spPr bwMode="gray">
          <a:xfrm>
            <a:off x="190984" y="1538624"/>
            <a:ext cx="8784976" cy="1271921"/>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5"/>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5"/>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5"/>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5"/>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5"/>
              </a:buBlip>
              <a:defRPr kumimoji="1" sz="2000">
                <a:solidFill>
                  <a:srgbClr val="000000"/>
                </a:solidFill>
                <a:latin typeface="Arial" charset="0"/>
                <a:ea typeface="ＭＳ Ｐゴシック" charset="-128"/>
                <a:cs typeface="Arial" charset="0"/>
              </a:defRPr>
            </a:lvl9pPr>
          </a:lstStyle>
          <a:p>
            <a:pPr eaLnBrk="1" fontAlgn="ctr" hangingPunct="1">
              <a:lnSpc>
                <a:spcPct val="90000"/>
              </a:lnSpc>
              <a:spcBef>
                <a:spcPct val="0"/>
              </a:spcBef>
              <a:spcAft>
                <a:spcPct val="0"/>
              </a:spcAft>
              <a:buClrTx/>
              <a:buFontTx/>
              <a:buNone/>
            </a:pPr>
            <a:r>
              <a:rPr lang="ja-JP" altLang="en-US" b="1" dirty="0" smtClean="0">
                <a:solidFill>
                  <a:srgbClr val="0070C0"/>
                </a:solidFill>
              </a:rPr>
              <a:t>平成</a:t>
            </a:r>
            <a:r>
              <a:rPr lang="en-US" altLang="ja-JP" b="1" dirty="0">
                <a:solidFill>
                  <a:srgbClr val="0070C0"/>
                </a:solidFill>
              </a:rPr>
              <a:t>28</a:t>
            </a:r>
            <a:r>
              <a:rPr lang="ja-JP" altLang="en-US" b="1" dirty="0" smtClean="0">
                <a:solidFill>
                  <a:srgbClr val="0070C0"/>
                </a:solidFill>
              </a:rPr>
              <a:t>年</a:t>
            </a:r>
            <a:r>
              <a:rPr lang="en-US" altLang="ja-JP" b="1" dirty="0" smtClean="0">
                <a:solidFill>
                  <a:srgbClr val="0070C0"/>
                </a:solidFill>
              </a:rPr>
              <a:t>1</a:t>
            </a:r>
            <a:r>
              <a:rPr lang="ja-JP" altLang="en-US" b="1" dirty="0" smtClean="0">
                <a:solidFill>
                  <a:srgbClr val="0070C0"/>
                </a:solidFill>
              </a:rPr>
              <a:t>月～　  　</a:t>
            </a:r>
            <a:r>
              <a:rPr lang="en-US" altLang="ja-JP" b="1" dirty="0" smtClean="0">
                <a:solidFill>
                  <a:srgbClr val="0070C0"/>
                </a:solidFill>
              </a:rPr>
              <a:t>IC</a:t>
            </a:r>
            <a:r>
              <a:rPr lang="ja-JP" altLang="en-US" b="1" dirty="0" smtClean="0">
                <a:solidFill>
                  <a:srgbClr val="0070C0"/>
                </a:solidFill>
              </a:rPr>
              <a:t>チップ入りマイナンバーカード交付</a:t>
            </a:r>
            <a:endParaRPr lang="en-US" altLang="ja-JP" b="1" dirty="0" smtClean="0">
              <a:solidFill>
                <a:srgbClr val="0070C0"/>
              </a:solidFill>
            </a:endParaRPr>
          </a:p>
          <a:p>
            <a:pPr eaLnBrk="1" fontAlgn="ctr" hangingPunct="1">
              <a:lnSpc>
                <a:spcPct val="90000"/>
              </a:lnSpc>
              <a:spcBef>
                <a:spcPct val="0"/>
              </a:spcBef>
              <a:spcAft>
                <a:spcPct val="0"/>
              </a:spcAft>
              <a:buClrTx/>
              <a:buFontTx/>
              <a:buNone/>
            </a:pPr>
            <a:r>
              <a:rPr lang="ja-JP" altLang="en-US" b="1" dirty="0" smtClean="0">
                <a:solidFill>
                  <a:srgbClr val="0070C0"/>
                </a:solidFill>
              </a:rPr>
              <a:t>　　　　　　　　　　　　　 証明書のコンビニ交付（神戸市）</a:t>
            </a:r>
            <a:endParaRPr lang="en-US" altLang="ja-JP" b="1" dirty="0" smtClean="0">
              <a:solidFill>
                <a:srgbClr val="0070C0"/>
              </a:solidFill>
            </a:endParaRPr>
          </a:p>
          <a:p>
            <a:pPr eaLnBrk="1" fontAlgn="ctr" hangingPunct="1">
              <a:lnSpc>
                <a:spcPct val="90000"/>
              </a:lnSpc>
              <a:spcBef>
                <a:spcPct val="0"/>
              </a:spcBef>
              <a:spcAft>
                <a:spcPct val="0"/>
              </a:spcAft>
              <a:buClrTx/>
              <a:buFontTx/>
              <a:buNone/>
            </a:pPr>
            <a:r>
              <a:rPr lang="ja-JP" altLang="en-US" b="1" dirty="0">
                <a:solidFill>
                  <a:srgbClr val="0070C0"/>
                </a:solidFill>
              </a:rPr>
              <a:t>　</a:t>
            </a:r>
            <a:r>
              <a:rPr lang="ja-JP" altLang="en-US" b="1" dirty="0" smtClean="0">
                <a:solidFill>
                  <a:srgbClr val="0070C0"/>
                </a:solidFill>
              </a:rPr>
              <a:t>　　　　　　　　　　　　 一部の法定調書等にマイナンバー記入開始</a:t>
            </a:r>
            <a:endParaRPr lang="en-US" altLang="ja-JP" b="1" dirty="0" smtClean="0">
              <a:solidFill>
                <a:srgbClr val="0070C0"/>
              </a:solidFill>
            </a:endParaRPr>
          </a:p>
        </p:txBody>
      </p:sp>
      <p:sp>
        <p:nvSpPr>
          <p:cNvPr id="55" name="Rectangle 13"/>
          <p:cNvSpPr>
            <a:spLocks noChangeArrowheads="1"/>
          </p:cNvSpPr>
          <p:nvPr/>
        </p:nvSpPr>
        <p:spPr bwMode="gray">
          <a:xfrm>
            <a:off x="201984" y="2882354"/>
            <a:ext cx="8784976" cy="576263"/>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5"/>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5"/>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5"/>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5"/>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5"/>
              </a:buBlip>
              <a:defRPr kumimoji="1" sz="2000">
                <a:solidFill>
                  <a:srgbClr val="000000"/>
                </a:solidFill>
                <a:latin typeface="Arial" charset="0"/>
                <a:ea typeface="ＭＳ Ｐゴシック" charset="-128"/>
                <a:cs typeface="Arial" charset="0"/>
              </a:defRPr>
            </a:lvl9pPr>
          </a:lstStyle>
          <a:p>
            <a:pPr eaLnBrk="1" fontAlgn="ctr" hangingPunct="1">
              <a:lnSpc>
                <a:spcPct val="90000"/>
              </a:lnSpc>
              <a:spcBef>
                <a:spcPct val="0"/>
              </a:spcBef>
              <a:spcAft>
                <a:spcPct val="0"/>
              </a:spcAft>
              <a:buClrTx/>
              <a:buFontTx/>
              <a:buNone/>
            </a:pPr>
            <a:r>
              <a:rPr lang="ja-JP" altLang="en-US" b="1" dirty="0" smtClean="0">
                <a:solidFill>
                  <a:srgbClr val="0070C0"/>
                </a:solidFill>
              </a:rPr>
              <a:t>平成</a:t>
            </a:r>
            <a:r>
              <a:rPr lang="en-US" altLang="ja-JP" b="1" dirty="0">
                <a:solidFill>
                  <a:srgbClr val="0070C0"/>
                </a:solidFill>
              </a:rPr>
              <a:t>29</a:t>
            </a:r>
            <a:r>
              <a:rPr lang="ja-JP" altLang="en-US" b="1" dirty="0" smtClean="0">
                <a:solidFill>
                  <a:srgbClr val="0070C0"/>
                </a:solidFill>
              </a:rPr>
              <a:t>年</a:t>
            </a:r>
            <a:r>
              <a:rPr lang="en-US" altLang="ja-JP" b="1" dirty="0" smtClean="0">
                <a:solidFill>
                  <a:srgbClr val="0070C0"/>
                </a:solidFill>
              </a:rPr>
              <a:t>7</a:t>
            </a:r>
            <a:r>
              <a:rPr lang="ja-JP" altLang="en-US" b="1" dirty="0" smtClean="0">
                <a:solidFill>
                  <a:srgbClr val="0070C0"/>
                </a:solidFill>
              </a:rPr>
              <a:t>月～　　  自治体の手続きでマイナンバーが本格導入</a:t>
            </a:r>
            <a:endParaRPr lang="en-US" altLang="ja-JP" b="1" dirty="0" smtClean="0">
              <a:solidFill>
                <a:srgbClr val="0070C0"/>
              </a:solidFill>
            </a:endParaRPr>
          </a:p>
        </p:txBody>
      </p:sp>
      <p:sp>
        <p:nvSpPr>
          <p:cNvPr id="56" name="テキスト ボックス 55"/>
          <p:cNvSpPr txBox="1"/>
          <p:nvPr/>
        </p:nvSpPr>
        <p:spPr>
          <a:xfrm>
            <a:off x="35496" y="6016932"/>
            <a:ext cx="3139696" cy="692497"/>
          </a:xfrm>
          <a:prstGeom prst="rect">
            <a:avLst/>
          </a:prstGeom>
          <a:noFill/>
        </p:spPr>
        <p:txBody>
          <a:bodyPr wrap="square" rtlCol="0">
            <a:spAutoFit/>
          </a:bodyPr>
          <a:lstStyle/>
          <a:p>
            <a:pPr fontAlgn="auto">
              <a:spcBef>
                <a:spcPts val="0"/>
              </a:spcBef>
              <a:spcAft>
                <a:spcPts val="0"/>
              </a:spcAft>
            </a:pPr>
            <a:r>
              <a:rPr lang="ja-JP" altLang="en-US" sz="13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住民票に記載された住所に郵送されます。</a:t>
            </a:r>
            <a:endParaRPr lang="en-US" altLang="ja-JP" sz="13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3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3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3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マイナンバーカード（右）の交付申請書</a:t>
            </a:r>
            <a:endParaRPr lang="en-US" altLang="ja-JP" sz="13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3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3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が同封</a:t>
            </a:r>
            <a:r>
              <a:rPr lang="ja-JP" altLang="en-US" sz="13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されます。</a:t>
            </a:r>
            <a:endParaRPr lang="en-US" altLang="ja-JP" sz="13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テキスト ボックス 56"/>
          <p:cNvSpPr txBox="1"/>
          <p:nvPr/>
        </p:nvSpPr>
        <p:spPr>
          <a:xfrm>
            <a:off x="3236792" y="6021288"/>
            <a:ext cx="5739168" cy="492443"/>
          </a:xfrm>
          <a:prstGeom prst="rect">
            <a:avLst/>
          </a:prstGeom>
          <a:noFill/>
        </p:spPr>
        <p:txBody>
          <a:bodyPr wrap="square" rtlCol="0">
            <a:spAutoFit/>
          </a:bodyPr>
          <a:lstStyle/>
          <a:p>
            <a:pPr fontAlgn="auto">
              <a:spcBef>
                <a:spcPts val="0"/>
              </a:spcBef>
              <a:spcAft>
                <a:spcPts val="0"/>
              </a:spcAft>
            </a:pPr>
            <a:r>
              <a:rPr lang="ja-JP" altLang="en-US" sz="13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申請に写真を</a:t>
            </a:r>
            <a:r>
              <a:rPr lang="ja-JP" altLang="en-US" sz="13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貼って郵送で申請</a:t>
            </a:r>
            <a:r>
              <a:rPr lang="ja-JP" altLang="en-US" sz="13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3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自治体の窓口で本人</a:t>
            </a:r>
            <a:r>
              <a:rPr lang="ja-JP" altLang="en-US" sz="13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13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確認のうえ交付</a:t>
            </a:r>
            <a:r>
              <a:rPr lang="ja-JP" altLang="en-US" sz="13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します。</a:t>
            </a:r>
            <a:endParaRPr lang="en-US" altLang="ja-JP" sz="13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3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3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自分の</a:t>
            </a:r>
            <a:r>
              <a:rPr lang="ja-JP" altLang="en-US" sz="13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マイナンバーであること</a:t>
            </a:r>
            <a:r>
              <a:rPr lang="ja-JP" altLang="en-US" sz="13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を証明するために提示する機会が増えます。</a:t>
            </a:r>
            <a:endParaRPr lang="en-US" altLang="ja-JP" sz="13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スライド番号プレースホルダー 3"/>
          <p:cNvSpPr>
            <a:spLocks noGrp="1"/>
          </p:cNvSpPr>
          <p:nvPr>
            <p:ph type="sldNum" sz="quarter" idx="12"/>
          </p:nvPr>
        </p:nvSpPr>
        <p:spPr>
          <a:xfrm>
            <a:off x="7010400" y="6492875"/>
            <a:ext cx="2133600" cy="365125"/>
          </a:xfrm>
        </p:spPr>
        <p:txBody>
          <a:bodyPr/>
          <a:lstStyle/>
          <a:p>
            <a:pPr>
              <a:defRPr/>
            </a:pPr>
            <a:fld id="{C3C04727-8AF5-4794-A05C-2C4886A14F80}"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7</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86122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C3C04727-8AF5-4794-A05C-2C4886A14F80}" type="slidenum">
              <a:rPr lang="ja-JP" altLang="en-US" smtClean="0"/>
              <a:pPr>
                <a:defRPr/>
              </a:pPr>
              <a:t>8</a:t>
            </a:fld>
            <a:endParaRPr lang="ja-JP" altLang="en-US"/>
          </a:p>
        </p:txBody>
      </p:sp>
      <p:sp>
        <p:nvSpPr>
          <p:cNvPr id="6" name="Rectangle 13"/>
          <p:cNvSpPr>
            <a:spLocks noChangeArrowheads="1"/>
          </p:cNvSpPr>
          <p:nvPr/>
        </p:nvSpPr>
        <p:spPr bwMode="gray">
          <a:xfrm>
            <a:off x="199709" y="116632"/>
            <a:ext cx="8784976" cy="432048"/>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9pPr>
          </a:lstStyle>
          <a:p>
            <a:pPr eaLnBrk="1" fontAlgn="ctr" hangingPunct="1">
              <a:lnSpc>
                <a:spcPct val="90000"/>
              </a:lnSpc>
              <a:spcBef>
                <a:spcPct val="0"/>
              </a:spcBef>
              <a:spcAft>
                <a:spcPct val="0"/>
              </a:spcAft>
              <a:buClrTx/>
              <a:buFontTx/>
              <a:buNone/>
            </a:pPr>
            <a:r>
              <a:rPr lang="en-US" altLang="ja-JP" b="1" dirty="0" smtClean="0">
                <a:solidFill>
                  <a:srgbClr val="0070C0"/>
                </a:solidFill>
              </a:rPr>
              <a:t>Q.</a:t>
            </a:r>
            <a:r>
              <a:rPr lang="ja-JP" altLang="en-US" b="1" dirty="0" smtClean="0">
                <a:solidFill>
                  <a:srgbClr val="0070C0"/>
                </a:solidFill>
              </a:rPr>
              <a:t>誰にでも番号は付くのか？</a:t>
            </a:r>
            <a:endParaRPr lang="en-US" altLang="ja-JP" b="1" dirty="0" smtClean="0">
              <a:solidFill>
                <a:srgbClr val="0070C0"/>
              </a:solidFill>
            </a:endParaRPr>
          </a:p>
        </p:txBody>
      </p:sp>
      <p:grpSp>
        <p:nvGrpSpPr>
          <p:cNvPr id="7" name="グループ化 6"/>
          <p:cNvGrpSpPr/>
          <p:nvPr/>
        </p:nvGrpSpPr>
        <p:grpSpPr>
          <a:xfrm>
            <a:off x="374265" y="619060"/>
            <a:ext cx="2808312" cy="2737932"/>
            <a:chOff x="694014" y="1536893"/>
            <a:chExt cx="2808312" cy="2593916"/>
          </a:xfrm>
        </p:grpSpPr>
        <p:sp>
          <p:nvSpPr>
            <p:cNvPr id="8" name="角丸四角形 7"/>
            <p:cNvSpPr/>
            <p:nvPr/>
          </p:nvSpPr>
          <p:spPr>
            <a:xfrm>
              <a:off x="694014" y="1536893"/>
              <a:ext cx="2808312"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9" name="グループ化 8"/>
            <p:cNvGrpSpPr/>
            <p:nvPr/>
          </p:nvGrpSpPr>
          <p:grpSpPr>
            <a:xfrm>
              <a:off x="838031" y="2252096"/>
              <a:ext cx="1513237" cy="939144"/>
              <a:chOff x="777289" y="2453520"/>
              <a:chExt cx="591346" cy="361096"/>
            </a:xfrm>
          </p:grpSpPr>
          <p:sp>
            <p:nvSpPr>
              <p:cNvPr id="12" name="フローチャート : 論理積ゲート 11"/>
              <p:cNvSpPr/>
              <p:nvPr/>
            </p:nvSpPr>
            <p:spPr>
              <a:xfrm rot="16200000">
                <a:off x="810485" y="2607428"/>
                <a:ext cx="183858" cy="229815"/>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3" name="スマイル 12"/>
              <p:cNvSpPr/>
              <p:nvPr/>
            </p:nvSpPr>
            <p:spPr>
              <a:xfrm>
                <a:off x="777289" y="2453520"/>
                <a:ext cx="240033" cy="204804"/>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4" name="フローチャート : 論理積ゲート 13"/>
              <p:cNvSpPr/>
              <p:nvPr/>
            </p:nvSpPr>
            <p:spPr>
              <a:xfrm rot="16200000">
                <a:off x="1156273" y="2602254"/>
                <a:ext cx="183858" cy="240866"/>
              </a:xfrm>
              <a:prstGeom prst="flowChartDelay">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5" name="スマイル 14"/>
              <p:cNvSpPr/>
              <p:nvPr/>
            </p:nvSpPr>
            <p:spPr>
              <a:xfrm>
                <a:off x="1123274" y="2457831"/>
                <a:ext cx="240865" cy="204804"/>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0" name="テキスト ボックス 9"/>
            <p:cNvSpPr txBox="1"/>
            <p:nvPr/>
          </p:nvSpPr>
          <p:spPr>
            <a:xfrm>
              <a:off x="741710" y="1588256"/>
              <a:ext cx="2688608" cy="584775"/>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①赤ちゃん・お年寄り・</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日本国籍を持たない人も</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p:cNvSpPr txBox="1"/>
            <p:nvPr/>
          </p:nvSpPr>
          <p:spPr>
            <a:xfrm>
              <a:off x="694014" y="3431336"/>
              <a:ext cx="2795842" cy="612334"/>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生まれたての赤ちゃんにも、お年寄りにも、住民票のある外国人の方（中長期在留・特別永住者）にも番号が付きます</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20" name="曲線コネクタ 19"/>
          <p:cNvCxnSpPr>
            <a:stCxn id="13" idx="0"/>
          </p:cNvCxnSpPr>
          <p:nvPr/>
        </p:nvCxnSpPr>
        <p:spPr>
          <a:xfrm rot="5400000" flipH="1" flipV="1">
            <a:off x="792097" y="1305028"/>
            <a:ext cx="102248" cy="35641"/>
          </a:xfrm>
          <a:prstGeom prst="curvedConnector3">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40" name="グループ化 39"/>
          <p:cNvGrpSpPr/>
          <p:nvPr/>
        </p:nvGrpSpPr>
        <p:grpSpPr>
          <a:xfrm>
            <a:off x="611136" y="1658872"/>
            <a:ext cx="2186757" cy="906032"/>
            <a:chOff x="611136" y="3171040"/>
            <a:chExt cx="2186757" cy="906032"/>
          </a:xfrm>
        </p:grpSpPr>
        <p:sp>
          <p:nvSpPr>
            <p:cNvPr id="16" name="円弧 15"/>
            <p:cNvSpPr/>
            <p:nvPr/>
          </p:nvSpPr>
          <p:spPr>
            <a:xfrm>
              <a:off x="839624" y="3171040"/>
              <a:ext cx="220416" cy="182509"/>
            </a:xfrm>
            <a:prstGeom prst="arc">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p:nvSpPr>
          <p:spPr>
            <a:xfrm flipH="1">
              <a:off x="611136" y="3173845"/>
              <a:ext cx="214463" cy="182509"/>
            </a:xfrm>
            <a:prstGeom prst="arc">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24" name="グループ化 23"/>
            <p:cNvGrpSpPr/>
            <p:nvPr/>
          </p:nvGrpSpPr>
          <p:grpSpPr>
            <a:xfrm>
              <a:off x="2212215" y="3230419"/>
              <a:ext cx="585678" cy="587626"/>
              <a:chOff x="1217803" y="2477730"/>
              <a:chExt cx="661115" cy="647843"/>
            </a:xfrm>
          </p:grpSpPr>
          <p:sp>
            <p:nvSpPr>
              <p:cNvPr id="25" name="二等辺三角形 24"/>
              <p:cNvSpPr/>
              <p:nvPr/>
            </p:nvSpPr>
            <p:spPr>
              <a:xfrm rot="13075463">
                <a:off x="1217803" y="2751091"/>
                <a:ext cx="463124" cy="37448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6" name="円/楕円 25"/>
              <p:cNvSpPr/>
              <p:nvPr/>
            </p:nvSpPr>
            <p:spPr>
              <a:xfrm rot="2275463">
                <a:off x="1374322" y="2477730"/>
                <a:ext cx="504596" cy="4662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7" name="円/楕円 26"/>
              <p:cNvSpPr/>
              <p:nvPr/>
            </p:nvSpPr>
            <p:spPr>
              <a:xfrm rot="2275463">
                <a:off x="1409698" y="2575946"/>
                <a:ext cx="373263" cy="35878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8" name="円/楕円 27"/>
              <p:cNvSpPr/>
              <p:nvPr/>
            </p:nvSpPr>
            <p:spPr>
              <a:xfrm rot="5028919">
                <a:off x="1471063" y="2782589"/>
                <a:ext cx="106896" cy="759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9" name="円/楕円 28"/>
              <p:cNvSpPr/>
              <p:nvPr/>
            </p:nvSpPr>
            <p:spPr>
              <a:xfrm rot="5028919">
                <a:off x="1525532" y="2787821"/>
                <a:ext cx="66917" cy="59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cxnSp>
            <p:nvCxnSpPr>
              <p:cNvPr id="30" name="直線コネクタ 29"/>
              <p:cNvCxnSpPr/>
              <p:nvPr/>
            </p:nvCxnSpPr>
            <p:spPr>
              <a:xfrm rot="2275463">
                <a:off x="1580581" y="2635648"/>
                <a:ext cx="35785" cy="32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rot="2275463" flipV="1">
                <a:off x="1557394" y="2661601"/>
                <a:ext cx="44146" cy="22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rot="2275463" flipH="1" flipV="1">
                <a:off x="1659974" y="2751317"/>
                <a:ext cx="33317" cy="28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rot="2275463" flipH="1" flipV="1">
                <a:off x="1667066" y="2754419"/>
                <a:ext cx="47736" cy="5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rot="2275463" flipH="1">
                <a:off x="1673190" y="2736567"/>
                <a:ext cx="41102" cy="20270"/>
              </a:xfrm>
              <a:prstGeom prst="line">
                <a:avLst/>
              </a:prstGeom>
            </p:spPr>
            <p:style>
              <a:lnRef idx="1">
                <a:schemeClr val="accent1"/>
              </a:lnRef>
              <a:fillRef idx="0">
                <a:schemeClr val="accent1"/>
              </a:fillRef>
              <a:effectRef idx="0">
                <a:schemeClr val="accent1"/>
              </a:effectRef>
              <a:fontRef idx="minor">
                <a:schemeClr val="tx1"/>
              </a:fontRef>
            </p:style>
          </p:cxnSp>
          <p:sp>
            <p:nvSpPr>
              <p:cNvPr id="35" name="涙形 34"/>
              <p:cNvSpPr/>
              <p:nvPr/>
            </p:nvSpPr>
            <p:spPr>
              <a:xfrm rot="2275463" flipH="1" flipV="1">
                <a:off x="1719344" y="2750175"/>
                <a:ext cx="29722" cy="31581"/>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6" name="涙形 35"/>
              <p:cNvSpPr/>
              <p:nvPr/>
            </p:nvSpPr>
            <p:spPr>
              <a:xfrm rot="2275463" flipH="1" flipV="1">
                <a:off x="1767192" y="2741975"/>
                <a:ext cx="29722" cy="31581"/>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7" name="涙形 36"/>
              <p:cNvSpPr/>
              <p:nvPr/>
            </p:nvSpPr>
            <p:spPr>
              <a:xfrm rot="8338951">
                <a:off x="1552351" y="2594756"/>
                <a:ext cx="30435" cy="33830"/>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8" name="涙形 37"/>
              <p:cNvSpPr/>
              <p:nvPr/>
            </p:nvSpPr>
            <p:spPr>
              <a:xfrm rot="8338951">
                <a:off x="1552395" y="2543782"/>
                <a:ext cx="30435" cy="33830"/>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9" name="涙形 38"/>
              <p:cNvSpPr/>
              <p:nvPr/>
            </p:nvSpPr>
            <p:spPr>
              <a:xfrm rot="8338951">
                <a:off x="1555222" y="2496612"/>
                <a:ext cx="30435" cy="33830"/>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pic>
          <p:nvPicPr>
            <p:cNvPr id="1026" name="Picture 2" descr="クリックすると新しいウィンドウで開きます"/>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6048" y="3380933"/>
              <a:ext cx="525307" cy="3521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クリックすると新しいウィンドウで開きます"/>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1640" y="3583939"/>
              <a:ext cx="525307" cy="3491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クリックすると新しいウィンドウで開きます"/>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9924" y="3734108"/>
              <a:ext cx="513804" cy="3429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グループ化 43"/>
          <p:cNvGrpSpPr/>
          <p:nvPr/>
        </p:nvGrpSpPr>
        <p:grpSpPr>
          <a:xfrm>
            <a:off x="3275856" y="619060"/>
            <a:ext cx="2808312" cy="2737932"/>
            <a:chOff x="694014" y="1536893"/>
            <a:chExt cx="2808312" cy="2593916"/>
          </a:xfrm>
        </p:grpSpPr>
        <p:sp>
          <p:nvSpPr>
            <p:cNvPr id="45" name="角丸四角形 44"/>
            <p:cNvSpPr/>
            <p:nvPr/>
          </p:nvSpPr>
          <p:spPr>
            <a:xfrm>
              <a:off x="694014" y="1536893"/>
              <a:ext cx="2808312"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46" name="グループ化 45"/>
            <p:cNvGrpSpPr/>
            <p:nvPr/>
          </p:nvGrpSpPr>
          <p:grpSpPr>
            <a:xfrm>
              <a:off x="838030" y="2252096"/>
              <a:ext cx="1247984" cy="939144"/>
              <a:chOff x="777289" y="2453520"/>
              <a:chExt cx="487690" cy="361096"/>
            </a:xfrm>
          </p:grpSpPr>
          <p:sp>
            <p:nvSpPr>
              <p:cNvPr id="49" name="フローチャート : 論理積ゲート 48"/>
              <p:cNvSpPr/>
              <p:nvPr/>
            </p:nvSpPr>
            <p:spPr>
              <a:xfrm rot="16200000">
                <a:off x="810485" y="2607428"/>
                <a:ext cx="183858" cy="229815"/>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0" name="スマイル 49"/>
              <p:cNvSpPr/>
              <p:nvPr/>
            </p:nvSpPr>
            <p:spPr>
              <a:xfrm>
                <a:off x="777289" y="2453520"/>
                <a:ext cx="240033" cy="204804"/>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1" name="フローチャート : 論理積ゲート 50"/>
              <p:cNvSpPr/>
              <p:nvPr/>
            </p:nvSpPr>
            <p:spPr>
              <a:xfrm rot="16200000">
                <a:off x="1052617" y="2602254"/>
                <a:ext cx="183858" cy="240866"/>
              </a:xfrm>
              <a:prstGeom prst="flowChartDelay">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52" name="スマイル 51"/>
              <p:cNvSpPr/>
              <p:nvPr/>
            </p:nvSpPr>
            <p:spPr>
              <a:xfrm>
                <a:off x="1019618" y="2457831"/>
                <a:ext cx="240865" cy="204804"/>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47" name="テキスト ボックス 46"/>
            <p:cNvSpPr txBox="1"/>
            <p:nvPr/>
          </p:nvSpPr>
          <p:spPr>
            <a:xfrm>
              <a:off x="741710" y="1588256"/>
              <a:ext cx="2688608" cy="554016"/>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②赤ちゃんは出生届けを</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出した直後に付番</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テキスト ボックス 47"/>
            <p:cNvSpPr txBox="1"/>
            <p:nvPr/>
          </p:nvSpPr>
          <p:spPr>
            <a:xfrm>
              <a:off x="694014" y="3431336"/>
              <a:ext cx="2795842" cy="612334"/>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住民登録の時にすぐに番号が付きます。</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生まれたお子さんの住民票を取るとその時には番号が決まっています。</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56" name="グループ化 55"/>
          <p:cNvGrpSpPr/>
          <p:nvPr/>
        </p:nvGrpSpPr>
        <p:grpSpPr>
          <a:xfrm>
            <a:off x="3773994" y="1844186"/>
            <a:ext cx="585678" cy="587626"/>
            <a:chOff x="1217803" y="2477730"/>
            <a:chExt cx="661115" cy="647843"/>
          </a:xfrm>
        </p:grpSpPr>
        <p:sp>
          <p:nvSpPr>
            <p:cNvPr id="60" name="二等辺三角形 59"/>
            <p:cNvSpPr/>
            <p:nvPr/>
          </p:nvSpPr>
          <p:spPr>
            <a:xfrm rot="13075463">
              <a:off x="1217803" y="2751091"/>
              <a:ext cx="463124" cy="37448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1" name="円/楕円 60"/>
            <p:cNvSpPr/>
            <p:nvPr/>
          </p:nvSpPr>
          <p:spPr>
            <a:xfrm rot="2275463">
              <a:off x="1374322" y="2477730"/>
              <a:ext cx="504596" cy="4662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2" name="円/楕円 61"/>
            <p:cNvSpPr/>
            <p:nvPr/>
          </p:nvSpPr>
          <p:spPr>
            <a:xfrm rot="2275463">
              <a:off x="1409698" y="2575946"/>
              <a:ext cx="373263" cy="35878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3" name="円/楕円 62"/>
            <p:cNvSpPr/>
            <p:nvPr/>
          </p:nvSpPr>
          <p:spPr>
            <a:xfrm rot="5028919">
              <a:off x="1471063" y="2782589"/>
              <a:ext cx="106896" cy="759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4" name="円/楕円 63"/>
            <p:cNvSpPr/>
            <p:nvPr/>
          </p:nvSpPr>
          <p:spPr>
            <a:xfrm rot="5028919">
              <a:off x="1525532" y="2787821"/>
              <a:ext cx="66917" cy="59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cxnSp>
          <p:nvCxnSpPr>
            <p:cNvPr id="65" name="直線コネクタ 64"/>
            <p:cNvCxnSpPr/>
            <p:nvPr/>
          </p:nvCxnSpPr>
          <p:spPr>
            <a:xfrm rot="2275463">
              <a:off x="1580581" y="2635648"/>
              <a:ext cx="35785" cy="32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rot="2275463" flipV="1">
              <a:off x="1557394" y="2661601"/>
              <a:ext cx="44146" cy="22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rot="2275463" flipH="1" flipV="1">
              <a:off x="1659974" y="2751317"/>
              <a:ext cx="33317" cy="28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rot="2275463" flipH="1" flipV="1">
              <a:off x="1667066" y="2754419"/>
              <a:ext cx="47736" cy="5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rot="2275463" flipH="1">
              <a:off x="1673190" y="2736567"/>
              <a:ext cx="41102" cy="20270"/>
            </a:xfrm>
            <a:prstGeom prst="line">
              <a:avLst/>
            </a:prstGeom>
          </p:spPr>
          <p:style>
            <a:lnRef idx="1">
              <a:schemeClr val="accent1"/>
            </a:lnRef>
            <a:fillRef idx="0">
              <a:schemeClr val="accent1"/>
            </a:fillRef>
            <a:effectRef idx="0">
              <a:schemeClr val="accent1"/>
            </a:effectRef>
            <a:fontRef idx="minor">
              <a:schemeClr val="tx1"/>
            </a:fontRef>
          </p:style>
        </p:cxnSp>
        <p:sp>
          <p:nvSpPr>
            <p:cNvPr id="70" name="涙形 69"/>
            <p:cNvSpPr/>
            <p:nvPr/>
          </p:nvSpPr>
          <p:spPr>
            <a:xfrm rot="2275463" flipH="1" flipV="1">
              <a:off x="1719344" y="2750175"/>
              <a:ext cx="29722" cy="31581"/>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1" name="涙形 70"/>
            <p:cNvSpPr/>
            <p:nvPr/>
          </p:nvSpPr>
          <p:spPr>
            <a:xfrm rot="2275463" flipH="1" flipV="1">
              <a:off x="1767192" y="2741975"/>
              <a:ext cx="29722" cy="31581"/>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2" name="涙形 71"/>
            <p:cNvSpPr/>
            <p:nvPr/>
          </p:nvSpPr>
          <p:spPr>
            <a:xfrm rot="8338951">
              <a:off x="1552351" y="2594756"/>
              <a:ext cx="30435" cy="33830"/>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3" name="涙形 72"/>
            <p:cNvSpPr/>
            <p:nvPr/>
          </p:nvSpPr>
          <p:spPr>
            <a:xfrm rot="8338951">
              <a:off x="1552395" y="2543782"/>
              <a:ext cx="30435" cy="33830"/>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4" name="涙形 73"/>
            <p:cNvSpPr/>
            <p:nvPr/>
          </p:nvSpPr>
          <p:spPr>
            <a:xfrm rot="8338951">
              <a:off x="1555222" y="2496612"/>
              <a:ext cx="30435" cy="33830"/>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nvGrpSpPr>
          <p:cNvPr id="75" name="グループ化 34"/>
          <p:cNvGrpSpPr>
            <a:grpSpLocks/>
          </p:cNvGrpSpPr>
          <p:nvPr/>
        </p:nvGrpSpPr>
        <p:grpSpPr bwMode="auto">
          <a:xfrm>
            <a:off x="5164608" y="1243379"/>
            <a:ext cx="777744" cy="692824"/>
            <a:chOff x="3203848" y="1064621"/>
            <a:chExt cx="1126206" cy="986370"/>
          </a:xfrm>
        </p:grpSpPr>
        <p:sp>
          <p:nvSpPr>
            <p:cNvPr id="76" name="直方体 75"/>
            <p:cNvSpPr/>
            <p:nvPr/>
          </p:nvSpPr>
          <p:spPr>
            <a:xfrm>
              <a:off x="3203848" y="1107064"/>
              <a:ext cx="1126206" cy="943927"/>
            </a:xfrm>
            <a:prstGeom prst="cube">
              <a:avLst>
                <a:gd name="adj" fmla="val 2817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77" name="正方形/長方形 76"/>
            <p:cNvSpPr/>
            <p:nvPr/>
          </p:nvSpPr>
          <p:spPr>
            <a:xfrm>
              <a:off x="3256721" y="1441848"/>
              <a:ext cx="188583"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78" name="正方形/長方形 77"/>
            <p:cNvSpPr/>
            <p:nvPr/>
          </p:nvSpPr>
          <p:spPr>
            <a:xfrm>
              <a:off x="3260246" y="1774998"/>
              <a:ext cx="186820"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79" name="正方形/長方形 78"/>
            <p:cNvSpPr/>
            <p:nvPr/>
          </p:nvSpPr>
          <p:spPr>
            <a:xfrm>
              <a:off x="3818944" y="1441848"/>
              <a:ext cx="188582"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80" name="正方形/長方形 79"/>
            <p:cNvSpPr/>
            <p:nvPr/>
          </p:nvSpPr>
          <p:spPr>
            <a:xfrm>
              <a:off x="3531664" y="1841955"/>
              <a:ext cx="188583" cy="2090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81" name="テキスト ボックス 7"/>
            <p:cNvSpPr txBox="1">
              <a:spLocks noChangeArrowheads="1"/>
            </p:cNvSpPr>
            <p:nvPr/>
          </p:nvSpPr>
          <p:spPr bwMode="auto">
            <a:xfrm>
              <a:off x="3248299" y="1064621"/>
              <a:ext cx="1027358" cy="37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1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区役所</a:t>
              </a:r>
              <a:endParaRPr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2" name="グループ化 81"/>
            <p:cNvGrpSpPr>
              <a:grpSpLocks/>
            </p:cNvGrpSpPr>
            <p:nvPr/>
          </p:nvGrpSpPr>
          <p:grpSpPr bwMode="auto">
            <a:xfrm>
              <a:off x="3507874" y="1460449"/>
              <a:ext cx="318798" cy="237151"/>
              <a:chOff x="7071436" y="3367486"/>
              <a:chExt cx="359565" cy="237151"/>
            </a:xfrm>
          </p:grpSpPr>
          <p:sp>
            <p:nvSpPr>
              <p:cNvPr id="84" name="アーチ 83"/>
              <p:cNvSpPr/>
              <p:nvPr/>
            </p:nvSpPr>
            <p:spPr>
              <a:xfrm rot="3686638">
                <a:off x="7067334" y="3371942"/>
                <a:ext cx="236798" cy="226613"/>
              </a:xfrm>
              <a:prstGeom prst="blockArc">
                <a:avLst>
                  <a:gd name="adj1" fmla="val 9994603"/>
                  <a:gd name="adj2" fmla="val 21248753"/>
                  <a:gd name="adj3" fmla="val 15004"/>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black"/>
                  </a:solidFill>
                </a:endParaRPr>
              </a:p>
            </p:txBody>
          </p:sp>
          <p:sp>
            <p:nvSpPr>
              <p:cNvPr id="85" name="アーチ 84"/>
              <p:cNvSpPr/>
              <p:nvPr/>
            </p:nvSpPr>
            <p:spPr>
              <a:xfrm rot="16757114">
                <a:off x="7173505" y="3348550"/>
                <a:ext cx="235166" cy="278296"/>
              </a:xfrm>
              <a:prstGeom prst="blockArc">
                <a:avLst>
                  <a:gd name="adj1" fmla="val 12417624"/>
                  <a:gd name="adj2" fmla="val 1215338"/>
                  <a:gd name="adj3" fmla="val 13863"/>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black"/>
                  </a:solidFill>
                </a:endParaRPr>
              </a:p>
            </p:txBody>
          </p:sp>
        </p:grpSp>
        <p:sp>
          <p:nvSpPr>
            <p:cNvPr id="83" name="正方形/長方形 82"/>
            <p:cNvSpPr/>
            <p:nvPr/>
          </p:nvSpPr>
          <p:spPr>
            <a:xfrm>
              <a:off x="3829518" y="1797861"/>
              <a:ext cx="178007" cy="18780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grpSp>
      <p:cxnSp>
        <p:nvCxnSpPr>
          <p:cNvPr id="42" name="直線矢印コネクタ 41"/>
          <p:cNvCxnSpPr>
            <a:stCxn id="51" idx="2"/>
          </p:cNvCxnSpPr>
          <p:nvPr/>
        </p:nvCxnSpPr>
        <p:spPr>
          <a:xfrm flipV="1">
            <a:off x="4667857" y="1710335"/>
            <a:ext cx="743790" cy="402559"/>
          </a:xfrm>
          <a:prstGeom prst="straightConnector1">
            <a:avLst/>
          </a:prstGeom>
          <a:ln w="25400" cap="rnd">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9" name="グループ化 88"/>
          <p:cNvGrpSpPr/>
          <p:nvPr/>
        </p:nvGrpSpPr>
        <p:grpSpPr>
          <a:xfrm>
            <a:off x="6176373" y="619060"/>
            <a:ext cx="2808312" cy="2737932"/>
            <a:chOff x="694014" y="1536893"/>
            <a:chExt cx="2808312" cy="2593916"/>
          </a:xfrm>
        </p:grpSpPr>
        <p:sp>
          <p:nvSpPr>
            <p:cNvPr id="90" name="角丸四角形 89"/>
            <p:cNvSpPr/>
            <p:nvPr/>
          </p:nvSpPr>
          <p:spPr>
            <a:xfrm>
              <a:off x="694014" y="1536893"/>
              <a:ext cx="2808312"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91" name="グループ化 90"/>
            <p:cNvGrpSpPr/>
            <p:nvPr/>
          </p:nvGrpSpPr>
          <p:grpSpPr>
            <a:xfrm>
              <a:off x="1459076" y="2207583"/>
              <a:ext cx="450627" cy="634909"/>
              <a:chOff x="1019982" y="2436403"/>
              <a:chExt cx="176097" cy="244119"/>
            </a:xfrm>
          </p:grpSpPr>
          <p:sp>
            <p:nvSpPr>
              <p:cNvPr id="94" name="フローチャート : 論理積ゲート 93"/>
              <p:cNvSpPr/>
              <p:nvPr/>
            </p:nvSpPr>
            <p:spPr>
              <a:xfrm rot="16200000">
                <a:off x="1049063" y="2533506"/>
                <a:ext cx="128153" cy="165879"/>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5" name="スマイル 94"/>
              <p:cNvSpPr/>
              <p:nvPr/>
            </p:nvSpPr>
            <p:spPr>
              <a:xfrm>
                <a:off x="1019982" y="2436403"/>
                <a:ext cx="176097" cy="148138"/>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92" name="テキスト ボックス 91"/>
            <p:cNvSpPr txBox="1"/>
            <p:nvPr/>
          </p:nvSpPr>
          <p:spPr>
            <a:xfrm>
              <a:off x="741710" y="1588256"/>
              <a:ext cx="2688608" cy="554016"/>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③海外居住で住民票がない方は、住民票を作った時に</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テキスト ボックス 92"/>
            <p:cNvSpPr txBox="1"/>
            <p:nvPr/>
          </p:nvSpPr>
          <p:spPr>
            <a:xfrm>
              <a:off x="694014" y="3431336"/>
              <a:ext cx="2795842" cy="612334"/>
            </a:xfrm>
            <a:prstGeom prst="rect">
              <a:avLst/>
            </a:prstGeom>
            <a:noFill/>
          </p:spPr>
          <p:txBody>
            <a:bodyPr wrap="square" rtlCol="0">
              <a:spAutoFit/>
            </a:bodyPr>
            <a:lstStyle/>
            <a:p>
              <a:pPr fontAlgn="auto">
                <a:spcBef>
                  <a:spcPts val="0"/>
                </a:spcBef>
                <a:spcAft>
                  <a:spcPts val="0"/>
                </a:spcAft>
              </a:pPr>
              <a:r>
                <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H27.10.1</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現在で海外に居住し住民票がない方は、帰国されて住民票を作った時に番号が付きます。</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86" name="グループ化 85"/>
          <p:cNvGrpSpPr/>
          <p:nvPr/>
        </p:nvGrpSpPr>
        <p:grpSpPr>
          <a:xfrm>
            <a:off x="7992937" y="1854643"/>
            <a:ext cx="919740" cy="694619"/>
            <a:chOff x="5720841" y="4469816"/>
            <a:chExt cx="2559536" cy="1896035"/>
          </a:xfrm>
        </p:grpSpPr>
        <p:sp>
          <p:nvSpPr>
            <p:cNvPr id="175" name="ひし形 174"/>
            <p:cNvSpPr/>
            <p:nvPr/>
          </p:nvSpPr>
          <p:spPr>
            <a:xfrm>
              <a:off x="7399199" y="4469816"/>
              <a:ext cx="881178" cy="400354"/>
            </a:xfrm>
            <a:prstGeom prst="diamond">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76" name="フリーフォーム 175"/>
            <p:cNvSpPr/>
            <p:nvPr/>
          </p:nvSpPr>
          <p:spPr>
            <a:xfrm>
              <a:off x="6290268" y="4961868"/>
              <a:ext cx="1818231" cy="1403983"/>
            </a:xfrm>
            <a:custGeom>
              <a:avLst/>
              <a:gdLst>
                <a:gd name="connsiteX0" fmla="*/ 1446028 w 2105246"/>
                <a:gd name="connsiteY0" fmla="*/ 0 h 2243470"/>
                <a:gd name="connsiteX1" fmla="*/ 2105246 w 2105246"/>
                <a:gd name="connsiteY1" fmla="*/ 0 h 2243470"/>
                <a:gd name="connsiteX2" fmla="*/ 2083981 w 2105246"/>
                <a:gd name="connsiteY2" fmla="*/ 2105247 h 2243470"/>
                <a:gd name="connsiteX3" fmla="*/ 1903228 w 2105246"/>
                <a:gd name="connsiteY3" fmla="*/ 2105247 h 2243470"/>
                <a:gd name="connsiteX4" fmla="*/ 1913860 w 2105246"/>
                <a:gd name="connsiteY4" fmla="*/ 1850065 h 2243470"/>
                <a:gd name="connsiteX5" fmla="*/ 1786269 w 2105246"/>
                <a:gd name="connsiteY5" fmla="*/ 1850065 h 2243470"/>
                <a:gd name="connsiteX6" fmla="*/ 1765004 w 2105246"/>
                <a:gd name="connsiteY6" fmla="*/ 2083982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95153 w 2105246"/>
                <a:gd name="connsiteY18" fmla="*/ 786809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03228 w 2105246"/>
                <a:gd name="connsiteY3" fmla="*/ 2105247 h 2243470"/>
                <a:gd name="connsiteX4" fmla="*/ 1913860 w 2105246"/>
                <a:gd name="connsiteY4" fmla="*/ 1850065 h 2243470"/>
                <a:gd name="connsiteX5" fmla="*/ 1786269 w 2105246"/>
                <a:gd name="connsiteY5" fmla="*/ 1850065 h 2243470"/>
                <a:gd name="connsiteX6" fmla="*/ 1765004 w 2105246"/>
                <a:gd name="connsiteY6" fmla="*/ 2083982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65004 w 2105246"/>
                <a:gd name="connsiteY6" fmla="*/ 2083982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84054 w 2105246"/>
                <a:gd name="connsiteY6" fmla="*/ 2064932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84054 w 2105246"/>
                <a:gd name="connsiteY6" fmla="*/ 2083982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79291 w 2105246"/>
                <a:gd name="connsiteY6" fmla="*/ 2069694 h 2243470"/>
                <a:gd name="connsiteX7" fmla="*/ 1584251 w 2105246"/>
                <a:gd name="connsiteY7" fmla="*/ 2073349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79291 w 2105246"/>
                <a:gd name="connsiteY6" fmla="*/ 2069694 h 2243470"/>
                <a:gd name="connsiteX7" fmla="*/ 1603301 w 2105246"/>
                <a:gd name="connsiteY7" fmla="*/ 2068586 h 2243470"/>
                <a:gd name="connsiteX8" fmla="*/ 1594883 w 2105246"/>
                <a:gd name="connsiteY8" fmla="*/ 2147777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 name="connsiteX0" fmla="*/ 1446028 w 2105246"/>
                <a:gd name="connsiteY0" fmla="*/ 0 h 2243470"/>
                <a:gd name="connsiteX1" fmla="*/ 2105246 w 2105246"/>
                <a:gd name="connsiteY1" fmla="*/ 0 h 2243470"/>
                <a:gd name="connsiteX2" fmla="*/ 2083981 w 2105246"/>
                <a:gd name="connsiteY2" fmla="*/ 2105247 h 2243470"/>
                <a:gd name="connsiteX3" fmla="*/ 1917515 w 2105246"/>
                <a:gd name="connsiteY3" fmla="*/ 2105247 h 2243470"/>
                <a:gd name="connsiteX4" fmla="*/ 1913860 w 2105246"/>
                <a:gd name="connsiteY4" fmla="*/ 1850065 h 2243470"/>
                <a:gd name="connsiteX5" fmla="*/ 1786269 w 2105246"/>
                <a:gd name="connsiteY5" fmla="*/ 1850065 h 2243470"/>
                <a:gd name="connsiteX6" fmla="*/ 1779291 w 2105246"/>
                <a:gd name="connsiteY6" fmla="*/ 2069694 h 2243470"/>
                <a:gd name="connsiteX7" fmla="*/ 1603301 w 2105246"/>
                <a:gd name="connsiteY7" fmla="*/ 2068586 h 2243470"/>
                <a:gd name="connsiteX8" fmla="*/ 1599646 w 2105246"/>
                <a:gd name="connsiteY8" fmla="*/ 2143015 h 2243470"/>
                <a:gd name="connsiteX9" fmla="*/ 1095153 w 2105246"/>
                <a:gd name="connsiteY9" fmla="*/ 2137144 h 2243470"/>
                <a:gd name="connsiteX10" fmla="*/ 1095153 w 2105246"/>
                <a:gd name="connsiteY10" fmla="*/ 2243470 h 2243470"/>
                <a:gd name="connsiteX11" fmla="*/ 659218 w 2105246"/>
                <a:gd name="connsiteY11" fmla="*/ 2243470 h 2243470"/>
                <a:gd name="connsiteX12" fmla="*/ 659218 w 2105246"/>
                <a:gd name="connsiteY12" fmla="*/ 1765005 h 2243470"/>
                <a:gd name="connsiteX13" fmla="*/ 0 w 2105246"/>
                <a:gd name="connsiteY13" fmla="*/ 1765005 h 2243470"/>
                <a:gd name="connsiteX14" fmla="*/ 0 w 2105246"/>
                <a:gd name="connsiteY14" fmla="*/ 1169582 h 2243470"/>
                <a:gd name="connsiteX15" fmla="*/ 956930 w 2105246"/>
                <a:gd name="connsiteY15" fmla="*/ 1169582 h 2243470"/>
                <a:gd name="connsiteX16" fmla="*/ 946297 w 2105246"/>
                <a:gd name="connsiteY16" fmla="*/ 637954 h 2243470"/>
                <a:gd name="connsiteX17" fmla="*/ 1084521 w 2105246"/>
                <a:gd name="connsiteY17" fmla="*/ 637954 h 2243470"/>
                <a:gd name="connsiteX18" fmla="*/ 1080866 w 2105246"/>
                <a:gd name="connsiteY18" fmla="*/ 796334 h 2243470"/>
                <a:gd name="connsiteX19" fmla="*/ 1446028 w 2105246"/>
                <a:gd name="connsiteY19" fmla="*/ 797442 h 2243470"/>
                <a:gd name="connsiteX20" fmla="*/ 1446028 w 2105246"/>
                <a:gd name="connsiteY20" fmla="*/ 0 h 224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05246" h="2243470">
                  <a:moveTo>
                    <a:pt x="1446028" y="0"/>
                  </a:moveTo>
                  <a:lnTo>
                    <a:pt x="2105246" y="0"/>
                  </a:lnTo>
                  <a:lnTo>
                    <a:pt x="2083981" y="2105247"/>
                  </a:lnTo>
                  <a:lnTo>
                    <a:pt x="1917515" y="2105247"/>
                  </a:lnTo>
                  <a:cubicBezTo>
                    <a:pt x="1916297" y="2020186"/>
                    <a:pt x="1915078" y="1935126"/>
                    <a:pt x="1913860" y="1850065"/>
                  </a:cubicBezTo>
                  <a:lnTo>
                    <a:pt x="1786269" y="1850065"/>
                  </a:lnTo>
                  <a:cubicBezTo>
                    <a:pt x="1785531" y="1921687"/>
                    <a:pt x="1780029" y="1998072"/>
                    <a:pt x="1779291" y="2069694"/>
                  </a:cubicBezTo>
                  <a:lnTo>
                    <a:pt x="1603301" y="2068586"/>
                  </a:lnTo>
                  <a:lnTo>
                    <a:pt x="1599646" y="2143015"/>
                  </a:lnTo>
                  <a:lnTo>
                    <a:pt x="1095153" y="2137144"/>
                  </a:lnTo>
                  <a:lnTo>
                    <a:pt x="1095153" y="2243470"/>
                  </a:lnTo>
                  <a:lnTo>
                    <a:pt x="659218" y="2243470"/>
                  </a:lnTo>
                  <a:lnTo>
                    <a:pt x="659218" y="1765005"/>
                  </a:lnTo>
                  <a:lnTo>
                    <a:pt x="0" y="1765005"/>
                  </a:lnTo>
                  <a:lnTo>
                    <a:pt x="0" y="1169582"/>
                  </a:lnTo>
                  <a:lnTo>
                    <a:pt x="956930" y="1169582"/>
                  </a:lnTo>
                  <a:lnTo>
                    <a:pt x="946297" y="637954"/>
                  </a:lnTo>
                  <a:lnTo>
                    <a:pt x="1084521" y="637954"/>
                  </a:lnTo>
                  <a:cubicBezTo>
                    <a:pt x="1083303" y="690747"/>
                    <a:pt x="1082084" y="743541"/>
                    <a:pt x="1080866" y="796334"/>
                  </a:cubicBezTo>
                  <a:lnTo>
                    <a:pt x="1446028" y="797442"/>
                  </a:lnTo>
                  <a:lnTo>
                    <a:pt x="1446028" y="0"/>
                  </a:lnTo>
                  <a:close/>
                </a:path>
              </a:pathLst>
            </a:cu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77" name="正方形/長方形 176"/>
            <p:cNvSpPr/>
            <p:nvPr/>
          </p:nvSpPr>
          <p:spPr>
            <a:xfrm>
              <a:off x="6328658" y="6119885"/>
              <a:ext cx="420864" cy="22610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78" name="フリーフォーム 177"/>
            <p:cNvSpPr/>
            <p:nvPr/>
          </p:nvSpPr>
          <p:spPr>
            <a:xfrm>
              <a:off x="5720841" y="5688283"/>
              <a:ext cx="514247" cy="658741"/>
            </a:xfrm>
            <a:custGeom>
              <a:avLst/>
              <a:gdLst>
                <a:gd name="connsiteX0" fmla="*/ 10632 w 595423"/>
                <a:gd name="connsiteY0" fmla="*/ 0 h 1052623"/>
                <a:gd name="connsiteX1" fmla="*/ 595423 w 595423"/>
                <a:gd name="connsiteY1" fmla="*/ 10633 h 1052623"/>
                <a:gd name="connsiteX2" fmla="*/ 595423 w 595423"/>
                <a:gd name="connsiteY2" fmla="*/ 1052623 h 1052623"/>
                <a:gd name="connsiteX3" fmla="*/ 255181 w 595423"/>
                <a:gd name="connsiteY3" fmla="*/ 1052623 h 1052623"/>
                <a:gd name="connsiteX4" fmla="*/ 265814 w 595423"/>
                <a:gd name="connsiteY4" fmla="*/ 308344 h 1052623"/>
                <a:gd name="connsiteX5" fmla="*/ 0 w 595423"/>
                <a:gd name="connsiteY5" fmla="*/ 318977 h 1052623"/>
                <a:gd name="connsiteX6" fmla="*/ 10632 w 595423"/>
                <a:gd name="connsiteY6" fmla="*/ 0 h 105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23" h="1052623">
                  <a:moveTo>
                    <a:pt x="10632" y="0"/>
                  </a:moveTo>
                  <a:lnTo>
                    <a:pt x="595423" y="10633"/>
                  </a:lnTo>
                  <a:lnTo>
                    <a:pt x="595423" y="1052623"/>
                  </a:lnTo>
                  <a:lnTo>
                    <a:pt x="255181" y="1052623"/>
                  </a:lnTo>
                  <a:lnTo>
                    <a:pt x="265814" y="308344"/>
                  </a:lnTo>
                  <a:lnTo>
                    <a:pt x="0" y="318977"/>
                  </a:lnTo>
                  <a:lnTo>
                    <a:pt x="10632" y="0"/>
                  </a:lnTo>
                  <a:close/>
                </a:path>
              </a:pathLst>
            </a:cu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nvGrpSpPr>
          <p:cNvPr id="180" name="グループ化 34"/>
          <p:cNvGrpSpPr>
            <a:grpSpLocks/>
          </p:cNvGrpSpPr>
          <p:nvPr/>
        </p:nvGrpSpPr>
        <p:grpSpPr bwMode="auto">
          <a:xfrm>
            <a:off x="7898093" y="1243378"/>
            <a:ext cx="777744" cy="692824"/>
            <a:chOff x="3203848" y="1064621"/>
            <a:chExt cx="1126206" cy="986370"/>
          </a:xfrm>
        </p:grpSpPr>
        <p:sp>
          <p:nvSpPr>
            <p:cNvPr id="181" name="直方体 180"/>
            <p:cNvSpPr/>
            <p:nvPr/>
          </p:nvSpPr>
          <p:spPr>
            <a:xfrm>
              <a:off x="3203848" y="1107064"/>
              <a:ext cx="1126206" cy="943927"/>
            </a:xfrm>
            <a:prstGeom prst="cube">
              <a:avLst>
                <a:gd name="adj" fmla="val 2817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82" name="正方形/長方形 181"/>
            <p:cNvSpPr/>
            <p:nvPr/>
          </p:nvSpPr>
          <p:spPr>
            <a:xfrm>
              <a:off x="3256721" y="1441848"/>
              <a:ext cx="188583"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83" name="正方形/長方形 182"/>
            <p:cNvSpPr/>
            <p:nvPr/>
          </p:nvSpPr>
          <p:spPr>
            <a:xfrm>
              <a:off x="3260246" y="1774998"/>
              <a:ext cx="186820"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84" name="正方形/長方形 183"/>
            <p:cNvSpPr/>
            <p:nvPr/>
          </p:nvSpPr>
          <p:spPr>
            <a:xfrm>
              <a:off x="3818944" y="1441848"/>
              <a:ext cx="188582"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85" name="正方形/長方形 184"/>
            <p:cNvSpPr/>
            <p:nvPr/>
          </p:nvSpPr>
          <p:spPr>
            <a:xfrm>
              <a:off x="3531664" y="1841955"/>
              <a:ext cx="188583" cy="2090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86" name="テキスト ボックス 7"/>
            <p:cNvSpPr txBox="1">
              <a:spLocks noChangeArrowheads="1"/>
            </p:cNvSpPr>
            <p:nvPr/>
          </p:nvSpPr>
          <p:spPr bwMode="auto">
            <a:xfrm>
              <a:off x="3248299" y="1064621"/>
              <a:ext cx="1027358" cy="37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1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区役所</a:t>
              </a:r>
              <a:endParaRPr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87" name="グループ化 186"/>
            <p:cNvGrpSpPr>
              <a:grpSpLocks/>
            </p:cNvGrpSpPr>
            <p:nvPr/>
          </p:nvGrpSpPr>
          <p:grpSpPr bwMode="auto">
            <a:xfrm>
              <a:off x="3507874" y="1460449"/>
              <a:ext cx="318798" cy="237151"/>
              <a:chOff x="7071436" y="3367486"/>
              <a:chExt cx="359565" cy="237151"/>
            </a:xfrm>
          </p:grpSpPr>
          <p:sp>
            <p:nvSpPr>
              <p:cNvPr id="189" name="アーチ 188"/>
              <p:cNvSpPr/>
              <p:nvPr/>
            </p:nvSpPr>
            <p:spPr>
              <a:xfrm rot="3686638">
                <a:off x="7067334" y="3371942"/>
                <a:ext cx="236798" cy="226613"/>
              </a:xfrm>
              <a:prstGeom prst="blockArc">
                <a:avLst>
                  <a:gd name="adj1" fmla="val 9994603"/>
                  <a:gd name="adj2" fmla="val 21248753"/>
                  <a:gd name="adj3" fmla="val 15004"/>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black"/>
                  </a:solidFill>
                </a:endParaRPr>
              </a:p>
            </p:txBody>
          </p:sp>
          <p:sp>
            <p:nvSpPr>
              <p:cNvPr id="190" name="アーチ 189"/>
              <p:cNvSpPr/>
              <p:nvPr/>
            </p:nvSpPr>
            <p:spPr>
              <a:xfrm rot="16757114">
                <a:off x="7173505" y="3348550"/>
                <a:ext cx="235166" cy="278296"/>
              </a:xfrm>
              <a:prstGeom prst="blockArc">
                <a:avLst>
                  <a:gd name="adj1" fmla="val 12417624"/>
                  <a:gd name="adj2" fmla="val 1215338"/>
                  <a:gd name="adj3" fmla="val 13863"/>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black"/>
                  </a:solidFill>
                </a:endParaRPr>
              </a:p>
            </p:txBody>
          </p:sp>
        </p:grpSp>
        <p:sp>
          <p:nvSpPr>
            <p:cNvPr id="188" name="正方形/長方形 187"/>
            <p:cNvSpPr/>
            <p:nvPr/>
          </p:nvSpPr>
          <p:spPr>
            <a:xfrm>
              <a:off x="3829518" y="1797861"/>
              <a:ext cx="178007" cy="18780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grpSp>
      <p:cxnSp>
        <p:nvCxnSpPr>
          <p:cNvPr id="191" name="直線矢印コネクタ 190"/>
          <p:cNvCxnSpPr/>
          <p:nvPr/>
        </p:nvCxnSpPr>
        <p:spPr>
          <a:xfrm flipV="1">
            <a:off x="7196312" y="1841667"/>
            <a:ext cx="701781" cy="12977"/>
          </a:xfrm>
          <a:prstGeom prst="straightConnector1">
            <a:avLst/>
          </a:prstGeom>
          <a:ln w="25400" cap="rnd">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32" name="Picture 8" descr="クリックすると新しいウィンドウで開きます"/>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21182" y="1892244"/>
            <a:ext cx="745566" cy="7502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クリックすると新しいウィンドウで開きます"/>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90394" y="2168423"/>
            <a:ext cx="580269" cy="373564"/>
          </a:xfrm>
          <a:prstGeom prst="rect">
            <a:avLst/>
          </a:prstGeom>
          <a:noFill/>
          <a:extLst>
            <a:ext uri="{909E8E84-426E-40DD-AFC4-6F175D3DCCD1}">
              <a14:hiddenFill xmlns:a14="http://schemas.microsoft.com/office/drawing/2010/main">
                <a:solidFill>
                  <a:srgbClr val="FFFFFF"/>
                </a:solidFill>
              </a14:hiddenFill>
            </a:ext>
          </a:extLst>
        </p:spPr>
      </p:pic>
      <p:sp>
        <p:nvSpPr>
          <p:cNvPr id="195" name="Rectangle 13"/>
          <p:cNvSpPr>
            <a:spLocks noChangeArrowheads="1"/>
          </p:cNvSpPr>
          <p:nvPr/>
        </p:nvSpPr>
        <p:spPr bwMode="gray">
          <a:xfrm>
            <a:off x="169545" y="3573016"/>
            <a:ext cx="8784976" cy="432876"/>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9pPr>
          </a:lstStyle>
          <a:p>
            <a:pPr eaLnBrk="1" fontAlgn="ctr" hangingPunct="1">
              <a:lnSpc>
                <a:spcPct val="90000"/>
              </a:lnSpc>
              <a:spcBef>
                <a:spcPct val="0"/>
              </a:spcBef>
              <a:spcAft>
                <a:spcPct val="0"/>
              </a:spcAft>
              <a:buClrTx/>
              <a:buFontTx/>
              <a:buNone/>
            </a:pPr>
            <a:r>
              <a:rPr lang="en-US" altLang="ja-JP" b="1" dirty="0" smtClean="0">
                <a:solidFill>
                  <a:srgbClr val="0070C0"/>
                </a:solidFill>
              </a:rPr>
              <a:t>Q.</a:t>
            </a:r>
            <a:r>
              <a:rPr lang="ja-JP" altLang="en-US" b="1" dirty="0" smtClean="0">
                <a:solidFill>
                  <a:srgbClr val="0070C0"/>
                </a:solidFill>
              </a:rPr>
              <a:t>子供は顔が変わるけれど？転居や改姓の時にはどうするの？</a:t>
            </a:r>
            <a:endParaRPr lang="en-US" altLang="ja-JP" b="1" dirty="0" smtClean="0">
              <a:solidFill>
                <a:srgbClr val="0070C0"/>
              </a:solidFill>
            </a:endParaRPr>
          </a:p>
        </p:txBody>
      </p:sp>
      <p:sp>
        <p:nvSpPr>
          <p:cNvPr id="197" name="角丸四角形 196"/>
          <p:cNvSpPr/>
          <p:nvPr/>
        </p:nvSpPr>
        <p:spPr>
          <a:xfrm>
            <a:off x="421961" y="4075444"/>
            <a:ext cx="2808312" cy="2737932"/>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98" name="テキスト ボックス 197"/>
          <p:cNvSpPr txBox="1"/>
          <p:nvPr/>
        </p:nvSpPr>
        <p:spPr>
          <a:xfrm>
            <a:off x="469657" y="4206333"/>
            <a:ext cx="2688608" cy="584775"/>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①カードは有効期限が来れば</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更新</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します</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9" name="テキスト ボックス 198"/>
          <p:cNvSpPr txBox="1"/>
          <p:nvPr/>
        </p:nvSpPr>
        <p:spPr>
          <a:xfrm>
            <a:off x="585864" y="6272512"/>
            <a:ext cx="2552699" cy="461665"/>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パスポートと同じで、子供は</a:t>
            </a:r>
            <a:r>
              <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年、大人は</a:t>
            </a:r>
            <a:r>
              <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10</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年で更新します。</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1" name="角丸四角形 200"/>
          <p:cNvSpPr/>
          <p:nvPr/>
        </p:nvSpPr>
        <p:spPr>
          <a:xfrm>
            <a:off x="3347864" y="4077072"/>
            <a:ext cx="2808312" cy="2737932"/>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02" name="テキスト ボックス 201"/>
          <p:cNvSpPr txBox="1"/>
          <p:nvPr/>
        </p:nvSpPr>
        <p:spPr>
          <a:xfrm>
            <a:off x="3395560" y="4149080"/>
            <a:ext cx="2688608" cy="584775"/>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②市民課の手続きの際に</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カードを持参してください</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3" name="テキスト ボックス 202"/>
          <p:cNvSpPr txBox="1"/>
          <p:nvPr/>
        </p:nvSpPr>
        <p:spPr>
          <a:xfrm>
            <a:off x="3491880" y="6279703"/>
            <a:ext cx="2795842" cy="461665"/>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表面に変更履歴を記載（免許証と同じ）します。手続きは市民課で一緒に。</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4" name="角丸四角形 203"/>
          <p:cNvSpPr/>
          <p:nvPr/>
        </p:nvSpPr>
        <p:spPr>
          <a:xfrm>
            <a:off x="6214353" y="4140454"/>
            <a:ext cx="2808312" cy="2737932"/>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05" name="テキスト ボックス 204"/>
          <p:cNvSpPr txBox="1"/>
          <p:nvPr/>
        </p:nvSpPr>
        <p:spPr>
          <a:xfrm>
            <a:off x="6275880" y="4149080"/>
            <a:ext cx="2688608" cy="584775"/>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①転居・改正しても原則</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一生番号</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は同じです</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6" name="テキスト ボックス 205"/>
          <p:cNvSpPr txBox="1"/>
          <p:nvPr/>
        </p:nvSpPr>
        <p:spPr>
          <a:xfrm>
            <a:off x="6300192" y="6093296"/>
            <a:ext cx="2795842" cy="646331"/>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一度付いた番号は原則変わりません。</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海外転居</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で住民票を抜いても、帰国時に</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備えて残しておきます。</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07"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888" y="4749367"/>
            <a:ext cx="2304146" cy="1477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8" name="テキスト ボックス 207"/>
          <p:cNvSpPr txBox="1"/>
          <p:nvPr/>
        </p:nvSpPr>
        <p:spPr>
          <a:xfrm>
            <a:off x="1029182" y="4850481"/>
            <a:ext cx="792088" cy="180425"/>
          </a:xfrm>
          <a:prstGeom prst="rect">
            <a:avLst/>
          </a:prstGeom>
          <a:solidFill>
            <a:schemeClr val="bg1"/>
          </a:solidFill>
        </p:spPr>
        <p:txBody>
          <a:bodyPr wrap="square" lIns="36000" tIns="36000" rIns="36000" bIns="36000" rtlCol="0" anchor="ctr" anchorCtr="0">
            <a:spAutoFit/>
          </a:bodyPr>
          <a:lstStyle/>
          <a:p>
            <a:r>
              <a:rPr lang="ja-JP" altLang="en-US" sz="7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神戸　花子</a:t>
            </a:r>
            <a:endParaRPr lang="ja-JP" altLang="en-US" sz="7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9" name="テキスト ボックス 208"/>
          <p:cNvSpPr txBox="1"/>
          <p:nvPr/>
        </p:nvSpPr>
        <p:spPr>
          <a:xfrm>
            <a:off x="1003312" y="5004856"/>
            <a:ext cx="1728192" cy="164357"/>
          </a:xfrm>
          <a:prstGeom prst="rect">
            <a:avLst/>
          </a:prstGeom>
          <a:solidFill>
            <a:schemeClr val="bg1"/>
          </a:solidFill>
        </p:spPr>
        <p:txBody>
          <a:bodyPr wrap="square" lIns="0" tIns="0" rIns="0" bIns="0" rtlCol="0" anchor="ctr" anchorCtr="0">
            <a:noAutofit/>
          </a:bodyPr>
          <a:lstStyle/>
          <a:p>
            <a:r>
              <a:rPr lang="ja-JP" altLang="en-US" sz="7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兵庫県神戸市東灘区●町</a:t>
            </a:r>
            <a:r>
              <a:rPr lang="en-US" altLang="ja-JP" sz="7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1-1-1</a:t>
            </a:r>
            <a:endParaRPr lang="ja-JP" altLang="en-US" sz="7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10" name="グループ化 209"/>
          <p:cNvGrpSpPr/>
          <p:nvPr/>
        </p:nvGrpSpPr>
        <p:grpSpPr>
          <a:xfrm>
            <a:off x="767751" y="5365630"/>
            <a:ext cx="569344" cy="735625"/>
            <a:chOff x="3434085" y="4366343"/>
            <a:chExt cx="249654" cy="322225"/>
          </a:xfrm>
        </p:grpSpPr>
        <p:sp>
          <p:nvSpPr>
            <p:cNvPr id="211" name="正方形/長方形 210"/>
            <p:cNvSpPr/>
            <p:nvPr/>
          </p:nvSpPr>
          <p:spPr>
            <a:xfrm>
              <a:off x="3434085" y="4366343"/>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2" name="フローチャート : 論理積ゲート 211"/>
            <p:cNvSpPr/>
            <p:nvPr/>
          </p:nvSpPr>
          <p:spPr>
            <a:xfrm rot="16200000">
              <a:off x="3492065" y="4522146"/>
              <a:ext cx="141010" cy="191834"/>
            </a:xfrm>
            <a:prstGeom prst="flowChartDelay">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3" name="スマイル 212"/>
            <p:cNvSpPr/>
            <p:nvPr/>
          </p:nvSpPr>
          <p:spPr>
            <a:xfrm>
              <a:off x="3466653" y="4406967"/>
              <a:ext cx="191834" cy="157075"/>
            </a:xfrm>
            <a:prstGeom prst="smileyFace">
              <a:avLst>
                <a:gd name="adj" fmla="val 4653"/>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88" name="円/楕円 87"/>
          <p:cNvSpPr/>
          <p:nvPr/>
        </p:nvSpPr>
        <p:spPr>
          <a:xfrm>
            <a:off x="1254127" y="5281599"/>
            <a:ext cx="1316763" cy="356071"/>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6058" y="4687596"/>
            <a:ext cx="2304146" cy="1477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7" name="テキスト ボックス 216"/>
          <p:cNvSpPr txBox="1"/>
          <p:nvPr/>
        </p:nvSpPr>
        <p:spPr>
          <a:xfrm>
            <a:off x="3993352" y="4788710"/>
            <a:ext cx="792088" cy="180425"/>
          </a:xfrm>
          <a:prstGeom prst="rect">
            <a:avLst/>
          </a:prstGeom>
          <a:solidFill>
            <a:schemeClr val="bg1"/>
          </a:solidFill>
        </p:spPr>
        <p:txBody>
          <a:bodyPr wrap="square" lIns="36000" tIns="36000" rIns="36000" bIns="36000" rtlCol="0" anchor="ctr" anchorCtr="0">
            <a:spAutoFit/>
          </a:bodyPr>
          <a:lstStyle/>
          <a:p>
            <a:r>
              <a:rPr lang="ja-JP" altLang="en-US" sz="7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神戸　花子</a:t>
            </a:r>
            <a:endParaRPr lang="ja-JP" altLang="en-US" sz="7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8" name="テキスト ボックス 217"/>
          <p:cNvSpPr txBox="1"/>
          <p:nvPr/>
        </p:nvSpPr>
        <p:spPr>
          <a:xfrm>
            <a:off x="3967482" y="4943085"/>
            <a:ext cx="1728192" cy="164357"/>
          </a:xfrm>
          <a:prstGeom prst="rect">
            <a:avLst/>
          </a:prstGeom>
          <a:solidFill>
            <a:schemeClr val="bg1"/>
          </a:solidFill>
        </p:spPr>
        <p:txBody>
          <a:bodyPr wrap="square" lIns="0" tIns="0" rIns="0" bIns="0" rtlCol="0" anchor="ctr" anchorCtr="0">
            <a:noAutofit/>
          </a:bodyPr>
          <a:lstStyle/>
          <a:p>
            <a:r>
              <a:rPr lang="ja-JP" altLang="en-US" sz="7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兵庫県神戸市東灘区●町</a:t>
            </a:r>
            <a:r>
              <a:rPr lang="en-US" altLang="ja-JP" sz="7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1-1-1</a:t>
            </a:r>
            <a:endParaRPr lang="ja-JP" altLang="en-US" sz="7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19" name="グループ化 218"/>
          <p:cNvGrpSpPr/>
          <p:nvPr/>
        </p:nvGrpSpPr>
        <p:grpSpPr>
          <a:xfrm>
            <a:off x="3731921" y="5303859"/>
            <a:ext cx="569344" cy="735625"/>
            <a:chOff x="3434085" y="4366343"/>
            <a:chExt cx="249654" cy="322225"/>
          </a:xfrm>
        </p:grpSpPr>
        <p:sp>
          <p:nvSpPr>
            <p:cNvPr id="220" name="正方形/長方形 219"/>
            <p:cNvSpPr/>
            <p:nvPr/>
          </p:nvSpPr>
          <p:spPr>
            <a:xfrm>
              <a:off x="3434085" y="4366343"/>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1" name="フローチャート : 論理積ゲート 220"/>
            <p:cNvSpPr/>
            <p:nvPr/>
          </p:nvSpPr>
          <p:spPr>
            <a:xfrm rot="16200000">
              <a:off x="3492065" y="4522146"/>
              <a:ext cx="141010" cy="191834"/>
            </a:xfrm>
            <a:prstGeom prst="flowChartDelay">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2" name="スマイル 221"/>
            <p:cNvSpPr/>
            <p:nvPr/>
          </p:nvSpPr>
          <p:spPr>
            <a:xfrm>
              <a:off x="3466653" y="4406967"/>
              <a:ext cx="191834" cy="157075"/>
            </a:xfrm>
            <a:prstGeom prst="smileyFace">
              <a:avLst>
                <a:gd name="adj" fmla="val 4653"/>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1024" name="角丸四角形 1023"/>
          <p:cNvSpPr/>
          <p:nvPr/>
        </p:nvSpPr>
        <p:spPr>
          <a:xfrm>
            <a:off x="4301265" y="5488221"/>
            <a:ext cx="1603521" cy="665149"/>
          </a:xfrm>
          <a:prstGeom prst="roundRect">
            <a:avLst>
              <a:gd name="adj" fmla="val 1277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4" name="Picture 2" descr="クリックすると新しいウィンドウで開きます"/>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87991" y="4929743"/>
            <a:ext cx="679447" cy="579677"/>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16" descr="http://ddl.design.css.fujitsu.com/ddl/ja/contents/02_%E3%82%A4%E3%83%A9%E3%82%B9%E3%83%88/04_%E5%BB%BA%E7%89%A9/8695_0024.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06683" y="4853207"/>
            <a:ext cx="491410" cy="6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7" name="グループ化 226"/>
          <p:cNvGrpSpPr/>
          <p:nvPr/>
        </p:nvGrpSpPr>
        <p:grpSpPr>
          <a:xfrm>
            <a:off x="8383265" y="5019832"/>
            <a:ext cx="425541" cy="457763"/>
            <a:chOff x="-2325755" y="2134851"/>
            <a:chExt cx="1281131" cy="1326861"/>
          </a:xfrm>
        </p:grpSpPr>
        <p:sp>
          <p:nvSpPr>
            <p:cNvPr id="228" name="正方形/長方形 227"/>
            <p:cNvSpPr/>
            <p:nvPr/>
          </p:nvSpPr>
          <p:spPr>
            <a:xfrm>
              <a:off x="-1342734" y="2134851"/>
              <a:ext cx="214709" cy="435470"/>
            </a:xfrm>
            <a:prstGeom prst="rect">
              <a:avLst/>
            </a:prstGeom>
            <a:solidFill>
              <a:srgbClr val="FFCCF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9" name="グループ化 228"/>
            <p:cNvGrpSpPr/>
            <p:nvPr/>
          </p:nvGrpSpPr>
          <p:grpSpPr>
            <a:xfrm>
              <a:off x="-2325755" y="2237058"/>
              <a:ext cx="1281131" cy="1224654"/>
              <a:chOff x="-2325755" y="2237058"/>
              <a:chExt cx="1281131" cy="1224654"/>
            </a:xfrm>
          </p:grpSpPr>
          <p:grpSp>
            <p:nvGrpSpPr>
              <p:cNvPr id="230" name="グループ化 229"/>
              <p:cNvGrpSpPr/>
              <p:nvPr/>
            </p:nvGrpSpPr>
            <p:grpSpPr>
              <a:xfrm>
                <a:off x="-2268760" y="2280936"/>
                <a:ext cx="1224136" cy="1180776"/>
                <a:chOff x="-2268760" y="2280936"/>
                <a:chExt cx="1224136" cy="1180776"/>
              </a:xfrm>
              <a:solidFill>
                <a:schemeClr val="accent6">
                  <a:lumMod val="40000"/>
                  <a:lumOff val="60000"/>
                </a:schemeClr>
              </a:solidFill>
            </p:grpSpPr>
            <p:sp>
              <p:nvSpPr>
                <p:cNvPr id="233" name="正方形/長方形 232"/>
                <p:cNvSpPr/>
                <p:nvPr/>
              </p:nvSpPr>
              <p:spPr>
                <a:xfrm>
                  <a:off x="-2268760" y="2703403"/>
                  <a:ext cx="1224136" cy="758309"/>
                </a:xfrm>
                <a:prstGeom prst="rect">
                  <a:avLst/>
                </a:prstGeom>
                <a:solidFill>
                  <a:srgbClr val="FFCCF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4" name="直角三角形 233"/>
                <p:cNvSpPr/>
                <p:nvPr/>
              </p:nvSpPr>
              <p:spPr>
                <a:xfrm rot="8130010">
                  <a:off x="-2090469" y="2280936"/>
                  <a:ext cx="901444" cy="918957"/>
                </a:xfrm>
                <a:prstGeom prst="rtTriangle">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1" name="フレーム (半分) 230"/>
              <p:cNvSpPr/>
              <p:nvPr/>
            </p:nvSpPr>
            <p:spPr>
              <a:xfrm rot="2765005">
                <a:off x="-2287348" y="2198651"/>
                <a:ext cx="1152128" cy="1228941"/>
              </a:xfrm>
              <a:prstGeom prst="halfFrame">
                <a:avLst>
                  <a:gd name="adj1" fmla="val 9600"/>
                  <a:gd name="adj2" fmla="val 10321"/>
                </a:avLst>
              </a:prstGeom>
              <a:solidFill>
                <a:schemeClr val="accent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2" name="フローチャート : 論理和 231"/>
              <p:cNvSpPr/>
              <p:nvPr/>
            </p:nvSpPr>
            <p:spPr>
              <a:xfrm>
                <a:off x="-1954389" y="2406763"/>
                <a:ext cx="629285" cy="451327"/>
              </a:xfrm>
              <a:prstGeom prst="flowChartOr">
                <a:avLst/>
              </a:prstGeom>
              <a:solidFill>
                <a:schemeClr val="accent5">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35" name="Picture 10" descr="クリックすると新しいウィンドウで開きます"/>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067438" y="5066022"/>
            <a:ext cx="309455" cy="199220"/>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10" descr="クリックすると新しいウィンドウで開きます"/>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002739" y="5070458"/>
            <a:ext cx="309455" cy="199220"/>
          </a:xfrm>
          <a:prstGeom prst="rect">
            <a:avLst/>
          </a:prstGeom>
          <a:noFill/>
          <a:extLst>
            <a:ext uri="{909E8E84-426E-40DD-AFC4-6F175D3DCCD1}">
              <a14:hiddenFill xmlns:a14="http://schemas.microsoft.com/office/drawing/2010/main">
                <a:solidFill>
                  <a:srgbClr val="FFFFFF"/>
                </a:solidFill>
              </a14:hiddenFill>
            </a:ext>
          </a:extLst>
        </p:spPr>
      </p:pic>
      <p:sp>
        <p:nvSpPr>
          <p:cNvPr id="237" name="フローチャート : 論理積ゲート 236"/>
          <p:cNvSpPr/>
          <p:nvPr/>
        </p:nvSpPr>
        <p:spPr>
          <a:xfrm rot="16200000">
            <a:off x="6368084" y="5494180"/>
            <a:ext cx="247765" cy="336531"/>
          </a:xfrm>
          <a:prstGeom prst="flowChartDelay">
            <a:avLst/>
          </a:prstGeom>
          <a:solidFill>
            <a:schemeClr val="accent5">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38" name="スマイル 237"/>
          <p:cNvSpPr/>
          <p:nvPr/>
        </p:nvSpPr>
        <p:spPr>
          <a:xfrm>
            <a:off x="6323701" y="5303859"/>
            <a:ext cx="307118" cy="292217"/>
          </a:xfrm>
          <a:prstGeom prst="smileyFace">
            <a:avLst>
              <a:gd name="adj" fmla="val 4653"/>
            </a:avLst>
          </a:prstGeom>
          <a:solidFill>
            <a:schemeClr val="accent6">
              <a:lumMod val="20000"/>
              <a:lumOff val="8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1027" name="グループ化 1026"/>
          <p:cNvGrpSpPr/>
          <p:nvPr/>
        </p:nvGrpSpPr>
        <p:grpSpPr>
          <a:xfrm>
            <a:off x="6428455" y="5641795"/>
            <a:ext cx="558217" cy="357999"/>
            <a:chOff x="6608531" y="6098418"/>
            <a:chExt cx="558217" cy="357999"/>
          </a:xfrm>
        </p:grpSpPr>
        <p:pic>
          <p:nvPicPr>
            <p:cNvPr id="239"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608531" y="6098418"/>
              <a:ext cx="558217" cy="3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0" name="テキスト ボックス 239"/>
            <p:cNvSpPr txBox="1"/>
            <p:nvPr/>
          </p:nvSpPr>
          <p:spPr>
            <a:xfrm>
              <a:off x="6696595" y="6118142"/>
              <a:ext cx="259595" cy="30778"/>
            </a:xfrm>
            <a:prstGeom prst="rect">
              <a:avLst/>
            </a:prstGeom>
            <a:solidFill>
              <a:schemeClr val="bg1"/>
            </a:solidFill>
          </p:spPr>
          <p:txBody>
            <a:bodyPr wrap="square" lIns="0" tIns="0" rIns="0" bIns="0" rtlCol="0" anchor="ctr" anchorCtr="0">
              <a:spAutoFit/>
            </a:bodyPr>
            <a:lstStyle/>
            <a:p>
              <a:r>
                <a:rPr lang="ja-JP" altLang="en-US" sz="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神戸　花子</a:t>
              </a:r>
              <a:endParaRPr lang="ja-JP" altLang="en-US" sz="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1" name="テキスト ボックス 240"/>
            <p:cNvSpPr txBox="1"/>
            <p:nvPr/>
          </p:nvSpPr>
          <p:spPr>
            <a:xfrm>
              <a:off x="6686069" y="6158392"/>
              <a:ext cx="365244" cy="46026"/>
            </a:xfrm>
            <a:prstGeom prst="rect">
              <a:avLst/>
            </a:prstGeom>
            <a:solidFill>
              <a:schemeClr val="bg1"/>
            </a:solidFill>
          </p:spPr>
          <p:txBody>
            <a:bodyPr wrap="square" lIns="0" tIns="0" rIns="0" bIns="0" rtlCol="0" anchor="ctr" anchorCtr="0">
              <a:noAutofit/>
            </a:bodyPr>
            <a:lstStyle/>
            <a:p>
              <a:r>
                <a:rPr lang="ja-JP" altLang="en-US" sz="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兵庫県神戸市東灘区●町</a:t>
              </a:r>
              <a:r>
                <a:rPr lang="en-US" altLang="ja-JP" sz="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1-1-1</a:t>
              </a:r>
              <a:endParaRPr lang="ja-JP" altLang="en-US" sz="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42" name="グループ化 241"/>
            <p:cNvGrpSpPr/>
            <p:nvPr/>
          </p:nvGrpSpPr>
          <p:grpSpPr>
            <a:xfrm>
              <a:off x="6634614" y="6243220"/>
              <a:ext cx="134401" cy="182128"/>
              <a:chOff x="3434085" y="4366343"/>
              <a:chExt cx="249654" cy="322225"/>
            </a:xfrm>
          </p:grpSpPr>
          <p:sp>
            <p:nvSpPr>
              <p:cNvPr id="243" name="正方形/長方形 242"/>
              <p:cNvSpPr/>
              <p:nvPr/>
            </p:nvSpPr>
            <p:spPr>
              <a:xfrm>
                <a:off x="3434085" y="4366343"/>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44" name="フローチャート : 論理積ゲート 243"/>
              <p:cNvSpPr/>
              <p:nvPr/>
            </p:nvSpPr>
            <p:spPr>
              <a:xfrm rot="16200000">
                <a:off x="3492065" y="4522146"/>
                <a:ext cx="141010" cy="191834"/>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45" name="スマイル 244"/>
              <p:cNvSpPr/>
              <p:nvPr/>
            </p:nvSpPr>
            <p:spPr>
              <a:xfrm>
                <a:off x="3466653" y="4406967"/>
                <a:ext cx="191834" cy="157075"/>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cxnSp>
        <p:nvCxnSpPr>
          <p:cNvPr id="1031" name="直線矢印コネクタ 1030"/>
          <p:cNvCxnSpPr>
            <a:stCxn id="239" idx="3"/>
          </p:cNvCxnSpPr>
          <p:nvPr/>
        </p:nvCxnSpPr>
        <p:spPr>
          <a:xfrm>
            <a:off x="6986672" y="5820795"/>
            <a:ext cx="1401315" cy="0"/>
          </a:xfrm>
          <a:prstGeom prst="straightConnector1">
            <a:avLst/>
          </a:prstGeom>
          <a:ln w="31750" cap="rnd">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1" name="テキスト ボックス 250"/>
          <p:cNvSpPr txBox="1"/>
          <p:nvPr/>
        </p:nvSpPr>
        <p:spPr>
          <a:xfrm>
            <a:off x="8376960" y="5794108"/>
            <a:ext cx="591446" cy="45719"/>
          </a:xfrm>
          <a:prstGeom prst="rect">
            <a:avLst/>
          </a:prstGeom>
          <a:solidFill>
            <a:schemeClr val="bg1"/>
          </a:solidFill>
        </p:spPr>
        <p:txBody>
          <a:bodyPr wrap="square" lIns="0" tIns="0" rIns="0" bIns="0" rtlCol="0" anchor="ctr" anchorCtr="0">
            <a:noAutofit/>
          </a:bodyPr>
          <a:lstStyle/>
          <a:p>
            <a:r>
              <a:rPr lang="en-US" altLang="ja-JP" sz="5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1234</a:t>
            </a:r>
            <a:r>
              <a:rPr lang="ja-JP" altLang="en-US" sz="5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5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5678</a:t>
            </a:r>
            <a:r>
              <a:rPr lang="ja-JP" altLang="en-US" sz="5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5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9012</a:t>
            </a:r>
            <a:endParaRPr lang="ja-JP" altLang="en-US" sz="5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9" name="二等辺三角形 148"/>
          <p:cNvSpPr/>
          <p:nvPr/>
        </p:nvSpPr>
        <p:spPr>
          <a:xfrm rot="10800000">
            <a:off x="539552" y="2132856"/>
            <a:ext cx="207100" cy="121062"/>
          </a:xfrm>
          <a:prstGeom prst="triangl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0" name="直線コネクタ 149"/>
          <p:cNvCxnSpPr>
            <a:stCxn id="149" idx="0"/>
          </p:cNvCxnSpPr>
          <p:nvPr/>
        </p:nvCxnSpPr>
        <p:spPr>
          <a:xfrm flipH="1">
            <a:off x="643101" y="2253918"/>
            <a:ext cx="1" cy="12399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85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C3C04727-8AF5-4794-A05C-2C4886A14F80}" type="slidenum">
              <a:rPr lang="ja-JP" altLang="en-US" smtClean="0">
                <a:solidFill>
                  <a:prstClr val="black">
                    <a:tint val="75000"/>
                  </a:prstClr>
                </a:solidFill>
              </a:rPr>
              <a:pPr>
                <a:defRPr/>
              </a:pPr>
              <a:t>9</a:t>
            </a:fld>
            <a:endParaRPr lang="ja-JP" altLang="en-US">
              <a:solidFill>
                <a:prstClr val="black">
                  <a:tint val="75000"/>
                </a:prstClr>
              </a:solidFill>
            </a:endParaRPr>
          </a:p>
        </p:txBody>
      </p:sp>
      <p:sp>
        <p:nvSpPr>
          <p:cNvPr id="6" name="Rectangle 13"/>
          <p:cNvSpPr>
            <a:spLocks noChangeArrowheads="1"/>
          </p:cNvSpPr>
          <p:nvPr/>
        </p:nvSpPr>
        <p:spPr bwMode="gray">
          <a:xfrm>
            <a:off x="199709" y="116632"/>
            <a:ext cx="8784976" cy="432048"/>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9pPr>
          </a:lstStyle>
          <a:p>
            <a:pPr eaLnBrk="1" fontAlgn="ctr" hangingPunct="1">
              <a:lnSpc>
                <a:spcPct val="90000"/>
              </a:lnSpc>
              <a:spcBef>
                <a:spcPct val="0"/>
              </a:spcBef>
              <a:spcAft>
                <a:spcPct val="0"/>
              </a:spcAft>
              <a:buClrTx/>
              <a:buFontTx/>
              <a:buNone/>
            </a:pPr>
            <a:r>
              <a:rPr lang="en-US" altLang="ja-JP" b="1" dirty="0" smtClean="0">
                <a:solidFill>
                  <a:srgbClr val="0070C0"/>
                </a:solidFill>
              </a:rPr>
              <a:t>Q.</a:t>
            </a:r>
            <a:r>
              <a:rPr lang="ja-JP" altLang="en-US" b="1" dirty="0" smtClean="0">
                <a:solidFill>
                  <a:srgbClr val="0070C0"/>
                </a:solidFill>
              </a:rPr>
              <a:t>単身赴任や下宿で住民票の住所に住んでいないが？</a:t>
            </a:r>
            <a:endParaRPr lang="en-US" altLang="ja-JP" b="1" dirty="0" smtClean="0">
              <a:solidFill>
                <a:srgbClr val="0070C0"/>
              </a:solidFill>
            </a:endParaRPr>
          </a:p>
        </p:txBody>
      </p:sp>
      <p:grpSp>
        <p:nvGrpSpPr>
          <p:cNvPr id="7" name="グループ化 6"/>
          <p:cNvGrpSpPr/>
          <p:nvPr/>
        </p:nvGrpSpPr>
        <p:grpSpPr>
          <a:xfrm>
            <a:off x="374265" y="619060"/>
            <a:ext cx="2808312" cy="2737932"/>
            <a:chOff x="694014" y="1536893"/>
            <a:chExt cx="2808312" cy="2593916"/>
          </a:xfrm>
        </p:grpSpPr>
        <p:sp>
          <p:nvSpPr>
            <p:cNvPr id="8" name="角丸四角形 7"/>
            <p:cNvSpPr/>
            <p:nvPr/>
          </p:nvSpPr>
          <p:spPr>
            <a:xfrm>
              <a:off x="694014" y="1536893"/>
              <a:ext cx="2808312"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0" name="テキスト ボックス 9"/>
            <p:cNvSpPr txBox="1"/>
            <p:nvPr/>
          </p:nvSpPr>
          <p:spPr>
            <a:xfrm>
              <a:off x="741710" y="1588256"/>
              <a:ext cx="2688608" cy="554016"/>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①現在お住まいの住所に</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住民票</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を移してください。</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p:cNvSpPr txBox="1"/>
            <p:nvPr/>
          </p:nvSpPr>
          <p:spPr>
            <a:xfrm>
              <a:off x="694014" y="3431336"/>
              <a:ext cx="2795842" cy="612334"/>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・住民制度の大原則です。</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・住民票上の世帯が同一でなくても扶養控除などの手続きは可能です。</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44" name="グループ化 43"/>
          <p:cNvGrpSpPr/>
          <p:nvPr/>
        </p:nvGrpSpPr>
        <p:grpSpPr>
          <a:xfrm>
            <a:off x="3239852" y="619060"/>
            <a:ext cx="2880320" cy="2737932"/>
            <a:chOff x="622006" y="1536893"/>
            <a:chExt cx="2880320" cy="2593916"/>
          </a:xfrm>
        </p:grpSpPr>
        <p:sp>
          <p:nvSpPr>
            <p:cNvPr id="45" name="角丸四角形 44"/>
            <p:cNvSpPr/>
            <p:nvPr/>
          </p:nvSpPr>
          <p:spPr>
            <a:xfrm>
              <a:off x="694014" y="1536893"/>
              <a:ext cx="2808312"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7" name="テキスト ボックス 46"/>
            <p:cNvSpPr txBox="1"/>
            <p:nvPr/>
          </p:nvSpPr>
          <p:spPr>
            <a:xfrm>
              <a:off x="622006" y="1538435"/>
              <a:ext cx="2880320" cy="554016"/>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②番号通知は世帯単位。</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通知の転送などご家族に連絡を</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テキスト ボックス 47"/>
            <p:cNvSpPr txBox="1"/>
            <p:nvPr/>
          </p:nvSpPr>
          <p:spPr>
            <a:xfrm>
              <a:off x="694014" y="3431336"/>
              <a:ext cx="2795842" cy="612334"/>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・住民票の住所にご家族が住んでおられれば受け取ることができます。</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・現住所への転送など、ご家族に連絡を。</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89" name="グループ化 88"/>
          <p:cNvGrpSpPr/>
          <p:nvPr/>
        </p:nvGrpSpPr>
        <p:grpSpPr>
          <a:xfrm>
            <a:off x="6176373" y="619060"/>
            <a:ext cx="2808312" cy="2737932"/>
            <a:chOff x="694014" y="1536893"/>
            <a:chExt cx="2808312" cy="2593916"/>
          </a:xfrm>
        </p:grpSpPr>
        <p:sp>
          <p:nvSpPr>
            <p:cNvPr id="90" name="角丸四角形 89"/>
            <p:cNvSpPr/>
            <p:nvPr/>
          </p:nvSpPr>
          <p:spPr>
            <a:xfrm>
              <a:off x="694014" y="1536893"/>
              <a:ext cx="2808312"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91" name="グループ化 90"/>
            <p:cNvGrpSpPr/>
            <p:nvPr/>
          </p:nvGrpSpPr>
          <p:grpSpPr>
            <a:xfrm>
              <a:off x="836862" y="2695190"/>
              <a:ext cx="450627" cy="634906"/>
              <a:chOff x="776832" y="2623887"/>
              <a:chExt cx="176097" cy="244118"/>
            </a:xfrm>
          </p:grpSpPr>
          <p:sp>
            <p:nvSpPr>
              <p:cNvPr id="94" name="フローチャート : 論理積ゲート 93"/>
              <p:cNvSpPr/>
              <p:nvPr/>
            </p:nvSpPr>
            <p:spPr>
              <a:xfrm rot="16200000">
                <a:off x="805913" y="2720989"/>
                <a:ext cx="128153" cy="165879"/>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5" name="スマイル 94"/>
              <p:cNvSpPr/>
              <p:nvPr/>
            </p:nvSpPr>
            <p:spPr>
              <a:xfrm>
                <a:off x="776832" y="2623887"/>
                <a:ext cx="176097" cy="148138"/>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92" name="テキスト ボックス 91"/>
            <p:cNvSpPr txBox="1"/>
            <p:nvPr/>
          </p:nvSpPr>
          <p:spPr>
            <a:xfrm>
              <a:off x="741710" y="1588256"/>
              <a:ext cx="2688608" cy="554016"/>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③個人番号つき住民票</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でも番号の確認はできます</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テキスト ボックス 92"/>
            <p:cNvSpPr txBox="1"/>
            <p:nvPr/>
          </p:nvSpPr>
          <p:spPr>
            <a:xfrm>
              <a:off x="694014" y="3431336"/>
              <a:ext cx="2795842" cy="612334"/>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・今後発行が予定されている「個人番号つき住民票」に個人番号が掲載されます。</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・郵送でも請求することができます（有料）</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80" name="グループ化 34"/>
          <p:cNvGrpSpPr>
            <a:grpSpLocks/>
          </p:cNvGrpSpPr>
          <p:nvPr/>
        </p:nvGrpSpPr>
        <p:grpSpPr bwMode="auto">
          <a:xfrm>
            <a:off x="7568373" y="1261088"/>
            <a:ext cx="777744" cy="692824"/>
            <a:chOff x="3203848" y="1064621"/>
            <a:chExt cx="1126206" cy="986370"/>
          </a:xfrm>
        </p:grpSpPr>
        <p:sp>
          <p:nvSpPr>
            <p:cNvPr id="181" name="直方体 180"/>
            <p:cNvSpPr/>
            <p:nvPr/>
          </p:nvSpPr>
          <p:spPr>
            <a:xfrm>
              <a:off x="3203848" y="1107064"/>
              <a:ext cx="1126206" cy="943927"/>
            </a:xfrm>
            <a:prstGeom prst="cube">
              <a:avLst>
                <a:gd name="adj" fmla="val 2817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82" name="正方形/長方形 181"/>
            <p:cNvSpPr/>
            <p:nvPr/>
          </p:nvSpPr>
          <p:spPr>
            <a:xfrm>
              <a:off x="3256721" y="1441848"/>
              <a:ext cx="188583"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83" name="正方形/長方形 182"/>
            <p:cNvSpPr/>
            <p:nvPr/>
          </p:nvSpPr>
          <p:spPr>
            <a:xfrm>
              <a:off x="3260246" y="1774998"/>
              <a:ext cx="186820"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84" name="正方形/長方形 183"/>
            <p:cNvSpPr/>
            <p:nvPr/>
          </p:nvSpPr>
          <p:spPr>
            <a:xfrm>
              <a:off x="3818944" y="1441848"/>
              <a:ext cx="188582"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85" name="正方形/長方形 184"/>
            <p:cNvSpPr/>
            <p:nvPr/>
          </p:nvSpPr>
          <p:spPr>
            <a:xfrm>
              <a:off x="3531664" y="1841955"/>
              <a:ext cx="188583" cy="2090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186" name="テキスト ボックス 7"/>
            <p:cNvSpPr txBox="1">
              <a:spLocks noChangeArrowheads="1"/>
            </p:cNvSpPr>
            <p:nvPr/>
          </p:nvSpPr>
          <p:spPr bwMode="auto">
            <a:xfrm>
              <a:off x="3248299" y="1064621"/>
              <a:ext cx="1027358" cy="37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auto">
                <a:spcBef>
                  <a:spcPts val="0"/>
                </a:spcBef>
                <a:spcAft>
                  <a:spcPts val="0"/>
                </a:spcAft>
              </a:pPr>
              <a:r>
                <a:rPr lang="ja-JP" altLang="en-US" sz="11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区役所</a:t>
              </a:r>
              <a:endParaRPr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87" name="グループ化 186"/>
            <p:cNvGrpSpPr>
              <a:grpSpLocks/>
            </p:cNvGrpSpPr>
            <p:nvPr/>
          </p:nvGrpSpPr>
          <p:grpSpPr bwMode="auto">
            <a:xfrm>
              <a:off x="3507874" y="1460449"/>
              <a:ext cx="318798" cy="237151"/>
              <a:chOff x="7071436" y="3367486"/>
              <a:chExt cx="359565" cy="237151"/>
            </a:xfrm>
          </p:grpSpPr>
          <p:sp>
            <p:nvSpPr>
              <p:cNvPr id="189" name="アーチ 188"/>
              <p:cNvSpPr/>
              <p:nvPr/>
            </p:nvSpPr>
            <p:spPr>
              <a:xfrm rot="3686638">
                <a:off x="7067334" y="3371942"/>
                <a:ext cx="236798" cy="226613"/>
              </a:xfrm>
              <a:prstGeom prst="blockArc">
                <a:avLst>
                  <a:gd name="adj1" fmla="val 9994603"/>
                  <a:gd name="adj2" fmla="val 21248753"/>
                  <a:gd name="adj3" fmla="val 15004"/>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black"/>
                  </a:solidFill>
                </a:endParaRPr>
              </a:p>
            </p:txBody>
          </p:sp>
          <p:sp>
            <p:nvSpPr>
              <p:cNvPr id="190" name="アーチ 189"/>
              <p:cNvSpPr/>
              <p:nvPr/>
            </p:nvSpPr>
            <p:spPr>
              <a:xfrm rot="16757114">
                <a:off x="7173505" y="3348550"/>
                <a:ext cx="235166" cy="278296"/>
              </a:xfrm>
              <a:prstGeom prst="blockArc">
                <a:avLst>
                  <a:gd name="adj1" fmla="val 12417624"/>
                  <a:gd name="adj2" fmla="val 1215338"/>
                  <a:gd name="adj3" fmla="val 13863"/>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black"/>
                  </a:solidFill>
                </a:endParaRPr>
              </a:p>
            </p:txBody>
          </p:sp>
        </p:grpSp>
        <p:sp>
          <p:nvSpPr>
            <p:cNvPr id="188" name="正方形/長方形 187"/>
            <p:cNvSpPr/>
            <p:nvPr/>
          </p:nvSpPr>
          <p:spPr>
            <a:xfrm>
              <a:off x="3829518" y="1797861"/>
              <a:ext cx="178007" cy="18780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grpSp>
      <p:cxnSp>
        <p:nvCxnSpPr>
          <p:cNvPr id="191" name="直線矢印コネクタ 190"/>
          <p:cNvCxnSpPr/>
          <p:nvPr/>
        </p:nvCxnSpPr>
        <p:spPr>
          <a:xfrm flipV="1">
            <a:off x="6727714" y="1736463"/>
            <a:ext cx="1019908" cy="477798"/>
          </a:xfrm>
          <a:prstGeom prst="straightConnector1">
            <a:avLst/>
          </a:prstGeom>
          <a:ln w="25400" cap="rnd">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5" name="Rectangle 13"/>
          <p:cNvSpPr>
            <a:spLocks noChangeArrowheads="1"/>
          </p:cNvSpPr>
          <p:nvPr/>
        </p:nvSpPr>
        <p:spPr bwMode="gray">
          <a:xfrm>
            <a:off x="169545" y="3573016"/>
            <a:ext cx="8784976" cy="432876"/>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9pPr>
          </a:lstStyle>
          <a:p>
            <a:pPr eaLnBrk="1" fontAlgn="ctr" hangingPunct="1">
              <a:lnSpc>
                <a:spcPct val="90000"/>
              </a:lnSpc>
              <a:spcBef>
                <a:spcPct val="0"/>
              </a:spcBef>
              <a:spcAft>
                <a:spcPct val="0"/>
              </a:spcAft>
              <a:buClrTx/>
              <a:buFontTx/>
              <a:buNone/>
            </a:pPr>
            <a:r>
              <a:rPr lang="en-US" altLang="ja-JP" b="1" dirty="0" smtClean="0">
                <a:solidFill>
                  <a:srgbClr val="0070C0"/>
                </a:solidFill>
              </a:rPr>
              <a:t>Q.</a:t>
            </a:r>
            <a:r>
              <a:rPr lang="ja-JP" altLang="en-US" b="1" dirty="0" smtClean="0">
                <a:solidFill>
                  <a:srgbClr val="0070C0"/>
                </a:solidFill>
              </a:rPr>
              <a:t>個人番号カードの申請や携帯は義務？</a:t>
            </a:r>
            <a:endParaRPr lang="en-US" altLang="ja-JP" b="1" dirty="0" smtClean="0">
              <a:solidFill>
                <a:srgbClr val="0070C0"/>
              </a:solidFill>
            </a:endParaRPr>
          </a:p>
        </p:txBody>
      </p:sp>
      <p:sp>
        <p:nvSpPr>
          <p:cNvPr id="197" name="角丸四角形 196"/>
          <p:cNvSpPr/>
          <p:nvPr/>
        </p:nvSpPr>
        <p:spPr>
          <a:xfrm>
            <a:off x="421961" y="4075444"/>
            <a:ext cx="2808312" cy="2737932"/>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98" name="テキスト ボックス 197"/>
          <p:cNvSpPr txBox="1"/>
          <p:nvPr/>
        </p:nvSpPr>
        <p:spPr>
          <a:xfrm>
            <a:off x="443232" y="4149080"/>
            <a:ext cx="2688608" cy="584775"/>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①個人番号カードの申請は</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一応任意です。</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9" name="テキスト ボックス 198"/>
          <p:cNvSpPr txBox="1"/>
          <p:nvPr/>
        </p:nvSpPr>
        <p:spPr>
          <a:xfrm>
            <a:off x="506618" y="6093296"/>
            <a:ext cx="2663489" cy="646331"/>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・番号の証明に番号カードは</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便利</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です。</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・なりすまし犯罪防止、紛失対策には番号カードの申請をお勧めします。</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1" name="角丸四角形 200"/>
          <p:cNvSpPr/>
          <p:nvPr/>
        </p:nvSpPr>
        <p:spPr>
          <a:xfrm>
            <a:off x="3347864" y="4077072"/>
            <a:ext cx="2808312" cy="2737932"/>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02" name="テキスト ボックス 201"/>
          <p:cNvSpPr txBox="1"/>
          <p:nvPr/>
        </p:nvSpPr>
        <p:spPr>
          <a:xfrm>
            <a:off x="3395560" y="4140369"/>
            <a:ext cx="2688608" cy="584775"/>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②誰でも無料で持つことが</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できる身分証明証です</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3" name="テキスト ボックス 202"/>
          <p:cNvSpPr txBox="1"/>
          <p:nvPr/>
        </p:nvSpPr>
        <p:spPr>
          <a:xfrm>
            <a:off x="3419872" y="6063679"/>
            <a:ext cx="2795842" cy="646331"/>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・主婦や運転免許証を返納された高齢者の方にお勧めです。</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・日常生活でもお使いいただけます。</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4" name="角丸四角形 203"/>
          <p:cNvSpPr/>
          <p:nvPr/>
        </p:nvSpPr>
        <p:spPr>
          <a:xfrm>
            <a:off x="6214353" y="4077072"/>
            <a:ext cx="2808312" cy="2737932"/>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05" name="テキスト ボックス 204"/>
          <p:cNvSpPr txBox="1"/>
          <p:nvPr/>
        </p:nvSpPr>
        <p:spPr>
          <a:xfrm>
            <a:off x="6275880" y="4149080"/>
            <a:ext cx="2688608" cy="584775"/>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③電子申請やコンビニ交付、</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番号事務</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が簡便に</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6" name="テキスト ボックス 205"/>
          <p:cNvSpPr txBox="1"/>
          <p:nvPr/>
        </p:nvSpPr>
        <p:spPr>
          <a:xfrm>
            <a:off x="6300192" y="6093296"/>
            <a:ext cx="2795842" cy="646331"/>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・いざという時の手続きがスムーズ</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e-Tax</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やコンビニでの諸証明交付など、今後電子申請が拡大します。</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6520" y="4693990"/>
            <a:ext cx="2069616" cy="1327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7" name="テキスト ボックス 216"/>
          <p:cNvSpPr txBox="1"/>
          <p:nvPr/>
        </p:nvSpPr>
        <p:spPr>
          <a:xfrm>
            <a:off x="4050260" y="4753323"/>
            <a:ext cx="701087" cy="180425"/>
          </a:xfrm>
          <a:prstGeom prst="rect">
            <a:avLst/>
          </a:prstGeom>
          <a:solidFill>
            <a:schemeClr val="bg1"/>
          </a:solidFill>
        </p:spPr>
        <p:txBody>
          <a:bodyPr wrap="square" lIns="36000" tIns="36000" rIns="36000" bIns="36000" rtlCol="0" anchor="ctr" anchorCtr="0">
            <a:spAutoFit/>
          </a:bodyPr>
          <a:lstStyle/>
          <a:p>
            <a:r>
              <a:rPr lang="ja-JP" altLang="en-US" sz="7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神戸　花子</a:t>
            </a:r>
            <a:endParaRPr lang="ja-JP" altLang="en-US" sz="7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8" name="テキスト ボックス 217"/>
          <p:cNvSpPr txBox="1"/>
          <p:nvPr/>
        </p:nvSpPr>
        <p:spPr>
          <a:xfrm>
            <a:off x="4024390" y="4920827"/>
            <a:ext cx="1529645" cy="140437"/>
          </a:xfrm>
          <a:prstGeom prst="rect">
            <a:avLst/>
          </a:prstGeom>
          <a:solidFill>
            <a:schemeClr val="bg1"/>
          </a:solidFill>
        </p:spPr>
        <p:txBody>
          <a:bodyPr wrap="square" lIns="0" tIns="0" rIns="0" bIns="0" rtlCol="0" anchor="ctr" anchorCtr="0">
            <a:noAutofit/>
          </a:bodyPr>
          <a:lstStyle/>
          <a:p>
            <a:r>
              <a:rPr lang="ja-JP" altLang="en-US" sz="7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兵庫県神戸市東灘区●町</a:t>
            </a:r>
            <a:r>
              <a:rPr lang="en-US" altLang="ja-JP" sz="7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1-1-1</a:t>
            </a:r>
            <a:endParaRPr lang="ja-JP" altLang="en-US" sz="7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19" name="グループ化 218"/>
          <p:cNvGrpSpPr/>
          <p:nvPr/>
        </p:nvGrpSpPr>
        <p:grpSpPr>
          <a:xfrm>
            <a:off x="3809820" y="5247493"/>
            <a:ext cx="517585" cy="664234"/>
            <a:chOff x="3434085" y="4366343"/>
            <a:chExt cx="249654" cy="322225"/>
          </a:xfrm>
        </p:grpSpPr>
        <p:sp>
          <p:nvSpPr>
            <p:cNvPr id="220" name="正方形/長方形 219"/>
            <p:cNvSpPr/>
            <p:nvPr/>
          </p:nvSpPr>
          <p:spPr>
            <a:xfrm>
              <a:off x="3434085" y="4366343"/>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1" name="フローチャート : 論理積ゲート 220"/>
            <p:cNvSpPr/>
            <p:nvPr/>
          </p:nvSpPr>
          <p:spPr>
            <a:xfrm rot="16200000">
              <a:off x="3492065" y="4522146"/>
              <a:ext cx="141010" cy="191834"/>
            </a:xfrm>
            <a:prstGeom prst="flowChartDelay">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22" name="スマイル 221"/>
            <p:cNvSpPr/>
            <p:nvPr/>
          </p:nvSpPr>
          <p:spPr>
            <a:xfrm>
              <a:off x="3466653" y="4406967"/>
              <a:ext cx="191834" cy="157075"/>
            </a:xfrm>
            <a:prstGeom prst="smileyFace">
              <a:avLst>
                <a:gd name="adj" fmla="val 4653"/>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2" name="グループ化 1"/>
          <p:cNvGrpSpPr/>
          <p:nvPr/>
        </p:nvGrpSpPr>
        <p:grpSpPr>
          <a:xfrm>
            <a:off x="1230234" y="1490400"/>
            <a:ext cx="893494" cy="885986"/>
            <a:chOff x="1420661" y="1273190"/>
            <a:chExt cx="893494" cy="885986"/>
          </a:xfrm>
        </p:grpSpPr>
        <p:grpSp>
          <p:nvGrpSpPr>
            <p:cNvPr id="155" name="グループ化 154"/>
            <p:cNvGrpSpPr/>
            <p:nvPr/>
          </p:nvGrpSpPr>
          <p:grpSpPr>
            <a:xfrm>
              <a:off x="1420661" y="1273190"/>
              <a:ext cx="893494" cy="863162"/>
              <a:chOff x="-2325755" y="2134851"/>
              <a:chExt cx="1281131" cy="1326861"/>
            </a:xfrm>
          </p:grpSpPr>
          <p:sp>
            <p:nvSpPr>
              <p:cNvPr id="156" name="正方形/長方形 155"/>
              <p:cNvSpPr/>
              <p:nvPr/>
            </p:nvSpPr>
            <p:spPr>
              <a:xfrm>
                <a:off x="-1342734" y="2134851"/>
                <a:ext cx="214709" cy="435470"/>
              </a:xfrm>
              <a:prstGeom prst="rect">
                <a:avLst/>
              </a:prstGeom>
              <a:solidFill>
                <a:srgbClr val="FFFF99"/>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157" name="グループ化 156"/>
              <p:cNvGrpSpPr/>
              <p:nvPr/>
            </p:nvGrpSpPr>
            <p:grpSpPr>
              <a:xfrm>
                <a:off x="-2325755" y="2237058"/>
                <a:ext cx="1281131" cy="1224654"/>
                <a:chOff x="-2325755" y="2237058"/>
                <a:chExt cx="1281131" cy="1224654"/>
              </a:xfrm>
            </p:grpSpPr>
            <p:grpSp>
              <p:nvGrpSpPr>
                <p:cNvPr id="158" name="グループ化 157"/>
                <p:cNvGrpSpPr/>
                <p:nvPr/>
              </p:nvGrpSpPr>
              <p:grpSpPr>
                <a:xfrm>
                  <a:off x="-2268760" y="2280936"/>
                  <a:ext cx="1224136" cy="1180776"/>
                  <a:chOff x="-2268760" y="2280936"/>
                  <a:chExt cx="1224136" cy="1180776"/>
                </a:xfrm>
                <a:solidFill>
                  <a:schemeClr val="accent6">
                    <a:lumMod val="40000"/>
                    <a:lumOff val="60000"/>
                  </a:schemeClr>
                </a:solidFill>
              </p:grpSpPr>
              <p:sp>
                <p:nvSpPr>
                  <p:cNvPr id="161" name="正方形/長方形 160"/>
                  <p:cNvSpPr/>
                  <p:nvPr/>
                </p:nvSpPr>
                <p:spPr>
                  <a:xfrm>
                    <a:off x="-2268760" y="2703403"/>
                    <a:ext cx="1224136" cy="758309"/>
                  </a:xfrm>
                  <a:prstGeom prst="rect">
                    <a:avLst/>
                  </a:prstGeom>
                  <a:solidFill>
                    <a:srgbClr val="FFFF99"/>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62" name="直角三角形 161"/>
                  <p:cNvSpPr/>
                  <p:nvPr/>
                </p:nvSpPr>
                <p:spPr>
                  <a:xfrm rot="8130010">
                    <a:off x="-2090469" y="2280936"/>
                    <a:ext cx="901444" cy="918957"/>
                  </a:xfrm>
                  <a:prstGeom prst="rtTriangl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59" name="フレーム (半分) 158"/>
                <p:cNvSpPr/>
                <p:nvPr/>
              </p:nvSpPr>
              <p:spPr>
                <a:xfrm rot="2765005">
                  <a:off x="-2287348" y="2198651"/>
                  <a:ext cx="1152128" cy="1228941"/>
                </a:xfrm>
                <a:prstGeom prst="halfFrame">
                  <a:avLst>
                    <a:gd name="adj1" fmla="val 9600"/>
                    <a:gd name="adj2" fmla="val 10321"/>
                  </a:avLst>
                </a:prstGeom>
                <a:solidFill>
                  <a:schemeClr val="accent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160" name="フローチャート : 論理和 159"/>
                <p:cNvSpPr/>
                <p:nvPr/>
              </p:nvSpPr>
              <p:spPr>
                <a:xfrm>
                  <a:off x="-1954389" y="2406763"/>
                  <a:ext cx="629285" cy="451327"/>
                </a:xfrm>
                <a:prstGeom prst="flowChartOr">
                  <a:avLst/>
                </a:prstGeom>
                <a:solidFill>
                  <a:schemeClr val="accent5">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sp>
          <p:nvSpPr>
            <p:cNvPr id="163" name="テキスト ボックス 162"/>
            <p:cNvSpPr txBox="1"/>
            <p:nvPr/>
          </p:nvSpPr>
          <p:spPr>
            <a:xfrm>
              <a:off x="1583487" y="1743678"/>
              <a:ext cx="631227" cy="415498"/>
            </a:xfrm>
            <a:prstGeom prst="rect">
              <a:avLst/>
            </a:prstGeom>
            <a:noFill/>
          </p:spPr>
          <p:txBody>
            <a:bodyPr wrap="square" rtlCol="0">
              <a:spAutoFit/>
            </a:bodyPr>
            <a:lstStyle/>
            <a:p>
              <a:pPr fontAlgn="auto">
                <a:spcBef>
                  <a:spcPts val="0"/>
                </a:spcBef>
                <a:spcAft>
                  <a:spcPts val="0"/>
                </a:spcAft>
              </a:pPr>
              <a:r>
                <a:rPr lang="ja-JP" altLang="en-US" sz="105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住民票</a:t>
              </a:r>
              <a:endParaRPr lang="en-US" altLang="ja-JP" sz="105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05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の住所</a:t>
              </a:r>
              <a:endParaRPr lang="ja-JP" altLang="en-US" sz="105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51" name="フローチャート : 論理積ゲート 150"/>
          <p:cNvSpPr/>
          <p:nvPr/>
        </p:nvSpPr>
        <p:spPr>
          <a:xfrm rot="16200000">
            <a:off x="467618" y="2008844"/>
            <a:ext cx="416254" cy="405901"/>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52" name="スマイル 151"/>
          <p:cNvSpPr/>
          <p:nvPr/>
        </p:nvSpPr>
        <p:spPr>
          <a:xfrm>
            <a:off x="446647" y="1714819"/>
            <a:ext cx="432046" cy="36384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53" name="フローチャート : 論理積ゲート 152"/>
          <p:cNvSpPr/>
          <p:nvPr/>
        </p:nvSpPr>
        <p:spPr>
          <a:xfrm rot="16200000">
            <a:off x="892093" y="2002239"/>
            <a:ext cx="417220" cy="420078"/>
          </a:xfrm>
          <a:prstGeom prst="flowChartDelay">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54" name="スマイル 153"/>
          <p:cNvSpPr/>
          <p:nvPr/>
        </p:nvSpPr>
        <p:spPr>
          <a:xfrm>
            <a:off x="878693" y="1714827"/>
            <a:ext cx="432049" cy="375674"/>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 name="メモ 2"/>
          <p:cNvSpPr/>
          <p:nvPr/>
        </p:nvSpPr>
        <p:spPr>
          <a:xfrm>
            <a:off x="2253488" y="1519899"/>
            <a:ext cx="852021" cy="856487"/>
          </a:xfrm>
          <a:prstGeom prst="foldedCorner">
            <a:avLst>
              <a:gd name="adj" fmla="val 25620"/>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kumimoji="1" lang="ja-JP" altLang="en-US" sz="105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住民票</a:t>
            </a:r>
            <a:endParaRPr kumimoji="1" lang="en-US" altLang="ja-JP" sz="105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5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住んで</a:t>
            </a:r>
            <a:r>
              <a:rPr kumimoji="1" lang="ja-JP" altLang="en-US" sz="105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いる住所</a:t>
            </a: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66" name="グループ化 165"/>
          <p:cNvGrpSpPr/>
          <p:nvPr/>
        </p:nvGrpSpPr>
        <p:grpSpPr>
          <a:xfrm>
            <a:off x="3995936" y="1412776"/>
            <a:ext cx="893494" cy="885986"/>
            <a:chOff x="1420661" y="1273190"/>
            <a:chExt cx="893494" cy="885986"/>
          </a:xfrm>
        </p:grpSpPr>
        <p:grpSp>
          <p:nvGrpSpPr>
            <p:cNvPr id="167" name="グループ化 166"/>
            <p:cNvGrpSpPr/>
            <p:nvPr/>
          </p:nvGrpSpPr>
          <p:grpSpPr>
            <a:xfrm>
              <a:off x="1420661" y="1273190"/>
              <a:ext cx="893494" cy="863162"/>
              <a:chOff x="-2325755" y="2134851"/>
              <a:chExt cx="1281131" cy="1326861"/>
            </a:xfrm>
          </p:grpSpPr>
          <p:sp>
            <p:nvSpPr>
              <p:cNvPr id="169" name="正方形/長方形 168"/>
              <p:cNvSpPr/>
              <p:nvPr/>
            </p:nvSpPr>
            <p:spPr>
              <a:xfrm>
                <a:off x="-1342734" y="2134851"/>
                <a:ext cx="214709" cy="435470"/>
              </a:xfrm>
              <a:prstGeom prst="rect">
                <a:avLst/>
              </a:prstGeom>
              <a:solidFill>
                <a:srgbClr val="FFFF99"/>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170" name="グループ化 169"/>
              <p:cNvGrpSpPr/>
              <p:nvPr/>
            </p:nvGrpSpPr>
            <p:grpSpPr>
              <a:xfrm>
                <a:off x="-2325755" y="2237058"/>
                <a:ext cx="1281131" cy="1224654"/>
                <a:chOff x="-2325755" y="2237058"/>
                <a:chExt cx="1281131" cy="1224654"/>
              </a:xfrm>
            </p:grpSpPr>
            <p:grpSp>
              <p:nvGrpSpPr>
                <p:cNvPr id="171" name="グループ化 170"/>
                <p:cNvGrpSpPr/>
                <p:nvPr/>
              </p:nvGrpSpPr>
              <p:grpSpPr>
                <a:xfrm>
                  <a:off x="-2268760" y="2280936"/>
                  <a:ext cx="1224136" cy="1180776"/>
                  <a:chOff x="-2268760" y="2280936"/>
                  <a:chExt cx="1224136" cy="1180776"/>
                </a:xfrm>
                <a:solidFill>
                  <a:schemeClr val="accent6">
                    <a:lumMod val="40000"/>
                    <a:lumOff val="60000"/>
                  </a:schemeClr>
                </a:solidFill>
              </p:grpSpPr>
              <p:sp>
                <p:nvSpPr>
                  <p:cNvPr id="174" name="正方形/長方形 173"/>
                  <p:cNvSpPr/>
                  <p:nvPr/>
                </p:nvSpPr>
                <p:spPr>
                  <a:xfrm>
                    <a:off x="-2268760" y="2703403"/>
                    <a:ext cx="1224136" cy="758309"/>
                  </a:xfrm>
                  <a:prstGeom prst="rect">
                    <a:avLst/>
                  </a:prstGeom>
                  <a:solidFill>
                    <a:srgbClr val="FFFF99"/>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79" name="直角三角形 178"/>
                  <p:cNvSpPr/>
                  <p:nvPr/>
                </p:nvSpPr>
                <p:spPr>
                  <a:xfrm rot="8130010">
                    <a:off x="-2090469" y="2280936"/>
                    <a:ext cx="901444" cy="918957"/>
                  </a:xfrm>
                  <a:prstGeom prst="rtTriangl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72" name="フレーム (半分) 171"/>
                <p:cNvSpPr/>
                <p:nvPr/>
              </p:nvSpPr>
              <p:spPr>
                <a:xfrm rot="2765005">
                  <a:off x="-2287348" y="2198651"/>
                  <a:ext cx="1152128" cy="1228941"/>
                </a:xfrm>
                <a:prstGeom prst="halfFrame">
                  <a:avLst>
                    <a:gd name="adj1" fmla="val 9600"/>
                    <a:gd name="adj2" fmla="val 10321"/>
                  </a:avLst>
                </a:prstGeom>
                <a:solidFill>
                  <a:schemeClr val="accent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173" name="フローチャート : 論理和 172"/>
                <p:cNvSpPr/>
                <p:nvPr/>
              </p:nvSpPr>
              <p:spPr>
                <a:xfrm>
                  <a:off x="-1954389" y="2406763"/>
                  <a:ext cx="629285" cy="451327"/>
                </a:xfrm>
                <a:prstGeom prst="flowChartOr">
                  <a:avLst/>
                </a:prstGeom>
                <a:solidFill>
                  <a:schemeClr val="accent5">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sp>
          <p:nvSpPr>
            <p:cNvPr id="168" name="テキスト ボックス 167"/>
            <p:cNvSpPr txBox="1"/>
            <p:nvPr/>
          </p:nvSpPr>
          <p:spPr>
            <a:xfrm>
              <a:off x="1583487" y="1743678"/>
              <a:ext cx="631227" cy="415498"/>
            </a:xfrm>
            <a:prstGeom prst="rect">
              <a:avLst/>
            </a:prstGeom>
            <a:noFill/>
          </p:spPr>
          <p:txBody>
            <a:bodyPr wrap="square" rtlCol="0">
              <a:spAutoFit/>
            </a:bodyPr>
            <a:lstStyle/>
            <a:p>
              <a:pPr fontAlgn="auto">
                <a:spcBef>
                  <a:spcPts val="0"/>
                </a:spcBef>
                <a:spcAft>
                  <a:spcPts val="0"/>
                </a:spcAft>
              </a:pPr>
              <a:r>
                <a:rPr lang="ja-JP" altLang="en-US" sz="105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住民票</a:t>
              </a:r>
              <a:endParaRPr lang="en-US" altLang="ja-JP" sz="105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05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の住所</a:t>
              </a:r>
              <a:endParaRPr lang="ja-JP" altLang="en-US" sz="105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92" name="フローチャート : 論理積ゲート 191"/>
          <p:cNvSpPr/>
          <p:nvPr/>
        </p:nvSpPr>
        <p:spPr>
          <a:xfrm rot="16200000">
            <a:off x="3368836" y="1864828"/>
            <a:ext cx="416254" cy="405901"/>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93" name="スマイル 192"/>
          <p:cNvSpPr/>
          <p:nvPr/>
        </p:nvSpPr>
        <p:spPr>
          <a:xfrm>
            <a:off x="3347865" y="1570803"/>
            <a:ext cx="432046" cy="36384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94" name="フローチャート : 論理積ゲート 193"/>
          <p:cNvSpPr/>
          <p:nvPr/>
        </p:nvSpPr>
        <p:spPr>
          <a:xfrm rot="16200000">
            <a:off x="3793311" y="1858223"/>
            <a:ext cx="417220" cy="420078"/>
          </a:xfrm>
          <a:prstGeom prst="flowChartDelay">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96" name="スマイル 195"/>
          <p:cNvSpPr/>
          <p:nvPr/>
        </p:nvSpPr>
        <p:spPr>
          <a:xfrm>
            <a:off x="3779911" y="1570811"/>
            <a:ext cx="432049" cy="375674"/>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5" name="グループ化 4"/>
          <p:cNvGrpSpPr/>
          <p:nvPr/>
        </p:nvGrpSpPr>
        <p:grpSpPr>
          <a:xfrm>
            <a:off x="3637003" y="1975456"/>
            <a:ext cx="330479" cy="463902"/>
            <a:chOff x="3607399" y="1972846"/>
            <a:chExt cx="353334" cy="525964"/>
          </a:xfrm>
        </p:grpSpPr>
        <p:sp>
          <p:nvSpPr>
            <p:cNvPr id="200" name="フローチャート : 論理積ゲート 199"/>
            <p:cNvSpPr/>
            <p:nvPr/>
          </p:nvSpPr>
          <p:spPr>
            <a:xfrm rot="16200000">
              <a:off x="3618873" y="2162935"/>
              <a:ext cx="330387" cy="341363"/>
            </a:xfrm>
            <a:prstGeom prst="flowChartDelay">
              <a:avLst/>
            </a:prstGeom>
            <a:solidFill>
              <a:schemeClr val="accent3">
                <a:lumMod val="20000"/>
                <a:lumOff val="80000"/>
              </a:schemeClr>
            </a:solidFill>
            <a:ln w="1905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14" name="スマイル 213"/>
            <p:cNvSpPr/>
            <p:nvPr/>
          </p:nvSpPr>
          <p:spPr>
            <a:xfrm>
              <a:off x="3607399" y="1972846"/>
              <a:ext cx="353334" cy="289810"/>
            </a:xfrm>
            <a:prstGeom prst="smileyFace">
              <a:avLst>
                <a:gd name="adj" fmla="val 4653"/>
              </a:avLst>
            </a:prstGeom>
            <a:solidFill>
              <a:schemeClr val="accent6">
                <a:lumMod val="20000"/>
                <a:lumOff val="80000"/>
              </a:schemeClr>
            </a:solidFill>
            <a:ln w="1905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250" name="メモ 249"/>
          <p:cNvSpPr/>
          <p:nvPr/>
        </p:nvSpPr>
        <p:spPr>
          <a:xfrm>
            <a:off x="4993117" y="1281063"/>
            <a:ext cx="801761" cy="650571"/>
          </a:xfrm>
          <a:prstGeom prst="foldedCorner">
            <a:avLst>
              <a:gd name="adj" fmla="val 24538"/>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kumimoji="1" lang="en-US" altLang="ja-JP" sz="7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7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個人番号カード</a:t>
            </a:r>
            <a:r>
              <a:rPr lang="ja-JP" altLang="en-US" sz="7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通知</a:t>
            </a:r>
            <a:endParaRPr kumimoji="1" lang="en-US" altLang="ja-JP" sz="7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神戸　花子</a:t>
            </a:r>
            <a:endParaRPr kumimoji="1" lang="en-US" altLang="ja-JP"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r>
              <a:rPr lang="en-US" altLang="ja-JP" sz="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123456789012</a:t>
            </a:r>
            <a:endParaRPr kumimoji="1" lang="ja-JP" altLang="en-US" sz="5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3" name="メモ 252"/>
          <p:cNvSpPr/>
          <p:nvPr/>
        </p:nvSpPr>
        <p:spPr>
          <a:xfrm>
            <a:off x="5052693" y="1625335"/>
            <a:ext cx="801761" cy="650571"/>
          </a:xfrm>
          <a:prstGeom prst="foldedCorner">
            <a:avLst>
              <a:gd name="adj" fmla="val 24538"/>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kumimoji="1" lang="en-US" altLang="ja-JP" sz="7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7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個人番号カード</a:t>
            </a:r>
            <a:r>
              <a:rPr lang="ja-JP" altLang="en-US" sz="7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通知</a:t>
            </a:r>
            <a:endParaRPr kumimoji="1" lang="en-US" altLang="ja-JP" sz="7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神戸　太郎</a:t>
            </a:r>
            <a:endParaRPr kumimoji="1" lang="en-US" altLang="ja-JP"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r>
              <a:rPr kumimoji="1" lang="en-US" altLang="ja-JP"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234567890123</a:t>
            </a:r>
            <a:endParaRPr kumimoji="1" lang="ja-JP" altLang="en-US" sz="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4" name="メモ 253"/>
          <p:cNvSpPr/>
          <p:nvPr/>
        </p:nvSpPr>
        <p:spPr>
          <a:xfrm>
            <a:off x="5128443" y="1986341"/>
            <a:ext cx="801761" cy="650571"/>
          </a:xfrm>
          <a:prstGeom prst="foldedCorner">
            <a:avLst>
              <a:gd name="adj" fmla="val 24538"/>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kumimoji="1" lang="en-US" altLang="ja-JP" sz="7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7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個人番号カード</a:t>
            </a:r>
            <a:r>
              <a:rPr lang="ja-JP" altLang="en-US" sz="7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通知</a:t>
            </a:r>
            <a:endParaRPr kumimoji="1" lang="en-US" altLang="ja-JP" sz="7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神戸  次郎　</a:t>
            </a:r>
            <a:endParaRPr kumimoji="1" lang="en-US" altLang="ja-JP"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r>
              <a:rPr lang="en-US" altLang="ja-JP"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123456789012</a:t>
            </a:r>
            <a:endParaRPr kumimoji="1" lang="ja-JP" altLang="en-US" sz="5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15" name="グループ化 214"/>
          <p:cNvGrpSpPr/>
          <p:nvPr/>
        </p:nvGrpSpPr>
        <p:grpSpPr>
          <a:xfrm>
            <a:off x="4993116" y="2203175"/>
            <a:ext cx="1091051" cy="433737"/>
            <a:chOff x="2468732" y="1841346"/>
            <a:chExt cx="913170" cy="507537"/>
          </a:xfrm>
        </p:grpSpPr>
        <p:sp>
          <p:nvSpPr>
            <p:cNvPr id="223" name="正方形/長方形 222"/>
            <p:cNvSpPr/>
            <p:nvPr/>
          </p:nvSpPr>
          <p:spPr>
            <a:xfrm>
              <a:off x="2468732" y="1841346"/>
              <a:ext cx="913170" cy="5075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kumimoji="1" lang="ja-JP" altLang="en-US"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簡易書留</a:t>
              </a:r>
              <a:endParaRPr kumimoji="1" lang="ja-JP" altLang="en-US" sz="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6" name="正方形/長方形 225"/>
            <p:cNvSpPr/>
            <p:nvPr/>
          </p:nvSpPr>
          <p:spPr>
            <a:xfrm>
              <a:off x="2528308" y="1946010"/>
              <a:ext cx="134722" cy="148179"/>
            </a:xfrm>
            <a:prstGeom prst="rect">
              <a:avLst/>
            </a:prstGeom>
            <a:solidFill>
              <a:schemeClr val="accent6">
                <a:lumMod val="40000"/>
                <a:lumOff val="6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5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55" name="メモ 254"/>
          <p:cNvSpPr/>
          <p:nvPr/>
        </p:nvSpPr>
        <p:spPr>
          <a:xfrm>
            <a:off x="8010230" y="1768569"/>
            <a:ext cx="852021" cy="688019"/>
          </a:xfrm>
          <a:prstGeom prst="foldedCorner">
            <a:avLst>
              <a:gd name="adj" fmla="val 25620"/>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個人番号付</a:t>
            </a:r>
            <a:endPar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住民票</a:t>
            </a:r>
            <a:endPar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7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神戸　太郎</a:t>
            </a:r>
            <a:endParaRPr lang="en-US" altLang="ja-JP" sz="7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123456789012</a:t>
            </a:r>
            <a:endParaRPr kumimoji="1" lang="ja-JP" altLang="en-US" sz="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6" name="テキスト ボックス 255"/>
          <p:cNvSpPr txBox="1"/>
          <p:nvPr/>
        </p:nvSpPr>
        <p:spPr>
          <a:xfrm>
            <a:off x="6996610" y="1981251"/>
            <a:ext cx="987846" cy="415498"/>
          </a:xfrm>
          <a:prstGeom prst="rect">
            <a:avLst/>
          </a:prstGeom>
          <a:noFill/>
        </p:spPr>
        <p:txBody>
          <a:bodyPr wrap="square" rtlCol="0">
            <a:spAutoFit/>
          </a:bodyPr>
          <a:lstStyle/>
          <a:p>
            <a:pPr fontAlgn="auto">
              <a:spcBef>
                <a:spcPts val="0"/>
              </a:spcBef>
              <a:spcAft>
                <a:spcPts val="0"/>
              </a:spcAft>
            </a:pPr>
            <a:r>
              <a:rPr lang="ja-JP" altLang="en-US" sz="105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・直接窓口</a:t>
            </a:r>
            <a:endParaRPr lang="en-US" altLang="ja-JP" sz="105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05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・郵送申請</a:t>
            </a:r>
            <a:endPar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57" name="グループ化 256"/>
          <p:cNvGrpSpPr/>
          <p:nvPr/>
        </p:nvGrpSpPr>
        <p:grpSpPr>
          <a:xfrm>
            <a:off x="1100702" y="4731517"/>
            <a:ext cx="1364532" cy="1361779"/>
            <a:chOff x="6444208" y="1606208"/>
            <a:chExt cx="1364532" cy="1361779"/>
          </a:xfrm>
        </p:grpSpPr>
        <p:sp>
          <p:nvSpPr>
            <p:cNvPr id="258" name="メモ 257"/>
            <p:cNvSpPr/>
            <p:nvPr/>
          </p:nvSpPr>
          <p:spPr>
            <a:xfrm>
              <a:off x="6560268" y="1606208"/>
              <a:ext cx="1036067" cy="1096521"/>
            </a:xfrm>
            <a:prstGeom prst="foldedCorner">
              <a:avLst>
                <a:gd name="adj" fmla="val 24538"/>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個人番号カード</a:t>
              </a:r>
              <a:endPar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申請書</a:t>
              </a:r>
              <a:endPar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神戸　花子</a:t>
              </a:r>
              <a:endParaRPr kumimoji="1"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59" name="グループ化 258"/>
            <p:cNvGrpSpPr/>
            <p:nvPr/>
          </p:nvGrpSpPr>
          <p:grpSpPr>
            <a:xfrm>
              <a:off x="6614670" y="1919913"/>
              <a:ext cx="365391" cy="515931"/>
              <a:chOff x="3434085" y="4354351"/>
              <a:chExt cx="249654" cy="321782"/>
            </a:xfrm>
          </p:grpSpPr>
          <p:sp>
            <p:nvSpPr>
              <p:cNvPr id="264" name="正方形/長方形 263"/>
              <p:cNvSpPr/>
              <p:nvPr/>
            </p:nvSpPr>
            <p:spPr>
              <a:xfrm>
                <a:off x="3434085" y="4354351"/>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65" name="フローチャート : 論理積ゲート 264"/>
              <p:cNvSpPr/>
              <p:nvPr/>
            </p:nvSpPr>
            <p:spPr>
              <a:xfrm rot="16200000">
                <a:off x="3492065" y="4477237"/>
                <a:ext cx="141010" cy="191834"/>
              </a:xfrm>
              <a:prstGeom prst="flowChartDelay">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66" name="スマイル 265"/>
              <p:cNvSpPr/>
              <p:nvPr/>
            </p:nvSpPr>
            <p:spPr>
              <a:xfrm>
                <a:off x="3466653" y="4362059"/>
                <a:ext cx="191834" cy="157075"/>
              </a:xfrm>
              <a:prstGeom prst="smileyFace">
                <a:avLst>
                  <a:gd name="adj" fmla="val 4653"/>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260" name="グループ化 259"/>
            <p:cNvGrpSpPr/>
            <p:nvPr/>
          </p:nvGrpSpPr>
          <p:grpSpPr>
            <a:xfrm>
              <a:off x="6444208" y="2219820"/>
              <a:ext cx="1364532" cy="748167"/>
              <a:chOff x="2468732" y="1710350"/>
              <a:chExt cx="913170" cy="507537"/>
            </a:xfrm>
          </p:grpSpPr>
          <p:sp>
            <p:nvSpPr>
              <p:cNvPr id="262" name="正方形/長方形 261"/>
              <p:cNvSpPr/>
              <p:nvPr/>
            </p:nvSpPr>
            <p:spPr>
              <a:xfrm>
                <a:off x="2468732" y="1710350"/>
                <a:ext cx="913170" cy="5075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返信用郵便</a:t>
                </a:r>
                <a:endPar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3" name="正方形/長方形 262"/>
              <p:cNvSpPr/>
              <p:nvPr/>
            </p:nvSpPr>
            <p:spPr>
              <a:xfrm>
                <a:off x="2528308" y="1946010"/>
                <a:ext cx="134722" cy="148179"/>
              </a:xfrm>
              <a:prstGeom prst="rect">
                <a:avLst/>
              </a:prstGeom>
              <a:solidFill>
                <a:schemeClr val="accent6">
                  <a:lumMod val="40000"/>
                  <a:lumOff val="6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5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61" name="円/楕円 260"/>
            <p:cNvSpPr/>
            <p:nvPr/>
          </p:nvSpPr>
          <p:spPr>
            <a:xfrm>
              <a:off x="7395226" y="2012130"/>
              <a:ext cx="144506" cy="1356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600" b="1" dirty="0" smtClean="0">
                  <a:solidFill>
                    <a:srgbClr val="FF0000"/>
                  </a:solidFill>
                </a:rPr>
                <a:t>印</a:t>
              </a:r>
              <a:endParaRPr kumimoji="1" lang="ja-JP" altLang="en-US" sz="600" b="1" dirty="0">
                <a:solidFill>
                  <a:srgbClr val="FF0000"/>
                </a:solidFill>
              </a:endParaRPr>
            </a:p>
          </p:txBody>
        </p:sp>
      </p:grpSp>
      <p:sp>
        <p:nvSpPr>
          <p:cNvPr id="268" name="テキスト ボックス 267"/>
          <p:cNvSpPr txBox="1"/>
          <p:nvPr/>
        </p:nvSpPr>
        <p:spPr>
          <a:xfrm>
            <a:off x="6379965" y="4767145"/>
            <a:ext cx="1699899" cy="261610"/>
          </a:xfrm>
          <a:prstGeom prst="rect">
            <a:avLst/>
          </a:prstGeom>
          <a:noFill/>
        </p:spPr>
        <p:txBody>
          <a:bodyPr wrap="square" rtlCol="0">
            <a:spAutoFit/>
          </a:bodyPr>
          <a:lstStyle/>
          <a:p>
            <a:r>
              <a:rPr lang="ja-JP" altLang="en-US" sz="105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マイナンバーカードを使って</a:t>
            </a:r>
            <a:endParaRPr lang="en-US" altLang="ja-JP"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69" name="グループ化 268"/>
          <p:cNvGrpSpPr/>
          <p:nvPr/>
        </p:nvGrpSpPr>
        <p:grpSpPr>
          <a:xfrm>
            <a:off x="7473933" y="5174267"/>
            <a:ext cx="491782" cy="358544"/>
            <a:chOff x="3251256" y="3042439"/>
            <a:chExt cx="1045179" cy="670298"/>
          </a:xfrm>
        </p:grpSpPr>
        <p:pic>
          <p:nvPicPr>
            <p:cNvPr id="2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1256" y="3042439"/>
              <a:ext cx="1045179" cy="670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1" name="正方形/長方形 270"/>
            <p:cNvSpPr/>
            <p:nvPr/>
          </p:nvSpPr>
          <p:spPr>
            <a:xfrm>
              <a:off x="3300525" y="3321851"/>
              <a:ext cx="259197" cy="33563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72" name="グループ化 271"/>
            <p:cNvGrpSpPr/>
            <p:nvPr/>
          </p:nvGrpSpPr>
          <p:grpSpPr>
            <a:xfrm>
              <a:off x="3333110" y="3376665"/>
              <a:ext cx="191834" cy="281600"/>
              <a:chOff x="279670" y="3849139"/>
              <a:chExt cx="288032" cy="516378"/>
            </a:xfrm>
          </p:grpSpPr>
          <p:sp>
            <p:nvSpPr>
              <p:cNvPr id="273" name="フローチャート : 論理積ゲート 272"/>
              <p:cNvSpPr/>
              <p:nvPr/>
            </p:nvSpPr>
            <p:spPr>
              <a:xfrm rot="16200000">
                <a:off x="294398" y="4092213"/>
                <a:ext cx="258576" cy="288032"/>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74" name="スマイル 273"/>
              <p:cNvSpPr/>
              <p:nvPr/>
            </p:nvSpPr>
            <p:spPr>
              <a:xfrm>
                <a:off x="279670" y="3849139"/>
                <a:ext cx="288032" cy="288030"/>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pic>
        <p:nvPicPr>
          <p:cNvPr id="275" name="Picture 6" descr="クリックすると新しいウィンドウで開きます"/>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73302" y="5380513"/>
            <a:ext cx="763156" cy="712783"/>
          </a:xfrm>
          <a:prstGeom prst="rect">
            <a:avLst/>
          </a:prstGeom>
          <a:noFill/>
          <a:extLst>
            <a:ext uri="{909E8E84-426E-40DD-AFC4-6F175D3DCCD1}">
              <a14:hiddenFill xmlns:a14="http://schemas.microsoft.com/office/drawing/2010/main">
                <a:solidFill>
                  <a:srgbClr val="FFFFFF"/>
                </a:solidFill>
              </a14:hiddenFill>
            </a:ext>
          </a:extLst>
        </p:spPr>
      </p:pic>
      <p:grpSp>
        <p:nvGrpSpPr>
          <p:cNvPr id="276" name="グループ化 275"/>
          <p:cNvGrpSpPr/>
          <p:nvPr/>
        </p:nvGrpSpPr>
        <p:grpSpPr>
          <a:xfrm>
            <a:off x="6379965" y="5147552"/>
            <a:ext cx="1078979" cy="746361"/>
            <a:chOff x="6215850" y="4555040"/>
            <a:chExt cx="1078979" cy="746361"/>
          </a:xfrm>
        </p:grpSpPr>
        <p:grpSp>
          <p:nvGrpSpPr>
            <p:cNvPr id="277" name="グループ化 276"/>
            <p:cNvGrpSpPr/>
            <p:nvPr/>
          </p:nvGrpSpPr>
          <p:grpSpPr>
            <a:xfrm>
              <a:off x="6483407" y="4555040"/>
              <a:ext cx="811422" cy="746361"/>
              <a:chOff x="6532072" y="4608330"/>
              <a:chExt cx="902018" cy="809358"/>
            </a:xfrm>
          </p:grpSpPr>
          <p:sp>
            <p:nvSpPr>
              <p:cNvPr id="283" name="正方形/長方形 282"/>
              <p:cNvSpPr/>
              <p:nvPr/>
            </p:nvSpPr>
            <p:spPr>
              <a:xfrm>
                <a:off x="6786014" y="4608330"/>
                <a:ext cx="395785" cy="2729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b="1" spc="-60"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ｺﾝﾋﾞﾆ</a:t>
                </a:r>
                <a:endParaRPr lang="en-US" altLang="ja-JP" sz="900" b="1" spc="-60"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900" b="1" spc="-6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AAA</a:t>
                </a:r>
                <a:endParaRPr lang="ja-JP" altLang="en-US" sz="900" b="1" spc="-6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4" name="正方形/長方形 283"/>
              <p:cNvSpPr/>
              <p:nvPr/>
            </p:nvSpPr>
            <p:spPr>
              <a:xfrm>
                <a:off x="6532492" y="4884134"/>
                <a:ext cx="901598" cy="5335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85" name="正方形/長方形 284"/>
              <p:cNvSpPr/>
              <p:nvPr/>
            </p:nvSpPr>
            <p:spPr>
              <a:xfrm>
                <a:off x="6532492" y="4956955"/>
                <a:ext cx="888419"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86" name="正方形/長方形 285"/>
              <p:cNvSpPr/>
              <p:nvPr/>
            </p:nvSpPr>
            <p:spPr>
              <a:xfrm>
                <a:off x="6532072" y="5018461"/>
                <a:ext cx="888419"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87" name="正方形/長方形 286"/>
              <p:cNvSpPr/>
              <p:nvPr/>
            </p:nvSpPr>
            <p:spPr>
              <a:xfrm>
                <a:off x="6781981" y="5096719"/>
                <a:ext cx="201310" cy="32096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88" name="正方形/長方形 287"/>
              <p:cNvSpPr/>
              <p:nvPr/>
            </p:nvSpPr>
            <p:spPr>
              <a:xfrm>
                <a:off x="7003273" y="5096719"/>
                <a:ext cx="201310" cy="3205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cxnSp>
          <p:nvCxnSpPr>
            <p:cNvPr id="278" name="直線コネクタ 277"/>
            <p:cNvCxnSpPr/>
            <p:nvPr/>
          </p:nvCxnSpPr>
          <p:spPr>
            <a:xfrm flipV="1">
              <a:off x="6332974" y="4761213"/>
              <a:ext cx="0" cy="540188"/>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9" name="正方形/長方形 278"/>
            <p:cNvSpPr/>
            <p:nvPr/>
          </p:nvSpPr>
          <p:spPr>
            <a:xfrm>
              <a:off x="6215850" y="4719899"/>
              <a:ext cx="234248" cy="19686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b="1" spc="-60"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ｺﾝﾋﾞﾆ</a:t>
              </a:r>
              <a:endParaRPr lang="en-US" altLang="ja-JP" sz="600" b="1" spc="-60"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600" b="1" spc="-6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AAA</a:t>
              </a:r>
              <a:endParaRPr lang="ja-JP" altLang="en-US" sz="600" b="1" spc="-6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0" name="正方形/長方形 279"/>
            <p:cNvSpPr/>
            <p:nvPr/>
          </p:nvSpPr>
          <p:spPr>
            <a:xfrm>
              <a:off x="6493809" y="5168837"/>
              <a:ext cx="96438" cy="1325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81" name="正方形/長方形 280"/>
            <p:cNvSpPr/>
            <p:nvPr/>
          </p:nvSpPr>
          <p:spPr>
            <a:xfrm>
              <a:off x="6501198" y="5017559"/>
              <a:ext cx="181091" cy="12967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82" name="正方形/長方形 281"/>
            <p:cNvSpPr/>
            <p:nvPr/>
          </p:nvSpPr>
          <p:spPr>
            <a:xfrm>
              <a:off x="7097584" y="5016678"/>
              <a:ext cx="181091" cy="12967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289" name="グループ化 288"/>
          <p:cNvGrpSpPr/>
          <p:nvPr/>
        </p:nvGrpSpPr>
        <p:grpSpPr>
          <a:xfrm>
            <a:off x="8169256" y="4798915"/>
            <a:ext cx="490714" cy="554810"/>
            <a:chOff x="7850299" y="3861048"/>
            <a:chExt cx="710152" cy="759520"/>
          </a:xfrm>
          <a:solidFill>
            <a:schemeClr val="bg1"/>
          </a:solidFill>
        </p:grpSpPr>
        <p:sp>
          <p:nvSpPr>
            <p:cNvPr id="290" name="メモ 289"/>
            <p:cNvSpPr/>
            <p:nvPr/>
          </p:nvSpPr>
          <p:spPr>
            <a:xfrm>
              <a:off x="7850299" y="3861048"/>
              <a:ext cx="610133" cy="646850"/>
            </a:xfrm>
            <a:prstGeom prst="foldedCorner">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91" name="メモ 290"/>
            <p:cNvSpPr/>
            <p:nvPr/>
          </p:nvSpPr>
          <p:spPr>
            <a:xfrm>
              <a:off x="7862572" y="3876340"/>
              <a:ext cx="610133" cy="646850"/>
            </a:xfrm>
            <a:prstGeom prst="foldedCorner">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prstClr val="white"/>
                </a:solidFill>
              </a:endParaRPr>
            </a:p>
          </p:txBody>
        </p:sp>
        <p:sp>
          <p:nvSpPr>
            <p:cNvPr id="292" name="メモ 291"/>
            <p:cNvSpPr/>
            <p:nvPr/>
          </p:nvSpPr>
          <p:spPr>
            <a:xfrm>
              <a:off x="7878980" y="3892748"/>
              <a:ext cx="610133" cy="646850"/>
            </a:xfrm>
            <a:prstGeom prst="foldedCorner">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93" name="メモ 292"/>
            <p:cNvSpPr/>
            <p:nvPr/>
          </p:nvSpPr>
          <p:spPr>
            <a:xfrm>
              <a:off x="7898670" y="3915293"/>
              <a:ext cx="610133" cy="646850"/>
            </a:xfrm>
            <a:prstGeom prst="foldedCorner">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94" name="メモ 293"/>
            <p:cNvSpPr/>
            <p:nvPr/>
          </p:nvSpPr>
          <p:spPr>
            <a:xfrm>
              <a:off x="7914651" y="3934769"/>
              <a:ext cx="610133" cy="646850"/>
            </a:xfrm>
            <a:prstGeom prst="foldedCorner">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95" name="メモ 294"/>
            <p:cNvSpPr/>
            <p:nvPr/>
          </p:nvSpPr>
          <p:spPr>
            <a:xfrm>
              <a:off x="7930845" y="3951177"/>
              <a:ext cx="610133" cy="646850"/>
            </a:xfrm>
            <a:prstGeom prst="foldedCorner">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96" name="メモ 295"/>
            <p:cNvSpPr/>
            <p:nvPr/>
          </p:nvSpPr>
          <p:spPr>
            <a:xfrm>
              <a:off x="7950318" y="3973719"/>
              <a:ext cx="610133" cy="646849"/>
            </a:xfrm>
            <a:prstGeom prst="foldedCorner">
              <a:avLst/>
            </a:prstGeom>
            <a:grp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b="1" dirty="0">
                  <a:solidFill>
                    <a:prstClr val="black"/>
                  </a:solidFill>
                </a:rPr>
                <a:t>添付</a:t>
              </a:r>
              <a:endParaRPr lang="en-US" altLang="ja-JP" sz="800" b="1" dirty="0">
                <a:solidFill>
                  <a:prstClr val="black"/>
                </a:solidFill>
              </a:endParaRPr>
            </a:p>
            <a:p>
              <a:pPr algn="ctr"/>
              <a:r>
                <a:rPr lang="ja-JP" altLang="en-US" sz="800" b="1" dirty="0">
                  <a:solidFill>
                    <a:prstClr val="black"/>
                  </a:solidFill>
                </a:rPr>
                <a:t>書類</a:t>
              </a:r>
            </a:p>
          </p:txBody>
        </p:sp>
      </p:grpSp>
      <p:sp>
        <p:nvSpPr>
          <p:cNvPr id="267" name="乗算記号 266"/>
          <p:cNvSpPr/>
          <p:nvPr/>
        </p:nvSpPr>
        <p:spPr>
          <a:xfrm>
            <a:off x="8080763" y="4739515"/>
            <a:ext cx="667701" cy="714041"/>
          </a:xfrm>
          <a:prstGeom prst="mathMultiply">
            <a:avLst>
              <a:gd name="adj1" fmla="val 12426"/>
            </a:avLst>
          </a:pr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34243736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2728</Words>
  <Application>Microsoft Office PowerPoint</Application>
  <PresentationFormat>画面に合わせる (4:3)</PresentationFormat>
  <Paragraphs>652</Paragraphs>
  <Slides>14</Slides>
  <Notes>8</Notes>
  <HiddenSlides>0</HiddenSlides>
  <MMClips>0</MMClips>
  <ScaleCrop>false</ScaleCrop>
  <HeadingPairs>
    <vt:vector size="4" baseType="variant">
      <vt:variant>
        <vt:lpstr>テーマ</vt:lpstr>
      </vt:variant>
      <vt:variant>
        <vt:i4>2</vt:i4>
      </vt:variant>
      <vt:variant>
        <vt:lpstr>スライド タイトル</vt:lpstr>
      </vt:variant>
      <vt:variant>
        <vt:i4>14</vt:i4>
      </vt:variant>
    </vt:vector>
  </HeadingPairs>
  <TitlesOfParts>
    <vt:vector size="16" baseType="lpstr">
      <vt:lpstr>Office ​​テーマ</vt:lpstr>
      <vt:lpstr>1_Office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神戸市役所</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山本　惇貴</dc:creator>
  <cp:lastModifiedBy>山本　惇貴</cp:lastModifiedBy>
  <cp:revision>18</cp:revision>
  <dcterms:created xsi:type="dcterms:W3CDTF">2015-08-25T02:28:52Z</dcterms:created>
  <dcterms:modified xsi:type="dcterms:W3CDTF">2015-12-01T02:21:13Z</dcterms:modified>
</cp:coreProperties>
</file>