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1606" r:id="rId3"/>
    <p:sldId id="1541" r:id="rId5"/>
    <p:sldId id="1607" r:id="rId6"/>
    <p:sldId id="1630" r:id="rId7"/>
    <p:sldId id="1608" r:id="rId8"/>
    <p:sldId id="1609" r:id="rId9"/>
    <p:sldId id="1652" r:id="rId10"/>
    <p:sldId id="1653" r:id="rId11"/>
    <p:sldId id="1655" r:id="rId12"/>
    <p:sldId id="1654" r:id="rId13"/>
    <p:sldId id="1656" r:id="rId14"/>
    <p:sldId id="1677" r:id="rId15"/>
    <p:sldId id="1678" r:id="rId16"/>
    <p:sldId id="1679" r:id="rId17"/>
    <p:sldId id="1680" r:id="rId18"/>
    <p:sldId id="1681" r:id="rId19"/>
    <p:sldId id="1682" r:id="rId20"/>
    <p:sldId id="1704" r:id="rId21"/>
    <p:sldId id="1705" r:id="rId22"/>
    <p:sldId id="1706" r:id="rId23"/>
    <p:sldId id="1707" r:id="rId24"/>
    <p:sldId id="1685" r:id="rId25"/>
    <p:sldId id="1686" r:id="rId26"/>
    <p:sldId id="1687" r:id="rId27"/>
    <p:sldId id="1688" r:id="rId28"/>
    <p:sldId id="1689" r:id="rId29"/>
    <p:sldId id="1690" r:id="rId30"/>
    <p:sldId id="1691" r:id="rId31"/>
    <p:sldId id="1692" r:id="rId32"/>
    <p:sldId id="1693" r:id="rId33"/>
    <p:sldId id="1694" r:id="rId34"/>
    <p:sldId id="1695" r:id="rId35"/>
    <p:sldId id="1696" r:id="rId36"/>
    <p:sldId id="1697" r:id="rId37"/>
    <p:sldId id="1698" r:id="rId38"/>
    <p:sldId id="1699" r:id="rId39"/>
    <p:sldId id="1700" r:id="rId40"/>
    <p:sldId id="1701" r:id="rId41"/>
    <p:sldId id="1702" r:id="rId42"/>
    <p:sldId id="1708" r:id="rId43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8c8d87f-0d0b-4a59-973d-652340337fce}">
          <p14:sldIdLst>
            <p14:sldId id="1606"/>
            <p14:sldId id="1541"/>
            <p14:sldId id="1607"/>
            <p14:sldId id="1630"/>
            <p14:sldId id="1608"/>
            <p14:sldId id="1652"/>
            <p14:sldId id="1653"/>
            <p14:sldId id="1655"/>
            <p14:sldId id="1654"/>
            <p14:sldId id="1656"/>
            <p14:sldId id="1677"/>
            <p14:sldId id="1678"/>
            <p14:sldId id="1679"/>
            <p14:sldId id="1680"/>
            <p14:sldId id="1681"/>
            <p14:sldId id="1682"/>
            <p14:sldId id="1704"/>
            <p14:sldId id="1705"/>
            <p14:sldId id="1706"/>
            <p14:sldId id="1707"/>
            <p14:sldId id="1685"/>
            <p14:sldId id="1686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698"/>
            <p14:sldId id="1699"/>
            <p14:sldId id="1700"/>
            <p14:sldId id="1701"/>
            <p14:sldId id="1702"/>
            <p14:sldId id="1708"/>
            <p14:sldId id="16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5116" autoAdjust="0"/>
  </p:normalViewPr>
  <p:slideViewPr>
    <p:cSldViewPr snapToGrid="0">
      <p:cViewPr>
        <p:scale>
          <a:sx n="75" d="100"/>
          <a:sy n="75" d="100"/>
        </p:scale>
        <p:origin x="138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3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552075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lab3</a:t>
            </a:r>
            <a:r>
              <a:rPr lang="zh-CN" altLang="en-US" dirty="0"/>
              <a:t>  进程与中断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初始化新进程的地址空间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env.c 中的env_setup_vm 函数的功能是初始化新进程地址空间中的内核部分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具体任务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600"/>
              <a:t>1.</a:t>
            </a:r>
            <a:r>
              <a:rPr lang="zh-CN" altLang="en-US" sz="1600"/>
              <a:t>为新进程申请页目录，设置</a:t>
            </a:r>
            <a:r>
              <a:rPr lang="en-US" altLang="zh-CN" sz="1600">
                <a:sym typeface="+mn-ea"/>
              </a:rPr>
              <a:t>e-&gt;env_pgdir 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e-&gt;env_cr3 </a:t>
            </a:r>
            <a:r>
              <a:rPr lang="zh-CN" altLang="en-US" sz="1600">
                <a:sym typeface="+mn-ea"/>
              </a:rPr>
              <a:t>两个域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2.</a:t>
            </a:r>
            <a:r>
              <a:rPr lang="zh-CN" altLang="en-US" sz="1600"/>
              <a:t>初始化</a:t>
            </a:r>
            <a:r>
              <a:rPr lang="zh-CN" altLang="en-US" sz="1600">
                <a:sym typeface="+mn-ea"/>
              </a:rPr>
              <a:t>新进程地址空间中的内核部分（红框）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结合系统自映射机制设置新进程页目录对应的地方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3.4 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475" y="1413510"/>
            <a:ext cx="4627245" cy="4778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95190" y="6294120"/>
            <a:ext cx="392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ym typeface="+mn-ea"/>
              </a:rPr>
              <a:t>我们小操作系统的地址空间结构</a:t>
            </a:r>
            <a:endParaRPr lang="zh-CN" altLang="en-US" sz="1800" b="1"/>
          </a:p>
          <a:p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4436110" y="1947545"/>
            <a:ext cx="4626610" cy="23374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进程的</a:t>
            </a:r>
            <a:r>
              <a:rPr lang="en-US" altLang="zh-CN">
                <a:sym typeface="+mn-ea"/>
              </a:rPr>
              <a:t>SR(status register) 寄存器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3435" y="946150"/>
            <a:ext cx="7516495" cy="2505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535" y="3273425"/>
            <a:ext cx="8455660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第28bit 设置为1，表示处于用户模式下。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第12bit 设置为1，表示4 号中断可以被响应。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R3000 的SR 寄存器的低六位是一个二重栈的结构。KUo 和IEo 是一组，每当中断发生的时候，硬件自动会将KUp 和IEp 的数值拷贝到这里；KUp 和IEp 是一组，当中断发生的时候，硬件会把KUc 和IEc 的数值拷贝到这里。其中KU 表示是否位于内核模式下，为1 表示位于内核模式下；IE 表示中断是否开启，为1 表示开启，否则不开启2。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而每当rfe 指令调用的时候，就会进行上面操作的逆操作。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下面这一段代码在运行第一个进程前是一定要执行的，所以就一定会执行rfe这条指令。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我们status 后六位是设置为00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100b了。当运行第一个进程前，运行上述代码到rfe的时候，就会将KUp 和IEp 拷贝回KUc 和IEc，令status 为0000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1b，最后两位KUc,IEc 为[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,1]，表示开启了中断。之后第一个进程成功运行，这时操作系统也可以正常响应中断。</a:t>
            </a:r>
            <a:endParaRPr lang="en-US" altLang="zh-CN" sz="1400">
              <a:sym typeface="+mn-ea"/>
            </a:endParaRPr>
          </a:p>
          <a:p>
            <a:endParaRPr lang="zh-CN" altLang="en-US" sz="9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5248275"/>
            <a:ext cx="4092575" cy="5867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env_alloc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从空闲进程控制块链表中获得一个空闲的进程控制块（先不删除）。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env_setup_vm 函数初始化新进程的地址空间。</a:t>
            </a:r>
            <a:endParaRPr lang="zh-CN" altLang="en-US">
              <a:sym typeface="+mn-ea"/>
            </a:endParaRPr>
          </a:p>
          <a:p>
            <a:r>
              <a:rPr lang="zh-CN" altLang="en-US"/>
              <a:t>初始化进程控制块中的一些域</a:t>
            </a:r>
            <a:endParaRPr lang="zh-CN" altLang="en-US"/>
          </a:p>
          <a:p>
            <a:r>
              <a:rPr lang="zh-CN" altLang="en-US"/>
              <a:t>从</a:t>
            </a:r>
            <a:r>
              <a:rPr lang="zh-CN" altLang="en-US">
                <a:sym typeface="+mn-ea"/>
              </a:rPr>
              <a:t>空闲进程控制块链表中删除该进程控制块。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0290" y="9461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Exercise 3.5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74820" y="1881505"/>
            <a:ext cx="4860925" cy="29051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加载二进制镜像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进程是程序的一次运行，所以我们要为进程准备即将执行的代码和数据。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右侧两个练习需要完成的函数的作用是加载ELF 文件中的所有内容到内存。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3.6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填充load_icode_mapper 函数。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Exercise 3.7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填充load_elf 函数和load_icode 函数。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load_icode_mapper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这是一个回调函数</a:t>
            </a:r>
            <a:r>
              <a:rPr lang="en-US" altLang="zh-CN"/>
              <a:t>,</a:t>
            </a:r>
            <a:r>
              <a:rPr lang="zh-CN" altLang="en-US"/>
              <a:t>会被</a:t>
            </a:r>
            <a:r>
              <a:rPr lang="en-US" altLang="zh-CN"/>
              <a:t>load_elf</a:t>
            </a:r>
            <a:r>
              <a:rPr lang="zh-CN" altLang="en-US"/>
              <a:t>函数调用，它的作用是映射二进制镜像的一段长度为</a:t>
            </a:r>
            <a:r>
              <a:rPr lang="en-US" altLang="zh-CN"/>
              <a:t>bin_size</a:t>
            </a:r>
            <a:r>
              <a:rPr lang="zh-CN" altLang="en-US"/>
              <a:t>的内容到指定虚拟地址</a:t>
            </a:r>
            <a:r>
              <a:rPr lang="en-US" altLang="zh-CN"/>
              <a:t>va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如果该段在文件中的内容的大小达不到</a:t>
            </a:r>
            <a:r>
              <a:rPr lang="en-US" altLang="zh-CN"/>
              <a:t>ELF</a:t>
            </a:r>
            <a:r>
              <a:rPr lang="zh-CN" altLang="en-US"/>
              <a:t>中该段在内存中所应有的大小</a:t>
            </a:r>
            <a:r>
              <a:rPr lang="en-US" altLang="zh-CN"/>
              <a:t>(sgsize)</a:t>
            </a:r>
            <a:r>
              <a:rPr lang="zh-CN" altLang="en-US"/>
              <a:t>，那么余下的部分用0来填充。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95775" y="1966595"/>
            <a:ext cx="4623435" cy="26746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load_elf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000"/>
              <a:t>load_elf() 函数完成了解析ELF 文件的任务，并且通过调用</a:t>
            </a:r>
            <a:r>
              <a:rPr lang="zh-CN" altLang="en-US" sz="2000">
                <a:sym typeface="+mn-ea"/>
              </a:rPr>
              <a:t>load_icode_mapper函数</a:t>
            </a:r>
            <a:r>
              <a:rPr lang="zh-CN" altLang="en-US" sz="2000"/>
              <a:t>将ELF 文件的各个segment 加载到内存。</a:t>
            </a:r>
            <a:endParaRPr lang="zh-CN" altLang="en-US" sz="2000"/>
          </a:p>
          <a:p>
            <a:r>
              <a:rPr lang="zh-CN" altLang="en-US" sz="2000"/>
              <a:t>每当load_elf() 函数解析到一个需要加载的segment，会将ELF 文件里与加载有关的信息作为参数传递给</a:t>
            </a:r>
            <a:r>
              <a:rPr lang="zh-CN" altLang="en-US" sz="2000">
                <a:sym typeface="+mn-ea"/>
              </a:rPr>
              <a:t>load_icode_mapper函数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load_icode_mapper</a:t>
            </a:r>
            <a:r>
              <a:rPr lang="zh-CN" altLang="en-US" sz="2000"/>
              <a:t>函数完成加载单个segment 的过程。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165" y="968375"/>
            <a:ext cx="4639945" cy="51327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load_icode 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000"/>
              <a:t>申请一页内存。</a:t>
            </a:r>
            <a:endParaRPr lang="zh-CN" altLang="en-US" sz="2000"/>
          </a:p>
          <a:p>
            <a:r>
              <a:rPr lang="zh-CN" altLang="en-US" sz="2000"/>
              <a:t>用第一步申请的页面来初始化一个进程的栈。</a:t>
            </a:r>
            <a:endParaRPr lang="zh-CN" altLang="en-US" sz="2000"/>
          </a:p>
          <a:p>
            <a:r>
              <a:rPr lang="zh-CN" altLang="en-US" sz="2000"/>
              <a:t>通过调用load_elf() 函数来将ELF 文件真正加载到内存中。</a:t>
            </a:r>
            <a:endParaRPr lang="zh-CN" altLang="en-US" sz="2000"/>
          </a:p>
          <a:p>
            <a:r>
              <a:rPr lang="zh-CN" altLang="en-US" sz="2000"/>
              <a:t>这里仅做一点提醒：请将load_icode_mapper() 这个函数作为参数传入到load_elf() 中。</a:t>
            </a:r>
            <a:endParaRPr lang="zh-CN" altLang="en-US" sz="2000"/>
          </a:p>
          <a:p>
            <a:r>
              <a:rPr lang="zh-CN" altLang="en-US" sz="2000"/>
              <a:t>设置进程的</a:t>
            </a:r>
            <a:r>
              <a:rPr lang="en-US" altLang="zh-CN" sz="2000"/>
              <a:t>pc</a:t>
            </a:r>
            <a:r>
              <a:rPr lang="zh-CN" altLang="en-US" sz="2000"/>
              <a:t>寄存器。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87520" y="1294765"/>
            <a:ext cx="4622165" cy="35763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8305" cy="5634355"/>
          </a:xfrm>
        </p:spPr>
        <p:txBody>
          <a:bodyPr/>
          <a:p>
            <a:r>
              <a:rPr lang="zh-CN" altLang="en-US">
                <a:sym typeface="+mn-ea"/>
              </a:rPr>
              <a:t>env_create_priority</a:t>
            </a:r>
            <a:r>
              <a:rPr lang="zh-CN" altLang="en-US"/>
              <a:t>函数就是对之前部分函数的封装。</a:t>
            </a:r>
            <a:endParaRPr lang="zh-CN" altLang="en-US"/>
          </a:p>
          <a:p>
            <a:r>
              <a:rPr lang="zh-CN" altLang="en-US" sz="2400"/>
              <a:t>主要有以下几步：</a:t>
            </a:r>
            <a:endParaRPr lang="zh-CN" altLang="en-US" sz="2400"/>
          </a:p>
          <a:p>
            <a:r>
              <a:rPr lang="zh-CN" altLang="en-US" sz="2400"/>
              <a:t>分配一个新的Env 结构体。</a:t>
            </a:r>
            <a:endParaRPr lang="en-US" altLang="zh-CN" sz="2400"/>
          </a:p>
          <a:p>
            <a:r>
              <a:rPr lang="zh-CN" altLang="en-US" sz="2400"/>
              <a:t>设置进程控制块。</a:t>
            </a:r>
            <a:endParaRPr lang="zh-CN" altLang="en-US" sz="2400"/>
          </a:p>
          <a:p>
            <a:r>
              <a:rPr lang="zh-CN" altLang="en-US" sz="2400"/>
              <a:t>为新进程设置优先级。</a:t>
            </a:r>
            <a:endParaRPr lang="zh-CN" altLang="en-US" sz="2400"/>
          </a:p>
          <a:p>
            <a:r>
              <a:rPr lang="zh-CN" altLang="en-US" sz="2400"/>
              <a:t>并将二进制代码载入到对应地址空间。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>
                <a:sym typeface="+mn-ea"/>
              </a:rPr>
              <a:t>env_create函数则是对env_create_priority函数的封装。</a:t>
            </a:r>
            <a:endParaRPr lang="zh-CN" altLang="en-US" sz="24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3.8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完成env_create 函数与env_create_priority 的填写</a:t>
            </a:r>
            <a:endParaRPr lang="zh-CN" altLang="en-US" sz="2400"/>
          </a:p>
        </p:txBody>
      </p:sp>
      <p:pic>
        <p:nvPicPr>
          <p:cNvPr id="5" name="图片 4" descr="Q[OH7WDVY3ZVM9UT]K4L)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4530" y="2559685"/>
            <a:ext cx="4643755" cy="414464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真正创建进程，我们还需要一个封装好的宏命令，如下图所示：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3.9 </a:t>
            </a:r>
            <a:r>
              <a:rPr lang="zh-CN" altLang="en-US" sz="2400"/>
              <a:t>根据注释与理解，将上述两条进程创建命令加入init/init.c中</a:t>
            </a:r>
            <a:endParaRPr lang="zh-CN" altLang="en-US" sz="2400"/>
          </a:p>
        </p:txBody>
      </p:sp>
      <p:pic>
        <p:nvPicPr>
          <p:cNvPr id="5" name="图片 4" descr="%73C]VD0IR8OZQOWHV7{_%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260600"/>
            <a:ext cx="6066155" cy="4382135"/>
          </a:xfrm>
          <a:prstGeom prst="rect">
            <a:avLst/>
          </a:prstGeom>
        </p:spPr>
      </p:pic>
      <p:pic>
        <p:nvPicPr>
          <p:cNvPr id="6" name="图片 5" descr="U]T%31TEP]KSHLRVBL@%I3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70" y="187960"/>
            <a:ext cx="6134735" cy="5410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env_run是进程运行使用的基本函数，它包括两部分：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保存当前进程上下文(如果当前没有运行的进程就跳过这一步)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恢复要启动的进程的上下文，然后运行该进程。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3.10 根据补充说明，填充完成env_run 函数</a:t>
            </a:r>
            <a:endParaRPr lang="zh-CN" altLang="en-US"/>
          </a:p>
        </p:txBody>
      </p:sp>
      <p:pic>
        <p:nvPicPr>
          <p:cNvPr id="5" name="图片 4" descr="K$WEMI[%~M8)4)IT@3K@Q$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910" y="2424430"/>
            <a:ext cx="4793615" cy="33680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17955"/>
            <a:ext cx="8229600" cy="4525963"/>
          </a:xfrm>
        </p:spPr>
        <p:txBody>
          <a:bodyPr/>
          <a:lstStyle/>
          <a:p>
            <a:r>
              <a:rPr lang="zh-CN" altLang="en-US" sz="3200" dirty="0"/>
              <a:t>背景知识</a:t>
            </a:r>
            <a:endParaRPr lang="en-US" altLang="zh-CN" sz="3200" dirty="0"/>
          </a:p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创建一个进程并成功运行</a:t>
            </a:r>
            <a:endParaRPr lang="zh-CN" altLang="en-US" sz="3000" dirty="0"/>
          </a:p>
          <a:p>
            <a:pPr lvl="1"/>
            <a:r>
              <a:rPr lang="zh-CN" altLang="en-US" sz="3000" dirty="0"/>
              <a:t>实现时钟中断，通过时钟中断内核可以再次获得执行权</a:t>
            </a:r>
            <a:endParaRPr lang="zh-CN" altLang="en-US" sz="3000" dirty="0"/>
          </a:p>
          <a:p>
            <a:pPr lvl="1"/>
            <a:r>
              <a:rPr lang="zh-CN" altLang="en-US" sz="3000" dirty="0"/>
              <a:t>实现进程调度，创建两个进程，并且通过时钟中断切换进程执行</a:t>
            </a:r>
            <a:endParaRPr lang="zh-CN" altLang="en-US" sz="30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46150"/>
            <a:ext cx="8733790" cy="524510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实际上进程切换的时候，为了保证下一次进入这个进程的时候我们不会再“从头来过”，而是有记忆地从离开的地方继续往后走，我们要保存一些信息，也就是所谓的进程上下文。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进程上下文说来就是一个环境，相对于进程而言，就是进程执行时的环境。具体来说就是各个变量和数据，包括所有的寄存器变量、内存信息等。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进程本身的状态：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1800"/>
              <a:t>进程块里面的内容，包括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env_id,env_parent_id,env_pgdir,env_cr3...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进程运行与切换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8634730" cy="5245100"/>
          </a:xfrm>
        </p:spPr>
        <p:txBody>
          <a:bodyPr/>
          <a:p>
            <a:r>
              <a:rPr lang="zh-CN" altLang="en-US">
                <a:sym typeface="+mn-ea"/>
              </a:rPr>
              <a:t>进程周围的环境状态：</a:t>
            </a:r>
            <a:endParaRPr lang="zh-CN" altLang="en-US"/>
          </a:p>
          <a:p>
            <a:r>
              <a:rPr lang="zh-CN" altLang="en-US" sz="2000"/>
              <a:t>CPU 的寄存器</a:t>
            </a:r>
            <a:endParaRPr lang="zh-CN" altLang="en-US" sz="2000"/>
          </a:p>
          <a:p>
            <a:r>
              <a:rPr lang="zh-CN" altLang="en-US" sz="2000"/>
              <a:t>我们在本实验里的寄存器状态保存的地方是TIMESTACK区域。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这个old 就是当前进程的上下文所存放的区域。</a:t>
            </a:r>
            <a:endParaRPr lang="zh-CN" altLang="en-US" sz="2000"/>
          </a:p>
          <a:p>
            <a:r>
              <a:rPr lang="zh-CN" altLang="en-US" sz="2000"/>
              <a:t>保存进程上下文就是</a:t>
            </a:r>
            <a:r>
              <a:rPr lang="zh-CN" altLang="en-US" sz="2000">
                <a:sym typeface="+mn-ea"/>
              </a:rPr>
              <a:t>把old 区域的东西拷贝到当前进程的env_ tf 中。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2317750"/>
            <a:ext cx="5631815" cy="6629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异常处理</a:t>
            </a:r>
            <a:endParaRPr lang="zh-C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1118235"/>
            <a:ext cx="7582535" cy="46215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>
                <a:sym typeface="+mn-ea"/>
              </a:rPr>
              <a:t>Exercise 3.11 将异常分发代码填入boot/start.S 合适的部分</a:t>
            </a:r>
            <a:endParaRPr lang="zh-CN" altLang="en-US" sz="260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Exercise 3.1</a:t>
            </a:r>
            <a:r>
              <a:rPr lang="en-US" altLang="zh-CN" sz="2600" dirty="0">
                <a:sym typeface="+mn-ea"/>
              </a:rPr>
              <a:t>2</a:t>
            </a:r>
            <a:r>
              <a:rPr lang="zh-CN" altLang="en-US" sz="2600" dirty="0">
                <a:sym typeface="+mn-ea"/>
              </a:rPr>
              <a:t> 将lds 代码补全使得异常后可以跳到异常分发代码。</a:t>
            </a:r>
            <a:endParaRPr lang="zh-CN" altLang="en-US" sz="2600" dirty="0">
              <a:sym typeface="+mn-ea"/>
            </a:endParaRPr>
          </a:p>
          <a:p>
            <a:pPr marL="457200" lvl="1" indent="0">
              <a:buNone/>
            </a:pP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在计组的学习过程中，我们知道，当异常触发时，</a:t>
            </a:r>
            <a:r>
              <a:rPr lang="en-US" altLang="zh-CN" sz="2600" dirty="0">
                <a:sym typeface="+mn-ea"/>
              </a:rPr>
              <a:t>CPU </a:t>
            </a:r>
            <a:r>
              <a:rPr lang="zh-CN" altLang="en-US" sz="2600" dirty="0">
                <a:sym typeface="+mn-ea"/>
              </a:rPr>
              <a:t>会将 </a:t>
            </a:r>
            <a:r>
              <a:rPr lang="en-US" altLang="zh-CN" sz="2600" dirty="0">
                <a:sym typeface="+mn-ea"/>
              </a:rPr>
              <a:t>PC </a:t>
            </a:r>
            <a:r>
              <a:rPr lang="zh-CN" altLang="en-US" sz="2600" dirty="0">
                <a:sym typeface="+mn-ea"/>
              </a:rPr>
              <a:t>直到一个特定的地址，表示进入异常处理程序。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针对不同的异常，</a:t>
            </a:r>
            <a:r>
              <a:rPr lang="en-US" altLang="zh-CN" sz="2600" dirty="0">
                <a:sym typeface="+mn-ea"/>
              </a:rPr>
              <a:t>CPU</a:t>
            </a:r>
            <a:r>
              <a:rPr lang="zh-CN" altLang="en-US" sz="2600" dirty="0">
                <a:sym typeface="+mn-ea"/>
              </a:rPr>
              <a:t>需要启用不同的异常处理程序，因此它需要一个异常分发的入口函数，用于甄别不同的异常类型，并将</a:t>
            </a:r>
            <a:r>
              <a:rPr lang="en-US" altLang="zh-CN" sz="2600" dirty="0">
                <a:sym typeface="+mn-ea"/>
              </a:rPr>
              <a:t>PC</a:t>
            </a:r>
            <a:r>
              <a:rPr lang="zh-CN" altLang="en-US" sz="2600" dirty="0">
                <a:sym typeface="+mn-ea"/>
              </a:rPr>
              <a:t>跳转到对应异常的处理程序入口地址。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482725"/>
            <a:ext cx="7065645" cy="43668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我们具体分析下这段代码的作用：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1 </a:t>
            </a:r>
            <a:r>
              <a:rPr lang="zh-CN" altLang="en-US" sz="2600" dirty="0">
                <a:sym typeface="+mn-ea"/>
              </a:rPr>
              <a:t>行是指定这段代码的地址。而这个地址的值设定在</a:t>
            </a:r>
            <a:r>
              <a:rPr lang="en-US" altLang="en-US" sz="2600" dirty="0">
                <a:sym typeface="+mn-ea"/>
              </a:rPr>
              <a:t> tools/scse0_3.lds </a:t>
            </a:r>
            <a:r>
              <a:rPr lang="en-GB" altLang="en-US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中。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3 </a:t>
            </a:r>
            <a:r>
              <a:rPr lang="zh-CN" altLang="en-US" sz="2600" dirty="0">
                <a:sym typeface="+mn-ea"/>
              </a:rPr>
              <a:t>行是条伪指令</a:t>
            </a:r>
            <a:r>
              <a:rPr lang="en-GB" altLang="en-US" sz="2600" dirty="0">
                <a:sym typeface="+mn-ea"/>
              </a:rPr>
              <a:t>，</a:t>
            </a:r>
            <a:r>
              <a:rPr lang="zh-CN" altLang="en-GB" sz="2600" dirty="0">
                <a:sym typeface="+mn-ea"/>
              </a:rPr>
              <a:t>它的作用是在 </a:t>
            </a:r>
            <a:r>
              <a:rPr lang="en-US" altLang="zh-CN" sz="2600" dirty="0">
                <a:sym typeface="+mn-ea"/>
              </a:rPr>
              <a:t>assemble </a:t>
            </a:r>
            <a:r>
              <a:rPr lang="zh-CN" altLang="en-US" sz="2600" dirty="0">
                <a:sym typeface="+mn-ea"/>
              </a:rPr>
              <a:t>的时候禁用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寄存器（有些扩展指令 </a:t>
            </a:r>
            <a:r>
              <a:rPr lang="en-US" altLang="zh-CN" sz="2600" dirty="0">
                <a:sym typeface="+mn-ea"/>
              </a:rPr>
              <a:t>assemble </a:t>
            </a:r>
            <a:r>
              <a:rPr lang="zh-CN" altLang="en-US" sz="2600" dirty="0">
                <a:sym typeface="+mn-ea"/>
              </a:rPr>
              <a:t>的时候会用到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寄存器）。相应的，第 </a:t>
            </a:r>
            <a:r>
              <a:rPr lang="en-US" altLang="zh-CN" sz="2600" dirty="0">
                <a:sym typeface="+mn-ea"/>
              </a:rPr>
              <a:t>15 </a:t>
            </a:r>
            <a:r>
              <a:rPr lang="zh-CN" altLang="en-US" sz="2600" dirty="0">
                <a:sym typeface="+mn-ea"/>
              </a:rPr>
              <a:t>行是启用。因为进入异常处理程序后，需要保存现场，如果这里利用 </a:t>
            </a:r>
            <a:r>
              <a:rPr lang="en-US" altLang="zh-CN" sz="2600" dirty="0">
                <a:sym typeface="+mn-ea"/>
              </a:rPr>
              <a:t>at </a:t>
            </a:r>
            <a:r>
              <a:rPr lang="zh-CN" altLang="en-US" sz="2600" dirty="0">
                <a:sym typeface="+mn-ea"/>
              </a:rPr>
              <a:t>寄存器来实现一些扩展指令，会破坏现场。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4 </a:t>
            </a:r>
            <a:r>
              <a:rPr lang="zh-CN" altLang="en-US" sz="2600" dirty="0">
                <a:sym typeface="+mn-ea"/>
              </a:rPr>
              <a:t>行仍然是条伪指令，其作用是取消乱序执行。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145030"/>
            <a:ext cx="5340985" cy="13112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6 </a:t>
            </a:r>
            <a:r>
              <a:rPr lang="zh-CN" altLang="en-US" sz="2600" dirty="0">
                <a:sym typeface="+mn-ea"/>
              </a:rPr>
              <a:t>行这一个操作在计组中也多次遇见，</a:t>
            </a:r>
            <a:r>
              <a:rPr lang="en-US" altLang="zh-CN" sz="2600" dirty="0">
                <a:sym typeface="+mn-ea"/>
              </a:rPr>
              <a:t>mfc0 </a:t>
            </a:r>
            <a:r>
              <a:rPr lang="zh-CN" altLang="en-US" sz="2600" dirty="0">
                <a:sym typeface="+mn-ea"/>
              </a:rPr>
              <a:t>会把 </a:t>
            </a:r>
            <a:r>
              <a:rPr lang="en-US" altLang="zh-CN" sz="2600" dirty="0">
                <a:sym typeface="+mn-ea"/>
              </a:rPr>
              <a:t>CP0_CAUSE </a:t>
            </a:r>
            <a:r>
              <a:rPr lang="zh-CN" altLang="en-US" sz="2600" dirty="0">
                <a:sym typeface="+mn-ea"/>
              </a:rPr>
              <a:t>寄存器的值存到 </a:t>
            </a:r>
            <a:r>
              <a:rPr lang="en-US" altLang="zh-CN" sz="2600" dirty="0">
                <a:sym typeface="+mn-ea"/>
              </a:rPr>
              <a:t>k1 </a:t>
            </a:r>
            <a:r>
              <a:rPr lang="zh-CN" altLang="en-US" sz="2600" dirty="0">
                <a:sym typeface="+mn-ea"/>
              </a:rPr>
              <a:t>寄存器中。因此现在 </a:t>
            </a:r>
            <a:r>
              <a:rPr lang="en-US" altLang="zh-CN" sz="2600" dirty="0">
                <a:sym typeface="+mn-ea"/>
              </a:rPr>
              <a:t>k1 </a:t>
            </a:r>
            <a:r>
              <a:rPr lang="zh-CN" altLang="en-US" sz="2600" dirty="0">
                <a:sym typeface="+mn-ea"/>
              </a:rPr>
              <a:t>寄存器存储着异常发生的原因。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altLang="zh-CN" sz="2600" dirty="0">
                <a:sym typeface="+mn-ea"/>
              </a:rPr>
              <a:t>7 </a:t>
            </a:r>
            <a:r>
              <a:rPr lang="zh-CN" altLang="en-US" sz="2600" dirty="0">
                <a:sym typeface="+mn-ea"/>
              </a:rPr>
              <a:t>行是将异常处理程序入口地址数组的首地址赋值给 </a:t>
            </a:r>
            <a:r>
              <a:rPr lang="en-US" altLang="zh-CN" sz="2600" dirty="0">
                <a:sym typeface="+mn-ea"/>
              </a:rPr>
              <a:t>k0 </a:t>
            </a:r>
            <a:r>
              <a:rPr lang="zh-CN" altLang="en-US" sz="2600" dirty="0">
                <a:sym typeface="+mn-ea"/>
              </a:rPr>
              <a:t>寄存器。我们知道，这段异常分发代码是为了跳转到特定的异常处理程序中去。而</a:t>
            </a:r>
            <a:r>
              <a:rPr lang="en-US" altLang="en-US" sz="2600" dirty="0">
                <a:sym typeface="+mn-ea"/>
              </a:rPr>
              <a:t>exception_handlers</a:t>
            </a:r>
            <a:r>
              <a:rPr lang="zh-CN" altLang="en-US" sz="2600" dirty="0">
                <a:sym typeface="+mn-ea"/>
              </a:rPr>
              <a:t>，便是存储了不同异常处理程序的入口地址。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en-US" sz="2600" dirty="0">
                <a:sym typeface="+mn-ea"/>
              </a:rPr>
              <a:t>exception_handlers </a:t>
            </a:r>
            <a:r>
              <a:rPr lang="zh-CN" sz="2600" dirty="0">
                <a:sym typeface="+mn-ea"/>
              </a:rPr>
              <a:t>数组定义在</a:t>
            </a:r>
            <a:r>
              <a:rPr lang="en-US" sz="2600" dirty="0">
                <a:sym typeface="+mn-ea"/>
              </a:rPr>
              <a:t> lib/traps.c</a:t>
            </a:r>
            <a:r>
              <a:rPr lang="zh-CN" sz="2600" dirty="0">
                <a:sym typeface="+mn-ea"/>
              </a:rPr>
              <a:t> 中。里面的具体的值，我们可以参考 </a:t>
            </a:r>
            <a:r>
              <a:rPr lang="en-US" altLang="zh-CN" sz="2600" dirty="0">
                <a:sym typeface="+mn-ea"/>
              </a:rPr>
              <a:t>trap_init()</a:t>
            </a:r>
            <a:r>
              <a:rPr lang="zh-CN" altLang="zh-CN" sz="2600" dirty="0">
                <a:sym typeface="+mn-ea"/>
              </a:rPr>
              <a:t> 函数。</a:t>
            </a:r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113280"/>
            <a:ext cx="6652895" cy="36487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zh-CN" sz="2600" dirty="0">
                <a:sym typeface="+mn-ea"/>
              </a:rPr>
              <a:t>在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zh-CN" sz="2600" dirty="0">
                <a:sym typeface="+mn-ea"/>
              </a:rPr>
              <a:t>《</a:t>
            </a:r>
            <a:r>
              <a:rPr lang="en-US" altLang="zh-CN" sz="2600" dirty="0">
                <a:sym typeface="+mn-ea"/>
              </a:rPr>
              <a:t>See MIPS Run LINUX</a:t>
            </a:r>
            <a:r>
              <a:rPr lang="zh-CN" altLang="zh-CN" sz="2600" dirty="0">
                <a:sym typeface="+mn-ea"/>
              </a:rPr>
              <a:t>》中我们可以查阅到：</a:t>
            </a:r>
            <a:endParaRPr lang="zh-CN" altLang="zh-CN" sz="2600" dirty="0">
              <a:sym typeface="+mn-ea"/>
            </a:endParaRPr>
          </a:p>
          <a:p>
            <a:pPr lvl="1"/>
            <a:endParaRPr lang="en-US" altLang="zh-CN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其中与本次实验相关的便是 </a:t>
            </a:r>
            <a:r>
              <a:rPr lang="en-US" altLang="zh-CN" sz="2600" dirty="0">
                <a:sym typeface="+mn-ea"/>
              </a:rPr>
              <a:t>0 </a:t>
            </a:r>
            <a:r>
              <a:rPr lang="zh-CN" altLang="en-US" sz="2600" dirty="0">
                <a:sym typeface="+mn-ea"/>
              </a:rPr>
              <a:t>号异常 </a:t>
            </a:r>
            <a:r>
              <a:rPr lang="en-US" altLang="zh-CN" sz="2600" dirty="0">
                <a:sym typeface="+mn-ea"/>
              </a:rPr>
              <a:t>—— </a:t>
            </a:r>
            <a:r>
              <a:rPr lang="zh-CN" altLang="en-US" sz="2600" dirty="0">
                <a:sym typeface="+mn-ea"/>
              </a:rPr>
              <a:t>中断</a:t>
            </a:r>
            <a:endParaRPr lang="zh-CN" altLang="en-US" sz="26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450340"/>
            <a:ext cx="6911975" cy="42576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dirty="0"/>
              <a:t>回到之前的那份代码，第 </a:t>
            </a:r>
            <a:r>
              <a:rPr lang="en-US" altLang="zh-CN" dirty="0"/>
              <a:t>8 </a:t>
            </a:r>
            <a:r>
              <a:rPr lang="zh-CN" altLang="en-US" dirty="0"/>
              <a:t>行是取出 </a:t>
            </a:r>
            <a:r>
              <a:rPr lang="en-US" altLang="zh-CN" dirty="0"/>
              <a:t>ExcCode </a:t>
            </a:r>
            <a:r>
              <a:rPr lang="zh-CN" altLang="en-US" dirty="0"/>
              <a:t>放到 </a:t>
            </a:r>
            <a:r>
              <a:rPr lang="en-US" altLang="zh-CN" dirty="0"/>
              <a:t>k1 </a:t>
            </a:r>
            <a:r>
              <a:rPr lang="zh-CN" altLang="en-US" dirty="0"/>
              <a:t>寄存器中。使用 </a:t>
            </a:r>
            <a:r>
              <a:rPr lang="en-US" altLang="zh-CN" dirty="0"/>
              <a:t>0x7c </a:t>
            </a:r>
            <a:r>
              <a:rPr lang="zh-CN" altLang="en-US" dirty="0"/>
              <a:t>的原因如下：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3309620"/>
            <a:ext cx="8133080" cy="17907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进程的引入：</a:t>
            </a:r>
            <a:endParaRPr lang="zh-CN" dirty="0"/>
          </a:p>
          <a:p>
            <a:endParaRPr lang="zh-CN" dirty="0"/>
          </a:p>
          <a:p>
            <a:pPr marL="0" indent="0">
              <a:buNone/>
            </a:pPr>
            <a:r>
              <a:rPr lang="zh-CN" dirty="0"/>
              <a:t>“程序”与“计算”不是一一对应的关系：一个程序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段可能对应多个“计算”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多道程序＋资源的限制：执行-暂停-执行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• 直接制约：逻辑上相互依赖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• 间接制约：等待资源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使用“程序”不能揭示多道程序、分时系统引发的动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态特性，因此引入“进程”（Process）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异常分发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第 </a:t>
            </a:r>
            <a:r>
              <a:rPr lang="en-US" sz="2600" dirty="0">
                <a:sym typeface="+mn-ea"/>
              </a:rPr>
              <a:t>9 </a:t>
            </a:r>
            <a:r>
              <a:rPr lang="zh-CN" altLang="en-US" sz="2600" dirty="0">
                <a:sym typeface="+mn-ea"/>
              </a:rPr>
              <a:t>行是获取到对应的异常处理程序。有些同学可能会疑惑，这里得到的 </a:t>
            </a:r>
            <a:r>
              <a:rPr lang="en-US" altLang="zh-CN" sz="2600" dirty="0">
                <a:sym typeface="+mn-ea"/>
              </a:rPr>
              <a:t>k1 </a:t>
            </a:r>
            <a:r>
              <a:rPr lang="zh-CN" altLang="en-US" sz="2600" dirty="0">
                <a:sym typeface="+mn-ea"/>
              </a:rPr>
              <a:t>的值不是后面有两个多余的零嘛，数组下标会不会有问题。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产生这个问题的原因是对高级语言的数组下标和</a:t>
            </a:r>
            <a:r>
              <a:rPr lang="en-US" altLang="zh-CN" sz="2600" dirty="0">
                <a:sym typeface="+mn-ea"/>
              </a:rPr>
              <a:t>mips </a:t>
            </a:r>
            <a:r>
              <a:rPr lang="zh-CN" altLang="en-US" sz="2600" dirty="0">
                <a:sym typeface="+mn-ea"/>
              </a:rPr>
              <a:t>中的 </a:t>
            </a:r>
            <a:r>
              <a:rPr lang="en-US" altLang="zh-CN" sz="2600" dirty="0">
                <a:sym typeface="+mn-ea"/>
              </a:rPr>
              <a:t>lw </a:t>
            </a:r>
            <a:r>
              <a:rPr lang="zh-CN" altLang="en-US" sz="2600" dirty="0">
                <a:sym typeface="+mn-ea"/>
              </a:rPr>
              <a:t>指令产生了混淆。每个异常处理程序的入口都以一个字的形式存储在数组里，因此两个相邻的元素之间地址的差就是 </a:t>
            </a:r>
            <a:r>
              <a:rPr lang="en-US" altLang="zh-CN" sz="2600" dirty="0">
                <a:sym typeface="+mn-ea"/>
              </a:rPr>
              <a:t>4 </a:t>
            </a:r>
            <a:r>
              <a:rPr lang="zh-CN" altLang="en-US" sz="2600" dirty="0">
                <a:sym typeface="+mn-ea"/>
              </a:rPr>
              <a:t>。因此这样的处理是毫无问题的。第 </a:t>
            </a:r>
            <a:r>
              <a:rPr lang="en-US" altLang="zh-CN" sz="2600" dirty="0">
                <a:sym typeface="+mn-ea"/>
              </a:rPr>
              <a:t>10 </a:t>
            </a:r>
            <a:r>
              <a:rPr lang="zh-CN" altLang="en-US" sz="2600" dirty="0">
                <a:sym typeface="+mn-ea"/>
              </a:rPr>
              <a:t>行，便是将这个特定的异常处理程序存入到了 </a:t>
            </a:r>
            <a:r>
              <a:rPr lang="en-US" altLang="zh-CN" sz="2600" dirty="0">
                <a:sym typeface="+mn-ea"/>
              </a:rPr>
              <a:t>k0 </a:t>
            </a:r>
            <a:r>
              <a:rPr lang="zh-CN" altLang="en-US" sz="2600" dirty="0">
                <a:sym typeface="+mn-ea"/>
              </a:rPr>
              <a:t>寄存器中。最后在第 </a:t>
            </a:r>
            <a:r>
              <a:rPr lang="en-US" altLang="zh-CN" sz="2600" dirty="0">
                <a:sym typeface="+mn-ea"/>
              </a:rPr>
              <a:t>12 </a:t>
            </a:r>
            <a:r>
              <a:rPr lang="zh-CN" altLang="en-US" sz="2600" dirty="0">
                <a:sym typeface="+mn-ea"/>
              </a:rPr>
              <a:t>行跳到该异常处理程序中。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3195" y="728980"/>
            <a:ext cx="8590280" cy="5662295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Exercise 3.1</a:t>
            </a:r>
            <a:r>
              <a:rPr lang="en-US" altLang="zh-CN" sz="2600" dirty="0">
                <a:sym typeface="+mn-ea"/>
              </a:rPr>
              <a:t>3</a:t>
            </a:r>
            <a:r>
              <a:rPr lang="zh-CN" altLang="en-US" sz="2600" dirty="0">
                <a:sym typeface="+mn-ea"/>
              </a:rPr>
              <a:t> 通过上面的描述，补充kclock_init 函数。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接下来我们详细看下对于中断的处理：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在计组中我们学到，中断是由定时器产生的信号，它的作用是提供了时间片的机制。首先我们看下中断信号是怎么产生的。 </a:t>
            </a:r>
            <a:r>
              <a:rPr lang="en-GB" altLang="zh-CN" sz="2600" dirty="0">
                <a:sym typeface="+mn-ea"/>
              </a:rPr>
              <a:t>kclock_init </a:t>
            </a:r>
            <a:r>
              <a:rPr lang="zh-CN" altLang="en-GB" sz="2600" dirty="0">
                <a:sym typeface="+mn-ea"/>
              </a:rPr>
              <a:t>是对定时器初始化 的函数，它主要就调用了</a:t>
            </a:r>
            <a:r>
              <a:rPr lang="en-US" altLang="en-GB" sz="2600" dirty="0">
                <a:sym typeface="+mn-ea"/>
              </a:rPr>
              <a:t> set_timer</a:t>
            </a:r>
            <a:r>
              <a:rPr lang="zh-CN" altLang="en-GB" sz="2600" dirty="0">
                <a:sym typeface="+mn-ea"/>
              </a:rPr>
              <a:t> 这个函数，因此我们移步至该函数来具体分析它的代码。</a:t>
            </a:r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zh-CN" altLang="en-GB" sz="2600" dirty="0">
              <a:sym typeface="+mn-ea"/>
            </a:endParaRPr>
          </a:p>
          <a:p>
            <a:pPr lvl="1"/>
            <a:endParaRPr lang="en-US" altLang="en-GB" sz="2600" dirty="0">
              <a:sym typeface="+mn-ea"/>
            </a:endParaRPr>
          </a:p>
          <a:p>
            <a:pPr lvl="1"/>
            <a:endParaRPr lang="en-US" altLang="en-GB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3717290"/>
            <a:ext cx="5824220" cy="2778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sz="2600" dirty="0">
                <a:sym typeface="+mn-ea"/>
              </a:rPr>
              <a:t>前两步是向 0xb5000100 写入数值 </a:t>
            </a:r>
            <a:r>
              <a:rPr lang="en-US" altLang="zh-CN" sz="2600" dirty="0">
                <a:sym typeface="+mn-ea"/>
              </a:rPr>
              <a:t>1</a:t>
            </a:r>
            <a:r>
              <a:rPr lang="zh-CN" altLang="en-US" sz="2600" dirty="0">
                <a:sym typeface="+mn-ea"/>
              </a:rPr>
              <a:t>。其中0xb5000000 是模拟器(gxemul) 映射实时钟的位置。偏移量为0x100 表示来设置实时钟中断的频率，1 则表示1 秒钟中断1次，如果写入0，表示关闭实时钟。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另外需要注意的是实时钟对于R3000 来说绑定到了4 号中断上，故这段代码其实主要用来触发了4 号中断。注意这里的中断号和异常号是不一样的概念，我们实验的异常包括中断。中断号对应着计组中 </a:t>
            </a:r>
            <a:r>
              <a:rPr lang="en-US" altLang="zh-CN" sz="2600" dirty="0">
                <a:sym typeface="+mn-ea"/>
              </a:rPr>
              <a:t>HWInt </a:t>
            </a:r>
            <a:r>
              <a:rPr lang="zh-CN" altLang="en-US" sz="2600" dirty="0">
                <a:sym typeface="+mn-ea"/>
              </a:rPr>
              <a:t>的位置。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接下来我们看下触发中断程序后，代码会如何执行。在</a:t>
            </a:r>
            <a:r>
              <a:rPr lang="en-US" altLang="en-US" sz="2600" dirty="0">
                <a:sym typeface="+mn-ea"/>
              </a:rPr>
              <a:t> genex.S </a:t>
            </a:r>
            <a:r>
              <a:rPr lang="zh-CN" altLang="en-US" sz="2600" dirty="0">
                <a:sym typeface="+mn-ea"/>
              </a:rPr>
              <a:t>中，我们找到</a:t>
            </a:r>
            <a:r>
              <a:rPr lang="en-US" altLang="en-US" sz="2600" dirty="0">
                <a:sym typeface="+mn-ea"/>
              </a:rPr>
              <a:t> handle_int</a:t>
            </a:r>
            <a:r>
              <a:rPr lang="zh-CN" altLang="en-US" sz="2600" dirty="0">
                <a:sym typeface="+mn-ea"/>
              </a:rPr>
              <a:t> 函数。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1965960"/>
            <a:ext cx="4539615" cy="44672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sz="2600" dirty="0">
                <a:sym typeface="+mn-ea"/>
              </a:rPr>
              <a:t>先看前两句 </a:t>
            </a:r>
            <a:r>
              <a:rPr lang="en-US" altLang="zh-CN" sz="2600" dirty="0">
                <a:sym typeface="+mn-ea"/>
              </a:rPr>
              <a:t>mfc0</a:t>
            </a:r>
            <a:r>
              <a:rPr lang="zh-CN" altLang="en-US" sz="2600" dirty="0">
                <a:sym typeface="+mn-ea"/>
              </a:rPr>
              <a:t>，它分别将 </a:t>
            </a:r>
            <a:r>
              <a:rPr lang="en-US" altLang="en-US" sz="2600" dirty="0">
                <a:sym typeface="+mn-ea"/>
              </a:rPr>
              <a:t>CPU_CAUSE </a:t>
            </a:r>
            <a:r>
              <a:rPr lang="zh-CN" altLang="en-US" sz="2600" dirty="0">
                <a:sym typeface="+mn-ea"/>
              </a:rPr>
              <a:t>和</a:t>
            </a:r>
            <a:r>
              <a:rPr lang="en-US" altLang="en-US" sz="2600" dirty="0">
                <a:sym typeface="+mn-ea"/>
              </a:rPr>
              <a:t> CPU_STATUS</a:t>
            </a:r>
            <a:r>
              <a:rPr lang="zh-CN" altLang="en-US" sz="2600" dirty="0">
                <a:sym typeface="+mn-ea"/>
              </a:rPr>
              <a:t> 存入了 </a:t>
            </a:r>
            <a:r>
              <a:rPr lang="en-US" altLang="zh-CN" sz="2600" dirty="0">
                <a:sym typeface="+mn-ea"/>
              </a:rPr>
              <a:t>t0 </a:t>
            </a:r>
            <a:r>
              <a:rPr lang="zh-CN" altLang="en-US" sz="2600" dirty="0">
                <a:sym typeface="+mn-ea"/>
              </a:rPr>
              <a:t>和 </a:t>
            </a:r>
            <a:r>
              <a:rPr lang="en-US" altLang="zh-CN" sz="2600" dirty="0">
                <a:sym typeface="+mn-ea"/>
              </a:rPr>
              <a:t>t2 </a:t>
            </a:r>
            <a:r>
              <a:rPr lang="zh-CN" altLang="en-US" sz="2600" dirty="0">
                <a:sym typeface="+mn-ea"/>
              </a:rPr>
              <a:t>两个寄存器中。接着将 </a:t>
            </a:r>
            <a:r>
              <a:rPr lang="en-US" altLang="zh-CN" sz="2600" dirty="0">
                <a:sym typeface="+mn-ea"/>
              </a:rPr>
              <a:t>t0 and t2 </a:t>
            </a:r>
            <a:r>
              <a:rPr lang="zh-CN" altLang="en-US" sz="2600" dirty="0">
                <a:sym typeface="+mn-ea"/>
              </a:rPr>
              <a:t>的值存入 </a:t>
            </a:r>
            <a:r>
              <a:rPr lang="en-US" altLang="zh-CN" sz="2600" dirty="0">
                <a:sym typeface="+mn-ea"/>
              </a:rPr>
              <a:t>t0 </a:t>
            </a:r>
            <a:r>
              <a:rPr lang="zh-CN" altLang="en-US" sz="2600" dirty="0">
                <a:sym typeface="+mn-ea"/>
              </a:rPr>
              <a:t>中。两个 </a:t>
            </a:r>
            <a:r>
              <a:rPr lang="en-US" altLang="zh-CN" sz="2600" dirty="0">
                <a:sym typeface="+mn-ea"/>
              </a:rPr>
              <a:t>CP0 </a:t>
            </a:r>
            <a:r>
              <a:rPr lang="zh-CN" altLang="en-US" sz="2600" dirty="0">
                <a:sym typeface="+mn-ea"/>
              </a:rPr>
              <a:t>的各个域意义如下：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这样操作后，我们就可以得到具体的中断号了。最后通过判断中断号。我们确定是否是实时钟触发的中断，如果是，跳转到 </a:t>
            </a:r>
            <a:r>
              <a:rPr lang="en-US" altLang="zh-CN" sz="2600" dirty="0">
                <a:sym typeface="+mn-ea"/>
              </a:rPr>
              <a:t>time_irq </a:t>
            </a:r>
            <a:r>
              <a:rPr lang="zh-CN" altLang="zh-CN" sz="2600" dirty="0">
                <a:sym typeface="+mn-ea"/>
              </a:rPr>
              <a:t>中。</a:t>
            </a:r>
            <a:endParaRPr lang="zh-CN" altLang="zh-CN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127250"/>
            <a:ext cx="7366635" cy="1384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3392805"/>
            <a:ext cx="6949440" cy="14719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中断处理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en-US" altLang="zh-CN" sz="2600" dirty="0">
                <a:sym typeface="+mn-ea"/>
              </a:rPr>
              <a:t>time_irq </a:t>
            </a:r>
            <a:r>
              <a:rPr lang="zh-CN" altLang="en-US" sz="2600" dirty="0">
                <a:sym typeface="+mn-ea"/>
              </a:rPr>
              <a:t>的代码如下：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其中最核心的一步便是跳转到 </a:t>
            </a:r>
            <a:r>
              <a:rPr lang="en-US" altLang="en-US" sz="2600" dirty="0">
                <a:sym typeface="+mn-ea"/>
              </a:rPr>
              <a:t>sched_yield</a:t>
            </a:r>
            <a:r>
              <a:rPr lang="zh-CN" altLang="en-US" sz="2600" dirty="0">
                <a:sym typeface="+mn-ea"/>
              </a:rPr>
              <a:t> 。这个也是我们在</a:t>
            </a:r>
            <a:r>
              <a:rPr lang="en-US" altLang="en-US" sz="2600" dirty="0">
                <a:sym typeface="+mn-ea"/>
              </a:rPr>
              <a:t> lab3-2-exam</a:t>
            </a:r>
            <a:r>
              <a:rPr lang="zh-CN" altLang="en-US" sz="2600" dirty="0">
                <a:sym typeface="+mn-ea"/>
              </a:rPr>
              <a:t> 中要修改的地方。这段代码也是时间片轮转机制的基础。当时钟产生中断时，这段汇编代码会调用调度程序。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1290320"/>
            <a:ext cx="4097020" cy="30454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带优先级的双队列调度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Exercise 3.14 根据注释，完成sched_yield 函数的补充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这一轮次的调度程序相较于之前</a:t>
            </a:r>
            <a:r>
              <a:rPr lang="zh-CN" altLang="en-US" sz="2600" dirty="0">
                <a:sym typeface="+mn-ea"/>
              </a:rPr>
              <a:t>直接遍历进程块列表</a:t>
            </a:r>
            <a:r>
              <a:rPr lang="zh-CN" altLang="en-US" sz="2600" dirty="0">
                <a:sym typeface="+mn-ea"/>
              </a:rPr>
              <a:t>有两点大的变化。其一是加入了优先级调度，其二是使用了双队列调度来减少调度中的不公平。难点主要在于第二步，它所带来的影响不仅是在 </a:t>
            </a:r>
            <a:r>
              <a:rPr lang="en-US" altLang="zh-CN" sz="2600" dirty="0">
                <a:sym typeface="+mn-ea"/>
              </a:rPr>
              <a:t>lab3 </a:t>
            </a:r>
            <a:r>
              <a:rPr lang="zh-CN" altLang="en-US" sz="2600" dirty="0">
                <a:sym typeface="+mn-ea"/>
              </a:rPr>
              <a:t>中，对于后面 </a:t>
            </a:r>
            <a:r>
              <a:rPr lang="en-US" altLang="zh-CN" sz="2600" dirty="0">
                <a:sym typeface="+mn-ea"/>
              </a:rPr>
              <a:t>lab4 </a:t>
            </a:r>
            <a:r>
              <a:rPr lang="zh-CN" altLang="en-US" sz="2600" dirty="0">
                <a:sym typeface="+mn-ea"/>
              </a:rPr>
              <a:t>的很多函数，也要进行相应的修改。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我们先讨论优先级的机制。在</a:t>
            </a:r>
            <a:r>
              <a:rPr lang="en-US" altLang="en-US" sz="2600" dirty="0">
                <a:sym typeface="+mn-ea"/>
              </a:rPr>
              <a:t> Struct Env </a:t>
            </a:r>
            <a:r>
              <a:rPr lang="zh-CN" altLang="en-US" sz="2600" dirty="0">
                <a:sym typeface="+mn-ea"/>
              </a:rPr>
              <a:t>中有这样一个域</a:t>
            </a:r>
            <a:r>
              <a:rPr lang="en-US" altLang="zh-CN" sz="2600" dirty="0">
                <a:sym typeface="+mn-ea"/>
              </a:rPr>
              <a:t>: env_pri</a:t>
            </a:r>
            <a:r>
              <a:rPr lang="zh-CN" altLang="zh-CN" sz="2600" dirty="0">
                <a:sym typeface="+mn-ea"/>
              </a:rPr>
              <a:t> ，用来表示优先级的大小。在本实验中，优先级表示着所占用的连续时间片的长短。一种思路是修改定时器的参数，另一种思路是让该进程连续执行 </a:t>
            </a:r>
            <a:r>
              <a:rPr lang="en-US" altLang="zh-CN" sz="2600" dirty="0">
                <a:sym typeface="+mn-ea"/>
              </a:rPr>
              <a:t>env_pri</a:t>
            </a:r>
            <a:r>
              <a:rPr lang="zh-CN" altLang="zh-CN" sz="2600" dirty="0">
                <a:sym typeface="+mn-ea"/>
              </a:rPr>
              <a:t> 次。我们用静态变量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来存储当前进程剩余执行次数，并且用静态变量 </a:t>
            </a:r>
            <a:r>
              <a:rPr lang="en-US" altLang="zh-CN" sz="2600" dirty="0">
                <a:sym typeface="+mn-ea"/>
              </a:rPr>
              <a:t>e </a:t>
            </a:r>
            <a:r>
              <a:rPr lang="zh-CN" altLang="en-US" sz="2600" dirty="0">
                <a:sym typeface="+mn-ea"/>
              </a:rPr>
              <a:t>来存储当前进程。每次调用 </a:t>
            </a:r>
            <a:r>
              <a:rPr lang="en-US" altLang="en-US" sz="2600" dirty="0">
                <a:sym typeface="+mn-ea"/>
              </a:rPr>
              <a:t>sched_yield </a:t>
            </a:r>
            <a:r>
              <a:rPr lang="zh-CN" altLang="en-US" sz="2600" dirty="0">
                <a:sym typeface="+mn-ea"/>
              </a:rPr>
              <a:t>时，我们先判断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是否为 </a:t>
            </a:r>
            <a:r>
              <a:rPr lang="en-US" altLang="zh-CN" sz="2600" dirty="0">
                <a:sym typeface="+mn-ea"/>
              </a:rPr>
              <a:t>0</a:t>
            </a:r>
            <a:r>
              <a:rPr lang="zh-CN" altLang="en-US" sz="2600" dirty="0">
                <a:sym typeface="+mn-ea"/>
              </a:rPr>
              <a:t>，如果不为 </a:t>
            </a:r>
            <a:r>
              <a:rPr lang="en-US" altLang="zh-CN" sz="2600" dirty="0">
                <a:sym typeface="+mn-ea"/>
              </a:rPr>
              <a:t>0 </a:t>
            </a:r>
            <a:r>
              <a:rPr lang="zh-CN" altLang="en-US" sz="2600" dirty="0">
                <a:sym typeface="+mn-ea"/>
              </a:rPr>
              <a:t>，我们将 </a:t>
            </a:r>
            <a:r>
              <a:rPr lang="en-US" altLang="zh-CN" sz="2600" dirty="0">
                <a:sym typeface="+mn-ea"/>
              </a:rPr>
              <a:t>times </a:t>
            </a:r>
            <a:r>
              <a:rPr lang="zh-CN" altLang="en-US" sz="2600" dirty="0">
                <a:sym typeface="+mn-ea"/>
              </a:rPr>
              <a:t>减 </a:t>
            </a:r>
            <a:r>
              <a:rPr lang="en-US" altLang="zh-CN" sz="2600" dirty="0">
                <a:sym typeface="+mn-ea"/>
              </a:rPr>
              <a:t>1 </a:t>
            </a:r>
            <a:r>
              <a:rPr lang="zh-CN" altLang="en-US" sz="2600" dirty="0">
                <a:sym typeface="+mn-ea"/>
              </a:rPr>
              <a:t>，并 </a:t>
            </a:r>
            <a:r>
              <a:rPr lang="en-US" altLang="en-US" sz="2600" dirty="0">
                <a:sym typeface="+mn-ea"/>
              </a:rPr>
              <a:t>env_run(e)</a:t>
            </a:r>
            <a:r>
              <a:rPr lang="zh-CN" altLang="en-US" sz="2600" dirty="0">
                <a:sym typeface="+mn-ea"/>
              </a:rPr>
              <a:t> 来接着执行该进程。如果为 </a:t>
            </a:r>
            <a:r>
              <a:rPr lang="en-US" altLang="zh-CN" sz="2600" dirty="0">
                <a:sym typeface="+mn-ea"/>
              </a:rPr>
              <a:t>0</a:t>
            </a:r>
            <a:r>
              <a:rPr lang="zh-CN" altLang="en-US" sz="2600" dirty="0">
                <a:sym typeface="+mn-ea"/>
              </a:rPr>
              <a:t>，我们需要利用调度程序，切换到下一个进程。</a:t>
            </a:r>
            <a:endParaRPr lang="zh-CN" altLang="en-US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双队列调度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双队列调度主要目的是为了减少进程间的不公平。两个队列仅存储 </a:t>
            </a:r>
            <a:r>
              <a:rPr lang="en-US" altLang="zh-CN" sz="2600" dirty="0">
                <a:sym typeface="+mn-ea"/>
              </a:rPr>
              <a:t>runnable </a:t>
            </a:r>
            <a:r>
              <a:rPr lang="zh-CN" altLang="en-US" sz="2600" dirty="0">
                <a:sym typeface="+mn-ea"/>
              </a:rPr>
              <a:t>的进程，减少了遍历 </a:t>
            </a:r>
            <a:r>
              <a:rPr lang="en-US" altLang="zh-CN" sz="2600" dirty="0">
                <a:sym typeface="+mn-ea"/>
              </a:rPr>
              <a:t>env_list </a:t>
            </a:r>
            <a:r>
              <a:rPr lang="zh-CN" altLang="zh-CN" sz="2600" dirty="0">
                <a:sym typeface="+mn-ea"/>
              </a:rPr>
              <a:t>的时间。</a:t>
            </a:r>
            <a:endParaRPr lang="zh-CN" altLang="zh-CN" sz="2600" dirty="0">
              <a:sym typeface="+mn-ea"/>
            </a:endParaRPr>
          </a:p>
          <a:p>
            <a:pPr lvl="1"/>
            <a:r>
              <a:rPr lang="zh-CN" altLang="zh-CN" sz="2600" dirty="0">
                <a:sym typeface="+mn-ea"/>
              </a:rPr>
              <a:t>因此，我们需要在设置 </a:t>
            </a:r>
            <a:r>
              <a:rPr lang="en-US" altLang="zh-CN" sz="2600" dirty="0">
                <a:sym typeface="+mn-ea"/>
              </a:rPr>
              <a:t>env </a:t>
            </a:r>
            <a:r>
              <a:rPr lang="zh-CN" altLang="en-US" sz="2600" dirty="0">
                <a:sym typeface="+mn-ea"/>
              </a:rPr>
              <a:t>的 </a:t>
            </a:r>
            <a:r>
              <a:rPr lang="en-US" altLang="zh-CN" sz="2600" dirty="0">
                <a:sym typeface="+mn-ea"/>
              </a:rPr>
              <a:t>status </a:t>
            </a:r>
            <a:r>
              <a:rPr lang="zh-CN" altLang="en-US" sz="2600" dirty="0">
                <a:sym typeface="+mn-ea"/>
              </a:rPr>
              <a:t>为 </a:t>
            </a:r>
            <a:r>
              <a:rPr lang="en-US" altLang="zh-CN" sz="2600" dirty="0">
                <a:sym typeface="+mn-ea"/>
              </a:rPr>
              <a:t>runnable </a:t>
            </a:r>
            <a:r>
              <a:rPr lang="zh-CN" altLang="en-US" sz="2600" dirty="0">
                <a:sym typeface="+mn-ea"/>
              </a:rPr>
              <a:t>的时候将该 </a:t>
            </a:r>
            <a:r>
              <a:rPr lang="en-US" altLang="zh-CN" sz="2600" dirty="0">
                <a:sym typeface="+mn-ea"/>
              </a:rPr>
              <a:t>Env </a:t>
            </a:r>
            <a:r>
              <a:rPr lang="zh-CN" altLang="en-US" sz="2600" dirty="0">
                <a:sym typeface="+mn-ea"/>
              </a:rPr>
              <a:t>插入到第一个队列中。</a:t>
            </a:r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  <a:p>
            <a:pPr lvl="1"/>
            <a:endParaRPr lang="zh-CN" altLang="en-US" sz="2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4053840"/>
            <a:ext cx="8040370" cy="18281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带优先级的调度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相应的，我们需要在</a:t>
            </a:r>
            <a:r>
              <a:rPr lang="en-US" altLang="en-US" sz="2600" dirty="0">
                <a:sym typeface="+mn-ea"/>
              </a:rPr>
              <a:t> destroy </a:t>
            </a:r>
            <a:r>
              <a:rPr lang="zh-CN" altLang="en-US" sz="2600" dirty="0">
                <a:sym typeface="+mn-ea"/>
              </a:rPr>
              <a:t>的时候，将其从队列中移除。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而调度的时候，如果当前进程的时间片用完了，我们需要利用</a:t>
            </a:r>
            <a:r>
              <a:rPr lang="en-US" altLang="en-US" sz="2600" dirty="0">
                <a:sym typeface="+mn-ea"/>
              </a:rPr>
              <a:t> LIST_INSERT_HEAD </a:t>
            </a:r>
            <a:r>
              <a:rPr lang="zh-CN" altLang="en-US" sz="2600" dirty="0">
                <a:sym typeface="+mn-ea"/>
              </a:rPr>
              <a:t>宏将其插入到另一个队列的队首。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静态变量 </a:t>
            </a:r>
            <a:r>
              <a:rPr lang="en-US" altLang="zh-CN" sz="2600" dirty="0">
                <a:sym typeface="+mn-ea"/>
              </a:rPr>
              <a:t>pos </a:t>
            </a:r>
            <a:r>
              <a:rPr lang="zh-CN" altLang="en-US" sz="2600" dirty="0">
                <a:sym typeface="+mn-ea"/>
              </a:rPr>
              <a:t>表示当前正在遍历的队列。因此另一个队列，可以通过</a:t>
            </a:r>
            <a:r>
              <a:rPr lang="en-US" altLang="en-US" sz="2600" dirty="0">
                <a:sym typeface="+mn-ea"/>
              </a:rPr>
              <a:t> pos^1</a:t>
            </a:r>
            <a:r>
              <a:rPr lang="zh-CN" altLang="en-US" sz="2600" dirty="0">
                <a:sym typeface="+mn-ea"/>
              </a:rPr>
              <a:t> 来表示。</a:t>
            </a:r>
            <a:endParaRPr lang="zh-CN" altLang="en-US"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如果当前队列的程序遍历完了，我们利用  </a:t>
            </a:r>
            <a:r>
              <a:rPr lang="en-US" altLang="zh-CN" sz="2600" dirty="0">
                <a:sym typeface="+mn-ea"/>
              </a:rPr>
              <a:t>pos^=1</a:t>
            </a:r>
            <a:r>
              <a:rPr lang="zh-CN" altLang="zh-CN" sz="2600" dirty="0">
                <a:sym typeface="+mn-ea"/>
              </a:rPr>
              <a:t> 移步至另一个队列。</a:t>
            </a:r>
            <a:endParaRPr lang="zh-CN" altLang="zh-CN" sz="2600" dirty="0">
              <a:sym typeface="+mn-ea"/>
            </a:endParaRPr>
          </a:p>
          <a:p>
            <a:pPr lvl="1"/>
            <a:r>
              <a:rPr lang="zh-CN" altLang="zh-CN" sz="2600" dirty="0">
                <a:sym typeface="+mn-ea"/>
              </a:rPr>
              <a:t>至此，本实验的进程调度就全部完成了。</a:t>
            </a:r>
            <a:endParaRPr lang="zh-CN" altLang="zh-CN" sz="2600" dirty="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dirty="0">
                <a:sym typeface="+mn-ea"/>
              </a:rPr>
              <a:t>一个进程应该包括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endParaRPr lang="zh-CN" dirty="0"/>
          </a:p>
          <a:p>
            <a:r>
              <a:rPr lang="zh-CN" dirty="0">
                <a:sym typeface="+mn-ea"/>
              </a:rPr>
              <a:t>程序的代码；</a:t>
            </a:r>
            <a:endParaRPr lang="zh-CN" dirty="0"/>
          </a:p>
          <a:p>
            <a:r>
              <a:rPr lang="zh-CN" dirty="0">
                <a:sym typeface="+mn-ea"/>
              </a:rPr>
              <a:t>程序的数据；</a:t>
            </a:r>
            <a:endParaRPr lang="zh-CN" dirty="0"/>
          </a:p>
          <a:p>
            <a:r>
              <a:rPr lang="zh-CN" dirty="0">
                <a:sym typeface="+mn-ea"/>
              </a:rPr>
              <a:t>PC中的值，用来指示下一条将运行的指令；</a:t>
            </a:r>
            <a:endParaRPr lang="zh-CN" dirty="0"/>
          </a:p>
          <a:p>
            <a:r>
              <a:rPr lang="zh-CN" dirty="0">
                <a:sym typeface="+mn-ea"/>
              </a:rPr>
              <a:t>一组通用的寄存器的当前值，堆、栈；</a:t>
            </a:r>
            <a:endParaRPr lang="zh-CN" dirty="0"/>
          </a:p>
          <a:p>
            <a:r>
              <a:rPr lang="zh-CN" dirty="0">
                <a:sym typeface="+mn-ea"/>
              </a:rPr>
              <a:t>一组系统资源（如打开的文件）</a:t>
            </a:r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55600" y="322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华文中宋" panose="0201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9pPr>
          </a:lstStyle>
          <a:p>
            <a:r>
              <a:rPr lang="zh-CN" altLang="en-US" dirty="0"/>
              <a:t>背景知识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测试结果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4140" y="728980"/>
            <a:ext cx="6103620" cy="265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955" y="5428615"/>
            <a:ext cx="64776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当然不会这么整齐，且没有换行，只是交替输出2 和1 而已～</a:t>
            </a:r>
            <a:endParaRPr lang="zh-CN" altLang="en-US" sz="1600"/>
          </a:p>
          <a:p>
            <a:r>
              <a:rPr lang="zh-CN" altLang="en-US" sz="1600"/>
              <a:t>不过1 的个数几乎是2 的2 倍。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0" y="3388360"/>
            <a:ext cx="5915025" cy="17678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975" y="956310"/>
            <a:ext cx="8589963" cy="5245100"/>
          </a:xfrm>
        </p:spPr>
        <p:txBody>
          <a:bodyPr anchor="ctr"/>
          <a:lstStyle/>
          <a:p>
            <a:pPr lvl="1"/>
            <a:r>
              <a:rPr lang="zh-CN" altLang="en-US" sz="2600" dirty="0">
                <a:sym typeface="+mn-ea"/>
              </a:rPr>
              <a:t>创建一个进程并成功运行</a:t>
            </a:r>
            <a:endParaRPr lang="zh-CN" altLang="en-US" sz="2600" dirty="0"/>
          </a:p>
          <a:p>
            <a:pPr lvl="1"/>
            <a:r>
              <a:rPr lang="zh-CN" altLang="en-US" sz="2600" dirty="0">
                <a:sym typeface="+mn-ea"/>
              </a:rPr>
              <a:t>实现时钟中断，通过时钟中断内核可以再次获得执行权</a:t>
            </a:r>
            <a:endParaRPr lang="zh-CN" altLang="en-US" sz="2600" dirty="0"/>
          </a:p>
          <a:p>
            <a:pPr lvl="1"/>
            <a:r>
              <a:rPr lang="zh-CN" altLang="en-US" sz="2600" dirty="0">
                <a:sym typeface="+mn-ea"/>
              </a:rPr>
              <a:t>实现进程调度，创建两个进程，并且通过时钟中断切换进程执行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进程控制块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dirty="0">
                <a:latin typeface="黑体" panose="02010609060101010101" charset="-122"/>
                <a:ea typeface="黑体" panose="02010609060101010101" charset="-122"/>
              </a:rPr>
              <a:t>进程控制块(PCB)</a:t>
            </a:r>
            <a:r>
              <a:rPr dirty="0"/>
              <a:t> 是系统为了管理进程设置的一个专门的数据结构，用它来记录进程的外部特征，描述进程的运动变化过程。</a:t>
            </a:r>
            <a:endParaRPr dirty="0"/>
          </a:p>
          <a:p>
            <a:r>
              <a:rPr dirty="0"/>
              <a:t>系统利用PCB 来控制和管理进程，所以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PCB 是系统感知进程存在的唯一标志</a:t>
            </a:r>
            <a:r>
              <a:rPr dirty="0"/>
              <a:t>。</a:t>
            </a:r>
            <a:endParaRPr dirty="0"/>
          </a:p>
          <a:p>
            <a:r>
              <a:rPr dirty="0"/>
              <a:t>进程与PCB 是</a:t>
            </a:r>
            <a:r>
              <a:rPr dirty="0">
                <a:latin typeface="黑体" panose="02010609060101010101" charset="-122"/>
                <a:ea typeface="黑体" panose="02010609060101010101" charset="-122"/>
              </a:rPr>
              <a:t>一一对应</a:t>
            </a:r>
            <a:r>
              <a:rPr dirty="0"/>
              <a:t>的</a:t>
            </a:r>
            <a:r>
              <a:rPr lang="zh-CN" dirty="0"/>
              <a:t>。</a:t>
            </a:r>
            <a:endParaRPr 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1089025"/>
            <a:ext cx="4571365" cy="4283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29200" y="5506085"/>
            <a:ext cx="373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我们小操作系统中的</a:t>
            </a:r>
            <a:r>
              <a:rPr lang="en-US" altLang="zh-CN" sz="1800" b="1"/>
              <a:t>PCB</a:t>
            </a:r>
            <a:r>
              <a:rPr lang="zh-CN" altLang="en-US" sz="1800" b="1"/>
              <a:t>的结构</a:t>
            </a:r>
            <a:endParaRPr lang="zh-CN" altLang="en-US" sz="1800" b="1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进程控制块数组envs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实验中，存放进程控制块数组</a:t>
            </a:r>
            <a:r>
              <a:rPr lang="en-US" altLang="zh-CN"/>
              <a:t>envs</a:t>
            </a:r>
            <a:r>
              <a:rPr lang="zh-CN" altLang="en-US"/>
              <a:t>的物理内存在系统启动后就要被分配好，并且这块内存不可被换出。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类比</a:t>
            </a:r>
            <a:r>
              <a:rPr lang="en-US" altLang="zh-CN"/>
              <a:t>lab2</a:t>
            </a:r>
            <a:r>
              <a:rPr lang="zh-CN" altLang="en-US"/>
              <a:t>内存管理中的</a:t>
            </a:r>
            <a:r>
              <a:rPr lang="en-US" altLang="zh-CN"/>
              <a:t>pages</a:t>
            </a:r>
            <a:r>
              <a:rPr lang="zh-CN" altLang="en-US"/>
              <a:t>数组的初始化工作，完成</a:t>
            </a:r>
            <a:r>
              <a:rPr lang="en-US" altLang="zh-CN"/>
              <a:t>envs</a:t>
            </a:r>
            <a:r>
              <a:rPr lang="zh-CN" altLang="en-US"/>
              <a:t>数组和env_free_list的初始化工作。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Exercise 3.1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修改pmap.c/mips_vm_init 函数完成</a:t>
            </a:r>
            <a:r>
              <a:rPr lang="en-US" altLang="zh-CN" sz="2400"/>
              <a:t>envs</a:t>
            </a:r>
            <a:r>
              <a:rPr lang="zh-CN" altLang="en-US" sz="2400"/>
              <a:t>数组的初始化工作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Exercise 3.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填写env_init 函数</a:t>
            </a:r>
            <a:r>
              <a:rPr lang="zh-CN" altLang="en-US" sz="2400">
                <a:sym typeface="+mn-ea"/>
              </a:rPr>
              <a:t>完成env_free_list的初始化工作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envid</a:t>
            </a:r>
            <a:r>
              <a:rPr lang="zh-CN" altLang="en-US"/>
              <a:t>相关的两个函数：</a:t>
            </a:r>
            <a:endParaRPr lang="zh-CN" altLang="en-US"/>
          </a:p>
          <a:p>
            <a:r>
              <a:rPr lang="en-US" altLang="zh-CN" sz="2400"/>
              <a:t>1.</a:t>
            </a:r>
            <a:r>
              <a:rPr lang="zh-CN" altLang="en-US" sz="2400"/>
              <a:t>u_int mkenvid(struct Env *e)</a:t>
            </a:r>
            <a:endParaRPr lang="zh-CN" altLang="en-US" sz="2400"/>
          </a:p>
          <a:p>
            <a:r>
              <a:rPr lang="zh-CN" altLang="en-US"/>
              <a:t>功能</a:t>
            </a:r>
            <a:r>
              <a:rPr lang="en-US" altLang="zh-CN"/>
              <a:t>:</a:t>
            </a:r>
            <a:r>
              <a:rPr lang="zh-CN" altLang="en-US"/>
              <a:t>生成一个</a:t>
            </a:r>
            <a:r>
              <a:rPr lang="en-US" altLang="zh-CN"/>
              <a:t>envid</a:t>
            </a:r>
            <a:endParaRPr lang="zh-CN" altLang="en-US"/>
          </a:p>
          <a:p>
            <a:endParaRPr lang="zh-CN" altLang="en-US" sz="2400"/>
          </a:p>
          <a:p>
            <a:r>
              <a:rPr lang="en-US" altLang="zh-CN" sz="2400"/>
              <a:t>2.int envid2env(u_int envid, struct Env **penv, int checkperm)</a:t>
            </a:r>
            <a:endParaRPr lang="en-US" altLang="zh-CN" sz="2400"/>
          </a:p>
          <a:p>
            <a:r>
              <a:rPr lang="zh-CN" altLang="en-US"/>
              <a:t>功能：通过</a:t>
            </a:r>
            <a:r>
              <a:rPr lang="en-US" altLang="zh-CN"/>
              <a:t>envid</a:t>
            </a:r>
            <a:r>
              <a:rPr lang="zh-CN" altLang="en-US"/>
              <a:t>获取对应的进程控制块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Exercise 3.3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仔细阅读注释，完成env.c/envid2env 函数，实现通过一个env 的id获取该id 对应的进程控制块的功能。</a:t>
            </a:r>
            <a:endParaRPr lang="zh-CN" altLang="en-US" sz="2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提示：阅读</a:t>
            </a:r>
            <a:r>
              <a:rPr lang="en-US" altLang="zh-CN">
                <a:sym typeface="+mn-ea"/>
              </a:rPr>
              <a:t>mkenvid</a:t>
            </a:r>
            <a:r>
              <a:rPr lang="zh-CN" altLang="en-US">
                <a:sym typeface="+mn-ea"/>
              </a:rPr>
              <a:t>函数体会</a:t>
            </a:r>
            <a:r>
              <a:rPr lang="en-US" altLang="zh-CN">
                <a:sym typeface="+mn-ea"/>
              </a:rPr>
              <a:t>envid</a:t>
            </a:r>
            <a:r>
              <a:rPr lang="zh-CN" altLang="en-US">
                <a:sym typeface="+mn-ea"/>
              </a:rPr>
              <a:t>的生成过程。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/>
        </p:nvSpPr>
        <p:spPr>
          <a:xfrm>
            <a:off x="355600" y="322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华文中宋" panose="0201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defRPr>
            </a:lvl9pPr>
          </a:lstStyle>
          <a:p>
            <a:r>
              <a:t>进程的标识</a:t>
            </a:r>
            <a:r>
              <a:rPr lang="en-US"/>
              <a:t>——envid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设置进程控制块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/>
              <a:t>进程创建的流程如下：</a:t>
            </a:r>
            <a:endParaRPr lang="zh-CN" altLang="en-US" sz="1600"/>
          </a:p>
          <a:p>
            <a:r>
              <a:rPr lang="zh-CN" altLang="en-US" sz="1600"/>
              <a:t>第一步申请一个空闲的PCB，从env_free_list 中索取一个空闲PCB 块，这时候的PCB 就像张白纸一样。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第二步“纯手工打造”打造一个进程。在这种创建方式下，由于没有模板进程, 所以进程拥有的所有信息都是手工设置的。而进程的信息又都存放于进程控制块中，所以我们需要手工初始化进程控制块。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第三步进程光有PCB 的信息还没法跑起来，每个进程都有独立的地址空间。所以，我们要为新进程分配资源，为新进程的程序和数据以及用户栈分配必要的内存空间。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第四步此时PCB 已经被涂涂画画了很多东西，不再是一张白纸，把它从空闲链表里除名, 就可以投入使用了</a:t>
            </a:r>
            <a:endParaRPr lang="zh-CN" altLang="en-US" sz="16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35805" y="1920240"/>
            <a:ext cx="4330700" cy="3382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7900" y="1116330"/>
            <a:ext cx="349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核心函数</a:t>
            </a:r>
            <a:r>
              <a:rPr lang="en-US" altLang="zh-CN" sz="2800"/>
              <a:t>env_alloc</a:t>
            </a:r>
            <a:endParaRPr lang="en-US" altLang="zh-CN" sz="280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5971</Words>
  <Application>WPS 演示</Application>
  <PresentationFormat>On-screen Show (4:3)</PresentationFormat>
  <Paragraphs>372</Paragraphs>
  <Slides>40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Consolas</vt:lpstr>
      <vt:lpstr>黑体</vt:lpstr>
      <vt:lpstr>微软雅黑</vt:lpstr>
      <vt:lpstr>Arial Unicode MS</vt:lpstr>
      <vt:lpstr>Grid</vt:lpstr>
      <vt:lpstr>PBrush</vt:lpstr>
      <vt:lpstr>操作系统实验  lab3  进程与中断</vt:lpstr>
      <vt:lpstr>内容提要</vt:lpstr>
      <vt:lpstr>背景知识</vt:lpstr>
      <vt:lpstr>PowerPoint 演示文稿</vt:lpstr>
      <vt:lpstr>实验概述</vt:lpstr>
      <vt:lpstr>实验内容——进程控制块</vt:lpstr>
      <vt:lpstr>进程控制块数组envs</vt:lpstr>
      <vt:lpstr>PowerPoint 演示文稿</vt:lpstr>
      <vt:lpstr>设置进程控制块</vt:lpstr>
      <vt:lpstr>初始化新进程的地址空间</vt:lpstr>
      <vt:lpstr>进程的SR(status register) 寄存器</vt:lpstr>
      <vt:lpstr>完成env_alloc</vt:lpstr>
      <vt:lpstr>加载二进制镜像</vt:lpstr>
      <vt:lpstr>load_icode_mapper 函数</vt:lpstr>
      <vt:lpstr>load_elf 函数</vt:lpstr>
      <vt:lpstr>load_icode 函数</vt:lpstr>
      <vt:lpstr>创建进程</vt:lpstr>
      <vt:lpstr>创建进程</vt:lpstr>
      <vt:lpstr>进程运行与切换</vt:lpstr>
      <vt:lpstr>进程运行与切换</vt:lpstr>
      <vt:lpstr>进程运行与切换</vt:lpstr>
      <vt:lpstr>异常处理</vt:lpstr>
      <vt:lpstr>异常分发</vt:lpstr>
      <vt:lpstr>异常分发</vt:lpstr>
      <vt:lpstr>异常分发</vt:lpstr>
      <vt:lpstr>异常分发</vt:lpstr>
      <vt:lpstr>异常分发</vt:lpstr>
      <vt:lpstr>异常分发</vt:lpstr>
      <vt:lpstr>异常处理</vt:lpstr>
      <vt:lpstr>异常分发</vt:lpstr>
      <vt:lpstr>中断处理</vt:lpstr>
      <vt:lpstr>中断处理</vt:lpstr>
      <vt:lpstr>中断处理</vt:lpstr>
      <vt:lpstr>中断处理</vt:lpstr>
      <vt:lpstr>中断处理</vt:lpstr>
      <vt:lpstr>带优先级的双队列调度</vt:lpstr>
      <vt:lpstr>带优先级的调度</vt:lpstr>
      <vt:lpstr>双队列调度</vt:lpstr>
      <vt:lpstr>带优先级的调度</vt:lpstr>
      <vt:lpstr>测试结果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xaphoenix</cp:lastModifiedBy>
  <cp:revision>3062</cp:revision>
  <dcterms:created xsi:type="dcterms:W3CDTF">2004-03-10T10:42:00Z</dcterms:created>
  <dcterms:modified xsi:type="dcterms:W3CDTF">2019-04-08T05:12:58Z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